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3004800" cy="97536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88278" autoAdjust="0"/>
  </p:normalViewPr>
  <p:slideViewPr>
    <p:cSldViewPr>
      <p:cViewPr>
        <p:scale>
          <a:sx n="75" d="100"/>
          <a:sy n="75" d="100"/>
        </p:scale>
        <p:origin x="-102" y="-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19D0C-4E61-4FF8-BDDE-1FFD96287723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4F134-339A-42DB-BBD2-CAEE84A1BE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642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4F134-339A-42DB-BBD2-CAEE84A1BED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384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4F134-339A-42DB-BBD2-CAEE84A1BED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384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4F134-339A-42DB-BBD2-CAEE84A1BED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384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4F134-339A-42DB-BBD2-CAEE84A1BED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384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4F134-339A-42DB-BBD2-CAEE84A1BED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384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4F134-339A-42DB-BBD2-CAEE84A1BED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384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4F134-339A-42DB-BBD2-CAEE84A1BED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38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Imagem 35"/>
          <p:cNvPicPr/>
          <p:nvPr/>
        </p:nvPicPr>
        <p:blipFill>
          <a:blip r:embed="rId2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sted-image.tiff"/>
          <p:cNvPicPr/>
          <p:nvPr/>
        </p:nvPicPr>
        <p:blipFill>
          <a:blip r:embed="rId14"/>
          <a:stretch/>
        </p:blipFill>
        <p:spPr>
          <a:xfrm>
            <a:off x="11875320" y="8881200"/>
            <a:ext cx="430920" cy="739800"/>
          </a:xfrm>
          <a:prstGeom prst="rect">
            <a:avLst/>
          </a:prstGeom>
          <a:ln w="12600">
            <a:noFill/>
          </a:ln>
        </p:spPr>
      </p:pic>
      <p:pic>
        <p:nvPicPr>
          <p:cNvPr id="5" name="pasted-image.png"/>
          <p:cNvPicPr/>
          <p:nvPr/>
        </p:nvPicPr>
        <p:blipFill>
          <a:blip r:embed="rId15"/>
          <a:stretch/>
        </p:blipFill>
        <p:spPr>
          <a:xfrm>
            <a:off x="12366360" y="9000360"/>
            <a:ext cx="527400" cy="501480"/>
          </a:xfrm>
          <a:prstGeom prst="rect">
            <a:avLst/>
          </a:prstGeom>
          <a:ln w="1260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rnlessMoose/ObserverJavaPatter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tif"/><Relationship Id="rId5" Type="http://schemas.openxmlformats.org/officeDocument/2006/relationships/image" Target="../media/image4.png"/><Relationship Id="rId4" Type="http://schemas.openxmlformats.org/officeDocument/2006/relationships/hyperlink" Target="https://github.com/HornlessMoose/P2PHuffma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rnlessMoose/P2PHuffma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rnlessMoose/P2PHuffma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rnlessMoose/P2PHuffma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rnlessMoose/P2PHuffma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rnlessMoose/P2PHuffma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rnlessMoose/P2PHuffman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46240" y="3964320"/>
            <a:ext cx="12510360" cy="1042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5160" tIns="65160" rIns="65160" bIns="65160"/>
          <a:lstStyle/>
          <a:p>
            <a:pPr algn="ctr">
              <a:lnSpc>
                <a:spcPct val="100000"/>
              </a:lnSpc>
            </a:pPr>
            <a:r>
              <a:rPr lang="pt-BR" sz="6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Padrão Observer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22040" y="6289560"/>
            <a:ext cx="12758760" cy="1803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5160" tIns="65160" rIns="65160" bIns="65160" anchor="t"/>
          <a:lstStyle/>
          <a:p>
            <a:pPr algn="ctr">
              <a:lnSpc>
                <a:spcPct val="100000"/>
              </a:lnSpc>
            </a:pPr>
            <a:r>
              <a:rPr lang="pt-BR" sz="4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Allef Elias Silva de Melo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3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  <a:hlinkClick r:id="rId3"/>
              </a:rPr>
              <a:t>github.com/HornlessMoose/ObserverPattern/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hlinkClick r:id="rId4"/>
            </a:endParaRPr>
          </a:p>
        </p:txBody>
      </p:sp>
      <p:pic>
        <p:nvPicPr>
          <p:cNvPr id="78" name="pasted-image.png"/>
          <p:cNvPicPr/>
          <p:nvPr/>
        </p:nvPicPr>
        <p:blipFill>
          <a:blip r:embed="rId5"/>
          <a:stretch/>
        </p:blipFill>
        <p:spPr>
          <a:xfrm>
            <a:off x="6525000" y="944280"/>
            <a:ext cx="1985400" cy="1881720"/>
          </a:xfrm>
          <a:prstGeom prst="rect">
            <a:avLst/>
          </a:prstGeom>
          <a:ln w="12600">
            <a:noFill/>
          </a:ln>
        </p:spPr>
      </p:pic>
      <p:pic>
        <p:nvPicPr>
          <p:cNvPr id="79" name="pasted-image.tiff"/>
          <p:cNvPicPr/>
          <p:nvPr/>
        </p:nvPicPr>
        <p:blipFill>
          <a:blip r:embed="rId6"/>
          <a:stretch/>
        </p:blipFill>
        <p:spPr>
          <a:xfrm>
            <a:off x="4492080" y="466920"/>
            <a:ext cx="1653840" cy="2836800"/>
          </a:xfrm>
          <a:prstGeom prst="rect">
            <a:avLst/>
          </a:prstGeom>
          <a:ln w="1260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-25400" y="5320778"/>
            <a:ext cx="12510360" cy="1042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5160" tIns="65160" rIns="65160" bIns="65160"/>
          <a:lstStyle/>
          <a:p>
            <a:pPr algn="ctr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22040" y="6289560"/>
            <a:ext cx="12758760" cy="1803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5160" tIns="65160" rIns="65160" bIns="65160" anchor="t"/>
          <a:lstStyle/>
          <a:p>
            <a:pPr algn="ctr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hlinkClick r:id="rId3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8200" y="2590800"/>
            <a:ext cx="123521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smtClean="0">
                <a:latin typeface="+mj-lt"/>
              </a:rPr>
              <a:t>Definir </a:t>
            </a:r>
            <a:r>
              <a:rPr lang="pt-BR" sz="3600" dirty="0">
                <a:latin typeface="+mj-lt"/>
              </a:rPr>
              <a:t>uma dependência </a:t>
            </a:r>
            <a:r>
              <a:rPr lang="pt-BR" sz="3600" dirty="0" smtClean="0">
                <a:latin typeface="+mj-lt"/>
              </a:rPr>
              <a:t>um-para-muitos entre objetos para </a:t>
            </a:r>
            <a:r>
              <a:rPr lang="pt-BR" sz="3600" dirty="0">
                <a:latin typeface="+mj-lt"/>
              </a:rPr>
              <a:t>que, quando um objeto</a:t>
            </a:r>
          </a:p>
          <a:p>
            <a:r>
              <a:rPr lang="pt-BR" sz="3600" dirty="0" smtClean="0">
                <a:latin typeface="+mj-lt"/>
              </a:rPr>
              <a:t>mudar </a:t>
            </a:r>
            <a:r>
              <a:rPr lang="pt-BR" sz="3600" dirty="0">
                <a:latin typeface="+mj-lt"/>
              </a:rPr>
              <a:t>de estado, todos os seus dependentes são notificados e atualizados </a:t>
            </a:r>
            <a:r>
              <a:rPr lang="pt-BR" sz="3600" dirty="0" smtClean="0">
                <a:latin typeface="+mj-lt"/>
              </a:rPr>
              <a:t>automaticamente.</a:t>
            </a:r>
          </a:p>
          <a:p>
            <a:endParaRPr lang="pt-BR" sz="360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smtClean="0">
                <a:latin typeface="+mj-lt"/>
              </a:rPr>
              <a:t>Necessidade </a:t>
            </a:r>
            <a:r>
              <a:rPr lang="pt-BR" sz="3600" dirty="0">
                <a:latin typeface="+mj-lt"/>
              </a:rPr>
              <a:t>de manter a consistência entre objetos relacionados sem fazer classes fortemente </a:t>
            </a:r>
            <a:r>
              <a:rPr lang="pt-BR" sz="3600" dirty="0" smtClean="0">
                <a:latin typeface="+mj-lt"/>
              </a:rPr>
              <a:t>acopladas.</a:t>
            </a:r>
            <a:endParaRPr lang="pt-BR" sz="36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8800" y="421957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/>
              </a:rPr>
              <a:t>Intenção e motivação</a:t>
            </a:r>
            <a:endParaRPr lang="pt-BR" sz="4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4761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-25400" y="5320778"/>
            <a:ext cx="12510360" cy="1042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5160" tIns="65160" rIns="65160" bIns="65160"/>
          <a:lstStyle/>
          <a:p>
            <a:pPr algn="ctr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22040" y="6289560"/>
            <a:ext cx="12758760" cy="1803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5160" tIns="65160" rIns="65160" bIns="65160" anchor="t"/>
          <a:lstStyle/>
          <a:p>
            <a:pPr algn="ctr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hlinkClick r:id="rId3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8200" y="2590800"/>
            <a:ext cx="123521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>
                <a:latin typeface="+mj-lt"/>
              </a:rPr>
              <a:t>Imagine que você tenha dois objetos, um cliente e uma loja. A loja está prestes a receber uma grande remessa de um novo produto, o que é muito interessante para alguns clientes</a:t>
            </a:r>
            <a:r>
              <a:rPr lang="pt-BR" sz="2200" dirty="0" smtClean="0">
                <a:latin typeface="+mj-lt"/>
              </a:rPr>
              <a:t>.</a:t>
            </a:r>
          </a:p>
          <a:p>
            <a:endParaRPr lang="pt-BR" sz="2200" dirty="0" smtClean="0">
              <a:latin typeface="+mj-lt"/>
            </a:endParaRPr>
          </a:p>
          <a:p>
            <a:r>
              <a:rPr lang="pt-BR" sz="2200" dirty="0">
                <a:latin typeface="+mj-lt"/>
              </a:rPr>
              <a:t>Embora os clientes possam visitar a loja todos os dias para verificar a disponibilidade do produto, a maioria dessas viagens seria inútil enquanto o produto ainda está a caminho.</a:t>
            </a:r>
          </a:p>
          <a:p>
            <a:endParaRPr lang="pt-BR" sz="2200" dirty="0">
              <a:latin typeface="+mj-lt"/>
            </a:endParaRPr>
          </a:p>
          <a:p>
            <a:r>
              <a:rPr lang="pt-BR" sz="2200" dirty="0">
                <a:latin typeface="+mj-lt"/>
              </a:rPr>
              <a:t>Por outro lado, a loja pode enviar toneladas de e-mails (spam) para todos os clientes cada vez que receber uma nova remessa. Mas isso perturbaria outros clientes, que não se importam com o novo produto.</a:t>
            </a:r>
          </a:p>
          <a:p>
            <a:endParaRPr lang="pt-BR" sz="2200" dirty="0">
              <a:latin typeface="+mj-lt"/>
            </a:endParaRPr>
          </a:p>
          <a:p>
            <a:r>
              <a:rPr lang="pt-BR" sz="2200" dirty="0">
                <a:latin typeface="+mj-lt"/>
              </a:rPr>
              <a:t>Assim, temos um conflito: ou o cliente desperdiça recursos em verificações periódicas ou a própria loja desperdiça recursos notificando os clientes errados.</a:t>
            </a:r>
            <a:endParaRPr lang="pt-BR" sz="22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8800" y="421957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/>
              </a:rPr>
              <a:t>Problema</a:t>
            </a:r>
            <a:endParaRPr lang="pt-BR" sz="4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123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-25400" y="5320778"/>
            <a:ext cx="12510360" cy="1042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5160" tIns="65160" rIns="65160" bIns="65160"/>
          <a:lstStyle/>
          <a:p>
            <a:pPr algn="ctr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22040" y="6289560"/>
            <a:ext cx="12758760" cy="1803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5160" tIns="65160" rIns="65160" bIns="65160" anchor="t"/>
          <a:lstStyle/>
          <a:p>
            <a:pPr algn="ctr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hlinkClick r:id="rId3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8200" y="2590800"/>
            <a:ext cx="1235216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>
                <a:latin typeface="+mj-lt"/>
              </a:rPr>
              <a:t>O padrão Observer fornece </a:t>
            </a:r>
            <a:r>
              <a:rPr lang="pt-BR" sz="2200" dirty="0" smtClean="0">
                <a:latin typeface="+mj-lt"/>
              </a:rPr>
              <a:t>a loja uma </a:t>
            </a:r>
            <a:r>
              <a:rPr lang="pt-BR" sz="2200" dirty="0">
                <a:latin typeface="+mj-lt"/>
              </a:rPr>
              <a:t>lista dos </a:t>
            </a:r>
            <a:r>
              <a:rPr lang="pt-BR" sz="2200" dirty="0" smtClean="0">
                <a:latin typeface="+mj-lt"/>
              </a:rPr>
              <a:t>clientes interessados. Cada cliente </a:t>
            </a:r>
            <a:r>
              <a:rPr lang="pt-BR" sz="2200" dirty="0">
                <a:latin typeface="+mj-lt"/>
              </a:rPr>
              <a:t>é capaz de adicionar ou remover-se </a:t>
            </a:r>
            <a:r>
              <a:rPr lang="pt-BR" sz="2200" dirty="0" smtClean="0">
                <a:latin typeface="+mj-lt"/>
              </a:rPr>
              <a:t>na </a:t>
            </a:r>
            <a:r>
              <a:rPr lang="pt-BR" sz="2200" dirty="0">
                <a:latin typeface="+mj-lt"/>
              </a:rPr>
              <a:t>lista </a:t>
            </a:r>
            <a:r>
              <a:rPr lang="pt-BR" sz="2200" dirty="0" smtClean="0">
                <a:latin typeface="+mj-lt"/>
              </a:rPr>
              <a:t>de assinantes sempre </a:t>
            </a:r>
            <a:r>
              <a:rPr lang="pt-BR" sz="2200" dirty="0">
                <a:latin typeface="+mj-lt"/>
              </a:rPr>
              <a:t>que quiser.</a:t>
            </a:r>
          </a:p>
          <a:p>
            <a:endParaRPr lang="pt-BR" sz="2200" dirty="0">
              <a:latin typeface="+mj-lt"/>
            </a:endParaRPr>
          </a:p>
          <a:p>
            <a:r>
              <a:rPr lang="pt-BR" sz="2200" dirty="0" smtClean="0">
                <a:latin typeface="+mj-lt"/>
              </a:rPr>
              <a:t>Cada </a:t>
            </a:r>
            <a:r>
              <a:rPr lang="pt-BR" sz="2200" dirty="0">
                <a:latin typeface="+mj-lt"/>
              </a:rPr>
              <a:t>vez que </a:t>
            </a:r>
            <a:r>
              <a:rPr lang="pt-BR" sz="2200" dirty="0" smtClean="0">
                <a:latin typeface="+mj-lt"/>
              </a:rPr>
              <a:t>uma nova remessa do produto(Subject/Observable) chega a loja, </a:t>
            </a:r>
            <a:r>
              <a:rPr lang="pt-BR" sz="2200" dirty="0">
                <a:latin typeface="+mj-lt"/>
              </a:rPr>
              <a:t>ele passa sobre sua lista de assinantes e chama o método de notificação em cada um de seus objetos.</a:t>
            </a:r>
          </a:p>
          <a:p>
            <a:endParaRPr lang="pt-BR" sz="2200" dirty="0">
              <a:latin typeface="+mj-lt"/>
            </a:endParaRPr>
          </a:p>
          <a:p>
            <a:r>
              <a:rPr lang="pt-BR" sz="2200" dirty="0" smtClean="0">
                <a:latin typeface="+mj-lt"/>
              </a:rPr>
              <a:t>Assim o padrão Observer nos permite que enviemos notificações sobre essa nova remessa aos clientes corretos(Observers)</a:t>
            </a:r>
            <a:endParaRPr lang="pt-BR" sz="22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8800" y="421957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/>
              </a:rPr>
              <a:t>Solução</a:t>
            </a:r>
            <a:endParaRPr lang="pt-BR" sz="4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0345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46240" y="3964320"/>
            <a:ext cx="12510360" cy="1042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5160" tIns="65160" rIns="65160" bIns="65160"/>
          <a:lstStyle/>
          <a:p>
            <a:pPr algn="ctr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22040" y="6289560"/>
            <a:ext cx="12758760" cy="1803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5160" tIns="65160" rIns="65160" bIns="65160" anchor="t"/>
          <a:lstStyle/>
          <a:p>
            <a:pPr algn="ctr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hlinkClick r:id="rId3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2200" y="609600"/>
            <a:ext cx="3100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latin typeface="Calibri" panose="020F0502020204030204" pitchFamily="34" charset="0"/>
              </a:rPr>
              <a:t>Quando usar?</a:t>
            </a:r>
            <a:endParaRPr lang="pt-BR" sz="4000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200" y="2667000"/>
            <a:ext cx="1264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smtClean="0">
                <a:latin typeface="+mj-lt"/>
              </a:rPr>
              <a:t>Quando </a:t>
            </a:r>
            <a:r>
              <a:rPr lang="pt-BR" sz="3600" dirty="0">
                <a:latin typeface="+mj-lt"/>
              </a:rPr>
              <a:t>uma mudança em um objeto requer a mudança de </a:t>
            </a:r>
            <a:r>
              <a:rPr lang="pt-BR" sz="3600" dirty="0" smtClean="0">
                <a:latin typeface="+mj-lt"/>
              </a:rPr>
              <a:t>outros.</a:t>
            </a:r>
            <a:endParaRPr lang="pt-BR" sz="360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smtClean="0">
                <a:latin typeface="+mj-lt"/>
              </a:rPr>
              <a:t>Quando </a:t>
            </a:r>
            <a:r>
              <a:rPr lang="pt-BR" sz="3600" dirty="0">
                <a:latin typeface="+mj-lt"/>
              </a:rPr>
              <a:t>um objeto deve ser capaz de notificar outros objetos sem </a:t>
            </a:r>
            <a:r>
              <a:rPr lang="pt-BR" sz="3600" dirty="0" smtClean="0">
                <a:latin typeface="+mj-lt"/>
              </a:rPr>
              <a:t>fazer suposições sobre </a:t>
            </a:r>
            <a:r>
              <a:rPr lang="pt-BR" sz="3600" dirty="0">
                <a:latin typeface="+mj-lt"/>
              </a:rPr>
              <a:t>esses </a:t>
            </a:r>
            <a:r>
              <a:rPr lang="pt-BR" sz="3600" dirty="0" smtClean="0">
                <a:latin typeface="+mj-lt"/>
              </a:rPr>
              <a:t>objetos.</a:t>
            </a:r>
            <a:endParaRPr lang="pt-BR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2372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46240" y="3964320"/>
            <a:ext cx="12510360" cy="1042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5160" tIns="65160" rIns="65160" bIns="65160"/>
          <a:lstStyle/>
          <a:p>
            <a:pPr algn="ctr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22040" y="6289560"/>
            <a:ext cx="12758760" cy="1803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5160" tIns="65160" rIns="65160" bIns="65160" anchor="t"/>
          <a:lstStyle/>
          <a:p>
            <a:pPr algn="ctr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hlinkClick r:id="rId3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97400" y="1066800"/>
            <a:ext cx="3546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Calibri" panose="020F0502020204030204" pitchFamily="34" charset="0"/>
              </a:rPr>
              <a:t>Diagrama</a:t>
            </a:r>
            <a:endParaRPr lang="pt-BR" sz="4000" dirty="0">
              <a:latin typeface="Calibri" panose="020F0502020204030204" pitchFamily="34" charset="0"/>
            </a:endParaRPr>
          </a:p>
        </p:txBody>
      </p:sp>
      <p:pic>
        <p:nvPicPr>
          <p:cNvPr id="1027" name="Picture 3" descr="C:\Users\Moose2\Desktop\ObserverDiagr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0" y="1824993"/>
            <a:ext cx="6781800" cy="701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372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46240" y="3964320"/>
            <a:ext cx="12510360" cy="1042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5160" tIns="65160" rIns="65160" bIns="65160"/>
          <a:lstStyle/>
          <a:p>
            <a:pPr algn="ctr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22040" y="6289560"/>
            <a:ext cx="12758760" cy="1803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5160" tIns="65160" rIns="65160" bIns="65160" anchor="t"/>
          <a:lstStyle/>
          <a:p>
            <a:pPr algn="ctr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hlinkClick r:id="rId3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5000" y="685800"/>
            <a:ext cx="7973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Calibri" panose="020F0502020204030204" pitchFamily="34" charset="0"/>
              </a:rPr>
              <a:t>Prós e Contras</a:t>
            </a:r>
            <a:endParaRPr lang="pt-BR" sz="4000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2461795"/>
            <a:ext cx="124236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dirty="0">
                <a:latin typeface="+mj-lt"/>
              </a:rPr>
              <a:t>Prós:</a:t>
            </a:r>
          </a:p>
          <a:p>
            <a:endParaRPr lang="pt-BR" sz="21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100" dirty="0">
                <a:latin typeface="+mj-lt"/>
              </a:rPr>
              <a:t>Permite enviar dados para muitos outros objetos em um tempo muito eficiente.</a:t>
            </a:r>
          </a:p>
          <a:p>
            <a:endParaRPr lang="pt-BR" sz="21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100" dirty="0">
                <a:latin typeface="+mj-lt"/>
              </a:rPr>
              <a:t>Não é necessário modificar o </a:t>
            </a:r>
            <a:r>
              <a:rPr lang="pt-BR" sz="2100" dirty="0" smtClean="0">
                <a:latin typeface="+mj-lt"/>
              </a:rPr>
              <a:t>Subject </a:t>
            </a:r>
            <a:r>
              <a:rPr lang="pt-BR" sz="2100" dirty="0">
                <a:latin typeface="+mj-lt"/>
              </a:rPr>
              <a:t>para adicionar novos </a:t>
            </a:r>
            <a:r>
              <a:rPr lang="pt-BR" sz="2100" dirty="0" smtClean="0">
                <a:latin typeface="+mj-lt"/>
              </a:rPr>
              <a:t>Observers.</a:t>
            </a:r>
            <a:endParaRPr lang="pt-BR" sz="2100" dirty="0">
              <a:latin typeface="+mj-lt"/>
            </a:endParaRPr>
          </a:p>
          <a:p>
            <a:endParaRPr lang="pt-BR" sz="21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100" dirty="0" smtClean="0">
                <a:latin typeface="+mj-lt"/>
              </a:rPr>
              <a:t>Pode </a:t>
            </a:r>
            <a:r>
              <a:rPr lang="pt-BR" sz="2100" dirty="0">
                <a:latin typeface="+mj-lt"/>
              </a:rPr>
              <a:t>adicionar e remover </a:t>
            </a:r>
            <a:r>
              <a:rPr lang="pt-BR" sz="2100" dirty="0"/>
              <a:t>Observers</a:t>
            </a:r>
            <a:r>
              <a:rPr lang="pt-BR" sz="2100" dirty="0" smtClean="0">
                <a:latin typeface="+mj-lt"/>
              </a:rPr>
              <a:t> </a:t>
            </a:r>
            <a:r>
              <a:rPr lang="pt-BR" sz="2100" dirty="0">
                <a:latin typeface="+mj-lt"/>
              </a:rPr>
              <a:t>a qualquer momento.</a:t>
            </a:r>
          </a:p>
          <a:p>
            <a:endParaRPr lang="pt-BR" sz="2100" dirty="0">
              <a:latin typeface="+mj-lt"/>
            </a:endParaRPr>
          </a:p>
          <a:p>
            <a:r>
              <a:rPr lang="pt-BR" sz="2100" dirty="0">
                <a:latin typeface="+mj-lt"/>
              </a:rPr>
              <a:t>Contras:</a:t>
            </a:r>
          </a:p>
          <a:p>
            <a:endParaRPr lang="pt-BR" sz="21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100" dirty="0">
                <a:latin typeface="+mj-lt"/>
              </a:rPr>
              <a:t>O</a:t>
            </a:r>
            <a:r>
              <a:rPr lang="pt-BR" sz="2100" dirty="0" smtClean="0">
                <a:latin typeface="+mj-lt"/>
              </a:rPr>
              <a:t> </a:t>
            </a:r>
            <a:r>
              <a:rPr lang="pt-BR" sz="2100" dirty="0">
                <a:latin typeface="+mj-lt"/>
              </a:rPr>
              <a:t>padrão </a:t>
            </a:r>
            <a:r>
              <a:rPr lang="pt-BR" sz="2100" dirty="0" smtClean="0">
                <a:latin typeface="+mj-lt"/>
              </a:rPr>
              <a:t>Observer </a:t>
            </a:r>
            <a:r>
              <a:rPr lang="pt-BR" sz="2100" dirty="0">
                <a:latin typeface="+mj-lt"/>
              </a:rPr>
              <a:t>pode adicionar complexidade </a:t>
            </a:r>
            <a:r>
              <a:rPr lang="pt-BR" sz="2100" dirty="0" smtClean="0">
                <a:latin typeface="+mj-lt"/>
              </a:rPr>
              <a:t>desnecessária.</a:t>
            </a:r>
            <a:endParaRPr lang="pt-BR" sz="2100" dirty="0">
              <a:latin typeface="+mj-lt"/>
            </a:endParaRPr>
          </a:p>
          <a:p>
            <a:endParaRPr lang="pt-BR" sz="21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100" dirty="0">
                <a:latin typeface="+mj-lt"/>
              </a:rPr>
              <a:t>A ordem das notificações do O</a:t>
            </a:r>
            <a:r>
              <a:rPr lang="pt-BR" sz="2100" dirty="0" smtClean="0">
                <a:latin typeface="+mj-lt"/>
              </a:rPr>
              <a:t>bserver é randômica.</a:t>
            </a:r>
            <a:endParaRPr lang="pt-BR" sz="2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2372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362</Words>
  <Application>Microsoft Office PowerPoint</Application>
  <PresentationFormat>Custom</PresentationFormat>
  <Paragraphs>48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Moose2</cp:lastModifiedBy>
  <cp:revision>29</cp:revision>
  <dcterms:modified xsi:type="dcterms:W3CDTF">2018-09-28T06:24:11Z</dcterms:modified>
  <dc:language>pt-BR</dc:language>
</cp:coreProperties>
</file>