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80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1F611A3-7456-4822-846F-0F655F3202F8}">
          <p14:sldIdLst>
            <p14:sldId id="256"/>
            <p14:sldId id="268"/>
            <p14:sldId id="280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  <p14:sldId id="284"/>
            <p14:sldId id="28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380C5-5FF9-4DD3-AF40-51B4FEA5C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35313"/>
            <a:ext cx="12192000" cy="2498036"/>
          </a:xfrm>
        </p:spPr>
        <p:txBody>
          <a:bodyPr>
            <a:noAutofit/>
          </a:bodyPr>
          <a:lstStyle/>
          <a:p>
            <a:r>
              <a:rPr lang="ru-RU" sz="2400" b="1" dirty="0"/>
              <a:t>ОТЧЕТ по учебной  практике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ПМ.02. Осуществление интеграции программных модулей</a:t>
            </a:r>
            <a:br>
              <a:rPr lang="ru-RU" sz="2400" b="1" dirty="0"/>
            </a:br>
            <a:br>
              <a:rPr lang="ru-RU" sz="2400" b="1" dirty="0"/>
            </a:br>
            <a:endParaRPr lang="ru-RU" sz="24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5349F5-9267-427E-94BA-5DEA7C696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6900" y="4754217"/>
            <a:ext cx="6316317" cy="1905000"/>
          </a:xfrm>
        </p:spPr>
        <p:txBody>
          <a:bodyPr>
            <a:normAutofit fontScale="70000" lnSpcReduction="20000"/>
          </a:bodyPr>
          <a:lstStyle/>
          <a:p>
            <a:pPr marL="3510915" marR="359410" algn="r">
              <a:spcAft>
                <a:spcPts val="0"/>
              </a:spcAft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Презентацию выполнила студентка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Кротова Ксения Николаевна 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Группа 21П-1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Специальность  09.02.07   Информационные системы и программирование 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РУКОВОДИТЕЛЬ ПРАКТИКИ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Калинин А.О.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0FDD2-8592-41B0-AF8A-E2C9990B16E5}"/>
              </a:ext>
            </a:extLst>
          </p:cNvPr>
          <p:cNvSpPr txBox="1"/>
          <p:nvPr/>
        </p:nvSpPr>
        <p:spPr>
          <a:xfrm>
            <a:off x="0" y="198783"/>
            <a:ext cx="11993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 </a:t>
            </a:r>
            <a:r>
              <a:rPr lang="ru-RU" sz="1400" b="1" dirty="0"/>
              <a:t>МИНИСТЕРСТВО ОБРАЗОВАНИЯ КИРОВСКОЙ ОБЛАСТИ</a:t>
            </a:r>
          </a:p>
          <a:p>
            <a:pPr algn="ctr"/>
            <a:r>
              <a:rPr lang="ru-RU" sz="1400" b="1" dirty="0"/>
              <a:t>Кировское областное государственное профессиональное образовательное </a:t>
            </a:r>
          </a:p>
          <a:p>
            <a:pPr algn="ctr"/>
            <a:r>
              <a:rPr lang="ru-RU" sz="1400" b="1" dirty="0"/>
              <a:t> бюджетное учреждение  </a:t>
            </a:r>
          </a:p>
          <a:p>
            <a:pPr algn="ctr"/>
            <a:r>
              <a:rPr lang="ru-RU" sz="1400" b="1" dirty="0"/>
              <a:t>«Слободской  колледж педагогики и социальных отношений»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0D0C3E-7F50-4863-8356-BC5E3C952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618007" cy="17353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141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F75FE-4BEE-4728-86F5-AB1839BF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9300"/>
          </a:xfrm>
        </p:spPr>
        <p:txBody>
          <a:bodyPr/>
          <a:lstStyle/>
          <a:p>
            <a:pPr algn="ctr"/>
            <a:r>
              <a:rPr lang="ru-RU" sz="3200" b="1" dirty="0"/>
              <a:t>Программы</a:t>
            </a:r>
            <a:endParaRPr lang="ru-RU" dirty="0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237261D9-7FE6-407E-B9E8-6B1669ABB9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27981" y="1490343"/>
            <a:ext cx="2552700" cy="147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21D5020D-CBA5-4D87-B7FA-2378F8D8100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40182" y="1490343"/>
            <a:ext cx="4089718" cy="1725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12.png">
            <a:extLst>
              <a:ext uri="{FF2B5EF4-FFF2-40B4-BE49-F238E27FC236}">
                <a16:creationId xmlns:a16="http://schemas.microsoft.com/office/drawing/2014/main" id="{2FC705D3-EA21-415A-9111-10C99BC695E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25463" y="3284537"/>
            <a:ext cx="4757737" cy="3285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10.png">
            <a:extLst>
              <a:ext uri="{FF2B5EF4-FFF2-40B4-BE49-F238E27FC236}">
                <a16:creationId xmlns:a16="http://schemas.microsoft.com/office/drawing/2014/main" id="{130CBF02-C907-4CD8-AD21-AEB3F7B66DEE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714841" y="3347400"/>
            <a:ext cx="5918200" cy="3160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811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206CD-C81E-42A5-88C8-5B86297D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1700"/>
          </a:xfrm>
        </p:spPr>
        <p:txBody>
          <a:bodyPr/>
          <a:lstStyle/>
          <a:p>
            <a:pPr algn="ctr"/>
            <a:r>
              <a:rPr lang="ru-RU" sz="3200" b="1" dirty="0"/>
              <a:t>Программы</a:t>
            </a:r>
            <a:endParaRPr lang="ru-RU" dirty="0"/>
          </a:p>
        </p:txBody>
      </p:sp>
      <p:pic>
        <p:nvPicPr>
          <p:cNvPr id="4" name="image15.png">
            <a:extLst>
              <a:ext uri="{FF2B5EF4-FFF2-40B4-BE49-F238E27FC236}">
                <a16:creationId xmlns:a16="http://schemas.microsoft.com/office/drawing/2014/main" id="{28E80F64-487E-41D9-9C20-7D7E625D72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1195" y="1511300"/>
            <a:ext cx="5207000" cy="2597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7.png">
            <a:extLst>
              <a:ext uri="{FF2B5EF4-FFF2-40B4-BE49-F238E27FC236}">
                <a16:creationId xmlns:a16="http://schemas.microsoft.com/office/drawing/2014/main" id="{3826D23A-07B5-4BD7-B276-4BE30C371D3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735579" y="4665662"/>
            <a:ext cx="5619433" cy="1984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8.png">
            <a:extLst>
              <a:ext uri="{FF2B5EF4-FFF2-40B4-BE49-F238E27FC236}">
                <a16:creationId xmlns:a16="http://schemas.microsoft.com/office/drawing/2014/main" id="{EE886DA3-DD7A-4B00-A557-23E662A3143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437313" y="1333500"/>
            <a:ext cx="5207000" cy="3179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56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937E9-3D7B-4C78-80FF-20F40C2B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0900"/>
          </a:xfrm>
        </p:spPr>
        <p:txBody>
          <a:bodyPr/>
          <a:lstStyle/>
          <a:p>
            <a:pPr algn="ctr"/>
            <a:r>
              <a:rPr lang="ru-RU" sz="3200" b="1" dirty="0"/>
              <a:t>Программы</a:t>
            </a:r>
            <a:endParaRPr lang="ru-RU" dirty="0"/>
          </a:p>
        </p:txBody>
      </p:sp>
      <p:pic>
        <p:nvPicPr>
          <p:cNvPr id="4" name="image16.png">
            <a:extLst>
              <a:ext uri="{FF2B5EF4-FFF2-40B4-BE49-F238E27FC236}">
                <a16:creationId xmlns:a16="http://schemas.microsoft.com/office/drawing/2014/main" id="{0F847845-9A17-46FD-99E5-5ED3F166DE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29150" y="1460500"/>
            <a:ext cx="6791325" cy="179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11.png">
            <a:extLst>
              <a:ext uri="{FF2B5EF4-FFF2-40B4-BE49-F238E27FC236}">
                <a16:creationId xmlns:a16="http://schemas.microsoft.com/office/drawing/2014/main" id="{E7CF13BE-AFA8-4DB6-A909-5750AD67328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3407" y="1460500"/>
            <a:ext cx="2464594" cy="2317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4.png">
            <a:extLst>
              <a:ext uri="{FF2B5EF4-FFF2-40B4-BE49-F238E27FC236}">
                <a16:creationId xmlns:a16="http://schemas.microsoft.com/office/drawing/2014/main" id="{805A8571-14D6-4E0D-BF56-25EF1D8F58F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761104" y="3429000"/>
            <a:ext cx="6348095" cy="322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35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C588F-F507-435D-87D7-776C3B85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/>
          <a:lstStyle/>
          <a:p>
            <a:pPr algn="ctr"/>
            <a:r>
              <a:rPr lang="ru-RU" sz="3200" b="1" dirty="0"/>
              <a:t>Программы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767F07-18E0-481E-A28C-8C8DDD4E8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524000"/>
            <a:ext cx="3066461" cy="445945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B578BA-A8F5-4BAE-8F57-21F1DC02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87" y="1877304"/>
            <a:ext cx="76676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1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00BFD-9C2E-457A-97BE-6C095E60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89000"/>
          </a:xfrm>
        </p:spPr>
        <p:txBody>
          <a:bodyPr/>
          <a:lstStyle/>
          <a:p>
            <a:pPr algn="ctr"/>
            <a:r>
              <a:rPr lang="ru-RU" sz="3200" b="1" dirty="0"/>
              <a:t>Программы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EF1A76-2C64-428B-930C-B268C5D72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95" y="1397000"/>
            <a:ext cx="5581517" cy="31242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C6A108-7C57-450E-961A-B50C9CAA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17" y="3429000"/>
            <a:ext cx="5437188" cy="30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2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772B6-71E7-425C-99B1-C5FFE03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9800"/>
          </a:xfrm>
        </p:spPr>
        <p:txBody>
          <a:bodyPr/>
          <a:lstStyle/>
          <a:p>
            <a:pPr algn="ctr"/>
            <a:r>
              <a:rPr lang="ru-RU" sz="3200" b="1" dirty="0"/>
              <a:t>Работа в системе контроля версий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E865A-46FC-4550-8FBE-968F477D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49400"/>
            <a:ext cx="9905998" cy="1181101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/>
              <a:t>За все время практики я работала с системой контроля версий </a:t>
            </a:r>
            <a:r>
              <a:rPr lang="ru-RU" b="1" dirty="0" err="1"/>
              <a:t>GitHub</a:t>
            </a:r>
            <a:r>
              <a:rPr lang="ru-RU" b="1" dirty="0"/>
              <a:t>. Я создала несколько репозиториев, в которые загружала все выполняемые мной задания: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9549B1-8866-4DB6-8857-653792877B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0272" y="2767965"/>
            <a:ext cx="4779328" cy="2223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92EE2F-B781-4F31-B079-DD665BF720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9600" y="3548379"/>
            <a:ext cx="5940425" cy="1480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02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093D6-FD1B-4AF5-97B0-8CA6DAE5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03300"/>
          </a:xfrm>
        </p:spPr>
        <p:txBody>
          <a:bodyPr/>
          <a:lstStyle/>
          <a:p>
            <a:pPr algn="ctr"/>
            <a:r>
              <a:rPr lang="ru-RU" sz="3200" b="1" dirty="0"/>
              <a:t>Отладка программного модуля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72554E-5F11-4E8A-B6C2-5FCF543B6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199"/>
            <a:ext cx="9905998" cy="762001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/>
              <a:t>При отладке программного продукта «</a:t>
            </a:r>
            <a:r>
              <a:rPr lang="ru-RU" b="1" dirty="0" err="1"/>
              <a:t>MedLab</a:t>
            </a:r>
            <a:r>
              <a:rPr lang="ru-RU" b="1" dirty="0"/>
              <a:t>» были использованы следующие методы отладки: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E4DF85-9FA8-4B27-B462-9F87F22658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4844" y="2235200"/>
            <a:ext cx="6078855" cy="281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43AD20-8E6B-4DF0-A50B-A5C103313F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66010" y="5277485"/>
            <a:ext cx="7133590" cy="13011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B3D63F-E390-4336-8F5D-665CB0EB7C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13246" y="2770505"/>
            <a:ext cx="4478653" cy="899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06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20BA9-4A07-40B2-A58E-D31C568B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44600"/>
          </a:xfrm>
        </p:spPr>
        <p:txBody>
          <a:bodyPr/>
          <a:lstStyle/>
          <a:p>
            <a:pPr algn="ctr"/>
            <a:r>
              <a:rPr lang="ru-RU" sz="3200" b="1" dirty="0"/>
              <a:t>Разработка тестовых наборов и тестовых сценариев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090A4-047E-4B9A-A86C-09A03AFFF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2300"/>
            <a:ext cx="4865687" cy="142224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Программа Телефонный справочник</a:t>
            </a:r>
            <a:r>
              <a:rPr lang="en-US" b="1" dirty="0"/>
              <a:t>:</a:t>
            </a:r>
          </a:p>
          <a:p>
            <a:pPr marL="0" indent="0" algn="just">
              <a:buNone/>
            </a:pPr>
            <a:r>
              <a:rPr lang="ru-RU" b="1" dirty="0"/>
              <a:t>Функциональное тестирование,</a:t>
            </a:r>
            <a:br>
              <a:rPr lang="ru-RU" b="1" dirty="0"/>
            </a:br>
            <a:r>
              <a:rPr lang="ru-RU" b="1" dirty="0"/>
              <a:t>Тестирование интерфейса, интегрированное тестирование (юнит тесты )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F835B4-2DBA-4B47-8ED4-BB48324116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7" y="1896427"/>
            <a:ext cx="4608195" cy="2688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FBD27E-CFC1-4785-BD65-08C1D30EA0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70" y="4793615"/>
            <a:ext cx="2881630" cy="1454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ACB656-E6E2-4057-91D0-912B85210F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3543458"/>
            <a:ext cx="3475356" cy="2779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959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20BA9-4A07-40B2-A58E-D31C568B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44600"/>
          </a:xfrm>
        </p:spPr>
        <p:txBody>
          <a:bodyPr/>
          <a:lstStyle/>
          <a:p>
            <a:pPr algn="ctr"/>
            <a:r>
              <a:rPr lang="ru-RU" sz="3200" b="1" dirty="0"/>
              <a:t>Разработка тестовых наборов и тестовых сценариев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090A4-047E-4B9A-A86C-09A03AFFF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2300"/>
            <a:ext cx="4865687" cy="142224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Программа </a:t>
            </a:r>
            <a:r>
              <a:rPr lang="en-US" b="1" dirty="0" err="1"/>
              <a:t>MedLab</a:t>
            </a:r>
            <a:r>
              <a:rPr lang="en-US" b="1" dirty="0"/>
              <a:t>:</a:t>
            </a:r>
          </a:p>
          <a:p>
            <a:pPr marL="0" indent="0" algn="just">
              <a:buNone/>
            </a:pPr>
            <a:r>
              <a:rPr lang="ru-RU" b="1" dirty="0"/>
              <a:t>Функциональное тестирование,</a:t>
            </a:r>
            <a:br>
              <a:rPr lang="ru-RU" b="1" dirty="0"/>
            </a:br>
            <a:r>
              <a:rPr lang="ru-RU" b="1" dirty="0"/>
              <a:t>Тестирование интерфейса, интегрированное тестирование (юнит тесты ) </a:t>
            </a:r>
          </a:p>
        </p:txBody>
      </p:sp>
      <p:pic>
        <p:nvPicPr>
          <p:cNvPr id="7" name="image5.png">
            <a:extLst>
              <a:ext uri="{FF2B5EF4-FFF2-40B4-BE49-F238E27FC236}">
                <a16:creationId xmlns:a16="http://schemas.microsoft.com/office/drawing/2014/main" id="{2ED0B422-51ED-4BCB-BE8A-7BC3137D1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26300" y="1838167"/>
            <a:ext cx="3168650" cy="170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2.png">
            <a:extLst>
              <a:ext uri="{FF2B5EF4-FFF2-40B4-BE49-F238E27FC236}">
                <a16:creationId xmlns:a16="http://schemas.microsoft.com/office/drawing/2014/main" id="{E5E95688-4E4B-4152-B4B9-D88B2D73B7A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41413" y="3429000"/>
            <a:ext cx="4560887" cy="170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1.png">
            <a:extLst>
              <a:ext uri="{FF2B5EF4-FFF2-40B4-BE49-F238E27FC236}">
                <a16:creationId xmlns:a16="http://schemas.microsoft.com/office/drawing/2014/main" id="{B57AC2B0-13EB-4907-A409-A86ECC0FF5C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914707" y="4614862"/>
            <a:ext cx="5791835" cy="1920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9216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66521-86B5-464A-BB5C-51E22068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63600"/>
          </a:xfrm>
        </p:spPr>
        <p:txBody>
          <a:bodyPr/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3C9798-DC4D-449A-938A-E0CAC4C1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201"/>
            <a:ext cx="9905998" cy="431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Учебная практика дала мне ценный опыт, который помог расширить мои профессиональные знания и навыки. </a:t>
            </a:r>
          </a:p>
          <a:p>
            <a:pPr marL="0" indent="0" algn="just">
              <a:buNone/>
            </a:pPr>
            <a:r>
              <a:rPr lang="ru-RU" b="1" dirty="0"/>
              <a:t>Кроме того, учебная практика позволила мне применить теоретические знания на практике, что помогло мне лучше понять их применение в реальных рабочих ситуациях. Благодаря работе над практическими проектами я приобрела ценный опыт в решении реальных проблем и разработке инновационных решений.</a:t>
            </a:r>
          </a:p>
          <a:p>
            <a:pPr marL="0" indent="0" algn="just">
              <a:buNone/>
            </a:pPr>
            <a:r>
              <a:rPr lang="ru-RU" b="1" dirty="0"/>
              <a:t>Этот практический опыт дал мне преимущество перед другими кандидатами на рынке труда, поскольку я уже обладаю практическими навыками и опытом, необходимыми для выполнения рабочих задач. Я уверена, что полученные знания и опыт помогут мне сделать успешную карьеру в выбранной области.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72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C07A-0645-453E-A434-3CF59672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3913"/>
          </a:xfrm>
        </p:spPr>
        <p:txBody>
          <a:bodyPr/>
          <a:lstStyle/>
          <a:p>
            <a:pPr algn="ctr"/>
            <a:r>
              <a:rPr lang="ru-RU" b="1" dirty="0"/>
              <a:t>Содержание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3D674F-090C-4DB2-85AB-36B59C8D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4243"/>
            <a:ext cx="9905998" cy="4306957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/>
              <a:t>Анализ предметной области</a:t>
            </a:r>
          </a:p>
          <a:p>
            <a:pPr algn="just"/>
            <a:r>
              <a:rPr lang="ru-RU" sz="2800" b="1" dirty="0"/>
              <a:t>Диаграммы</a:t>
            </a:r>
          </a:p>
          <a:p>
            <a:pPr algn="just"/>
            <a:r>
              <a:rPr lang="ru-RU" sz="2800" b="1" dirty="0"/>
              <a:t>Программы</a:t>
            </a:r>
          </a:p>
          <a:p>
            <a:pPr algn="just"/>
            <a:r>
              <a:rPr lang="ru-RU" sz="2800" b="1" dirty="0"/>
              <a:t>Работа в системе контроля версий</a:t>
            </a:r>
          </a:p>
          <a:p>
            <a:pPr algn="just"/>
            <a:r>
              <a:rPr lang="ru-RU" sz="2800" b="1" dirty="0"/>
              <a:t>Отладка программного модуля</a:t>
            </a:r>
          </a:p>
          <a:p>
            <a:pPr algn="just"/>
            <a:r>
              <a:rPr lang="ru-RU" sz="2800" b="1" dirty="0"/>
              <a:t>Разработка тестовых наборов и тестовых сценариев</a:t>
            </a:r>
          </a:p>
          <a:p>
            <a:pPr algn="just"/>
            <a:r>
              <a:rPr lang="ru-RU" sz="2800" b="1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136223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00294-ADFE-40D3-9998-37AD8872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/>
              <a:t>Спасибо за внимание!!!!</a:t>
            </a:r>
          </a:p>
        </p:txBody>
      </p:sp>
    </p:spTree>
    <p:extLst>
      <p:ext uri="{BB962C8B-B14F-4D97-AF65-F5344CB8AC3E}">
        <p14:creationId xmlns:p14="http://schemas.microsoft.com/office/powerpoint/2010/main" val="49343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10781-3C66-4DE8-A2DA-3907FB48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27652"/>
          </a:xfrm>
        </p:spPr>
        <p:txBody>
          <a:bodyPr/>
          <a:lstStyle/>
          <a:p>
            <a:pPr algn="ctr"/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E99AF5-95F8-433D-A289-D3A3F49F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2783"/>
            <a:ext cx="9905998" cy="2411895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/>
              <a:t>Целью данного модуля практики является осуществление интеграции программных модулей разрабатываемых нами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39375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A454-4C14-4E13-8C2B-C8B5241E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13183"/>
          </a:xfrm>
        </p:spPr>
        <p:txBody>
          <a:bodyPr/>
          <a:lstStyle/>
          <a:p>
            <a:pPr algn="ctr"/>
            <a:r>
              <a:rPr lang="ru-RU" b="1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000AB-D2BF-4071-85CB-B34449EED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7496"/>
            <a:ext cx="9905998" cy="50623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Медицинская лаборатория предоставляет специализированные услуги по проведению исследований биоматериалов для поликлиник города. </a:t>
            </a:r>
          </a:p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r>
              <a:rPr lang="ru-RU" b="1" dirty="0"/>
              <a:t>Ключевыми заинтересованными сторонами, участвующими в деятельности медицинской лаборатории, являются:</a:t>
            </a:r>
          </a:p>
          <a:p>
            <a:pPr marL="0" indent="0" algn="just">
              <a:buNone/>
            </a:pPr>
            <a:r>
              <a:rPr lang="ru-RU" b="1" dirty="0"/>
              <a:t>•	Лаборанты и администраторы лаборатории, использующие десктопные приложения</a:t>
            </a:r>
          </a:p>
          <a:p>
            <a:pPr marL="0" indent="0" algn="just">
              <a:buNone/>
            </a:pPr>
            <a:r>
              <a:rPr lang="ru-RU" b="1" dirty="0"/>
              <a:t>•	Пациенты, использующие мобильное приложение</a:t>
            </a:r>
          </a:p>
          <a:p>
            <a:pPr marL="0" indent="0" algn="just">
              <a:buNone/>
            </a:pPr>
            <a:r>
              <a:rPr lang="ru-RU" b="1" dirty="0"/>
              <a:t>•	Врачи и медицинские работники поликлиник, заказывающие исследования и получающие результаты</a:t>
            </a:r>
          </a:p>
          <a:p>
            <a:pPr marL="0" indent="0" algn="just">
              <a:buNone/>
            </a:pPr>
            <a:r>
              <a:rPr lang="ru-RU" b="1" dirty="0"/>
              <a:t>•	Администрация лаборатории, управляющая общей работой и финансами</a:t>
            </a: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9104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411D1-11A2-4C39-9829-62123FD0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0904"/>
          </a:xfrm>
        </p:spPr>
        <p:txBody>
          <a:bodyPr/>
          <a:lstStyle/>
          <a:p>
            <a:pPr algn="ctr"/>
            <a:r>
              <a:rPr lang="ru-RU" b="1" dirty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527B7-EBAE-4D2E-B058-2F6A5F6BC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78226"/>
            <a:ext cx="9905998" cy="53273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Основные бизнес-процессы в медицинской лаборатории включают:</a:t>
            </a:r>
          </a:p>
          <a:p>
            <a:pPr marL="0" indent="0" algn="just">
              <a:buNone/>
            </a:pPr>
            <a:r>
              <a:rPr lang="ru-RU" b="1" dirty="0"/>
              <a:t>•	Прием биоматериала: Биоматериал поступает в лабораторию от поликлиник города.</a:t>
            </a:r>
          </a:p>
          <a:p>
            <a:pPr marL="0" indent="0" algn="just">
              <a:buNone/>
            </a:pPr>
            <a:r>
              <a:rPr lang="ru-RU" b="1" dirty="0"/>
              <a:t>•	Регистрация биоматериала: Биоматериалу присваиваются уникальные идентификаторы, и он регистрируется в единой базе данных лаборатории.</a:t>
            </a:r>
          </a:p>
          <a:p>
            <a:pPr marL="0" indent="0" algn="just">
              <a:buNone/>
            </a:pPr>
            <a:r>
              <a:rPr lang="ru-RU" b="1" dirty="0"/>
              <a:t>•	Проведение исследований: выполняются различные специализированные исследования на основе типа биоматериала и заказанных исследований.</a:t>
            </a:r>
          </a:p>
          <a:p>
            <a:pPr marL="0" indent="0" algn="just">
              <a:buNone/>
            </a:pPr>
            <a:r>
              <a:rPr lang="ru-RU" b="1" dirty="0"/>
              <a:t>•	Интерпретация результатов: Лаборанты анализируют результаты исследований и выдают отчеты, содержащие интерпретации и комментарии.</a:t>
            </a:r>
          </a:p>
          <a:p>
            <a:pPr marL="0" indent="0" algn="just">
              <a:buNone/>
            </a:pPr>
            <a:r>
              <a:rPr lang="ru-RU" b="1" dirty="0"/>
              <a:t>•	Выдача отчетов: Отчеты предоставляются врачам, пациентам и другим заинтересованным сторонам.</a:t>
            </a:r>
          </a:p>
          <a:p>
            <a:pPr marL="0" indent="0" algn="just">
              <a:buNone/>
            </a:pPr>
            <a:r>
              <a:rPr lang="ru-RU" b="1" dirty="0"/>
              <a:t>•	Хранение и архивирование биоматериала: Биоматериал хранится в соответствии с установленными сроками и протоколами.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83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C773E-6651-43A4-AAB1-136E990A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0904"/>
          </a:xfrm>
        </p:spPr>
        <p:txBody>
          <a:bodyPr/>
          <a:lstStyle/>
          <a:p>
            <a:pPr algn="ctr"/>
            <a:r>
              <a:rPr lang="ru-RU" b="1" dirty="0"/>
              <a:t>Диаграммы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3555FDB-0D49-4F93-8F90-1EABDE4D4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55" y="1152938"/>
            <a:ext cx="5212989" cy="54259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76B962-40B8-412F-B4EA-602F164082B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8" t="29329" r="20857" b="21871"/>
          <a:stretch/>
        </p:blipFill>
        <p:spPr bwMode="auto">
          <a:xfrm>
            <a:off x="6629400" y="1361157"/>
            <a:ext cx="4843669" cy="5009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405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D544C-F209-4356-BB6C-5BCC66B5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52500"/>
          </a:xfrm>
        </p:spPr>
        <p:txBody>
          <a:bodyPr/>
          <a:lstStyle/>
          <a:p>
            <a:pPr algn="ctr"/>
            <a:r>
              <a:rPr lang="ru-RU" b="1" dirty="0"/>
              <a:t>Диаграммы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25C1940-D3BF-4FEC-A74E-0F647FCB6B8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4" r="7528" b="13557"/>
          <a:stretch/>
        </p:blipFill>
        <p:spPr bwMode="auto">
          <a:xfrm>
            <a:off x="570534" y="1473200"/>
            <a:ext cx="4941265" cy="513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0D7772-3FCD-4F84-B78F-3FC22EB0491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5" t="3770" r="21188" b="32479"/>
          <a:stretch/>
        </p:blipFill>
        <p:spPr bwMode="auto">
          <a:xfrm>
            <a:off x="6452870" y="1473200"/>
            <a:ext cx="4697730" cy="513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78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0E375-D4E6-4C96-86A7-D3F6D99D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1400"/>
          </a:xfrm>
        </p:spPr>
        <p:txBody>
          <a:bodyPr/>
          <a:lstStyle/>
          <a:p>
            <a:pPr algn="ctr"/>
            <a:r>
              <a:rPr lang="ru-RU" b="1" dirty="0"/>
              <a:t>Диаграммы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23BFF68-D0C2-4D88-A7CB-FEE7F24EE3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18" y="1524000"/>
            <a:ext cx="9905998" cy="5003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64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961D8-5D1D-462A-950D-52449423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38200"/>
          </a:xfrm>
        </p:spPr>
        <p:txBody>
          <a:bodyPr/>
          <a:lstStyle/>
          <a:p>
            <a:pPr algn="ctr"/>
            <a:r>
              <a:rPr lang="ru-RU" b="1" dirty="0"/>
              <a:t>Диаграммы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6DFE6A4-BA87-42B5-8A71-44C7C0C835B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07"/>
          <a:stretch/>
        </p:blipFill>
        <p:spPr bwMode="auto">
          <a:xfrm>
            <a:off x="3342519" y="1270000"/>
            <a:ext cx="5506961" cy="541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4954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227</TotalTime>
  <Words>481</Words>
  <Application>Microsoft Office PowerPoint</Application>
  <PresentationFormat>Широкоэкранный</PresentationFormat>
  <Paragraphs>60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Сетка</vt:lpstr>
      <vt:lpstr>ОТЧЕТ по учебной  практике  ПМ.02. Осуществление интеграции программных модулей  </vt:lpstr>
      <vt:lpstr>Содержание</vt:lpstr>
      <vt:lpstr>Введение</vt:lpstr>
      <vt:lpstr>Анализ предметной области</vt:lpstr>
      <vt:lpstr>Анализ предметной области</vt:lpstr>
      <vt:lpstr>Диаграммы</vt:lpstr>
      <vt:lpstr>Диаграммы</vt:lpstr>
      <vt:lpstr>Диаграммы</vt:lpstr>
      <vt:lpstr>Диаграммы</vt:lpstr>
      <vt:lpstr>Программы</vt:lpstr>
      <vt:lpstr>Программы</vt:lpstr>
      <vt:lpstr>Программы</vt:lpstr>
      <vt:lpstr>Программы</vt:lpstr>
      <vt:lpstr>Программы</vt:lpstr>
      <vt:lpstr>Работа в системе контроля версий</vt:lpstr>
      <vt:lpstr>Отладка программного модуля</vt:lpstr>
      <vt:lpstr>Разработка тестовых наборов и тестовых сценариев</vt:lpstr>
      <vt:lpstr>Разработка тестовых наборов и тестовых сценариев</vt:lpstr>
      <vt:lpstr>Заключение</vt:lpstr>
      <vt:lpstr>Спасибо за внимание!!!!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 практике  ПМ 02. Разработка и администрирование баз данных  Тема: «Разработка базы данных «Магазин оптики»</dc:title>
  <dc:creator>Ксения Кротова</dc:creator>
  <cp:lastModifiedBy>Ксения Кротова</cp:lastModifiedBy>
  <cp:revision>7</cp:revision>
  <dcterms:created xsi:type="dcterms:W3CDTF">2023-06-01T15:40:07Z</dcterms:created>
  <dcterms:modified xsi:type="dcterms:W3CDTF">2024-05-17T11:39:39Z</dcterms:modified>
</cp:coreProperties>
</file>