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788E"/>
    <a:srgbClr val="3366FF"/>
    <a:srgbClr val="990000"/>
    <a:srgbClr val="000099"/>
    <a:srgbClr val="66FF33"/>
    <a:srgbClr val="422C16"/>
    <a:srgbClr val="025198"/>
    <a:srgbClr val="1C1C1C"/>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75" autoAdjust="0"/>
    <p:restoredTop sz="94652" autoAdjust="0"/>
  </p:normalViewPr>
  <p:slideViewPr>
    <p:cSldViewPr>
      <p:cViewPr varScale="1">
        <p:scale>
          <a:sx n="70" d="100"/>
          <a:sy n="70" d="100"/>
        </p:scale>
        <p:origin x="114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s-ES" altLang="en-US"/>
          </a:p>
        </p:txBody>
      </p:sp>
      <p:sp>
        <p:nvSpPr>
          <p:cNvPr id="5" name="Footer Placeholder 4"/>
          <p:cNvSpPr>
            <a:spLocks noGrp="1"/>
          </p:cNvSpPr>
          <p:nvPr>
            <p:ph type="ftr" sz="quarter" idx="11"/>
          </p:nvPr>
        </p:nvSpPr>
        <p:spPr/>
        <p:txBody>
          <a:bodyPr/>
          <a:lstStyle>
            <a:lvl1pPr>
              <a:defRPr/>
            </a:lvl1pPr>
          </a:lstStyle>
          <a:p>
            <a:endParaRPr lang="es-ES" altLang="en-US"/>
          </a:p>
        </p:txBody>
      </p:sp>
      <p:sp>
        <p:nvSpPr>
          <p:cNvPr id="6" name="Slide Number Placeholder 5"/>
          <p:cNvSpPr>
            <a:spLocks noGrp="1"/>
          </p:cNvSpPr>
          <p:nvPr>
            <p:ph type="sldNum" sz="quarter" idx="12"/>
          </p:nvPr>
        </p:nvSpPr>
        <p:spPr/>
        <p:txBody>
          <a:bodyPr/>
          <a:lstStyle>
            <a:lvl1pPr>
              <a:defRPr/>
            </a:lvl1pPr>
          </a:lstStyle>
          <a:p>
            <a:fld id="{56842E07-0702-4EB9-8AF1-40928A61D039}" type="slidenum">
              <a:rPr lang="es-ES" altLang="en-US"/>
              <a:pPr/>
              <a:t>‹#›</a:t>
            </a:fld>
            <a:endParaRPr lang="es-ES" altLang="en-US"/>
          </a:p>
        </p:txBody>
      </p:sp>
    </p:spTree>
    <p:extLst>
      <p:ext uri="{BB962C8B-B14F-4D97-AF65-F5344CB8AC3E}">
        <p14:creationId xmlns:p14="http://schemas.microsoft.com/office/powerpoint/2010/main" val="2753512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ltLang="en-US"/>
          </a:p>
        </p:txBody>
      </p:sp>
      <p:sp>
        <p:nvSpPr>
          <p:cNvPr id="5" name="Footer Placeholder 4"/>
          <p:cNvSpPr>
            <a:spLocks noGrp="1"/>
          </p:cNvSpPr>
          <p:nvPr>
            <p:ph type="ftr" sz="quarter" idx="11"/>
          </p:nvPr>
        </p:nvSpPr>
        <p:spPr/>
        <p:txBody>
          <a:bodyPr/>
          <a:lstStyle>
            <a:lvl1pPr>
              <a:defRPr/>
            </a:lvl1pPr>
          </a:lstStyle>
          <a:p>
            <a:endParaRPr lang="es-ES" altLang="en-US"/>
          </a:p>
        </p:txBody>
      </p:sp>
      <p:sp>
        <p:nvSpPr>
          <p:cNvPr id="6" name="Slide Number Placeholder 5"/>
          <p:cNvSpPr>
            <a:spLocks noGrp="1"/>
          </p:cNvSpPr>
          <p:nvPr>
            <p:ph type="sldNum" sz="quarter" idx="12"/>
          </p:nvPr>
        </p:nvSpPr>
        <p:spPr/>
        <p:txBody>
          <a:bodyPr/>
          <a:lstStyle>
            <a:lvl1pPr>
              <a:defRPr/>
            </a:lvl1pPr>
          </a:lstStyle>
          <a:p>
            <a:fld id="{B9D38FF5-2C4C-4597-A1F2-DBD533BDD422}" type="slidenum">
              <a:rPr lang="es-ES" altLang="en-US"/>
              <a:pPr/>
              <a:t>‹#›</a:t>
            </a:fld>
            <a:endParaRPr lang="es-ES" altLang="en-US"/>
          </a:p>
        </p:txBody>
      </p:sp>
    </p:spTree>
    <p:extLst>
      <p:ext uri="{BB962C8B-B14F-4D97-AF65-F5344CB8AC3E}">
        <p14:creationId xmlns:p14="http://schemas.microsoft.com/office/powerpoint/2010/main" val="3523087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ltLang="en-US"/>
          </a:p>
        </p:txBody>
      </p:sp>
      <p:sp>
        <p:nvSpPr>
          <p:cNvPr id="5" name="Footer Placeholder 4"/>
          <p:cNvSpPr>
            <a:spLocks noGrp="1"/>
          </p:cNvSpPr>
          <p:nvPr>
            <p:ph type="ftr" sz="quarter" idx="11"/>
          </p:nvPr>
        </p:nvSpPr>
        <p:spPr/>
        <p:txBody>
          <a:bodyPr/>
          <a:lstStyle>
            <a:lvl1pPr>
              <a:defRPr/>
            </a:lvl1pPr>
          </a:lstStyle>
          <a:p>
            <a:endParaRPr lang="es-ES" altLang="en-US"/>
          </a:p>
        </p:txBody>
      </p:sp>
      <p:sp>
        <p:nvSpPr>
          <p:cNvPr id="6" name="Slide Number Placeholder 5"/>
          <p:cNvSpPr>
            <a:spLocks noGrp="1"/>
          </p:cNvSpPr>
          <p:nvPr>
            <p:ph type="sldNum" sz="quarter" idx="12"/>
          </p:nvPr>
        </p:nvSpPr>
        <p:spPr/>
        <p:txBody>
          <a:bodyPr/>
          <a:lstStyle>
            <a:lvl1pPr>
              <a:defRPr/>
            </a:lvl1pPr>
          </a:lstStyle>
          <a:p>
            <a:fld id="{5462C2E2-F33F-405A-9ABB-7E4F18F279DC}" type="slidenum">
              <a:rPr lang="es-ES" altLang="en-US"/>
              <a:pPr/>
              <a:t>‹#›</a:t>
            </a:fld>
            <a:endParaRPr lang="es-ES" altLang="en-US"/>
          </a:p>
        </p:txBody>
      </p:sp>
    </p:spTree>
    <p:extLst>
      <p:ext uri="{BB962C8B-B14F-4D97-AF65-F5344CB8AC3E}">
        <p14:creationId xmlns:p14="http://schemas.microsoft.com/office/powerpoint/2010/main" val="4153103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ltLang="en-US"/>
          </a:p>
        </p:txBody>
      </p:sp>
      <p:sp>
        <p:nvSpPr>
          <p:cNvPr id="5" name="Footer Placeholder 4"/>
          <p:cNvSpPr>
            <a:spLocks noGrp="1"/>
          </p:cNvSpPr>
          <p:nvPr>
            <p:ph type="ftr" sz="quarter" idx="11"/>
          </p:nvPr>
        </p:nvSpPr>
        <p:spPr/>
        <p:txBody>
          <a:bodyPr/>
          <a:lstStyle>
            <a:lvl1pPr>
              <a:defRPr/>
            </a:lvl1pPr>
          </a:lstStyle>
          <a:p>
            <a:endParaRPr lang="es-ES" altLang="en-US"/>
          </a:p>
        </p:txBody>
      </p:sp>
      <p:sp>
        <p:nvSpPr>
          <p:cNvPr id="6" name="Slide Number Placeholder 5"/>
          <p:cNvSpPr>
            <a:spLocks noGrp="1"/>
          </p:cNvSpPr>
          <p:nvPr>
            <p:ph type="sldNum" sz="quarter" idx="12"/>
          </p:nvPr>
        </p:nvSpPr>
        <p:spPr/>
        <p:txBody>
          <a:bodyPr/>
          <a:lstStyle>
            <a:lvl1pPr>
              <a:defRPr/>
            </a:lvl1pPr>
          </a:lstStyle>
          <a:p>
            <a:fld id="{6B434BE5-4686-4C73-8019-9406D5BAE8A6}" type="slidenum">
              <a:rPr lang="es-ES" altLang="en-US"/>
              <a:pPr/>
              <a:t>‹#›</a:t>
            </a:fld>
            <a:endParaRPr lang="es-ES" altLang="en-US"/>
          </a:p>
        </p:txBody>
      </p:sp>
    </p:spTree>
    <p:extLst>
      <p:ext uri="{BB962C8B-B14F-4D97-AF65-F5344CB8AC3E}">
        <p14:creationId xmlns:p14="http://schemas.microsoft.com/office/powerpoint/2010/main" val="3732026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s-ES" altLang="en-US"/>
          </a:p>
        </p:txBody>
      </p:sp>
      <p:sp>
        <p:nvSpPr>
          <p:cNvPr id="5" name="Footer Placeholder 4"/>
          <p:cNvSpPr>
            <a:spLocks noGrp="1"/>
          </p:cNvSpPr>
          <p:nvPr>
            <p:ph type="ftr" sz="quarter" idx="11"/>
          </p:nvPr>
        </p:nvSpPr>
        <p:spPr/>
        <p:txBody>
          <a:bodyPr/>
          <a:lstStyle>
            <a:lvl1pPr>
              <a:defRPr/>
            </a:lvl1pPr>
          </a:lstStyle>
          <a:p>
            <a:endParaRPr lang="es-ES" altLang="en-US"/>
          </a:p>
        </p:txBody>
      </p:sp>
      <p:sp>
        <p:nvSpPr>
          <p:cNvPr id="6" name="Slide Number Placeholder 5"/>
          <p:cNvSpPr>
            <a:spLocks noGrp="1"/>
          </p:cNvSpPr>
          <p:nvPr>
            <p:ph type="sldNum" sz="quarter" idx="12"/>
          </p:nvPr>
        </p:nvSpPr>
        <p:spPr/>
        <p:txBody>
          <a:bodyPr/>
          <a:lstStyle>
            <a:lvl1pPr>
              <a:defRPr/>
            </a:lvl1pPr>
          </a:lstStyle>
          <a:p>
            <a:fld id="{A855423F-7DE8-46EF-AA69-1D5469DBFC4F}" type="slidenum">
              <a:rPr lang="es-ES" altLang="en-US"/>
              <a:pPr/>
              <a:t>‹#›</a:t>
            </a:fld>
            <a:endParaRPr lang="es-ES" altLang="en-US"/>
          </a:p>
        </p:txBody>
      </p:sp>
    </p:spTree>
    <p:extLst>
      <p:ext uri="{BB962C8B-B14F-4D97-AF65-F5344CB8AC3E}">
        <p14:creationId xmlns:p14="http://schemas.microsoft.com/office/powerpoint/2010/main" val="2190650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s-ES" altLang="en-US"/>
          </a:p>
        </p:txBody>
      </p:sp>
      <p:sp>
        <p:nvSpPr>
          <p:cNvPr id="6" name="Footer Placeholder 5"/>
          <p:cNvSpPr>
            <a:spLocks noGrp="1"/>
          </p:cNvSpPr>
          <p:nvPr>
            <p:ph type="ftr" sz="quarter" idx="11"/>
          </p:nvPr>
        </p:nvSpPr>
        <p:spPr/>
        <p:txBody>
          <a:bodyPr/>
          <a:lstStyle>
            <a:lvl1pPr>
              <a:defRPr/>
            </a:lvl1pPr>
          </a:lstStyle>
          <a:p>
            <a:endParaRPr lang="es-ES" altLang="en-US"/>
          </a:p>
        </p:txBody>
      </p:sp>
      <p:sp>
        <p:nvSpPr>
          <p:cNvPr id="7" name="Slide Number Placeholder 6"/>
          <p:cNvSpPr>
            <a:spLocks noGrp="1"/>
          </p:cNvSpPr>
          <p:nvPr>
            <p:ph type="sldNum" sz="quarter" idx="12"/>
          </p:nvPr>
        </p:nvSpPr>
        <p:spPr/>
        <p:txBody>
          <a:bodyPr/>
          <a:lstStyle>
            <a:lvl1pPr>
              <a:defRPr/>
            </a:lvl1pPr>
          </a:lstStyle>
          <a:p>
            <a:fld id="{32C00A7E-47B7-44C9-846A-912DD17903E3}" type="slidenum">
              <a:rPr lang="es-ES" altLang="en-US"/>
              <a:pPr/>
              <a:t>‹#›</a:t>
            </a:fld>
            <a:endParaRPr lang="es-ES" altLang="en-US"/>
          </a:p>
        </p:txBody>
      </p:sp>
    </p:spTree>
    <p:extLst>
      <p:ext uri="{BB962C8B-B14F-4D97-AF65-F5344CB8AC3E}">
        <p14:creationId xmlns:p14="http://schemas.microsoft.com/office/powerpoint/2010/main" val="3136429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s-ES" altLang="en-US"/>
          </a:p>
        </p:txBody>
      </p:sp>
      <p:sp>
        <p:nvSpPr>
          <p:cNvPr id="8" name="Footer Placeholder 7"/>
          <p:cNvSpPr>
            <a:spLocks noGrp="1"/>
          </p:cNvSpPr>
          <p:nvPr>
            <p:ph type="ftr" sz="quarter" idx="11"/>
          </p:nvPr>
        </p:nvSpPr>
        <p:spPr/>
        <p:txBody>
          <a:bodyPr/>
          <a:lstStyle>
            <a:lvl1pPr>
              <a:defRPr/>
            </a:lvl1pPr>
          </a:lstStyle>
          <a:p>
            <a:endParaRPr lang="es-ES" altLang="en-US"/>
          </a:p>
        </p:txBody>
      </p:sp>
      <p:sp>
        <p:nvSpPr>
          <p:cNvPr id="9" name="Slide Number Placeholder 8"/>
          <p:cNvSpPr>
            <a:spLocks noGrp="1"/>
          </p:cNvSpPr>
          <p:nvPr>
            <p:ph type="sldNum" sz="quarter" idx="12"/>
          </p:nvPr>
        </p:nvSpPr>
        <p:spPr/>
        <p:txBody>
          <a:bodyPr/>
          <a:lstStyle>
            <a:lvl1pPr>
              <a:defRPr/>
            </a:lvl1pPr>
          </a:lstStyle>
          <a:p>
            <a:fld id="{C8C4A3B0-9B6E-4247-BBD6-FCA345B1788B}" type="slidenum">
              <a:rPr lang="es-ES" altLang="en-US"/>
              <a:pPr/>
              <a:t>‹#›</a:t>
            </a:fld>
            <a:endParaRPr lang="es-ES" altLang="en-US"/>
          </a:p>
        </p:txBody>
      </p:sp>
    </p:spTree>
    <p:extLst>
      <p:ext uri="{BB962C8B-B14F-4D97-AF65-F5344CB8AC3E}">
        <p14:creationId xmlns:p14="http://schemas.microsoft.com/office/powerpoint/2010/main" val="902699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s-ES" altLang="en-US"/>
          </a:p>
        </p:txBody>
      </p:sp>
      <p:sp>
        <p:nvSpPr>
          <p:cNvPr id="4" name="Footer Placeholder 3"/>
          <p:cNvSpPr>
            <a:spLocks noGrp="1"/>
          </p:cNvSpPr>
          <p:nvPr>
            <p:ph type="ftr" sz="quarter" idx="11"/>
          </p:nvPr>
        </p:nvSpPr>
        <p:spPr/>
        <p:txBody>
          <a:bodyPr/>
          <a:lstStyle>
            <a:lvl1pPr>
              <a:defRPr/>
            </a:lvl1pPr>
          </a:lstStyle>
          <a:p>
            <a:endParaRPr lang="es-ES" altLang="en-US"/>
          </a:p>
        </p:txBody>
      </p:sp>
      <p:sp>
        <p:nvSpPr>
          <p:cNvPr id="5" name="Slide Number Placeholder 4"/>
          <p:cNvSpPr>
            <a:spLocks noGrp="1"/>
          </p:cNvSpPr>
          <p:nvPr>
            <p:ph type="sldNum" sz="quarter" idx="12"/>
          </p:nvPr>
        </p:nvSpPr>
        <p:spPr/>
        <p:txBody>
          <a:bodyPr/>
          <a:lstStyle>
            <a:lvl1pPr>
              <a:defRPr/>
            </a:lvl1pPr>
          </a:lstStyle>
          <a:p>
            <a:fld id="{19B9AB67-9780-43A5-9B2F-41B071272800}" type="slidenum">
              <a:rPr lang="es-ES" altLang="en-US"/>
              <a:pPr/>
              <a:t>‹#›</a:t>
            </a:fld>
            <a:endParaRPr lang="es-ES" altLang="en-US"/>
          </a:p>
        </p:txBody>
      </p:sp>
    </p:spTree>
    <p:extLst>
      <p:ext uri="{BB962C8B-B14F-4D97-AF65-F5344CB8AC3E}">
        <p14:creationId xmlns:p14="http://schemas.microsoft.com/office/powerpoint/2010/main" val="1468186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s-ES" altLang="en-US"/>
          </a:p>
        </p:txBody>
      </p:sp>
      <p:sp>
        <p:nvSpPr>
          <p:cNvPr id="3" name="Footer Placeholder 2"/>
          <p:cNvSpPr>
            <a:spLocks noGrp="1"/>
          </p:cNvSpPr>
          <p:nvPr>
            <p:ph type="ftr" sz="quarter" idx="11"/>
          </p:nvPr>
        </p:nvSpPr>
        <p:spPr/>
        <p:txBody>
          <a:bodyPr/>
          <a:lstStyle>
            <a:lvl1pPr>
              <a:defRPr/>
            </a:lvl1pPr>
          </a:lstStyle>
          <a:p>
            <a:endParaRPr lang="es-ES" altLang="en-US"/>
          </a:p>
        </p:txBody>
      </p:sp>
      <p:sp>
        <p:nvSpPr>
          <p:cNvPr id="4" name="Slide Number Placeholder 3"/>
          <p:cNvSpPr>
            <a:spLocks noGrp="1"/>
          </p:cNvSpPr>
          <p:nvPr>
            <p:ph type="sldNum" sz="quarter" idx="12"/>
          </p:nvPr>
        </p:nvSpPr>
        <p:spPr/>
        <p:txBody>
          <a:bodyPr/>
          <a:lstStyle>
            <a:lvl1pPr>
              <a:defRPr/>
            </a:lvl1pPr>
          </a:lstStyle>
          <a:p>
            <a:fld id="{B2704CF5-CAF7-4D49-8AF2-0436EB055865}" type="slidenum">
              <a:rPr lang="es-ES" altLang="en-US"/>
              <a:pPr/>
              <a:t>‹#›</a:t>
            </a:fld>
            <a:endParaRPr lang="es-ES" altLang="en-US"/>
          </a:p>
        </p:txBody>
      </p:sp>
    </p:spTree>
    <p:extLst>
      <p:ext uri="{BB962C8B-B14F-4D97-AF65-F5344CB8AC3E}">
        <p14:creationId xmlns:p14="http://schemas.microsoft.com/office/powerpoint/2010/main" val="1050110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altLang="en-US"/>
          </a:p>
        </p:txBody>
      </p:sp>
      <p:sp>
        <p:nvSpPr>
          <p:cNvPr id="6" name="Footer Placeholder 5"/>
          <p:cNvSpPr>
            <a:spLocks noGrp="1"/>
          </p:cNvSpPr>
          <p:nvPr>
            <p:ph type="ftr" sz="quarter" idx="11"/>
          </p:nvPr>
        </p:nvSpPr>
        <p:spPr/>
        <p:txBody>
          <a:bodyPr/>
          <a:lstStyle>
            <a:lvl1pPr>
              <a:defRPr/>
            </a:lvl1pPr>
          </a:lstStyle>
          <a:p>
            <a:endParaRPr lang="es-ES" altLang="en-US"/>
          </a:p>
        </p:txBody>
      </p:sp>
      <p:sp>
        <p:nvSpPr>
          <p:cNvPr id="7" name="Slide Number Placeholder 6"/>
          <p:cNvSpPr>
            <a:spLocks noGrp="1"/>
          </p:cNvSpPr>
          <p:nvPr>
            <p:ph type="sldNum" sz="quarter" idx="12"/>
          </p:nvPr>
        </p:nvSpPr>
        <p:spPr/>
        <p:txBody>
          <a:bodyPr/>
          <a:lstStyle>
            <a:lvl1pPr>
              <a:defRPr/>
            </a:lvl1pPr>
          </a:lstStyle>
          <a:p>
            <a:fld id="{A9F3B943-0B98-4DC3-B827-9A44EAC55ED5}" type="slidenum">
              <a:rPr lang="es-ES" altLang="en-US"/>
              <a:pPr/>
              <a:t>‹#›</a:t>
            </a:fld>
            <a:endParaRPr lang="es-ES" altLang="en-US"/>
          </a:p>
        </p:txBody>
      </p:sp>
    </p:spTree>
    <p:extLst>
      <p:ext uri="{BB962C8B-B14F-4D97-AF65-F5344CB8AC3E}">
        <p14:creationId xmlns:p14="http://schemas.microsoft.com/office/powerpoint/2010/main" val="275778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altLang="en-US"/>
          </a:p>
        </p:txBody>
      </p:sp>
      <p:sp>
        <p:nvSpPr>
          <p:cNvPr id="6" name="Footer Placeholder 5"/>
          <p:cNvSpPr>
            <a:spLocks noGrp="1"/>
          </p:cNvSpPr>
          <p:nvPr>
            <p:ph type="ftr" sz="quarter" idx="11"/>
          </p:nvPr>
        </p:nvSpPr>
        <p:spPr/>
        <p:txBody>
          <a:bodyPr/>
          <a:lstStyle>
            <a:lvl1pPr>
              <a:defRPr/>
            </a:lvl1pPr>
          </a:lstStyle>
          <a:p>
            <a:endParaRPr lang="es-ES" altLang="en-US"/>
          </a:p>
        </p:txBody>
      </p:sp>
      <p:sp>
        <p:nvSpPr>
          <p:cNvPr id="7" name="Slide Number Placeholder 6"/>
          <p:cNvSpPr>
            <a:spLocks noGrp="1"/>
          </p:cNvSpPr>
          <p:nvPr>
            <p:ph type="sldNum" sz="quarter" idx="12"/>
          </p:nvPr>
        </p:nvSpPr>
        <p:spPr/>
        <p:txBody>
          <a:bodyPr/>
          <a:lstStyle>
            <a:lvl1pPr>
              <a:defRPr/>
            </a:lvl1pPr>
          </a:lstStyle>
          <a:p>
            <a:fld id="{7A8033EE-C445-4398-A9F9-BA1A6861A6A1}" type="slidenum">
              <a:rPr lang="es-ES" altLang="en-US"/>
              <a:pPr/>
              <a:t>‹#›</a:t>
            </a:fld>
            <a:endParaRPr lang="es-ES" altLang="en-US"/>
          </a:p>
        </p:txBody>
      </p:sp>
    </p:spTree>
    <p:extLst>
      <p:ext uri="{BB962C8B-B14F-4D97-AF65-F5344CB8AC3E}">
        <p14:creationId xmlns:p14="http://schemas.microsoft.com/office/powerpoint/2010/main" val="514225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smtClean="0"/>
              <a:t>Haga clic para modificar el estilo de texto del patrón</a:t>
            </a:r>
          </a:p>
          <a:p>
            <a:pPr lvl="1"/>
            <a:r>
              <a:rPr lang="es-ES" altLang="en-US" smtClean="0"/>
              <a:t>Segundo nivel</a:t>
            </a:r>
          </a:p>
          <a:p>
            <a:pPr lvl="2"/>
            <a:r>
              <a:rPr lang="es-ES" altLang="en-US" smtClean="0"/>
              <a:t>Tercer nivel</a:t>
            </a:r>
          </a:p>
          <a:p>
            <a:pPr lvl="3"/>
            <a:r>
              <a:rPr lang="es-ES" altLang="en-US" smtClean="0"/>
              <a:t>Cuarto nivel</a:t>
            </a:r>
          </a:p>
          <a:p>
            <a:pPr lvl="4"/>
            <a:r>
              <a:rPr lang="es-ES" altLang="en-U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s-E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s-ES"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6C36FCFF-F926-4910-A814-0D09422F0194}" type="slidenum">
              <a:rPr lang="es-ES" altLang="en-US"/>
              <a:pPr/>
              <a:t>‹#›</a:t>
            </a:fld>
            <a:endParaRPr lang="es-E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ideo" Target="file:///C:\Users\Horopter\Desktop\Hot%20hand%20fallacy.mp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58" name="Rectangle 110"/>
          <p:cNvSpPr>
            <a:spLocks noGrp="1" noChangeArrowheads="1"/>
          </p:cNvSpPr>
          <p:nvPr>
            <p:ph type="ctrTitle"/>
          </p:nvPr>
        </p:nvSpPr>
        <p:spPr>
          <a:xfrm>
            <a:off x="323528" y="5805264"/>
            <a:ext cx="8641655" cy="544512"/>
          </a:xfrm>
          <a:noFill/>
          <a:ln/>
        </p:spPr>
        <p:txBody>
          <a:bodyPr anchor="ctr"/>
          <a:lstStyle/>
          <a:p>
            <a:pPr algn="l"/>
            <a:r>
              <a:rPr lang="es-ES" altLang="en-US" sz="2000" b="1" dirty="0" err="1" smtClean="0">
                <a:solidFill>
                  <a:schemeClr val="tx1"/>
                </a:solidFill>
              </a:rPr>
              <a:t>Movie</a:t>
            </a:r>
            <a:r>
              <a:rPr lang="es-ES" altLang="en-US" sz="2000" b="1" dirty="0" smtClean="0">
                <a:solidFill>
                  <a:schemeClr val="tx1"/>
                </a:solidFill>
              </a:rPr>
              <a:t> </a:t>
            </a:r>
            <a:r>
              <a:rPr lang="es-ES" altLang="en-US" sz="2000" b="1" dirty="0" err="1" smtClean="0">
                <a:solidFill>
                  <a:schemeClr val="tx1"/>
                </a:solidFill>
              </a:rPr>
              <a:t>Analysis</a:t>
            </a:r>
            <a:r>
              <a:rPr lang="es-ES" altLang="en-US" sz="2000" b="1" dirty="0" smtClean="0">
                <a:solidFill>
                  <a:schemeClr val="tx1"/>
                </a:solidFill>
              </a:rPr>
              <a:t> </a:t>
            </a:r>
            <a:r>
              <a:rPr lang="es-ES" altLang="en-US" sz="2000" b="1" dirty="0" err="1" smtClean="0">
                <a:solidFill>
                  <a:schemeClr val="tx1"/>
                </a:solidFill>
              </a:rPr>
              <a:t>using</a:t>
            </a:r>
            <a:r>
              <a:rPr lang="es-ES" altLang="en-US" sz="2000" b="1" dirty="0" smtClean="0">
                <a:solidFill>
                  <a:schemeClr val="tx1"/>
                </a:solidFill>
              </a:rPr>
              <a:t> </a:t>
            </a:r>
            <a:r>
              <a:rPr lang="es-ES" altLang="en-US" sz="2000" b="1" dirty="0" err="1" smtClean="0">
                <a:solidFill>
                  <a:schemeClr val="tx1"/>
                </a:solidFill>
              </a:rPr>
              <a:t>Heuristic</a:t>
            </a:r>
            <a:r>
              <a:rPr lang="es-ES" altLang="en-US" sz="2000" b="1" dirty="0" smtClean="0">
                <a:solidFill>
                  <a:schemeClr val="tx1"/>
                </a:solidFill>
              </a:rPr>
              <a:t> </a:t>
            </a:r>
            <a:r>
              <a:rPr lang="es-ES" altLang="en-US" sz="2000" b="1" dirty="0" err="1" smtClean="0">
                <a:solidFill>
                  <a:schemeClr val="tx1"/>
                </a:solidFill>
              </a:rPr>
              <a:t>Evaluation</a:t>
            </a:r>
            <a:r>
              <a:rPr lang="es-ES" altLang="en-US" sz="2000" b="1" dirty="0" smtClean="0">
                <a:solidFill>
                  <a:schemeClr val="tx1"/>
                </a:solidFill>
              </a:rPr>
              <a:t> </a:t>
            </a:r>
            <a:r>
              <a:rPr lang="es-ES" altLang="en-US" sz="2000" b="1" dirty="0" err="1" smtClean="0">
                <a:solidFill>
                  <a:schemeClr val="tx1"/>
                </a:solidFill>
              </a:rPr>
              <a:t>by</a:t>
            </a:r>
            <a:r>
              <a:rPr lang="es-ES" altLang="en-US" sz="2000" b="1" dirty="0" smtClean="0">
                <a:solidFill>
                  <a:schemeClr val="tx1"/>
                </a:solidFill>
              </a:rPr>
              <a:t> </a:t>
            </a:r>
            <a:r>
              <a:rPr lang="es-ES" altLang="en-US" sz="2000" b="1" dirty="0" err="1" smtClean="0">
                <a:solidFill>
                  <a:schemeClr val="tx1"/>
                </a:solidFill>
              </a:rPr>
              <a:t>Sentiment</a:t>
            </a:r>
            <a:r>
              <a:rPr lang="es-ES" altLang="en-US" sz="2000" b="1" dirty="0" smtClean="0">
                <a:solidFill>
                  <a:schemeClr val="tx1"/>
                </a:solidFill>
              </a:rPr>
              <a:t> </a:t>
            </a:r>
            <a:r>
              <a:rPr lang="es-ES" altLang="en-US" sz="2000" b="1" dirty="0" err="1" smtClean="0">
                <a:solidFill>
                  <a:schemeClr val="tx1"/>
                </a:solidFill>
              </a:rPr>
              <a:t>Harvesting</a:t>
            </a:r>
            <a:endParaRPr lang="es-ES" altLang="en-US" sz="2000" b="1" dirty="0">
              <a:solidFill>
                <a:schemeClr val="tx1"/>
              </a:solidFill>
            </a:endParaRPr>
          </a:p>
        </p:txBody>
      </p:sp>
      <p:sp>
        <p:nvSpPr>
          <p:cNvPr id="2165" name="Rectangle 117"/>
          <p:cNvSpPr>
            <a:spLocks noChangeArrowheads="1"/>
          </p:cNvSpPr>
          <p:nvPr/>
        </p:nvSpPr>
        <p:spPr bwMode="auto">
          <a:xfrm>
            <a:off x="971550" y="3676650"/>
            <a:ext cx="2736850" cy="54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cs typeface="Arial" panose="020B0604020202020204" pitchFamily="34" charset="0"/>
              </a:defRPr>
            </a:lvl1pPr>
            <a:lvl2pPr algn="ctr">
              <a:defRPr sz="4400">
                <a:solidFill>
                  <a:schemeClr val="tx2"/>
                </a:solidFill>
                <a:latin typeface="Arial" panose="020B0604020202020204" pitchFamily="34" charset="0"/>
                <a:cs typeface="Arial" panose="020B0604020202020204" pitchFamily="34" charset="0"/>
              </a:defRPr>
            </a:lvl2pPr>
            <a:lvl3pPr algn="ctr">
              <a:defRPr sz="4400">
                <a:solidFill>
                  <a:schemeClr val="tx2"/>
                </a:solidFill>
                <a:latin typeface="Arial" panose="020B0604020202020204" pitchFamily="34" charset="0"/>
                <a:cs typeface="Arial" panose="020B0604020202020204" pitchFamily="34" charset="0"/>
              </a:defRPr>
            </a:lvl3pPr>
            <a:lvl4pPr algn="ctr">
              <a:defRPr sz="4400">
                <a:solidFill>
                  <a:schemeClr val="tx2"/>
                </a:solidFill>
                <a:latin typeface="Arial" panose="020B0604020202020204" pitchFamily="34" charset="0"/>
                <a:cs typeface="Arial" panose="020B0604020202020204" pitchFamily="34" charset="0"/>
              </a:defRPr>
            </a:lvl4pPr>
            <a:lvl5pPr algn="ctr">
              <a:defRPr sz="4400">
                <a:solidFill>
                  <a:schemeClr val="tx2"/>
                </a:solidFill>
                <a:latin typeface="Arial" panose="020B0604020202020204" pitchFamily="34" charset="0"/>
                <a:cs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a:r>
              <a:rPr lang="es-UY" altLang="en-US" sz="2400" b="1" dirty="0" smtClean="0">
                <a:solidFill>
                  <a:schemeClr val="bg1"/>
                </a:solidFill>
              </a:rPr>
              <a:t>MAHESH</a:t>
            </a:r>
            <a:endParaRPr lang="es-ES" altLang="en-US" sz="2400"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92D050"/>
                </a:solidFill>
              </a:rPr>
              <a:t>Training the platform – the remake</a:t>
            </a:r>
            <a:endParaRPr lang="en-US" sz="3600" dirty="0"/>
          </a:p>
        </p:txBody>
      </p:sp>
      <p:sp>
        <p:nvSpPr>
          <p:cNvPr id="3" name="Content Placeholder 2"/>
          <p:cNvSpPr>
            <a:spLocks noGrp="1"/>
          </p:cNvSpPr>
          <p:nvPr>
            <p:ph idx="1"/>
          </p:nvPr>
        </p:nvSpPr>
        <p:spPr>
          <a:xfrm>
            <a:off x="1691680" y="1600200"/>
            <a:ext cx="7452320" cy="4525963"/>
          </a:xfrm>
        </p:spPr>
        <p:txBody>
          <a:bodyPr/>
          <a:lstStyle/>
          <a:p>
            <a:pPr marL="0" indent="0">
              <a:buNone/>
            </a:pPr>
            <a:r>
              <a:rPr lang="en-US" sz="2000" dirty="0" smtClean="0">
                <a:solidFill>
                  <a:srgbClr val="00B0F0"/>
                </a:solidFill>
              </a:rPr>
              <a:t>Find the linear relation of gross to parameters as </a:t>
            </a:r>
          </a:p>
          <a:p>
            <a:pPr marL="0" indent="0">
              <a:buNone/>
            </a:pPr>
            <a:r>
              <a:rPr lang="en-US" sz="2000" dirty="0" smtClean="0">
                <a:solidFill>
                  <a:srgbClr val="00B0F0"/>
                </a:solidFill>
              </a:rPr>
              <a:t>Gross ~ C</a:t>
            </a:r>
            <a:r>
              <a:rPr lang="en-US" sz="1200" dirty="0" smtClean="0">
                <a:solidFill>
                  <a:srgbClr val="00B0F0"/>
                </a:solidFill>
              </a:rPr>
              <a:t>0</a:t>
            </a:r>
            <a:r>
              <a:rPr lang="en-US" sz="2000" dirty="0" smtClean="0">
                <a:solidFill>
                  <a:srgbClr val="00B0F0"/>
                </a:solidFill>
              </a:rPr>
              <a:t>*W</a:t>
            </a:r>
            <a:r>
              <a:rPr lang="en-US" sz="1400" dirty="0" smtClean="0">
                <a:solidFill>
                  <a:srgbClr val="00B0F0"/>
                </a:solidFill>
              </a:rPr>
              <a:t>1</a:t>
            </a:r>
            <a:r>
              <a:rPr lang="en-US" sz="2000" dirty="0" smtClean="0">
                <a:solidFill>
                  <a:srgbClr val="00B0F0"/>
                </a:solidFill>
              </a:rPr>
              <a:t> + C</a:t>
            </a:r>
            <a:r>
              <a:rPr lang="en-US" sz="1400" dirty="0" smtClean="0">
                <a:solidFill>
                  <a:srgbClr val="00B0F0"/>
                </a:solidFill>
              </a:rPr>
              <a:t>1</a:t>
            </a:r>
            <a:r>
              <a:rPr lang="en-US" sz="2000" dirty="0" smtClean="0">
                <a:solidFill>
                  <a:srgbClr val="00B0F0"/>
                </a:solidFill>
              </a:rPr>
              <a:t>*L + C</a:t>
            </a:r>
            <a:r>
              <a:rPr lang="en-US" sz="1400" dirty="0" smtClean="0">
                <a:solidFill>
                  <a:srgbClr val="00B0F0"/>
                </a:solidFill>
              </a:rPr>
              <a:t>2</a:t>
            </a:r>
            <a:r>
              <a:rPr lang="en-US" sz="2000" dirty="0" smtClean="0">
                <a:solidFill>
                  <a:srgbClr val="00B0F0"/>
                </a:solidFill>
              </a:rPr>
              <a:t>*p</a:t>
            </a:r>
            <a:r>
              <a:rPr lang="en-US" sz="1400" dirty="0" smtClean="0">
                <a:solidFill>
                  <a:srgbClr val="00B0F0"/>
                </a:solidFill>
              </a:rPr>
              <a:t>0</a:t>
            </a:r>
            <a:r>
              <a:rPr lang="en-US" sz="2000" dirty="0" smtClean="0">
                <a:solidFill>
                  <a:srgbClr val="00B0F0"/>
                </a:solidFill>
              </a:rPr>
              <a:t> + ∑ </a:t>
            </a:r>
            <a:r>
              <a:rPr lang="en-US" sz="2000" dirty="0" err="1" smtClean="0">
                <a:solidFill>
                  <a:srgbClr val="00B0F0"/>
                </a:solidFill>
              </a:rPr>
              <a:t>a</a:t>
            </a:r>
            <a:r>
              <a:rPr lang="en-US" sz="1400" dirty="0" err="1" smtClean="0">
                <a:solidFill>
                  <a:srgbClr val="00B0F0"/>
                </a:solidFill>
              </a:rPr>
              <a:t>k</a:t>
            </a:r>
            <a:r>
              <a:rPr lang="en-US" sz="2000" dirty="0" smtClean="0">
                <a:solidFill>
                  <a:srgbClr val="00B0F0"/>
                </a:solidFill>
              </a:rPr>
              <a:t>*p</a:t>
            </a:r>
            <a:r>
              <a:rPr lang="en-US" sz="1400" dirty="0" smtClean="0">
                <a:solidFill>
                  <a:srgbClr val="00B0F0"/>
                </a:solidFill>
              </a:rPr>
              <a:t>i</a:t>
            </a:r>
            <a:r>
              <a:rPr lang="en-US" sz="2000" dirty="0" smtClean="0">
                <a:solidFill>
                  <a:srgbClr val="00B0F0"/>
                </a:solidFill>
              </a:rPr>
              <a:t> + </a:t>
            </a:r>
            <a:r>
              <a:rPr lang="en-US" sz="2000" dirty="0" err="1" smtClean="0">
                <a:solidFill>
                  <a:srgbClr val="00B0F0"/>
                </a:solidFill>
              </a:rPr>
              <a:t>b</a:t>
            </a:r>
            <a:r>
              <a:rPr lang="en-US" sz="1400" dirty="0" err="1" smtClean="0">
                <a:solidFill>
                  <a:srgbClr val="00B0F0"/>
                </a:solidFill>
              </a:rPr>
              <a:t>k</a:t>
            </a:r>
            <a:r>
              <a:rPr lang="en-US" sz="2000" dirty="0" smtClean="0">
                <a:solidFill>
                  <a:srgbClr val="00B0F0"/>
                </a:solidFill>
              </a:rPr>
              <a:t>*q</a:t>
            </a:r>
            <a:r>
              <a:rPr lang="en-US" sz="1400" dirty="0" smtClean="0">
                <a:solidFill>
                  <a:srgbClr val="00B0F0"/>
                </a:solidFill>
              </a:rPr>
              <a:t>i</a:t>
            </a:r>
            <a:r>
              <a:rPr lang="en-US" sz="2000" dirty="0" smtClean="0">
                <a:solidFill>
                  <a:srgbClr val="00B0F0"/>
                </a:solidFill>
              </a:rPr>
              <a:t> +</a:t>
            </a:r>
            <a:r>
              <a:rPr lang="en-US" sz="2000" dirty="0" err="1" smtClean="0">
                <a:solidFill>
                  <a:srgbClr val="00B0F0"/>
                </a:solidFill>
              </a:rPr>
              <a:t>c</a:t>
            </a:r>
            <a:r>
              <a:rPr lang="en-US" sz="1400" dirty="0" err="1" smtClean="0">
                <a:solidFill>
                  <a:srgbClr val="00B0F0"/>
                </a:solidFill>
              </a:rPr>
              <a:t>k</a:t>
            </a:r>
            <a:r>
              <a:rPr lang="en-US" sz="2000" dirty="0" smtClean="0">
                <a:solidFill>
                  <a:srgbClr val="00B0F0"/>
                </a:solidFill>
              </a:rPr>
              <a:t>*p</a:t>
            </a:r>
            <a:r>
              <a:rPr lang="en-US" sz="1400" dirty="0" smtClean="0">
                <a:solidFill>
                  <a:srgbClr val="00B0F0"/>
                </a:solidFill>
              </a:rPr>
              <a:t>i</a:t>
            </a:r>
            <a:r>
              <a:rPr lang="en-US" sz="2000" dirty="0" smtClean="0">
                <a:solidFill>
                  <a:srgbClr val="00B0F0"/>
                </a:solidFill>
              </a:rPr>
              <a:t>*q</a:t>
            </a:r>
            <a:r>
              <a:rPr lang="en-US" sz="1600" dirty="0" smtClean="0">
                <a:solidFill>
                  <a:srgbClr val="00B0F0"/>
                </a:solidFill>
              </a:rPr>
              <a:t>i</a:t>
            </a:r>
            <a:r>
              <a:rPr lang="en-US" sz="2000" dirty="0" smtClean="0">
                <a:solidFill>
                  <a:srgbClr val="00B0F0"/>
                </a:solidFill>
              </a:rPr>
              <a:t> </a:t>
            </a:r>
          </a:p>
          <a:p>
            <a:pPr marL="0" indent="0">
              <a:buNone/>
            </a:pPr>
            <a:r>
              <a:rPr lang="en-US" sz="2000" dirty="0" smtClean="0">
                <a:solidFill>
                  <a:srgbClr val="00B0F0"/>
                </a:solidFill>
              </a:rPr>
              <a:t>where</a:t>
            </a:r>
            <a:endParaRPr lang="en-US" sz="2000" dirty="0">
              <a:solidFill>
                <a:srgbClr val="00B0F0"/>
              </a:solidFill>
            </a:endParaRPr>
          </a:p>
          <a:p>
            <a:pPr marL="0" indent="0">
              <a:buNone/>
            </a:pPr>
            <a:r>
              <a:rPr lang="en-US" sz="2000" dirty="0" smtClean="0">
                <a:solidFill>
                  <a:srgbClr val="00B0F0"/>
                </a:solidFill>
              </a:rPr>
              <a:t>		k takes values 1 to 6.</a:t>
            </a:r>
          </a:p>
          <a:p>
            <a:pPr marL="0" indent="0">
              <a:buNone/>
            </a:pPr>
            <a:r>
              <a:rPr lang="en-US" sz="2000" dirty="0" smtClean="0">
                <a:solidFill>
                  <a:srgbClr val="00B0F0"/>
                </a:solidFill>
              </a:rPr>
              <a:t>		</a:t>
            </a:r>
            <a:r>
              <a:rPr lang="en-US" sz="2000" dirty="0" err="1" smtClean="0">
                <a:solidFill>
                  <a:srgbClr val="00B0F0"/>
                </a:solidFill>
              </a:rPr>
              <a:t>i</a:t>
            </a:r>
            <a:r>
              <a:rPr lang="en-US" sz="2000" dirty="0" smtClean="0">
                <a:solidFill>
                  <a:srgbClr val="00B0F0"/>
                </a:solidFill>
              </a:rPr>
              <a:t> takes values 1 to 6.</a:t>
            </a:r>
            <a:endParaRPr lang="en-US" sz="2000" dirty="0">
              <a:solidFill>
                <a:srgbClr val="00B0F0"/>
              </a:solidFill>
            </a:endParaRPr>
          </a:p>
        </p:txBody>
      </p:sp>
    </p:spTree>
    <p:extLst>
      <p:ext uri="{BB962C8B-B14F-4D97-AF65-F5344CB8AC3E}">
        <p14:creationId xmlns:p14="http://schemas.microsoft.com/office/powerpoint/2010/main" val="2524449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Baskerville Old Face" panose="02020602080505020303" pitchFamily="18" charset="0"/>
              </a:rPr>
              <a:t>Testing the platform</a:t>
            </a:r>
            <a:endParaRPr lang="en-US" dirty="0">
              <a:solidFill>
                <a:srgbClr val="FF0000"/>
              </a:solidFill>
              <a:latin typeface="Baskerville Old Face" panose="02020602080505020303" pitchFamily="18" charset="0"/>
            </a:endParaRPr>
          </a:p>
        </p:txBody>
      </p:sp>
      <p:sp>
        <p:nvSpPr>
          <p:cNvPr id="3" name="Content Placeholder 2"/>
          <p:cNvSpPr>
            <a:spLocks noGrp="1"/>
          </p:cNvSpPr>
          <p:nvPr>
            <p:ph idx="1"/>
          </p:nvPr>
        </p:nvSpPr>
        <p:spPr>
          <a:xfrm>
            <a:off x="611560" y="1600200"/>
            <a:ext cx="8352928" cy="4525963"/>
          </a:xfrm>
        </p:spPr>
        <p:txBody>
          <a:bodyPr/>
          <a:lstStyle/>
          <a:p>
            <a:r>
              <a:rPr lang="en-US" sz="2400" dirty="0" smtClean="0">
                <a:solidFill>
                  <a:srgbClr val="990000"/>
                </a:solidFill>
              </a:rPr>
              <a:t>Gain similar data to the tested movies.</a:t>
            </a:r>
          </a:p>
          <a:p>
            <a:r>
              <a:rPr lang="en-US" sz="2400" dirty="0" smtClean="0">
                <a:solidFill>
                  <a:srgbClr val="990000"/>
                </a:solidFill>
              </a:rPr>
              <a:t>Substitute coefficients in the equation.</a:t>
            </a:r>
          </a:p>
          <a:p>
            <a:pPr marL="0" indent="0">
              <a:buNone/>
            </a:pPr>
            <a:r>
              <a:rPr lang="en-US" sz="2400" dirty="0" smtClean="0">
                <a:solidFill>
                  <a:srgbClr val="990000"/>
                </a:solidFill>
              </a:rPr>
              <a:t> </a:t>
            </a:r>
            <a:r>
              <a:rPr lang="en-US" sz="2400" dirty="0" err="1" smtClean="0">
                <a:solidFill>
                  <a:srgbClr val="990000"/>
                </a:solidFill>
              </a:rPr>
              <a:t>Estimate</a:t>
            </a:r>
            <a:r>
              <a:rPr lang="en-US" sz="1800" dirty="0" err="1" smtClean="0">
                <a:solidFill>
                  <a:srgbClr val="990000"/>
                </a:solidFill>
              </a:rPr>
              <a:t>n</a:t>
            </a:r>
            <a:r>
              <a:rPr lang="en-US" sz="2400" dirty="0" smtClean="0">
                <a:solidFill>
                  <a:srgbClr val="990000"/>
                </a:solidFill>
              </a:rPr>
              <a:t> = </a:t>
            </a:r>
            <a:r>
              <a:rPr lang="en-US" sz="2400" dirty="0" smtClean="0">
                <a:solidFill>
                  <a:srgbClr val="990000"/>
                </a:solidFill>
              </a:rPr>
              <a:t>C</a:t>
            </a:r>
            <a:r>
              <a:rPr lang="en-US" sz="1400" dirty="0" smtClean="0">
                <a:solidFill>
                  <a:srgbClr val="990000"/>
                </a:solidFill>
              </a:rPr>
              <a:t>0</a:t>
            </a:r>
            <a:r>
              <a:rPr lang="en-US" sz="2400" dirty="0" smtClean="0">
                <a:solidFill>
                  <a:srgbClr val="990000"/>
                </a:solidFill>
              </a:rPr>
              <a:t>*W</a:t>
            </a:r>
            <a:r>
              <a:rPr lang="en-US" sz="1600" dirty="0" smtClean="0">
                <a:solidFill>
                  <a:srgbClr val="990000"/>
                </a:solidFill>
              </a:rPr>
              <a:t>1</a:t>
            </a:r>
            <a:r>
              <a:rPr lang="en-US" sz="2400" dirty="0" smtClean="0">
                <a:solidFill>
                  <a:srgbClr val="990000"/>
                </a:solidFill>
              </a:rPr>
              <a:t> + C</a:t>
            </a:r>
            <a:r>
              <a:rPr lang="en-US" sz="1600" dirty="0" smtClean="0">
                <a:solidFill>
                  <a:srgbClr val="990000"/>
                </a:solidFill>
              </a:rPr>
              <a:t>1</a:t>
            </a:r>
            <a:r>
              <a:rPr lang="en-US" sz="2400" dirty="0" smtClean="0">
                <a:solidFill>
                  <a:srgbClr val="990000"/>
                </a:solidFill>
              </a:rPr>
              <a:t>*L + C</a:t>
            </a:r>
            <a:r>
              <a:rPr lang="en-US" sz="1600" dirty="0" smtClean="0">
                <a:solidFill>
                  <a:srgbClr val="990000"/>
                </a:solidFill>
              </a:rPr>
              <a:t>2</a:t>
            </a:r>
            <a:r>
              <a:rPr lang="en-US" sz="2400" dirty="0" smtClean="0">
                <a:solidFill>
                  <a:srgbClr val="990000"/>
                </a:solidFill>
              </a:rPr>
              <a:t>*p</a:t>
            </a:r>
            <a:r>
              <a:rPr lang="en-US" sz="1600" dirty="0" smtClean="0">
                <a:solidFill>
                  <a:srgbClr val="990000"/>
                </a:solidFill>
              </a:rPr>
              <a:t>0</a:t>
            </a:r>
            <a:r>
              <a:rPr lang="en-US" sz="2400" dirty="0" smtClean="0">
                <a:solidFill>
                  <a:srgbClr val="990000"/>
                </a:solidFill>
              </a:rPr>
              <a:t> + ∑ </a:t>
            </a:r>
            <a:r>
              <a:rPr lang="en-US" sz="2400" dirty="0" err="1" smtClean="0">
                <a:solidFill>
                  <a:srgbClr val="990000"/>
                </a:solidFill>
              </a:rPr>
              <a:t>a</a:t>
            </a:r>
            <a:r>
              <a:rPr lang="en-US" sz="1600" dirty="0" err="1" smtClean="0">
                <a:solidFill>
                  <a:srgbClr val="990000"/>
                </a:solidFill>
              </a:rPr>
              <a:t>k</a:t>
            </a:r>
            <a:r>
              <a:rPr lang="en-US" sz="2400" dirty="0" smtClean="0">
                <a:solidFill>
                  <a:srgbClr val="990000"/>
                </a:solidFill>
              </a:rPr>
              <a:t>*p</a:t>
            </a:r>
            <a:r>
              <a:rPr lang="en-US" sz="1600" dirty="0" smtClean="0">
                <a:solidFill>
                  <a:srgbClr val="990000"/>
                </a:solidFill>
              </a:rPr>
              <a:t>i</a:t>
            </a:r>
            <a:r>
              <a:rPr lang="en-US" sz="2400" dirty="0" smtClean="0">
                <a:solidFill>
                  <a:srgbClr val="990000"/>
                </a:solidFill>
              </a:rPr>
              <a:t> + </a:t>
            </a:r>
            <a:r>
              <a:rPr lang="en-US" sz="2400" dirty="0" err="1" smtClean="0">
                <a:solidFill>
                  <a:srgbClr val="990000"/>
                </a:solidFill>
              </a:rPr>
              <a:t>b</a:t>
            </a:r>
            <a:r>
              <a:rPr lang="en-US" sz="1600" dirty="0" err="1" smtClean="0">
                <a:solidFill>
                  <a:srgbClr val="990000"/>
                </a:solidFill>
              </a:rPr>
              <a:t>k</a:t>
            </a:r>
            <a:r>
              <a:rPr lang="en-US" sz="2400" dirty="0" smtClean="0">
                <a:solidFill>
                  <a:srgbClr val="990000"/>
                </a:solidFill>
              </a:rPr>
              <a:t>*q</a:t>
            </a:r>
            <a:r>
              <a:rPr lang="en-US" sz="1600" dirty="0" smtClean="0">
                <a:solidFill>
                  <a:srgbClr val="990000"/>
                </a:solidFill>
              </a:rPr>
              <a:t>i</a:t>
            </a:r>
            <a:r>
              <a:rPr lang="en-US" sz="2400" dirty="0" smtClean="0">
                <a:solidFill>
                  <a:srgbClr val="990000"/>
                </a:solidFill>
              </a:rPr>
              <a:t> +</a:t>
            </a:r>
            <a:r>
              <a:rPr lang="en-US" sz="2400" dirty="0" err="1" smtClean="0">
                <a:solidFill>
                  <a:srgbClr val="990000"/>
                </a:solidFill>
              </a:rPr>
              <a:t>c</a:t>
            </a:r>
            <a:r>
              <a:rPr lang="en-US" sz="1600" dirty="0" err="1" smtClean="0">
                <a:solidFill>
                  <a:srgbClr val="990000"/>
                </a:solidFill>
              </a:rPr>
              <a:t>k</a:t>
            </a:r>
            <a:r>
              <a:rPr lang="en-US" sz="2400" dirty="0" smtClean="0">
                <a:solidFill>
                  <a:srgbClr val="990000"/>
                </a:solidFill>
              </a:rPr>
              <a:t>*p</a:t>
            </a:r>
            <a:r>
              <a:rPr lang="en-US" sz="1600" dirty="0" smtClean="0">
                <a:solidFill>
                  <a:srgbClr val="990000"/>
                </a:solidFill>
              </a:rPr>
              <a:t>i</a:t>
            </a:r>
            <a:r>
              <a:rPr lang="en-US" sz="2400" dirty="0" smtClean="0">
                <a:solidFill>
                  <a:srgbClr val="990000"/>
                </a:solidFill>
              </a:rPr>
              <a:t>*q</a:t>
            </a:r>
            <a:r>
              <a:rPr lang="en-US" sz="1800" dirty="0" smtClean="0">
                <a:solidFill>
                  <a:srgbClr val="990000"/>
                </a:solidFill>
              </a:rPr>
              <a:t>i</a:t>
            </a:r>
            <a:r>
              <a:rPr lang="en-US" sz="2400" dirty="0" smtClean="0">
                <a:solidFill>
                  <a:srgbClr val="990000"/>
                </a:solidFill>
              </a:rPr>
              <a:t> </a:t>
            </a:r>
          </a:p>
          <a:p>
            <a:pPr marL="0" indent="0">
              <a:buNone/>
            </a:pPr>
            <a:endParaRPr lang="en-US" sz="2400" dirty="0" smtClean="0">
              <a:solidFill>
                <a:srgbClr val="990000"/>
              </a:solidFill>
            </a:endParaRPr>
          </a:p>
          <a:p>
            <a:pPr marL="0" indent="0">
              <a:buNone/>
            </a:pPr>
            <a:r>
              <a:rPr lang="en-US" sz="2400" dirty="0" smtClean="0">
                <a:solidFill>
                  <a:srgbClr val="990000"/>
                </a:solidFill>
              </a:rPr>
              <a:t>Where k and </a:t>
            </a:r>
            <a:r>
              <a:rPr lang="en-US" sz="2400" dirty="0" err="1" smtClean="0">
                <a:solidFill>
                  <a:srgbClr val="990000"/>
                </a:solidFill>
              </a:rPr>
              <a:t>i</a:t>
            </a:r>
            <a:r>
              <a:rPr lang="en-US" sz="2400" dirty="0" smtClean="0">
                <a:solidFill>
                  <a:srgbClr val="990000"/>
                </a:solidFill>
              </a:rPr>
              <a:t> take values from 1 to n.</a:t>
            </a:r>
          </a:p>
          <a:p>
            <a:r>
              <a:rPr lang="en-US" sz="2400" dirty="0" smtClean="0">
                <a:solidFill>
                  <a:srgbClr val="990000"/>
                </a:solidFill>
              </a:rPr>
              <a:t>Take max, min and mean of these predictions.</a:t>
            </a:r>
          </a:p>
          <a:p>
            <a:r>
              <a:rPr lang="en-US" sz="2400" dirty="0" smtClean="0">
                <a:solidFill>
                  <a:srgbClr val="990000"/>
                </a:solidFill>
              </a:rPr>
              <a:t>If the value is less than W</a:t>
            </a:r>
            <a:r>
              <a:rPr lang="en-US" sz="1800" dirty="0" smtClean="0">
                <a:solidFill>
                  <a:srgbClr val="990000"/>
                </a:solidFill>
              </a:rPr>
              <a:t>1 </a:t>
            </a:r>
            <a:r>
              <a:rPr lang="en-US" sz="2400" dirty="0" smtClean="0">
                <a:solidFill>
                  <a:srgbClr val="990000"/>
                </a:solidFill>
              </a:rPr>
              <a:t>value, substitute its value.</a:t>
            </a:r>
            <a:endParaRPr lang="en-US" sz="2400" dirty="0">
              <a:solidFill>
                <a:srgbClr val="990000"/>
              </a:solidFill>
            </a:endParaRPr>
          </a:p>
        </p:txBody>
      </p:sp>
    </p:spTree>
    <p:extLst>
      <p:ext uri="{BB962C8B-B14F-4D97-AF65-F5344CB8AC3E}">
        <p14:creationId xmlns:p14="http://schemas.microsoft.com/office/powerpoint/2010/main" val="943296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C788E"/>
                </a:solidFill>
              </a:rPr>
              <a:t>Practical Results</a:t>
            </a:r>
            <a:endParaRPr lang="en-US" dirty="0">
              <a:solidFill>
                <a:srgbClr val="0C788E"/>
              </a:solidFill>
            </a:endParaRPr>
          </a:p>
        </p:txBody>
      </p:sp>
      <p:sp>
        <p:nvSpPr>
          <p:cNvPr id="3" name="Content Placeholder 2"/>
          <p:cNvSpPr>
            <a:spLocks noGrp="1"/>
          </p:cNvSpPr>
          <p:nvPr>
            <p:ph idx="1"/>
          </p:nvPr>
        </p:nvSpPr>
        <p:spPr>
          <a:xfrm>
            <a:off x="1835696" y="1600200"/>
            <a:ext cx="6851104" cy="4525963"/>
          </a:xfrm>
        </p:spPr>
        <p:txBody>
          <a:bodyPr/>
          <a:lstStyle/>
          <a:p>
            <a:pPr marL="0" indent="0">
              <a:buNone/>
            </a:pPr>
            <a:r>
              <a:rPr lang="en-US" sz="1800" dirty="0">
                <a:solidFill>
                  <a:srgbClr val="3366FF"/>
                </a:solidFill>
              </a:rPr>
              <a:t>The correlation between actual gross amount and </a:t>
            </a:r>
            <a:r>
              <a:rPr lang="en-US" sz="1800" dirty="0" err="1">
                <a:solidFill>
                  <a:srgbClr val="3366FF"/>
                </a:solidFill>
              </a:rPr>
              <a:t>max_predict</a:t>
            </a:r>
            <a:r>
              <a:rPr lang="en-US" sz="1800" dirty="0">
                <a:solidFill>
                  <a:srgbClr val="3366FF"/>
                </a:solidFill>
              </a:rPr>
              <a:t> value is :</a:t>
            </a:r>
            <a:r>
              <a:rPr lang="en-US" sz="1800" dirty="0" smtClean="0">
                <a:solidFill>
                  <a:srgbClr val="3366FF"/>
                </a:solidFill>
              </a:rPr>
              <a:t>0.99008429046208</a:t>
            </a:r>
          </a:p>
          <a:p>
            <a:pPr marL="0" indent="0">
              <a:buNone/>
            </a:pPr>
            <a:r>
              <a:rPr lang="en-US" sz="1800" dirty="0" smtClean="0">
                <a:solidFill>
                  <a:srgbClr val="3366FF"/>
                </a:solidFill>
              </a:rPr>
              <a:t/>
            </a:r>
            <a:br>
              <a:rPr lang="en-US" sz="1800" dirty="0" smtClean="0">
                <a:solidFill>
                  <a:srgbClr val="3366FF"/>
                </a:solidFill>
              </a:rPr>
            </a:br>
            <a:r>
              <a:rPr lang="en-US" sz="1800" dirty="0">
                <a:solidFill>
                  <a:srgbClr val="3366FF"/>
                </a:solidFill>
              </a:rPr>
              <a:t>The correlation between actual gross amount and </a:t>
            </a:r>
            <a:r>
              <a:rPr lang="en-US" sz="1800" dirty="0" err="1">
                <a:solidFill>
                  <a:srgbClr val="3366FF"/>
                </a:solidFill>
              </a:rPr>
              <a:t>min_predict</a:t>
            </a:r>
            <a:r>
              <a:rPr lang="en-US" sz="1800" dirty="0">
                <a:solidFill>
                  <a:srgbClr val="3366FF"/>
                </a:solidFill>
              </a:rPr>
              <a:t> value is :</a:t>
            </a:r>
            <a:r>
              <a:rPr lang="en-US" sz="1800" dirty="0" smtClean="0">
                <a:solidFill>
                  <a:srgbClr val="3366FF"/>
                </a:solidFill>
              </a:rPr>
              <a:t>0.988494245036351</a:t>
            </a:r>
          </a:p>
          <a:p>
            <a:pPr marL="0" indent="0">
              <a:buNone/>
            </a:pPr>
            <a:r>
              <a:rPr lang="en-US" sz="1800" dirty="0" smtClean="0">
                <a:solidFill>
                  <a:srgbClr val="3366FF"/>
                </a:solidFill>
              </a:rPr>
              <a:t/>
            </a:r>
            <a:br>
              <a:rPr lang="en-US" sz="1800" dirty="0" smtClean="0">
                <a:solidFill>
                  <a:srgbClr val="3366FF"/>
                </a:solidFill>
              </a:rPr>
            </a:br>
            <a:r>
              <a:rPr lang="en-US" sz="1800" dirty="0">
                <a:solidFill>
                  <a:srgbClr val="3366FF"/>
                </a:solidFill>
              </a:rPr>
              <a:t>The correlation between actual gross amount and </a:t>
            </a:r>
            <a:r>
              <a:rPr lang="en-US" sz="1800" dirty="0" err="1">
                <a:solidFill>
                  <a:srgbClr val="3366FF"/>
                </a:solidFill>
              </a:rPr>
              <a:t>mean_predict</a:t>
            </a:r>
            <a:r>
              <a:rPr lang="en-US" sz="1800" dirty="0">
                <a:solidFill>
                  <a:srgbClr val="3366FF"/>
                </a:solidFill>
              </a:rPr>
              <a:t> value is :0.992688146694479</a:t>
            </a:r>
          </a:p>
        </p:txBody>
      </p:sp>
    </p:spTree>
    <p:extLst>
      <p:ext uri="{BB962C8B-B14F-4D97-AF65-F5344CB8AC3E}">
        <p14:creationId xmlns:p14="http://schemas.microsoft.com/office/powerpoint/2010/main" val="1422690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506" name="Picture 2" descr="https://grizzlybomb.files.wordpress.com/2016/03/i-can-do-this-all-day-cop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39" y="0"/>
            <a:ext cx="9144000" cy="684919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solidFill>
                  <a:srgbClr val="FFC000"/>
                </a:solidFill>
              </a:rPr>
              <a:t>Conclusion</a:t>
            </a:r>
            <a:endParaRPr lang="en-US" dirty="0">
              <a:solidFill>
                <a:srgbClr val="FFC000"/>
              </a:solidFill>
            </a:endParaRPr>
          </a:p>
        </p:txBody>
      </p:sp>
      <p:sp>
        <p:nvSpPr>
          <p:cNvPr id="3" name="Content Placeholder 2"/>
          <p:cNvSpPr>
            <a:spLocks noGrp="1"/>
          </p:cNvSpPr>
          <p:nvPr>
            <p:ph idx="1"/>
          </p:nvPr>
        </p:nvSpPr>
        <p:spPr>
          <a:xfrm>
            <a:off x="251520" y="1154790"/>
            <a:ext cx="8640960" cy="4525963"/>
          </a:xfrm>
        </p:spPr>
        <p:txBody>
          <a:bodyPr/>
          <a:lstStyle/>
          <a:p>
            <a:pPr marL="0" indent="0">
              <a:buNone/>
            </a:pPr>
            <a:r>
              <a:rPr lang="en-US" sz="2000" dirty="0" smtClean="0">
                <a:solidFill>
                  <a:schemeClr val="bg1"/>
                </a:solidFill>
              </a:rPr>
              <a:t>It might seem confusing but look at the benefits.</a:t>
            </a:r>
          </a:p>
          <a:p>
            <a:r>
              <a:rPr lang="en-US" sz="2000" dirty="0" smtClean="0">
                <a:solidFill>
                  <a:schemeClr val="bg1"/>
                </a:solidFill>
              </a:rPr>
              <a:t>Audience can know, contribute and demand better movies and entertainment value.</a:t>
            </a:r>
          </a:p>
          <a:p>
            <a:r>
              <a:rPr lang="en-US" sz="2000" dirty="0" smtClean="0">
                <a:solidFill>
                  <a:schemeClr val="bg1"/>
                </a:solidFill>
              </a:rPr>
              <a:t>Producers can plan recent trends and plan advertising and merchandising accordingly.</a:t>
            </a:r>
          </a:p>
          <a:p>
            <a:r>
              <a:rPr lang="en-US" sz="2000" dirty="0" smtClean="0">
                <a:solidFill>
                  <a:schemeClr val="bg1"/>
                </a:solidFill>
              </a:rPr>
              <a:t>Actors can interact with the fans to encourage new projects.</a:t>
            </a:r>
          </a:p>
          <a:p>
            <a:r>
              <a:rPr lang="en-US" sz="2000" dirty="0" smtClean="0">
                <a:solidFill>
                  <a:schemeClr val="bg1"/>
                </a:solidFill>
              </a:rPr>
              <a:t>Revenue models of movies can be changed accordingly to at least return their investment or make a target profit by the numbers.</a:t>
            </a:r>
          </a:p>
          <a:p>
            <a:r>
              <a:rPr lang="en-US" sz="2000" dirty="0" smtClean="0">
                <a:solidFill>
                  <a:schemeClr val="bg1"/>
                </a:solidFill>
              </a:rPr>
              <a:t>Theatre managers will know where it is best to invest their money to make maximum profit.</a:t>
            </a:r>
          </a:p>
        </p:txBody>
      </p:sp>
    </p:spTree>
    <p:extLst>
      <p:ext uri="{BB962C8B-B14F-4D97-AF65-F5344CB8AC3E}">
        <p14:creationId xmlns:p14="http://schemas.microsoft.com/office/powerpoint/2010/main" val="3728829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altLang="en-US" dirty="0" smtClean="0"/>
              <a:t>Introduction</a:t>
            </a:r>
            <a:endParaRPr lang="en-US" altLang="en-US" dirty="0"/>
          </a:p>
        </p:txBody>
      </p:sp>
      <p:sp>
        <p:nvSpPr>
          <p:cNvPr id="147459" name="Rectangle 3"/>
          <p:cNvSpPr>
            <a:spLocks noGrp="1" noChangeArrowheads="1"/>
          </p:cNvSpPr>
          <p:nvPr>
            <p:ph type="body" idx="1"/>
          </p:nvPr>
        </p:nvSpPr>
        <p:spPr/>
        <p:txBody>
          <a:bodyPr/>
          <a:lstStyle/>
          <a:p>
            <a:r>
              <a:rPr lang="en-US" altLang="en-US" sz="2400" dirty="0" smtClean="0">
                <a:solidFill>
                  <a:srgbClr val="002060"/>
                </a:solidFill>
              </a:rPr>
              <a:t>By the numbers prediction of movies is more of a numerical exercise and doesn’t contain intrinsic context.</a:t>
            </a:r>
          </a:p>
          <a:p>
            <a:r>
              <a:rPr lang="en-US" altLang="en-US" sz="2400" dirty="0" smtClean="0">
                <a:solidFill>
                  <a:srgbClr val="002060"/>
                </a:solidFill>
              </a:rPr>
              <a:t>Critical reaction relates to the aesthetic value and not the entertainment value.</a:t>
            </a:r>
          </a:p>
          <a:p>
            <a:r>
              <a:rPr lang="en-US" altLang="en-US" sz="2400" dirty="0" smtClean="0">
                <a:solidFill>
                  <a:srgbClr val="002060"/>
                </a:solidFill>
              </a:rPr>
              <a:t>There is a need to account for public reaction.</a:t>
            </a:r>
            <a:endParaRPr lang="en-US" altLang="en-US" sz="2400" dirty="0">
              <a:solidFill>
                <a:srgbClr val="00206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altLang="en-US" dirty="0" smtClean="0">
                <a:solidFill>
                  <a:srgbClr val="FFFF00"/>
                </a:solidFill>
              </a:rPr>
              <a:t>Sir MVIT : CSE </a:t>
            </a:r>
            <a:r>
              <a:rPr lang="en-US" altLang="en-US" dirty="0" err="1" smtClean="0">
                <a:solidFill>
                  <a:srgbClr val="FFFF00"/>
                </a:solidFill>
              </a:rPr>
              <a:t>Dept</a:t>
            </a:r>
            <a:r>
              <a:rPr lang="en-US" altLang="en-US" dirty="0" smtClean="0">
                <a:solidFill>
                  <a:srgbClr val="FFFF00"/>
                </a:solidFill>
              </a:rPr>
              <a:t> </a:t>
            </a:r>
            <a:endParaRPr lang="en-US" altLang="en-US" dirty="0">
              <a:solidFill>
                <a:srgbClr val="FFFF00"/>
              </a:solidFill>
            </a:endParaRPr>
          </a:p>
        </p:txBody>
      </p:sp>
      <p:sp>
        <p:nvSpPr>
          <p:cNvPr id="148483" name="Rectangle 3"/>
          <p:cNvSpPr>
            <a:spLocks noGrp="1" noChangeArrowheads="1"/>
          </p:cNvSpPr>
          <p:nvPr>
            <p:ph type="body" idx="1"/>
          </p:nvPr>
        </p:nvSpPr>
        <p:spPr>
          <a:xfrm>
            <a:off x="457200" y="1600201"/>
            <a:ext cx="8229600" cy="1900808"/>
          </a:xfrm>
        </p:spPr>
        <p:txBody>
          <a:bodyPr/>
          <a:lstStyle/>
          <a:p>
            <a:pPr marL="0" indent="0">
              <a:buNone/>
            </a:pPr>
            <a:r>
              <a:rPr lang="en-US" altLang="en-US" sz="2000" dirty="0" smtClean="0">
                <a:solidFill>
                  <a:srgbClr val="FF0000"/>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We present a new algorithm that accounts for revenue and public opinion to help judge how much the movie is making in the theatres.</a:t>
            </a:r>
          </a:p>
          <a:p>
            <a:pPr marL="0" indent="0">
              <a:buNone/>
            </a:pPr>
            <a:endParaRPr lang="en-US" altLang="en-US" sz="2000" dirty="0">
              <a:solidFill>
                <a:srgbClr val="FF0000"/>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marL="0" indent="0">
              <a:buNone/>
            </a:pPr>
            <a:r>
              <a:rPr lang="en-US" altLang="en-US" sz="2000" dirty="0" smtClean="0">
                <a:solidFill>
                  <a:srgbClr val="FF0000"/>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We call it MAHESH.</a:t>
            </a:r>
            <a:endParaRPr lang="en-US" altLang="en-US" sz="2000" dirty="0">
              <a:solidFill>
                <a:srgbClr val="FF0000"/>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p:txBody>
      </p:sp>
      <p:pic>
        <p:nvPicPr>
          <p:cNvPr id="148485" name="Picture 5" descr="http://img.click.in/classifieds/images/177/30_6_2014_14_52_53_ls619bbmfvf82tmq6v4p4vhjm5_xvkj65cg7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74638"/>
            <a:ext cx="1333500" cy="11430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427984" y="4581128"/>
            <a:ext cx="5626968" cy="1477328"/>
          </a:xfrm>
          <a:prstGeom prst="rect">
            <a:avLst/>
          </a:prstGeom>
          <a:noFill/>
        </p:spPr>
        <p:txBody>
          <a:bodyPr wrap="square" rtlCol="0">
            <a:spAutoFit/>
          </a:bodyPr>
          <a:lstStyle/>
          <a:p>
            <a:r>
              <a:rPr lang="en-US" dirty="0" smtClean="0">
                <a:solidFill>
                  <a:schemeClr val="accent5">
                    <a:lumMod val="50000"/>
                  </a:schemeClr>
                </a:solidFill>
              </a:rPr>
              <a:t>A presentation by :</a:t>
            </a:r>
          </a:p>
          <a:p>
            <a:endParaRPr lang="en-US" dirty="0" smtClean="0">
              <a:solidFill>
                <a:schemeClr val="accent5">
                  <a:lumMod val="50000"/>
                </a:schemeClr>
              </a:solidFill>
            </a:endParaRPr>
          </a:p>
          <a:p>
            <a:r>
              <a:rPr lang="en-US" dirty="0" smtClean="0">
                <a:solidFill>
                  <a:schemeClr val="accent5">
                    <a:lumMod val="50000"/>
                  </a:schemeClr>
                </a:solidFill>
              </a:rPr>
              <a:t>K. Hussain </a:t>
            </a:r>
            <a:r>
              <a:rPr lang="en-US" dirty="0" err="1" smtClean="0">
                <a:solidFill>
                  <a:schemeClr val="accent5">
                    <a:lumMod val="50000"/>
                  </a:schemeClr>
                </a:solidFill>
              </a:rPr>
              <a:t>Fayaz</a:t>
            </a:r>
            <a:r>
              <a:rPr lang="en-US" dirty="0" smtClean="0">
                <a:solidFill>
                  <a:schemeClr val="accent5">
                    <a:lumMod val="50000"/>
                  </a:schemeClr>
                </a:solidFill>
              </a:rPr>
              <a:t> (1MV12CS033)</a:t>
            </a:r>
          </a:p>
          <a:p>
            <a:r>
              <a:rPr lang="en-US" dirty="0" smtClean="0">
                <a:solidFill>
                  <a:schemeClr val="accent5">
                    <a:lumMod val="50000"/>
                  </a:schemeClr>
                </a:solidFill>
              </a:rPr>
              <a:t>Santosh Kumar Desai (1MV12CS091)</a:t>
            </a:r>
          </a:p>
          <a:p>
            <a:r>
              <a:rPr lang="en-US" dirty="0" smtClean="0">
                <a:solidFill>
                  <a:schemeClr val="accent5">
                    <a:lumMod val="50000"/>
                  </a:schemeClr>
                </a:solidFill>
              </a:rPr>
              <a:t>Vinod </a:t>
            </a:r>
            <a:r>
              <a:rPr lang="en-US" dirty="0" err="1" smtClean="0">
                <a:solidFill>
                  <a:schemeClr val="accent5">
                    <a:lumMod val="50000"/>
                  </a:schemeClr>
                </a:solidFill>
              </a:rPr>
              <a:t>Kalkundrikar</a:t>
            </a:r>
            <a:r>
              <a:rPr lang="en-US" dirty="0" smtClean="0">
                <a:solidFill>
                  <a:schemeClr val="accent5">
                    <a:lumMod val="50000"/>
                  </a:schemeClr>
                </a:solidFill>
              </a:rPr>
              <a:t> (1MV13CS422)</a:t>
            </a:r>
            <a:endParaRPr lang="en-US" dirty="0">
              <a:solidFill>
                <a:schemeClr val="accent5">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latin typeface="Castellar" panose="020A0402060406010301" pitchFamily="18" charset="0"/>
              </a:rPr>
              <a:t>NECESSITY</a:t>
            </a:r>
            <a:endParaRPr lang="en-US" dirty="0">
              <a:solidFill>
                <a:srgbClr val="00B0F0"/>
              </a:solidFill>
              <a:latin typeface="Castellar" panose="020A0402060406010301" pitchFamily="18" charset="0"/>
            </a:endParaRPr>
          </a:p>
        </p:txBody>
      </p:sp>
      <p:pic>
        <p:nvPicPr>
          <p:cNvPr id="4" name="Hot hand fallacy">
            <a:hlinkClick r:id="" action="ppaction://media"/>
          </p:cNvPr>
          <p:cNvPicPr>
            <a:picLocks noGrp="1" noRot="1" noChangeAspect="1"/>
          </p:cNvPicPr>
          <p:nvPr>
            <p:ph idx="1"/>
            <a:videoFile r:link="rId1"/>
          </p:nvPr>
        </p:nvPicPr>
        <p:blipFill>
          <a:blip r:embed="rId3"/>
          <a:stretch>
            <a:fillRect/>
          </a:stretch>
        </p:blipFill>
        <p:spPr>
          <a:xfrm>
            <a:off x="457200" y="1271588"/>
            <a:ext cx="8229600" cy="5181600"/>
          </a:xfrm>
          <a:prstGeom prst="rect">
            <a:avLst/>
          </a:prstGeom>
        </p:spPr>
      </p:pic>
    </p:spTree>
    <p:extLst>
      <p:ext uri="{BB962C8B-B14F-4D97-AF65-F5344CB8AC3E}">
        <p14:creationId xmlns:p14="http://schemas.microsoft.com/office/powerpoint/2010/main" val="334304749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INPUT</a:t>
            </a:r>
            <a:endParaRPr lang="en-US" dirty="0"/>
          </a:p>
        </p:txBody>
      </p:sp>
      <p:sp>
        <p:nvSpPr>
          <p:cNvPr id="3" name="Content Placeholder 2"/>
          <p:cNvSpPr>
            <a:spLocks noGrp="1"/>
          </p:cNvSpPr>
          <p:nvPr>
            <p:ph idx="1"/>
          </p:nvPr>
        </p:nvSpPr>
        <p:spPr>
          <a:xfrm>
            <a:off x="1691680" y="1556792"/>
            <a:ext cx="7200800" cy="4525963"/>
          </a:xfrm>
        </p:spPr>
        <p:txBody>
          <a:bodyPr/>
          <a:lstStyle/>
          <a:p>
            <a:pPr marL="0" indent="0">
              <a:buNone/>
            </a:pPr>
            <a:r>
              <a:rPr lang="en-US" sz="2400" dirty="0" smtClean="0">
                <a:solidFill>
                  <a:srgbClr val="0C788E"/>
                </a:solidFill>
              </a:rPr>
              <a:t>We need the updated statistics on the movie, importantly</a:t>
            </a:r>
          </a:p>
          <a:p>
            <a:r>
              <a:rPr lang="en-US" sz="2400" dirty="0" smtClean="0">
                <a:solidFill>
                  <a:srgbClr val="0C788E"/>
                </a:solidFill>
              </a:rPr>
              <a:t>Language</a:t>
            </a:r>
          </a:p>
          <a:p>
            <a:r>
              <a:rPr lang="en-US" sz="2400" dirty="0" smtClean="0">
                <a:solidFill>
                  <a:srgbClr val="0C788E"/>
                </a:solidFill>
              </a:rPr>
              <a:t>Number of theatres in each week.</a:t>
            </a:r>
          </a:p>
          <a:p>
            <a:r>
              <a:rPr lang="en-US" sz="2400" dirty="0" smtClean="0">
                <a:solidFill>
                  <a:srgbClr val="0C788E"/>
                </a:solidFill>
              </a:rPr>
              <a:t>Revenue collected per week.</a:t>
            </a:r>
          </a:p>
          <a:p>
            <a:r>
              <a:rPr lang="en-US" sz="2400" dirty="0" smtClean="0">
                <a:solidFill>
                  <a:srgbClr val="0C788E"/>
                </a:solidFill>
              </a:rPr>
              <a:t>Trailer release date.</a:t>
            </a:r>
          </a:p>
          <a:p>
            <a:r>
              <a:rPr lang="en-US" sz="2400" dirty="0" smtClean="0">
                <a:solidFill>
                  <a:srgbClr val="0C788E"/>
                </a:solidFill>
              </a:rPr>
              <a:t>Movie release date.</a:t>
            </a:r>
          </a:p>
        </p:txBody>
      </p:sp>
    </p:spTree>
    <p:extLst>
      <p:ext uri="{BB962C8B-B14F-4D97-AF65-F5344CB8AC3E}">
        <p14:creationId xmlns:p14="http://schemas.microsoft.com/office/powerpoint/2010/main" val="9791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C788E"/>
                </a:solidFill>
              </a:rPr>
              <a:t>PROCESSING INPUT</a:t>
            </a:r>
            <a:endParaRPr lang="en-US" dirty="0">
              <a:solidFill>
                <a:srgbClr val="0C788E"/>
              </a:solidFill>
            </a:endParaRPr>
          </a:p>
        </p:txBody>
      </p:sp>
      <p:sp>
        <p:nvSpPr>
          <p:cNvPr id="3" name="Content Placeholder 2"/>
          <p:cNvSpPr>
            <a:spLocks noGrp="1"/>
          </p:cNvSpPr>
          <p:nvPr>
            <p:ph idx="1"/>
          </p:nvPr>
        </p:nvSpPr>
        <p:spPr>
          <a:xfrm>
            <a:off x="1907704" y="1556792"/>
            <a:ext cx="6491064" cy="4525963"/>
          </a:xfrm>
        </p:spPr>
        <p:txBody>
          <a:bodyPr/>
          <a:lstStyle/>
          <a:p>
            <a:pPr marL="0" indent="0">
              <a:buNone/>
            </a:pPr>
            <a:r>
              <a:rPr lang="en-US" dirty="0" smtClean="0">
                <a:solidFill>
                  <a:srgbClr val="7030A0"/>
                </a:solidFill>
                <a:latin typeface="Baskerville Old Face" panose="02020602080505020303" pitchFamily="18" charset="0"/>
              </a:rPr>
              <a:t>The correction in the estimates is progressively related to public opinion. Hence we need public reaction as feedback during entire process of estimation.</a:t>
            </a:r>
          </a:p>
          <a:p>
            <a:pPr marL="0" indent="0">
              <a:buNone/>
            </a:pPr>
            <a:endParaRPr lang="en-US" dirty="0">
              <a:solidFill>
                <a:srgbClr val="7030A0"/>
              </a:solidFill>
              <a:latin typeface="Baskerville Old Face" panose="02020602080505020303" pitchFamily="18" charset="0"/>
            </a:endParaRPr>
          </a:p>
          <a:p>
            <a:pPr marL="0" indent="0">
              <a:buNone/>
            </a:pPr>
            <a:r>
              <a:rPr lang="en-US" dirty="0" smtClean="0">
                <a:solidFill>
                  <a:srgbClr val="7030A0"/>
                </a:solidFill>
                <a:latin typeface="Baskerville Old Face" panose="02020602080505020303" pitchFamily="18" charset="0"/>
              </a:rPr>
              <a:t>Think of it as course correction module.</a:t>
            </a:r>
            <a:endParaRPr lang="en-US" dirty="0">
              <a:solidFill>
                <a:srgbClr val="7030A0"/>
              </a:solidFill>
              <a:latin typeface="Baskerville Old Face" panose="02020602080505020303" pitchFamily="18" charset="0"/>
            </a:endParaRPr>
          </a:p>
        </p:txBody>
      </p:sp>
    </p:spTree>
    <p:extLst>
      <p:ext uri="{BB962C8B-B14F-4D97-AF65-F5344CB8AC3E}">
        <p14:creationId xmlns:p14="http://schemas.microsoft.com/office/powerpoint/2010/main" val="970261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9392"/>
            <a:ext cx="8229600" cy="1143000"/>
          </a:xfrm>
        </p:spPr>
        <p:txBody>
          <a:bodyPr/>
          <a:lstStyle/>
          <a:p>
            <a:r>
              <a:rPr lang="en-US" sz="4000" dirty="0" smtClean="0">
                <a:solidFill>
                  <a:srgbClr val="92D050"/>
                </a:solidFill>
              </a:rPr>
              <a:t>Training the platform</a:t>
            </a:r>
            <a:endParaRPr lang="en-US" sz="4000" dirty="0">
              <a:solidFill>
                <a:srgbClr val="92D050"/>
              </a:solidFill>
            </a:endParaRPr>
          </a:p>
        </p:txBody>
      </p:sp>
      <p:sp>
        <p:nvSpPr>
          <p:cNvPr id="3" name="Content Placeholder 2"/>
          <p:cNvSpPr>
            <a:spLocks noGrp="1"/>
          </p:cNvSpPr>
          <p:nvPr>
            <p:ph idx="1"/>
          </p:nvPr>
        </p:nvSpPr>
        <p:spPr>
          <a:xfrm>
            <a:off x="1691680" y="836712"/>
            <a:ext cx="7200800" cy="5616624"/>
          </a:xfrm>
        </p:spPr>
        <p:txBody>
          <a:bodyPr/>
          <a:lstStyle/>
          <a:p>
            <a:r>
              <a:rPr lang="en-US" sz="2000" dirty="0" smtClean="0">
                <a:solidFill>
                  <a:srgbClr val="000099"/>
                </a:solidFill>
              </a:rPr>
              <a:t>We need an archive of movies that serve as training scenarios.</a:t>
            </a:r>
          </a:p>
          <a:p>
            <a:r>
              <a:rPr lang="en-US" sz="2000" dirty="0" smtClean="0">
                <a:solidFill>
                  <a:srgbClr val="000099"/>
                </a:solidFill>
              </a:rPr>
              <a:t>The data may contain different values of input parameters.</a:t>
            </a:r>
          </a:p>
          <a:p>
            <a:r>
              <a:rPr lang="en-US" sz="2000" dirty="0" smtClean="0">
                <a:solidFill>
                  <a:srgbClr val="000099"/>
                </a:solidFill>
              </a:rPr>
              <a:t>Let’s call the duration of movie analysis as a session.</a:t>
            </a:r>
          </a:p>
          <a:p>
            <a:r>
              <a:rPr lang="en-US" sz="2000" dirty="0" smtClean="0">
                <a:solidFill>
                  <a:srgbClr val="000099"/>
                </a:solidFill>
              </a:rPr>
              <a:t>We divide it into seven intervals.</a:t>
            </a:r>
          </a:p>
          <a:p>
            <a:pPr marL="0" indent="0">
              <a:buNone/>
            </a:pPr>
            <a:r>
              <a:rPr lang="en-US" sz="2000" dirty="0">
                <a:solidFill>
                  <a:srgbClr val="000099"/>
                </a:solidFill>
              </a:rPr>
              <a:t>	</a:t>
            </a:r>
            <a:endParaRPr lang="en-US" sz="2000" dirty="0" smtClean="0">
              <a:solidFill>
                <a:srgbClr val="000099"/>
              </a:solidFill>
            </a:endParaRPr>
          </a:p>
          <a:p>
            <a:pPr marL="0" indent="0">
              <a:buNone/>
            </a:pPr>
            <a:endParaRPr lang="en-US" sz="2000" dirty="0">
              <a:solidFill>
                <a:srgbClr val="000099"/>
              </a:solidFill>
            </a:endParaRPr>
          </a:p>
          <a:p>
            <a:pPr marL="0" indent="0">
              <a:buNone/>
            </a:pPr>
            <a:r>
              <a:rPr lang="en-US" sz="2000" dirty="0" smtClean="0">
                <a:solidFill>
                  <a:srgbClr val="000099"/>
                </a:solidFill>
              </a:rPr>
              <a:t>These intervals are:</a:t>
            </a:r>
          </a:p>
          <a:p>
            <a:pPr marL="457200" indent="-457200">
              <a:buFont typeface="+mj-lt"/>
              <a:buAutoNum type="arabicPeriod"/>
            </a:pPr>
            <a:r>
              <a:rPr lang="en-US" sz="2000" dirty="0" smtClean="0">
                <a:solidFill>
                  <a:srgbClr val="000099"/>
                </a:solidFill>
              </a:rPr>
              <a:t>Trailer release to movie release.</a:t>
            </a:r>
          </a:p>
          <a:p>
            <a:pPr marL="457200" indent="-457200">
              <a:buFont typeface="+mj-lt"/>
              <a:buAutoNum type="arabicPeriod"/>
            </a:pPr>
            <a:r>
              <a:rPr lang="en-US" sz="2000" dirty="0" smtClean="0">
                <a:solidFill>
                  <a:srgbClr val="000099"/>
                </a:solidFill>
              </a:rPr>
              <a:t>Movie release to first week end date.</a:t>
            </a:r>
          </a:p>
          <a:p>
            <a:pPr marL="457200" indent="-457200">
              <a:buFont typeface="+mj-lt"/>
              <a:buAutoNum type="arabicPeriod"/>
            </a:pPr>
            <a:r>
              <a:rPr lang="en-US" sz="2000" dirty="0" smtClean="0">
                <a:solidFill>
                  <a:srgbClr val="000099"/>
                </a:solidFill>
              </a:rPr>
              <a:t>1</a:t>
            </a:r>
            <a:r>
              <a:rPr lang="en-US" sz="2000" baseline="30000" dirty="0" smtClean="0">
                <a:solidFill>
                  <a:srgbClr val="000099"/>
                </a:solidFill>
              </a:rPr>
              <a:t>st</a:t>
            </a:r>
            <a:r>
              <a:rPr lang="en-US" sz="2000" dirty="0" smtClean="0">
                <a:solidFill>
                  <a:srgbClr val="000099"/>
                </a:solidFill>
              </a:rPr>
              <a:t> week end to 2</a:t>
            </a:r>
            <a:r>
              <a:rPr lang="en-US" sz="2000" baseline="30000" dirty="0" smtClean="0">
                <a:solidFill>
                  <a:srgbClr val="000099"/>
                </a:solidFill>
              </a:rPr>
              <a:t>nd</a:t>
            </a:r>
            <a:r>
              <a:rPr lang="en-US" sz="2000" dirty="0" smtClean="0">
                <a:solidFill>
                  <a:srgbClr val="000099"/>
                </a:solidFill>
              </a:rPr>
              <a:t> week end.</a:t>
            </a:r>
          </a:p>
          <a:p>
            <a:pPr marL="457200" indent="-457200">
              <a:buFont typeface="+mj-lt"/>
              <a:buAutoNum type="arabicPeriod"/>
            </a:pPr>
            <a:r>
              <a:rPr lang="en-US" sz="2000" dirty="0" smtClean="0">
                <a:solidFill>
                  <a:srgbClr val="000099"/>
                </a:solidFill>
              </a:rPr>
              <a:t>2</a:t>
            </a:r>
            <a:r>
              <a:rPr lang="en-US" sz="2000" baseline="30000" dirty="0" smtClean="0">
                <a:solidFill>
                  <a:srgbClr val="000099"/>
                </a:solidFill>
              </a:rPr>
              <a:t>nd</a:t>
            </a:r>
            <a:r>
              <a:rPr lang="en-US" sz="2000" dirty="0" smtClean="0">
                <a:solidFill>
                  <a:srgbClr val="000099"/>
                </a:solidFill>
              </a:rPr>
              <a:t> week end to 3</a:t>
            </a:r>
            <a:r>
              <a:rPr lang="en-US" sz="2000" baseline="30000" dirty="0" smtClean="0">
                <a:solidFill>
                  <a:srgbClr val="000099"/>
                </a:solidFill>
              </a:rPr>
              <a:t>rd</a:t>
            </a:r>
            <a:r>
              <a:rPr lang="en-US" sz="2000" dirty="0" smtClean="0">
                <a:solidFill>
                  <a:srgbClr val="000099"/>
                </a:solidFill>
              </a:rPr>
              <a:t> week end.</a:t>
            </a:r>
          </a:p>
          <a:p>
            <a:pPr marL="457200" indent="-457200">
              <a:buFont typeface="+mj-lt"/>
              <a:buAutoNum type="arabicPeriod"/>
            </a:pPr>
            <a:r>
              <a:rPr lang="en-US" sz="2000" dirty="0" smtClean="0">
                <a:solidFill>
                  <a:srgbClr val="000099"/>
                </a:solidFill>
              </a:rPr>
              <a:t>3</a:t>
            </a:r>
            <a:r>
              <a:rPr lang="en-US" sz="2000" baseline="30000" dirty="0" smtClean="0">
                <a:solidFill>
                  <a:srgbClr val="000099"/>
                </a:solidFill>
              </a:rPr>
              <a:t>rd</a:t>
            </a:r>
            <a:r>
              <a:rPr lang="en-US" sz="2000" dirty="0" smtClean="0">
                <a:solidFill>
                  <a:srgbClr val="000099"/>
                </a:solidFill>
              </a:rPr>
              <a:t> week end to 4</a:t>
            </a:r>
            <a:r>
              <a:rPr lang="en-US" sz="2000" baseline="30000" dirty="0" smtClean="0">
                <a:solidFill>
                  <a:srgbClr val="000099"/>
                </a:solidFill>
              </a:rPr>
              <a:t>th</a:t>
            </a:r>
            <a:r>
              <a:rPr lang="en-US" sz="2000" dirty="0" smtClean="0">
                <a:solidFill>
                  <a:srgbClr val="000099"/>
                </a:solidFill>
              </a:rPr>
              <a:t> week end.</a:t>
            </a:r>
          </a:p>
          <a:p>
            <a:pPr marL="457200" indent="-457200">
              <a:buFont typeface="+mj-lt"/>
              <a:buAutoNum type="arabicPeriod"/>
            </a:pPr>
            <a:r>
              <a:rPr lang="en-US" sz="2000" dirty="0" smtClean="0">
                <a:solidFill>
                  <a:srgbClr val="000099"/>
                </a:solidFill>
              </a:rPr>
              <a:t>4</a:t>
            </a:r>
            <a:r>
              <a:rPr lang="en-US" sz="2000" baseline="30000" dirty="0" smtClean="0">
                <a:solidFill>
                  <a:srgbClr val="000099"/>
                </a:solidFill>
              </a:rPr>
              <a:t>th</a:t>
            </a:r>
            <a:r>
              <a:rPr lang="en-US" sz="2000" dirty="0" smtClean="0">
                <a:solidFill>
                  <a:srgbClr val="000099"/>
                </a:solidFill>
              </a:rPr>
              <a:t> week end to 5</a:t>
            </a:r>
            <a:r>
              <a:rPr lang="en-US" sz="2000" baseline="30000" dirty="0" smtClean="0">
                <a:solidFill>
                  <a:srgbClr val="000099"/>
                </a:solidFill>
              </a:rPr>
              <a:t>th</a:t>
            </a:r>
            <a:r>
              <a:rPr lang="en-US" sz="2000" dirty="0" smtClean="0">
                <a:solidFill>
                  <a:srgbClr val="000099"/>
                </a:solidFill>
              </a:rPr>
              <a:t> week end.</a:t>
            </a:r>
          </a:p>
          <a:p>
            <a:pPr marL="457200" indent="-457200">
              <a:buFont typeface="+mj-lt"/>
              <a:buAutoNum type="arabicPeriod"/>
            </a:pPr>
            <a:r>
              <a:rPr lang="en-US" sz="2000" dirty="0" smtClean="0">
                <a:solidFill>
                  <a:srgbClr val="000099"/>
                </a:solidFill>
              </a:rPr>
              <a:t>5</a:t>
            </a:r>
            <a:r>
              <a:rPr lang="en-US" sz="2000" baseline="30000" dirty="0" smtClean="0">
                <a:solidFill>
                  <a:srgbClr val="000099"/>
                </a:solidFill>
              </a:rPr>
              <a:t>th</a:t>
            </a:r>
            <a:r>
              <a:rPr lang="en-US" sz="2000" dirty="0" smtClean="0">
                <a:solidFill>
                  <a:srgbClr val="000099"/>
                </a:solidFill>
              </a:rPr>
              <a:t> week end to 6</a:t>
            </a:r>
            <a:r>
              <a:rPr lang="en-US" sz="2000" baseline="30000" dirty="0" smtClean="0">
                <a:solidFill>
                  <a:srgbClr val="000099"/>
                </a:solidFill>
              </a:rPr>
              <a:t>th</a:t>
            </a:r>
            <a:r>
              <a:rPr lang="en-US" sz="2000" dirty="0" smtClean="0">
                <a:solidFill>
                  <a:srgbClr val="000099"/>
                </a:solidFill>
              </a:rPr>
              <a:t> week end.		</a:t>
            </a:r>
            <a:endParaRPr lang="en-US" sz="2000" dirty="0">
              <a:solidFill>
                <a:srgbClr val="000099"/>
              </a:solidFill>
            </a:endParaRPr>
          </a:p>
        </p:txBody>
      </p:sp>
    </p:spTree>
    <p:extLst>
      <p:ext uri="{BB962C8B-B14F-4D97-AF65-F5344CB8AC3E}">
        <p14:creationId xmlns:p14="http://schemas.microsoft.com/office/powerpoint/2010/main" val="1570691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593" y="0"/>
            <a:ext cx="8229600" cy="1143000"/>
          </a:xfrm>
        </p:spPr>
        <p:txBody>
          <a:bodyPr/>
          <a:lstStyle/>
          <a:p>
            <a:r>
              <a:rPr lang="en-US" sz="4000" dirty="0" smtClean="0">
                <a:solidFill>
                  <a:srgbClr val="92D050"/>
                </a:solidFill>
              </a:rPr>
              <a:t>Training the platform – the sequel</a:t>
            </a:r>
            <a:endParaRPr lang="en-US" sz="4000" dirty="0">
              <a:solidFill>
                <a:srgbClr val="92D050"/>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547664" y="1143000"/>
                <a:ext cx="7272808" cy="5310336"/>
              </a:xfrm>
            </p:spPr>
            <p:txBody>
              <a:bodyPr/>
              <a:lstStyle/>
              <a:p>
                <a:r>
                  <a:rPr lang="en-US" sz="2000" dirty="0" smtClean="0">
                    <a:solidFill>
                      <a:srgbClr val="7030A0"/>
                    </a:solidFill>
                    <a:latin typeface="Candara" panose="020E0502030303020204" pitchFamily="34" charset="0"/>
                  </a:rPr>
                  <a:t>During each of those intervals, gather public opinion and keep updated. </a:t>
                </a:r>
                <a:r>
                  <a:rPr lang="en-US" sz="2000" dirty="0" err="1" smtClean="0">
                    <a:solidFill>
                      <a:srgbClr val="7030A0"/>
                    </a:solidFill>
                    <a:latin typeface="Candara" panose="020E0502030303020204" pitchFamily="34" charset="0"/>
                  </a:rPr>
                  <a:t>Gtrends</a:t>
                </a:r>
                <a:r>
                  <a:rPr lang="en-US" sz="2000" dirty="0" smtClean="0">
                    <a:solidFill>
                      <a:srgbClr val="7030A0"/>
                    </a:solidFill>
                    <a:latin typeface="Candara" panose="020E0502030303020204" pitchFamily="34" charset="0"/>
                  </a:rPr>
                  <a:t> gives us that insight for free. It collects data from </a:t>
                </a:r>
                <a:r>
                  <a:rPr lang="en-US" sz="2000" dirty="0" err="1" smtClean="0">
                    <a:solidFill>
                      <a:srgbClr val="7030A0"/>
                    </a:solidFill>
                    <a:latin typeface="Candara" panose="020E0502030303020204" pitchFamily="34" charset="0"/>
                  </a:rPr>
                  <a:t>facebook</a:t>
                </a:r>
                <a:r>
                  <a:rPr lang="en-US" sz="2000" dirty="0" smtClean="0">
                    <a:solidFill>
                      <a:srgbClr val="7030A0"/>
                    </a:solidFill>
                    <a:latin typeface="Candara" panose="020E0502030303020204" pitchFamily="34" charset="0"/>
                  </a:rPr>
                  <a:t>, twitter, </a:t>
                </a:r>
                <a:r>
                  <a:rPr lang="en-US" sz="2000" dirty="0" err="1" smtClean="0">
                    <a:solidFill>
                      <a:srgbClr val="7030A0"/>
                    </a:solidFill>
                    <a:latin typeface="Candara" panose="020E0502030303020204" pitchFamily="34" charset="0"/>
                  </a:rPr>
                  <a:t>youtube</a:t>
                </a:r>
                <a:r>
                  <a:rPr lang="en-US" sz="2000" dirty="0" smtClean="0">
                    <a:solidFill>
                      <a:srgbClr val="7030A0"/>
                    </a:solidFill>
                    <a:latin typeface="Candara" panose="020E0502030303020204" pitchFamily="34" charset="0"/>
                  </a:rPr>
                  <a:t> and google search engine to give us number of hits per minute during that week.</a:t>
                </a:r>
              </a:p>
              <a:p>
                <a:r>
                  <a:rPr lang="en-US" sz="2000" dirty="0" smtClean="0">
                    <a:solidFill>
                      <a:srgbClr val="7030A0"/>
                    </a:solidFill>
                    <a:latin typeface="Candara" panose="020E0502030303020204" pitchFamily="34" charset="0"/>
                  </a:rPr>
                  <a:t>Let us say that for corresponding weeks, it is P0, P1 …. P6.</a:t>
                </a:r>
              </a:p>
              <a:p>
                <a:r>
                  <a:rPr lang="en-US" sz="2000" dirty="0" smtClean="0">
                    <a:solidFill>
                      <a:srgbClr val="7030A0"/>
                    </a:solidFill>
                    <a:latin typeface="Candara" panose="020E0502030303020204" pitchFamily="34" charset="0"/>
                  </a:rPr>
                  <a:t>We take normalized values of them as </a:t>
                </a:r>
              </a:p>
              <a:p>
                <a:pPr marL="0" indent="0">
                  <a:buNone/>
                </a:pPr>
                <a:r>
                  <a:rPr lang="en-US" sz="4400" dirty="0" smtClean="0">
                    <a:solidFill>
                      <a:srgbClr val="7030A0"/>
                    </a:solidFill>
                    <a:latin typeface="Candara" panose="020E0502030303020204" pitchFamily="34" charset="0"/>
                  </a:rPr>
                  <a:t>		 </a:t>
                </a:r>
                <a14:m>
                  <m:oMath xmlns:m="http://schemas.openxmlformats.org/officeDocument/2006/math">
                    <m:sSub>
                      <m:sSubPr>
                        <m:ctrlPr>
                          <a:rPr lang="en-US" sz="4400" i="1" smtClean="0">
                            <a:solidFill>
                              <a:srgbClr val="7030A0"/>
                            </a:solidFill>
                            <a:latin typeface="Cambria Math" panose="02040503050406030204" pitchFamily="18" charset="0"/>
                          </a:rPr>
                        </m:ctrlPr>
                      </m:sSubPr>
                      <m:e>
                        <m:r>
                          <a:rPr lang="en-US" sz="4400" b="0" i="1" smtClean="0">
                            <a:solidFill>
                              <a:srgbClr val="7030A0"/>
                            </a:solidFill>
                            <a:latin typeface="Cambria Math" panose="02040503050406030204" pitchFamily="18" charset="0"/>
                          </a:rPr>
                          <m:t>𝑝</m:t>
                        </m:r>
                      </m:e>
                      <m:sub>
                        <m:r>
                          <a:rPr lang="en-US" sz="4400" b="0" i="1" smtClean="0">
                            <a:solidFill>
                              <a:srgbClr val="7030A0"/>
                            </a:solidFill>
                            <a:latin typeface="Cambria Math" panose="02040503050406030204" pitchFamily="18" charset="0"/>
                          </a:rPr>
                          <m:t>𝑘</m:t>
                        </m:r>
                      </m:sub>
                    </m:sSub>
                  </m:oMath>
                </a14:m>
                <a:r>
                  <a:rPr lang="en-US" sz="4400" dirty="0" smtClean="0">
                    <a:solidFill>
                      <a:srgbClr val="7030A0"/>
                    </a:solidFill>
                    <a:latin typeface="Candara" panose="020E0502030303020204" pitchFamily="34" charset="0"/>
                  </a:rPr>
                  <a:t> = </a:t>
                </a:r>
                <a14:m>
                  <m:oMath xmlns:m="http://schemas.openxmlformats.org/officeDocument/2006/math">
                    <m:f>
                      <m:fPr>
                        <m:ctrlPr>
                          <a:rPr lang="en-US" sz="4400" i="1" smtClean="0">
                            <a:solidFill>
                              <a:srgbClr val="7030A0"/>
                            </a:solidFill>
                            <a:latin typeface="Cambria Math" panose="02040503050406030204" pitchFamily="18" charset="0"/>
                          </a:rPr>
                        </m:ctrlPr>
                      </m:fPr>
                      <m:num>
                        <m:r>
                          <a:rPr lang="en-US" sz="4400" b="0" i="1" smtClean="0">
                            <a:solidFill>
                              <a:srgbClr val="7030A0"/>
                            </a:solidFill>
                            <a:latin typeface="Cambria Math" panose="02040503050406030204" pitchFamily="18" charset="0"/>
                          </a:rPr>
                          <m:t>100 ∗</m:t>
                        </m:r>
                        <m:sSub>
                          <m:sSubPr>
                            <m:ctrlPr>
                              <a:rPr lang="en-US" sz="4400" i="1" smtClean="0">
                                <a:solidFill>
                                  <a:srgbClr val="7030A0"/>
                                </a:solidFill>
                                <a:latin typeface="Cambria Math" panose="02040503050406030204" pitchFamily="18" charset="0"/>
                              </a:rPr>
                            </m:ctrlPr>
                          </m:sSubPr>
                          <m:e>
                            <m:r>
                              <a:rPr lang="en-US" sz="4400" b="0" i="1" smtClean="0">
                                <a:solidFill>
                                  <a:srgbClr val="7030A0"/>
                                </a:solidFill>
                                <a:latin typeface="Cambria Math" panose="02040503050406030204" pitchFamily="18" charset="0"/>
                              </a:rPr>
                              <m:t>𝑃</m:t>
                            </m:r>
                          </m:e>
                          <m:sub>
                            <m:r>
                              <a:rPr lang="en-US" sz="4400" b="0" i="1" smtClean="0">
                                <a:solidFill>
                                  <a:srgbClr val="7030A0"/>
                                </a:solidFill>
                                <a:latin typeface="Cambria Math" panose="02040503050406030204" pitchFamily="18" charset="0"/>
                              </a:rPr>
                              <m:t>𝑘</m:t>
                            </m:r>
                          </m:sub>
                        </m:sSub>
                      </m:num>
                      <m:den>
                        <m:nary>
                          <m:naryPr>
                            <m:chr m:val="∑"/>
                            <m:ctrlPr>
                              <a:rPr lang="en-US" sz="4400" i="1" smtClean="0">
                                <a:solidFill>
                                  <a:srgbClr val="7030A0"/>
                                </a:solidFill>
                                <a:latin typeface="Cambria Math" panose="02040503050406030204" pitchFamily="18" charset="0"/>
                              </a:rPr>
                            </m:ctrlPr>
                          </m:naryPr>
                          <m:sub>
                            <m:r>
                              <m:rPr>
                                <m:brk m:alnAt="23"/>
                              </m:rPr>
                              <a:rPr lang="en-US" sz="4400" b="0" i="1" smtClean="0">
                                <a:solidFill>
                                  <a:srgbClr val="7030A0"/>
                                </a:solidFill>
                                <a:latin typeface="Cambria Math" panose="02040503050406030204" pitchFamily="18" charset="0"/>
                              </a:rPr>
                              <m:t>𝑖</m:t>
                            </m:r>
                            <m:r>
                              <a:rPr lang="en-US" sz="4400" b="0" i="1" smtClean="0">
                                <a:solidFill>
                                  <a:srgbClr val="7030A0"/>
                                </a:solidFill>
                                <a:latin typeface="Cambria Math" panose="02040503050406030204" pitchFamily="18" charset="0"/>
                              </a:rPr>
                              <m:t>=0</m:t>
                            </m:r>
                          </m:sub>
                          <m:sup>
                            <m:r>
                              <a:rPr lang="en-US" sz="4400" b="0" i="1" smtClean="0">
                                <a:solidFill>
                                  <a:srgbClr val="7030A0"/>
                                </a:solidFill>
                                <a:latin typeface="Cambria Math" panose="02040503050406030204" pitchFamily="18" charset="0"/>
                              </a:rPr>
                              <m:t>6</m:t>
                            </m:r>
                          </m:sup>
                          <m:e>
                            <m:sSub>
                              <m:sSubPr>
                                <m:ctrlPr>
                                  <a:rPr lang="en-US" sz="4400" i="1" smtClean="0">
                                    <a:solidFill>
                                      <a:srgbClr val="7030A0"/>
                                    </a:solidFill>
                                    <a:latin typeface="Cambria Math" panose="02040503050406030204" pitchFamily="18" charset="0"/>
                                  </a:rPr>
                                </m:ctrlPr>
                              </m:sSubPr>
                              <m:e>
                                <m:r>
                                  <a:rPr lang="en-US" sz="4400" b="0" i="1" smtClean="0">
                                    <a:solidFill>
                                      <a:srgbClr val="7030A0"/>
                                    </a:solidFill>
                                    <a:latin typeface="Cambria Math" panose="02040503050406030204" pitchFamily="18" charset="0"/>
                                  </a:rPr>
                                  <m:t>𝑃</m:t>
                                </m:r>
                              </m:e>
                              <m:sub>
                                <m:r>
                                  <a:rPr lang="en-US" sz="4400" b="0" i="1" smtClean="0">
                                    <a:solidFill>
                                      <a:srgbClr val="7030A0"/>
                                    </a:solidFill>
                                    <a:latin typeface="Cambria Math" panose="02040503050406030204" pitchFamily="18" charset="0"/>
                                  </a:rPr>
                                  <m:t>𝑖</m:t>
                                </m:r>
                              </m:sub>
                            </m:sSub>
                          </m:e>
                        </m:nary>
                      </m:den>
                    </m:f>
                  </m:oMath>
                </a14:m>
                <a:endParaRPr lang="en-US" sz="2000" dirty="0" smtClean="0">
                  <a:solidFill>
                    <a:srgbClr val="7030A0"/>
                  </a:solidFill>
                  <a:latin typeface="Candara" panose="020E0502030303020204" pitchFamily="34" charset="0"/>
                </a:endParaRPr>
              </a:p>
              <a:p>
                <a:pPr marL="0" indent="0">
                  <a:buNone/>
                </a:pPr>
                <a:endParaRPr lang="en-US" sz="2000" dirty="0">
                  <a:solidFill>
                    <a:srgbClr val="7030A0"/>
                  </a:solidFill>
                  <a:latin typeface="Candara" panose="020E0502030303020204" pitchFamily="34" charset="0"/>
                </a:endParaRPr>
              </a:p>
              <a:p>
                <a:pPr marL="0" indent="0">
                  <a:buNone/>
                </a:pPr>
                <a:r>
                  <a:rPr lang="en-US" sz="2000" dirty="0" smtClean="0">
                    <a:solidFill>
                      <a:srgbClr val="7030A0"/>
                    </a:solidFill>
                    <a:latin typeface="Candara" panose="020E0502030303020204" pitchFamily="34" charset="0"/>
                  </a:rPr>
                  <a:t>			k </a:t>
                </a:r>
                <a:r>
                  <a:rPr lang="az-Cyrl-AZ" sz="2000" dirty="0" smtClean="0">
                    <a:solidFill>
                      <a:srgbClr val="7030A0"/>
                    </a:solidFill>
                    <a:latin typeface="Candara" panose="020E0502030303020204" pitchFamily="34" charset="0"/>
                  </a:rPr>
                  <a:t>Є</a:t>
                </a:r>
                <a:r>
                  <a:rPr lang="en-US" sz="2000" dirty="0" smtClean="0">
                    <a:solidFill>
                      <a:srgbClr val="7030A0"/>
                    </a:solidFill>
                    <a:latin typeface="Candara" panose="020E0502030303020204" pitchFamily="34" charset="0"/>
                  </a:rPr>
                  <a:t> {0,1,2,3,4,5,6}</a:t>
                </a:r>
              </a:p>
              <a:p>
                <a:pPr marL="0" indent="0">
                  <a:buNone/>
                </a:pPr>
                <a:endParaRPr lang="en-US" sz="2000" dirty="0">
                  <a:solidFill>
                    <a:srgbClr val="7030A0"/>
                  </a:solidFill>
                  <a:latin typeface="Candara" panose="020E0502030303020204" pitchFamily="34" charset="0"/>
                </a:endParaRPr>
              </a:p>
              <a:p>
                <a:pPr marL="0" indent="0">
                  <a:buNone/>
                </a:pPr>
                <a:r>
                  <a:rPr lang="en-US" sz="2000" dirty="0" smtClean="0">
                    <a:solidFill>
                      <a:srgbClr val="7030A0"/>
                    </a:solidFill>
                    <a:latin typeface="Candara" panose="020E0502030303020204" pitchFamily="34" charset="0"/>
                  </a:rPr>
                  <a:t>Hence, we get p parameters.</a:t>
                </a:r>
                <a:endParaRPr lang="en-US" sz="2000" dirty="0">
                  <a:solidFill>
                    <a:srgbClr val="7030A0"/>
                  </a:solidFill>
                  <a:latin typeface="Candara" panose="020E050203030302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547664" y="1143000"/>
                <a:ext cx="7272808" cy="5310336"/>
              </a:xfrm>
              <a:blipFill rotWithShape="0">
                <a:blip r:embed="rId2"/>
                <a:stretch>
                  <a:fillRect l="-922" t="-804" r="-168"/>
                </a:stretch>
              </a:blipFill>
            </p:spPr>
            <p:txBody>
              <a:bodyPr/>
              <a:lstStyle/>
              <a:p>
                <a:r>
                  <a:rPr lang="en-US">
                    <a:noFill/>
                  </a:rPr>
                  <a:t> </a:t>
                </a:r>
              </a:p>
            </p:txBody>
          </p:sp>
        </mc:Fallback>
      </mc:AlternateContent>
    </p:spTree>
    <p:extLst>
      <p:ext uri="{BB962C8B-B14F-4D97-AF65-F5344CB8AC3E}">
        <p14:creationId xmlns:p14="http://schemas.microsoft.com/office/powerpoint/2010/main" val="2123716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92D050"/>
                </a:solidFill>
              </a:rPr>
              <a:t>Training the platform – the spinoff</a:t>
            </a:r>
            <a:endParaRPr lang="en-US" sz="40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907704" y="1404936"/>
                <a:ext cx="7056784" cy="5192415"/>
              </a:xfrm>
            </p:spPr>
            <p:txBody>
              <a:bodyPr/>
              <a:lstStyle/>
              <a:p>
                <a:r>
                  <a:rPr lang="en-US" sz="2000" dirty="0" smtClean="0"/>
                  <a:t>Say that the movie has earned W1 in first week, W2 in second and so on. Also, let’s say the movie was played in T1 theatres in first week, T2 in second and so on.</a:t>
                </a:r>
              </a:p>
              <a:p>
                <a:r>
                  <a:rPr lang="en-US" sz="2000" dirty="0" smtClean="0"/>
                  <a:t>We create q parameters as :</a:t>
                </a:r>
              </a:p>
              <a:p>
                <a:pPr marL="0" indent="0">
                  <a:buNone/>
                </a:pPr>
                <a:r>
                  <a:rPr lang="en-US" sz="2000" dirty="0"/>
                  <a:t>	</a:t>
                </a:r>
                <a:endParaRPr lang="en-US" sz="2000" dirty="0" smtClean="0"/>
              </a:p>
              <a:p>
                <a:pPr marL="0" indent="0">
                  <a:buNone/>
                </a:pP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𝑞</m:t>
                        </m:r>
                      </m:e>
                      <m:sub>
                        <m:r>
                          <a:rPr lang="en-US" sz="2800" b="0" i="1" smtClean="0">
                            <a:latin typeface="Cambria Math" panose="02040503050406030204" pitchFamily="18" charset="0"/>
                          </a:rPr>
                          <m:t>1</m:t>
                        </m:r>
                      </m:sub>
                    </m:sSub>
                  </m:oMath>
                </a14:m>
                <a:r>
                  <a:rPr lang="en-US" sz="2800" dirty="0" smtClean="0"/>
                  <a:t> = </a:t>
                </a:r>
                <a14:m>
                  <m:oMath xmlns:m="http://schemas.openxmlformats.org/officeDocument/2006/math">
                    <m:f>
                      <m:fPr>
                        <m:ctrlPr>
                          <a:rPr lang="en-US" sz="2800" i="1" smtClean="0">
                            <a:latin typeface="Cambria Math" panose="02040503050406030204" pitchFamily="18" charset="0"/>
                          </a:rPr>
                        </m:ctrlPr>
                      </m:fPr>
                      <m:num>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𝑊</m:t>
                            </m:r>
                          </m:e>
                          <m:sub>
                            <m:r>
                              <a:rPr lang="en-US" sz="2800" b="0" i="1" smtClean="0">
                                <a:latin typeface="Cambria Math" panose="02040503050406030204" pitchFamily="18" charset="0"/>
                              </a:rPr>
                              <m:t>1</m:t>
                            </m:r>
                          </m:sub>
                        </m:sSub>
                      </m:num>
                      <m:den>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𝑇</m:t>
                            </m:r>
                          </m:e>
                          <m:sub>
                            <m:r>
                              <a:rPr lang="en-US" sz="2800" b="0" i="1" smtClean="0">
                                <a:latin typeface="Cambria Math" panose="02040503050406030204" pitchFamily="18" charset="0"/>
                              </a:rPr>
                              <m:t>1</m:t>
                            </m:r>
                          </m:sub>
                        </m:sSub>
                      </m:den>
                    </m:f>
                  </m:oMath>
                </a14:m>
                <a:r>
                  <a:rPr lang="en-US" sz="2000" dirty="0" smtClean="0"/>
                  <a:t> ,</a:t>
                </a:r>
              </a:p>
              <a:p>
                <a:pPr marL="0" indent="0">
                  <a:buNone/>
                </a:pPr>
                <a:r>
                  <a:rPr lang="en-US" sz="2000" dirty="0" smtClean="0"/>
                  <a:t>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𝑞</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𝑊</m:t>
                            </m:r>
                          </m:e>
                          <m:sub>
                            <m:r>
                              <a:rPr lang="en-US" sz="2800" b="0" i="1" smtClean="0">
                                <a:latin typeface="Cambria Math" panose="02040503050406030204" pitchFamily="18" charset="0"/>
                              </a:rPr>
                              <m:t>2</m:t>
                            </m:r>
                          </m:sub>
                        </m:sSub>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𝑇</m:t>
                            </m:r>
                          </m:e>
                          <m:sub>
                            <m:r>
                              <a:rPr lang="en-US" sz="2800" b="0" i="1" smtClean="0">
                                <a:latin typeface="Cambria Math" panose="02040503050406030204" pitchFamily="18" charset="0"/>
                              </a:rPr>
                              <m:t>2</m:t>
                            </m:r>
                          </m:sub>
                        </m:sSub>
                      </m:den>
                    </m:f>
                  </m:oMath>
                </a14:m>
                <a:r>
                  <a:rPr lang="en-US" sz="2800" dirty="0" smtClean="0"/>
                  <a:t> +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𝑞</m:t>
                        </m:r>
                      </m:e>
                      <m:sub>
                        <m:r>
                          <a:rPr lang="en-US" sz="2800" b="0" i="1" smtClean="0">
                            <a:latin typeface="Cambria Math" panose="02040503050406030204" pitchFamily="18" charset="0"/>
                          </a:rPr>
                          <m:t>1</m:t>
                        </m:r>
                      </m:sub>
                    </m:sSub>
                  </m:oMath>
                </a14:m>
                <a:r>
                  <a:rPr lang="en-US" sz="2800" dirty="0" smtClean="0"/>
                  <a:t>,</a:t>
                </a:r>
              </a:p>
              <a:p>
                <a:pPr marL="0" indent="0">
                  <a:buNone/>
                </a:pPr>
                <a:r>
                  <a:rPr lang="en-US" sz="2000" dirty="0" smtClean="0"/>
                  <a:t>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𝑞</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𝑊</m:t>
                            </m:r>
                          </m:e>
                          <m:sub>
                            <m:r>
                              <a:rPr lang="en-US" sz="2800" b="0" i="1" smtClean="0">
                                <a:latin typeface="Cambria Math" panose="02040503050406030204" pitchFamily="18" charset="0"/>
                              </a:rPr>
                              <m:t>3</m:t>
                            </m:r>
                          </m:sub>
                        </m:sSub>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𝑇</m:t>
                            </m:r>
                          </m:e>
                          <m:sub>
                            <m:r>
                              <a:rPr lang="en-US" sz="2800" b="0" i="1" smtClean="0">
                                <a:latin typeface="Cambria Math" panose="02040503050406030204" pitchFamily="18" charset="0"/>
                              </a:rPr>
                              <m:t>3</m:t>
                            </m:r>
                          </m:sub>
                        </m:sSub>
                      </m:den>
                    </m:f>
                  </m:oMath>
                </a14:m>
                <a:r>
                  <a:rPr lang="en-US" sz="2800" dirty="0" smtClean="0"/>
                  <a:t> +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𝑞</m:t>
                        </m:r>
                      </m:e>
                      <m:sub>
                        <m:r>
                          <a:rPr lang="en-US" sz="2800" b="0" i="1" smtClean="0">
                            <a:latin typeface="Cambria Math" panose="02040503050406030204" pitchFamily="18" charset="0"/>
                          </a:rPr>
                          <m:t>2</m:t>
                        </m:r>
                      </m:sub>
                    </m:sSub>
                  </m:oMath>
                </a14:m>
                <a:r>
                  <a:rPr lang="en-US" sz="2800" dirty="0" smtClean="0"/>
                  <a:t>, </a:t>
                </a:r>
                <a:r>
                  <a:rPr lang="en-US" sz="2000" dirty="0" smtClean="0"/>
                  <a:t>and so on. </a:t>
                </a:r>
              </a:p>
              <a:p>
                <a:pPr marL="0" indent="0">
                  <a:buNone/>
                </a:pPr>
                <a:r>
                  <a:rPr lang="en-US" sz="2000" dirty="0" smtClean="0"/>
                  <a:t>If any of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𝑊</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a:rPr lang="en-US" sz="2000" b="0" i="1" smtClean="0">
                        <a:latin typeface="Cambria Math" panose="02040503050406030204" pitchFamily="18" charset="0"/>
                      </a:rPr>
                      <m:t>𝑜𝑟</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𝑖</m:t>
                        </m:r>
                      </m:sub>
                    </m:sSub>
                  </m:oMath>
                </a14:m>
                <a:r>
                  <a:rPr lang="en-US" sz="1600" dirty="0" smtClean="0"/>
                  <a:t> </a:t>
                </a:r>
                <a:r>
                  <a:rPr lang="en-US" sz="2000" dirty="0" smtClean="0"/>
                  <a:t>is unknown,</a:t>
                </a:r>
                <a14:m>
                  <m:oMath xmlns:m="http://schemas.openxmlformats.org/officeDocument/2006/math">
                    <m:r>
                      <a:rPr lang="en-US" sz="2400" b="0" i="0" smtClean="0">
                        <a:latin typeface="Cambria Math" panose="02040503050406030204" pitchFamily="18" charset="0"/>
                      </a:rPr>
                      <m:t>      </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𝑞</m:t>
                        </m:r>
                      </m:e>
                      <m:sub>
                        <m:r>
                          <a:rPr lang="en-US" sz="2400" b="0" i="1" smtClean="0">
                            <a:latin typeface="Cambria Math" panose="02040503050406030204" pitchFamily="18" charset="0"/>
                          </a:rPr>
                          <m:t>𝑖</m:t>
                        </m:r>
                      </m:sub>
                    </m:sSub>
                  </m:oMath>
                </a14:m>
                <a:r>
                  <a:rPr lang="en-US" sz="2400" dirty="0" smtClean="0"/>
                  <a:t> =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𝑞</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oMath>
                </a14:m>
                <a:endParaRPr lang="en-US" sz="2400" dirty="0" smtClean="0"/>
              </a:p>
              <a:p>
                <a:pPr marL="0" indent="0">
                  <a:buNone/>
                </a:pPr>
                <a:endParaRPr lang="en-US" sz="1600" dirty="0" smtClean="0"/>
              </a:p>
              <a:p>
                <a:pPr marL="0" indent="0">
                  <a:buNone/>
                </a:pPr>
                <a:r>
                  <a:rPr lang="en-US" sz="1600" dirty="0" smtClean="0"/>
                  <a:t>This method is called LOCF.</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907704" y="1404936"/>
                <a:ext cx="7056784" cy="5192415"/>
              </a:xfrm>
              <a:blipFill rotWithShape="0">
                <a:blip r:embed="rId2"/>
                <a:stretch>
                  <a:fillRect l="-950" t="-469" r="-777" b="-352"/>
                </a:stretch>
              </a:blipFill>
            </p:spPr>
            <p:txBody>
              <a:bodyPr/>
              <a:lstStyle/>
              <a:p>
                <a:r>
                  <a:rPr lang="en-US">
                    <a:noFill/>
                  </a:rPr>
                  <a:t> </a:t>
                </a:r>
              </a:p>
            </p:txBody>
          </p:sp>
        </mc:Fallback>
      </mc:AlternateContent>
    </p:spTree>
    <p:extLst>
      <p:ext uri="{BB962C8B-B14F-4D97-AF65-F5344CB8AC3E}">
        <p14:creationId xmlns:p14="http://schemas.microsoft.com/office/powerpoint/2010/main" val="377917674"/>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4799</TotalTime>
  <Words>544</Words>
  <Application>Microsoft Office PowerPoint</Application>
  <PresentationFormat>On-screen Show (4:3)</PresentationFormat>
  <Paragraphs>86</Paragraphs>
  <Slides>13</Slides>
  <Notes>0</Notes>
  <HiddenSlides>0</HiddenSlides>
  <MMClips>1</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Arial</vt:lpstr>
      <vt:lpstr>Diseño predeterminado</vt:lpstr>
      <vt:lpstr>Movie Analysis using Heuristic Evaluation by Sentiment Harvesting</vt:lpstr>
      <vt:lpstr>Introduction</vt:lpstr>
      <vt:lpstr>Sir MVIT : CSE Dept </vt:lpstr>
      <vt:lpstr>NECESSITY</vt:lpstr>
      <vt:lpstr>DATA INPUT</vt:lpstr>
      <vt:lpstr>PROCESSING INPUT</vt:lpstr>
      <vt:lpstr>Training the platform</vt:lpstr>
      <vt:lpstr>Training the platform – the sequel</vt:lpstr>
      <vt:lpstr>Training the platform – the spinoff</vt:lpstr>
      <vt:lpstr>Training the platform – the remake</vt:lpstr>
      <vt:lpstr>Testing the platform</vt:lpstr>
      <vt:lpstr>Practical Results</vt:lpstr>
      <vt:lpstr>Conclusion</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Santosh Kumar Desai</cp:lastModifiedBy>
  <cp:revision>607</cp:revision>
  <dcterms:created xsi:type="dcterms:W3CDTF">2010-05-23T14:28:12Z</dcterms:created>
  <dcterms:modified xsi:type="dcterms:W3CDTF">2016-05-12T20:43:20Z</dcterms:modified>
</cp:coreProperties>
</file>