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391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7" r:id="rId13"/>
    <p:sldId id="408" r:id="rId14"/>
    <p:sldId id="409" r:id="rId15"/>
    <p:sldId id="406" r:id="rId16"/>
    <p:sldId id="410" r:id="rId17"/>
    <p:sldId id="411" r:id="rId18"/>
    <p:sldId id="412" r:id="rId19"/>
    <p:sldId id="413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33" r:id="rId34"/>
    <p:sldId id="428" r:id="rId35"/>
    <p:sldId id="434" r:id="rId36"/>
    <p:sldId id="432" r:id="rId37"/>
    <p:sldId id="436" r:id="rId38"/>
    <p:sldId id="437" r:id="rId39"/>
    <p:sldId id="438" r:id="rId40"/>
    <p:sldId id="439" r:id="rId41"/>
    <p:sldId id="429" r:id="rId42"/>
    <p:sldId id="430" r:id="rId43"/>
    <p:sldId id="431" r:id="rId44"/>
    <p:sldId id="441" r:id="rId45"/>
    <p:sldId id="440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</p:sldIdLst>
  <p:sldSz cx="12192000" cy="6858000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Segoe UI" panose="020B0502040204020203" pitchFamily="34" charset="0"/>
      <p:regular r:id="rId69"/>
      <p:bold r:id="rId70"/>
      <p:italic r:id="rId71"/>
      <p:boldItalic r:id="rId72"/>
    </p:embeddedFont>
    <p:embeddedFont>
      <p:font typeface="Calibri Light" panose="020F0302020204030204" pitchFamily="34" charset="0"/>
      <p:regular r:id="rId73"/>
      <p: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2pPr marL="0" indent="-360000">
              <a:buClrTx/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gc.coll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weakreference?view=net-5.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Жизненный цикл объектов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Принципы работы с памятью 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Разработчики приложений работают только с виртуальным адресным пространством и никогда не управляют физической памятью напрямую. Сборщик мусора выделяет и освобождает виртуальную память для разработчика в управляемой куче.</a:t>
            </a:r>
          </a:p>
        </p:txBody>
      </p:sp>
    </p:spTree>
    <p:extLst>
      <p:ext uri="{BB962C8B-B14F-4D97-AF65-F5344CB8AC3E}">
        <p14:creationId xmlns:p14="http://schemas.microsoft.com/office/powerpoint/2010/main" val="97893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Принципы работы с памятью 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Разработчики приложений работают только с виртуальным адресным пространством и никогда не управляют физической памятью напрямую. Сборщик мусора выделяет и освобождает виртуальную память для разработчика в управляемой куче.</a:t>
            </a:r>
          </a:p>
        </p:txBody>
      </p:sp>
    </p:spTree>
    <p:extLst>
      <p:ext uri="{BB962C8B-B14F-4D97-AF65-F5344CB8AC3E}">
        <p14:creationId xmlns:p14="http://schemas.microsoft.com/office/powerpoint/2010/main" val="34359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инициализации нового процесса среда выполнения резервирует для него непрерывную область адресного пространства. Это зарезервированное адресное пространство называется </a:t>
            </a:r>
            <a:r>
              <a:rPr lang="ru-RU" b="1" dirty="0"/>
              <a:t>управляемой </a:t>
            </a:r>
            <a:r>
              <a:rPr lang="ru-RU" b="1" dirty="0" smtClean="0"/>
              <a:t>кучей (</a:t>
            </a:r>
            <a:r>
              <a:rPr lang="en-US" b="1" dirty="0" smtClean="0"/>
              <a:t>managed heap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4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управляемая куча содержит указатель адреса, с которого будет выделена память для следующего объекта в куче. Изначально этот указатель устанавливается в базовый адрес управляемой кучи.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Все </a:t>
            </a:r>
            <a:r>
              <a:rPr lang="ru-RU" dirty="0"/>
              <a:t>ссылочные типы размещаются в управляемой куче.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2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Выделение памяти из управляемой кучи происходит быстрее, чем неуправляемое выделение памяти. </a:t>
            </a:r>
            <a:endParaRPr lang="en-US" dirty="0" smtClean="0"/>
          </a:p>
          <a:p>
            <a:r>
              <a:rPr lang="ru-RU" dirty="0" smtClean="0"/>
              <a:t>Так </a:t>
            </a:r>
            <a:r>
              <a:rPr lang="ru-RU" dirty="0"/>
              <a:t>как среда выполнения выделяет память для объекта путем добавления значения к указателю, это осуществляется почти так же быстро, как выделение памяти из стека.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9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Освобождение 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Механизм оптимизации сборщика мусора определяет наилучшее время для выполнения сбора, основываясь на произведенных выделениях памяти.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Когда </a:t>
            </a:r>
            <a:r>
              <a:rPr lang="ru-RU" dirty="0"/>
              <a:t>сборщик мусора выполняет очистку, он освобождает память, выделенную для объектов, которые больше не используются приложением.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82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Условия сборки мусора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недостаточно </a:t>
            </a:r>
            <a:r>
              <a:rPr lang="ru-RU" dirty="0"/>
              <a:t>физической памяти в системе. Это можно определить по уведомлению операционной системы о нехватке памяти или по сообщению узла о нехватке памяти.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объем </a:t>
            </a:r>
            <a:r>
              <a:rPr lang="ru-RU" dirty="0"/>
              <a:t>памяти, используемой объектами, выделенными в управляемой куче, превышает допустимый порог. Этот порог непрерывно корректируется во время выполнения процесса.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вызывается метод </a:t>
            </a:r>
            <a:r>
              <a:rPr lang="ru-RU" dirty="0">
                <a:hlinkClick r:id="rId2"/>
              </a:rPr>
              <a:t>GC.Collect</a:t>
            </a:r>
            <a:r>
              <a:rPr lang="ru-RU" dirty="0"/>
              <a:t> 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2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цикл объектов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2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Функционал сборщика мусора в библиотеке классов .NET представляет класс </a:t>
            </a:r>
            <a:r>
              <a:rPr lang="ru-RU" b="1" dirty="0"/>
              <a:t>System.GC</a:t>
            </a:r>
            <a:r>
              <a:rPr lang="ru-RU" dirty="0"/>
              <a:t>. Через статические методы данный класс позволяет обращаться к сборщику мусора.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2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</a:t>
            </a:r>
            <a:r>
              <a:rPr lang="ru-RU" dirty="0"/>
              <a:t>распространенным случаем </a:t>
            </a:r>
            <a:r>
              <a:rPr lang="ru-RU" dirty="0" smtClean="0"/>
              <a:t>использования класса </a:t>
            </a:r>
            <a:r>
              <a:rPr lang="en-US" dirty="0" smtClean="0"/>
              <a:t>GC </a:t>
            </a:r>
            <a:r>
              <a:rPr lang="ru-RU" dirty="0" smtClean="0"/>
              <a:t>является </a:t>
            </a:r>
            <a:r>
              <a:rPr lang="ru-RU" dirty="0"/>
              <a:t>сборка мусора при работе с неуправляемыми ресурсами, при интенсивном выделении больших объемов памяти, при которых необходимо такое же быстрое их освобождение.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/>
              <a:t>Сборщик мусора .</a:t>
            </a:r>
            <a:r>
              <a:rPr lang="ru-RU" dirty="0" smtClean="0"/>
              <a:t>NET (</a:t>
            </a:r>
            <a:r>
              <a:rPr lang="en-US" dirty="0" smtClean="0"/>
              <a:t>Garbage Collector</a:t>
            </a:r>
            <a:r>
              <a:rPr lang="ru-RU" dirty="0" smtClean="0"/>
              <a:t>) </a:t>
            </a:r>
            <a:r>
              <a:rPr lang="ru-RU" dirty="0"/>
              <a:t>управляет выделением и освобождением памяти для приложения.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17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Collect</a:t>
            </a:r>
            <a:r>
              <a:rPr lang="ru-RU" dirty="0"/>
              <a:t> </a:t>
            </a:r>
            <a:r>
              <a:rPr lang="en-US" dirty="0" smtClean="0"/>
              <a:t>- </a:t>
            </a:r>
            <a:r>
              <a:rPr lang="ru-RU" dirty="0" smtClean="0"/>
              <a:t>приводит </a:t>
            </a:r>
            <a:r>
              <a:rPr lang="ru-RU" dirty="0"/>
              <a:t>в действие механизм сборки мусора. Перегруженные версии метода позволяют указать поколение объектов, вплоть до которого надо произвести сборку мусора</a:t>
            </a:r>
          </a:p>
          <a:p>
            <a:r>
              <a:rPr lang="ru-RU" b="1" dirty="0" smtClean="0"/>
              <a:t>GetGeneration(Object</a:t>
            </a:r>
            <a:r>
              <a:rPr lang="ru-RU" b="1" dirty="0"/>
              <a:t>)</a:t>
            </a:r>
            <a:r>
              <a:rPr lang="ru-RU" dirty="0"/>
              <a:t> </a:t>
            </a:r>
            <a:r>
              <a:rPr lang="en-US" dirty="0" smtClean="0"/>
              <a:t>- </a:t>
            </a:r>
            <a:r>
              <a:rPr lang="ru-RU" dirty="0" smtClean="0"/>
              <a:t>позволяет </a:t>
            </a:r>
            <a:r>
              <a:rPr lang="ru-RU" dirty="0"/>
              <a:t>определить номер поколения, к которому относится переданый в качестве параметра объект</a:t>
            </a:r>
          </a:p>
          <a:p>
            <a:r>
              <a:rPr lang="ru-RU" b="1" dirty="0" smtClean="0"/>
              <a:t>GetTotalMemory</a:t>
            </a:r>
            <a:r>
              <a:rPr lang="ru-RU" dirty="0"/>
              <a:t> </a:t>
            </a:r>
            <a:r>
              <a:rPr lang="en-US" dirty="0" smtClean="0"/>
              <a:t>- </a:t>
            </a:r>
            <a:r>
              <a:rPr lang="ru-RU" dirty="0" smtClean="0"/>
              <a:t>возвращает </a:t>
            </a:r>
            <a:r>
              <a:rPr lang="ru-RU" dirty="0"/>
              <a:t>объем памяти в байтах, которое занято в управляемой куче</a:t>
            </a:r>
          </a:p>
          <a:p>
            <a:r>
              <a:rPr lang="ru-RU" b="1" dirty="0" smtClean="0"/>
              <a:t>WaitForPendingFinalizers</a:t>
            </a:r>
            <a:r>
              <a:rPr lang="ru-RU" dirty="0"/>
              <a:t> </a:t>
            </a:r>
            <a:r>
              <a:rPr lang="en-US" dirty="0" smtClean="0"/>
              <a:t>- </a:t>
            </a:r>
            <a:r>
              <a:rPr lang="ru-RU" dirty="0" smtClean="0"/>
              <a:t>приостанавливает </a:t>
            </a:r>
            <a:r>
              <a:rPr lang="ru-RU" dirty="0"/>
              <a:t>работу текущего потока до освобождения всех объектов, для которых производится сборка мусора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56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цикл объектов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Утечка памяти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Утечка </a:t>
            </a:r>
            <a:r>
              <a:rPr lang="ru-RU" dirty="0" smtClean="0"/>
              <a:t>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правило, утечка памяти или любая утечка ресурсов происходит всякий раз, когда программа выделяет память (или любой другой ресурс), а затем не освобождает ее после завершения работы с ней.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9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Утечка </a:t>
            </a:r>
            <a:r>
              <a:rPr lang="ru-RU" dirty="0" smtClean="0"/>
              <a:t>памяти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Типичные причины утечки памяти:</a:t>
            </a:r>
          </a:p>
          <a:p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Сохранение слушателей событий после использования. </a:t>
            </a:r>
            <a:r>
              <a:rPr lang="ru-RU" dirty="0"/>
              <a:t>Любой </a:t>
            </a:r>
            <a:r>
              <a:rPr lang="ru-RU" dirty="0" smtClean="0"/>
              <a:t>слушатель </a:t>
            </a:r>
            <a:r>
              <a:rPr lang="ru-RU" dirty="0"/>
              <a:t>событий, созданный с помощью анонимного метода или выражения lambda, </a:t>
            </a:r>
            <a:r>
              <a:rPr lang="ru-RU" dirty="0" smtClean="0"/>
              <a:t>ссылается </a:t>
            </a:r>
            <a:r>
              <a:rPr lang="ru-RU" dirty="0"/>
              <a:t>на внешний </a:t>
            </a:r>
            <a:r>
              <a:rPr lang="ru-RU" dirty="0" smtClean="0"/>
              <a:t>объект.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Большое количество статических переменных </a:t>
            </a:r>
            <a:r>
              <a:rPr lang="ru-RU" dirty="0"/>
              <a:t>(особенно списки, словари и другие типы коллекций, которые могут использоваться для "cache" объектов</a:t>
            </a:r>
            <a:r>
              <a:rPr lang="ru-RU" dirty="0" smtClean="0"/>
              <a:t>)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Вызов функций </a:t>
            </a:r>
            <a:r>
              <a:rPr lang="en-US" dirty="0" smtClean="0"/>
              <a:t>C++</a:t>
            </a:r>
            <a:r>
              <a:rPr lang="ru-RU" dirty="0" smtClean="0"/>
              <a:t> резервирования пямяти (</a:t>
            </a:r>
            <a:r>
              <a:rPr lang="en-US" dirty="0" smtClean="0"/>
              <a:t>new,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  <a:r>
              <a:rPr lang="ru-RU" dirty="0" smtClean="0"/>
              <a:t> без последующего освобождения памяти (</a:t>
            </a:r>
            <a:r>
              <a:rPr lang="en-US" dirty="0" smtClean="0"/>
              <a:t>delete, free)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43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цикл объектов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Неуправляемые ресурсы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Неуправляемые ресурсы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большинства объектов, создаваемых приложением, управление памятью осуществляется сборщиком мусора .NET.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при создании объектов, которые включают неуправляемые ресурсы, эти ресурсы необходимо явно освобождать после использования.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27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Неуправляемые ресурсы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Основным типом неуправляемых ресурсов являются объекты, заключающие ресурсы операционной </a:t>
            </a:r>
            <a:r>
              <a:rPr lang="ru-RU" dirty="0" smtClean="0"/>
              <a:t>системы:</a:t>
            </a:r>
          </a:p>
          <a:p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файлы</a:t>
            </a:r>
            <a:r>
              <a:rPr lang="ru-RU" dirty="0"/>
              <a:t>, 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окна</a:t>
            </a:r>
            <a:r>
              <a:rPr lang="ru-RU" dirty="0"/>
              <a:t>, 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сетевые подключения, 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подключения </a:t>
            </a:r>
            <a:r>
              <a:rPr lang="ru-RU" dirty="0"/>
              <a:t>к базам данным.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12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Неуправляемые ресурсы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освобождения ресурсов используется шаблон </a:t>
            </a:r>
            <a:r>
              <a:rPr lang="en-US" dirty="0" smtClean="0"/>
              <a:t>Dispose/</a:t>
            </a:r>
            <a:r>
              <a:rPr lang="en-US" dirty="0" err="1" smtClean="0"/>
              <a:t>Finalise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1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завершения (финализатор)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завершения (также называемые </a:t>
            </a:r>
            <a:r>
              <a:rPr lang="ru-RU" b="1" dirty="0"/>
              <a:t>деструкторами</a:t>
            </a:r>
            <a:r>
              <a:rPr lang="ru-RU" dirty="0"/>
              <a:t>) используются для любой необходимой окончательной очистки, когда сборщик мусора окончательно удаляет экземпляра класса.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83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завершения (финализатор)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освобождения ресурсов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ru-RU" dirty="0" smtClean="0"/>
              <a:t> 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 smtClean="0"/>
              <a:t>При </a:t>
            </a:r>
            <a:r>
              <a:rPr lang="ru-RU" dirty="0"/>
              <a:t>каждом создании объекта среда CLR выделяет память для объекта из управляемой кучи. Пока в управляемой куче есть доступное адресное пространство, среда выполнения продолжает выделять пространство для новых объектов.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65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Dispose();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2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 . .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541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82" t="13687" r="22640" b="12688"/>
          <a:stretch/>
        </p:blipFill>
        <p:spPr>
          <a:xfrm>
            <a:off x="1854925" y="1436914"/>
            <a:ext cx="8464731" cy="4816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9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disposedValue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Поле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disposedValue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если равно 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указывает на то, то ресурсы уже были освобождены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54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  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Dispose(disposing: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.SuppressFinalize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Метод </a:t>
            </a:r>
            <a:r>
              <a:rPr lang="en-US" b="1" i="1" dirty="0" smtClean="0"/>
              <a:t>Dispose</a:t>
            </a:r>
            <a:r>
              <a:rPr lang="en-US" dirty="0" smtClean="0"/>
              <a:t> </a:t>
            </a:r>
            <a:r>
              <a:rPr lang="ru-RU" dirty="0" smtClean="0"/>
              <a:t>интерфейса </a:t>
            </a:r>
            <a:r>
              <a:rPr lang="en-US" b="1" i="1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позволяет принудительно очистить ресурсы, не дожидаясь сборщика мусора. При этом сам объект не удаляется.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97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.SuppressFinalize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tx1"/>
                </a:solidFill>
              </a:rPr>
              <a:t>запрещает </a:t>
            </a:r>
            <a:r>
              <a:rPr lang="ru-RU" dirty="0">
                <a:solidFill>
                  <a:schemeClr val="tx1"/>
                </a:solidFill>
              </a:rPr>
              <a:t>сборщику </a:t>
            </a:r>
            <a:r>
              <a:rPr lang="ru-RU" dirty="0" smtClean="0">
                <a:solidFill>
                  <a:schemeClr val="tx1"/>
                </a:solidFill>
              </a:rPr>
              <a:t>мусора вызвать метод завершения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6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disposedValue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(disposing)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управляемых объектов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неуправляемых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объектов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disposedValue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tx1"/>
                </a:solidFill>
              </a:rPr>
              <a:t>Метод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Dispose(bool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disposing)</a:t>
            </a:r>
            <a:r>
              <a:rPr lang="ru-RU" sz="2400" dirty="0" smtClean="0">
                <a:solidFill>
                  <a:schemeClr val="tx1"/>
                </a:solidFill>
              </a:rPr>
              <a:t> выполняет непосредственно очистку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9" y="1420837"/>
            <a:ext cx="1178872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Условный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блок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освобождает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управляемые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ресурсы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выполняется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параметр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disposing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имеет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true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управляемым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ресурсам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освобождает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могут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относиться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Управляемые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объекты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реализующие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IDisposable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Условный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использоваться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вызова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реализации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Dispose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каскадное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удаление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Управляемые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объекты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которые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используют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большие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объемы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памяти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дефицитные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ресурсы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Назначайте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ссылки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большие</a:t>
            </a:r>
            <a:r>
              <a:rPr lang="en-US" altLang="en-US" sz="28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управляемые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null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чтобы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они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чаще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оказывались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недоступными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позволяет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освободить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быстрее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они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были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освобождены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недетерминированно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обычно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выполняется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пределами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условного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блока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37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dirty="0"/>
              <a:t>Если </a:t>
            </a:r>
            <a:r>
              <a:rPr lang="ru-RU" sz="4000" dirty="0" smtClean="0"/>
              <a:t>метод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chemeClr val="tx1"/>
                </a:solidFill>
              </a:rPr>
              <a:t>Dispose(bool disposing)</a:t>
            </a:r>
            <a:r>
              <a:rPr lang="ru-RU" sz="4000" dirty="0" smtClean="0"/>
              <a:t> </a:t>
            </a:r>
            <a:r>
              <a:rPr lang="ru-RU" sz="4000" dirty="0"/>
              <a:t>вызывается из метода завершения, должен выполняться только тот код, который освобождает неуправляемые </a:t>
            </a:r>
            <a:r>
              <a:rPr lang="ru-RU" sz="4000" dirty="0" smtClean="0"/>
              <a:t>ресурсы</a:t>
            </a:r>
            <a:r>
              <a:rPr lang="en-US" sz="4000" dirty="0" smtClean="0"/>
              <a:t> (disposing = false)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40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Dispose(</a:t>
            </a: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89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StreamWriter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stream;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stream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6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 smtClean="0"/>
              <a:t>Если памяти недостаточно, </a:t>
            </a:r>
            <a:r>
              <a:rPr lang="ru-RU" dirty="0"/>
              <a:t>сборщику мусора необходимо выполнить сбор, чтобы освободить память. Механизм оптимизации сборщика мусора определяет наилучшее время для выполнения сбора, основываясь на выполненных операциях выделения памяти.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55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disposing)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disposedValue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(disposing)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disposedValue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40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056708" y="3363183"/>
            <a:ext cx="4354285" cy="8169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4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цикл объектов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Ипользование классов, реализующих интерфейс </a:t>
            </a:r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29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Классы, реализующие </a:t>
            </a:r>
            <a:r>
              <a:rPr lang="en-US" dirty="0" err="1" smtClean="0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Классы, </a:t>
            </a:r>
            <a:r>
              <a:rPr lang="ru-RU" dirty="0"/>
              <a:t>которые используют неуправляемые ресурсы, реализуют интерфейс IDisposable, который позволяет освободить </a:t>
            </a:r>
            <a:r>
              <a:rPr lang="ru-RU" dirty="0" smtClean="0"/>
              <a:t>эти неуправляемые ресурсы.</a:t>
            </a:r>
            <a:r>
              <a:rPr lang="ru-RU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1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Классы, реализующие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43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5" cy="4637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Хорошая практика, когда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окончании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использования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который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реализует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интерфейс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IDisposable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сразу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зывается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реализацию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IDisposable.Dispose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можно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сделать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одним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из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двух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способов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ru-RU" altLang="en-US" sz="3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помощью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оператора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using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Путем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реализации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блока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try/finally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и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вызова</a:t>
            </a:r>
            <a:r>
              <a:rPr lang="ru-RU" alt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IDisposable.Dispose</a:t>
            </a:r>
            <a:r>
              <a:rPr lang="ru-RU" alt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finally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94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Классы, реализующие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Оператор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</a:rPr>
              <a:t>using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получает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один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или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больше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ресурсов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выполняет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заданные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операторы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после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чего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автоматически</a:t>
            </a:r>
            <a:r>
              <a:rPr lang="en-US" altLang="en-US" sz="4000" dirty="0">
                <a:solidFill>
                  <a:srgbClr val="171717"/>
                </a:solidFill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освобождает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объект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Однако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оператор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</a:rPr>
              <a:t>using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полезен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только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для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объектов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в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области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действия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метода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, в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котором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они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созданы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57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Классы, реализующие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stream =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new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"demo.txt"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32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FileMode</a:t>
            </a:r>
            <a:r>
              <a:rPr lang="en-US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.OpenOrCreate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3200" dirty="0">
                <a:solidFill>
                  <a:srgbClr val="008000"/>
                </a:solidFill>
                <a:latin typeface="Consolas" panose="020B0609020204030204" pitchFamily="49" charset="0"/>
              </a:rPr>
              <a:t>// код, использующий объект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stream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7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Классы, реализующие </a:t>
            </a:r>
            <a:r>
              <a:rPr lang="en-US" dirty="0" err="1"/>
              <a:t>IDisposable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"file1.txt"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код, использующий объект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streamReader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file cannot be found."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?.Dispose();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402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Жизненный цикл объектов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Слабые ссылки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38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Сборщик мусора не может собрать объект, используемый приложением, пока код приложения может достичь этого объекта. Говорят, что приложение имеет сильную ссылку на объект.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244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Слабая ссылка позволяет сборщику мусора собрать объект, в то же время позволяя приложению получить доступ к объекту</a:t>
            </a:r>
            <a:r>
              <a:rPr lang="ru-RU" dirty="0" smtClean="0"/>
              <a:t>. </a:t>
            </a:r>
          </a:p>
          <a:p>
            <a:r>
              <a:rPr lang="ru-RU" dirty="0"/>
              <a:t>Когда вы используете слабую ссылку, приложение по-прежнему может получить сильную ссылку на объект, что предотвращает его сбор. Однако всегда существует риск того, что сборщик мусора первым доберется до объекта до того, как будет восстановлена сильная ссылка.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 smtClean="0"/>
              <a:t>Когда </a:t>
            </a:r>
            <a:r>
              <a:rPr lang="ru-RU" dirty="0"/>
              <a:t>сборщик мусора выполняет сборку, он проверяет наличие объектов в управляемой куче, которые больше не используются приложением, а затем выполняет необходимые операции, чтобы освободить память.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9679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50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420837"/>
            <a:ext cx="11788726" cy="3159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Коротк</a:t>
            </a:r>
            <a:r>
              <a:rPr kumimoji="0" lang="ru-RU" altLang="en-US" sz="3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ая</a:t>
            </a:r>
            <a:r>
              <a:rPr kumimoji="0" lang="ru-RU" altLang="en-US" sz="3200" b="1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слабая ссылка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32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en-US" altLang="en-US" sz="3200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огда</a:t>
            </a:r>
            <a:r>
              <a:rPr lang="en-US" altLang="en-US" sz="32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32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lang="en-US" alt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32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очищается</a:t>
            </a:r>
            <a:r>
              <a:rPr lang="en-US" alt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3200" dirty="0" err="1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сборкой</a:t>
            </a:r>
            <a:r>
              <a:rPr lang="en-US" alt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3200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мусора</a:t>
            </a:r>
            <a:r>
              <a:rPr lang="ru-RU" altLang="en-US" sz="32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ц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елью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короткой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слабой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ссылки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становится</a:t>
            </a:r>
            <a:r>
              <a:rPr kumimoji="0" lang="ru-RU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. 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Краткая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слабая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ссылка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en-US" sz="32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использует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конструктор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без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параметров</a:t>
            </a:r>
            <a:r>
              <a:rPr lang="ru-RU" altLang="en-US" sz="32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WeakReference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33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51</a:t>
            </a:fld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541566"/>
            <a:ext cx="1178882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Длинная слабая ссылка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lnSpc>
                <a:spcPct val="100000"/>
              </a:lnSpc>
              <a:buClrTx/>
              <a:buSzTx/>
              <a:buNone/>
            </a:pP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Длинная слабая 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ссылка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сохраняется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после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вызова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метода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Finalize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позволяет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воссоздать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остается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непредсказуемым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endParaRPr kumimoji="0" lang="ru-RU" altLang="en-US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Чтобы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длинную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ссылку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укажите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true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конструкторе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WeakReference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2349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52</a:t>
            </a:fld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541566"/>
            <a:ext cx="117888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/>
              <a:t>Если тип объекта не имеет метода </a:t>
            </a:r>
            <a:r>
              <a:rPr lang="ru-RU" dirty="0" smtClean="0"/>
              <a:t>Finalize, </a:t>
            </a:r>
            <a:r>
              <a:rPr lang="ru-RU" dirty="0"/>
              <a:t>применяется функция короткой слабой ссылки, а слабая ссылка действительна только до тех пор, пока не будет собрана </a:t>
            </a:r>
            <a:r>
              <a:rPr lang="ru-RU" dirty="0" smtClean="0"/>
              <a:t>сборщиком мусора, </a:t>
            </a:r>
            <a:r>
              <a:rPr lang="ru-RU" dirty="0"/>
              <a:t>что может произойти в любое время после запуска финализатора.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959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53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525612"/>
            <a:ext cx="1178882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Чтобы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установить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сильную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ссылку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снова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kumimoji="0" lang="ru-RU" altLang="en-US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приведите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lang="ru-RU" altLang="en-US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WeakReference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к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типу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ru-RU" altLang="en-US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Если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свойство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возвращается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был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собран</a:t>
            </a:r>
            <a:r>
              <a:rPr lang="ru-RU" altLang="en-US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противном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случае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можете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продолжать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использовать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потому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что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восстановило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сильную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ссылку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него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89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Слабые </a:t>
            </a:r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54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6948" y="1525612"/>
            <a:ext cx="1178882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Пример: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docs.microsoft.com/en-us/dotnet/api/system.weakreference?view=net-5.0</a:t>
            </a:r>
            <a:r>
              <a:rPr lang="ru-RU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47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_data;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_data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 * 1024];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_name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size.ToString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Simple property.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_name;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55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879566" y="1741714"/>
            <a:ext cx="3823063" cy="6357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32960" y="2438400"/>
            <a:ext cx="766354" cy="844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53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Cache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Dictionary to contain the cache.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WeakReference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_cache;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Cache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_cache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WeakReference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Add objects with a short weak reference to the cache.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count; i++)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WeakReference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  .  .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82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index]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 = _cache[index].Target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(d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. .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ru-RU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. .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ru-RU" sz="2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57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3466011" y="2664823"/>
            <a:ext cx="4720046" cy="470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94411" y="3348817"/>
            <a:ext cx="2381795" cy="470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 smtClean="0"/>
              <a:t>Сборщик </a:t>
            </a:r>
            <a:r>
              <a:rPr lang="ru-RU" dirty="0"/>
              <a:t>мусора управляет выделением и освобождением памяти для приложения. Следовательно, разработчикам, работающим с управляемым кодом, не нужно писать код для выполнения задач по управлению памятью.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577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Жизненный цикл объектов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None/>
            </a:pPr>
            <a:r>
              <a:rPr lang="ru-RU" dirty="0"/>
              <a:t>Автоматическое управление памятью позволяет устранить распространенные проблемы, которые связаны с утечкой памяти из-за того, что объект не был освобожден, или попыткой доступа к памяти для объекта, который был освобожден.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981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Принципы работы с памятью 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Каждый процесс имеет свое собственное отдельное виртуальное адресное пространство. Все процессы на одном компьютере совместно используют одну и ту же физическую память и один файл подкачки, если он есть.</a:t>
            </a:r>
          </a:p>
        </p:txBody>
      </p:sp>
    </p:spTree>
    <p:extLst>
      <p:ext uri="{BB962C8B-B14F-4D97-AF65-F5344CB8AC3E}">
        <p14:creationId xmlns:p14="http://schemas.microsoft.com/office/powerpoint/2010/main" val="22532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Принципы работы с памятью в </a:t>
            </a:r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468098"/>
            <a:ext cx="1081068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/>
              <a:t>По умолчанию на 32-разрядных компьютерах каждому процессу выделяется 2 Гбайт виртуального адресного пространства в пользовательском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20717137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49045</TotalTime>
  <Words>1562</Words>
  <Application>Microsoft Office PowerPoint</Application>
  <PresentationFormat>Widescreen</PresentationFormat>
  <Paragraphs>321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SFMono-Regular</vt:lpstr>
      <vt:lpstr>Wingdings</vt:lpstr>
      <vt:lpstr>Consolas</vt:lpstr>
      <vt:lpstr>Segoe UI</vt:lpstr>
      <vt:lpstr>Arial</vt:lpstr>
      <vt:lpstr>Calibri Light</vt:lpstr>
      <vt:lpstr>Theme1</vt:lpstr>
      <vt:lpstr>Жизненный цикл объектов</vt:lpstr>
      <vt:lpstr>Жизненный цикл объектов</vt:lpstr>
      <vt:lpstr>Жизненный цикл объектов</vt:lpstr>
      <vt:lpstr>Жизненный цикл объектов</vt:lpstr>
      <vt:lpstr>Жизненный цикл объектов</vt:lpstr>
      <vt:lpstr>Жизненный цикл объектов</vt:lpstr>
      <vt:lpstr>Жизненный цикл объектов</vt:lpstr>
      <vt:lpstr>Принципы работы с памятью в .NET</vt:lpstr>
      <vt:lpstr>Принципы работы с памятью в .NET</vt:lpstr>
      <vt:lpstr>Принципы работы с памятью в .NET</vt:lpstr>
      <vt:lpstr>Принципы работы с памятью в .NET</vt:lpstr>
      <vt:lpstr>Выделение памяти</vt:lpstr>
      <vt:lpstr>Выделение памяти</vt:lpstr>
      <vt:lpstr>Выделение памяти</vt:lpstr>
      <vt:lpstr>Освобождение памяти</vt:lpstr>
      <vt:lpstr>Условия сборки мусора</vt:lpstr>
      <vt:lpstr>Жизненный цикл объектов</vt:lpstr>
      <vt:lpstr>Класс System.GC</vt:lpstr>
      <vt:lpstr>Класс System.GC</vt:lpstr>
      <vt:lpstr>Класс System.GC</vt:lpstr>
      <vt:lpstr>Жизненный цикл объектов</vt:lpstr>
      <vt:lpstr>Утечка памяти</vt:lpstr>
      <vt:lpstr>Утечка памяти</vt:lpstr>
      <vt:lpstr>Жизненный цикл объектов</vt:lpstr>
      <vt:lpstr>Неуправляемые ресурсы</vt:lpstr>
      <vt:lpstr>Неуправляемые ресурсы</vt:lpstr>
      <vt:lpstr>Неуправляемые ресурсы</vt:lpstr>
      <vt:lpstr>Метод завершения (финализатор)</vt:lpstr>
      <vt:lpstr>Метод завершения (финализатор)</vt:lpstr>
      <vt:lpstr>Интерфейс IDisposable</vt:lpstr>
      <vt:lpstr>Интерфейс IDisposable</vt:lpstr>
      <vt:lpstr>Интерфейс IDisposable</vt:lpstr>
      <vt:lpstr>Интерфейс IDisposable</vt:lpstr>
      <vt:lpstr>Интерфейс IDisposable</vt:lpstr>
      <vt:lpstr>Интерфейс IDisposable</vt:lpstr>
      <vt:lpstr>Интерфейс IDisposable</vt:lpstr>
      <vt:lpstr>Интерфейс IDisposable</vt:lpstr>
      <vt:lpstr>Интерфейс IDisposable</vt:lpstr>
      <vt:lpstr>Пример</vt:lpstr>
      <vt:lpstr>Пример</vt:lpstr>
      <vt:lpstr>Жизненный цикл объектов</vt:lpstr>
      <vt:lpstr>Классы, реализующие IDisposable</vt:lpstr>
      <vt:lpstr>Классы, реализующие IDisposable</vt:lpstr>
      <vt:lpstr>Классы, реализующие IDisposable</vt:lpstr>
      <vt:lpstr>Классы, реализующие IDisposable</vt:lpstr>
      <vt:lpstr>Классы, реализующие IDisposable</vt:lpstr>
      <vt:lpstr>Жизненный цикл объектов</vt:lpstr>
      <vt:lpstr>Слабые ссылки</vt:lpstr>
      <vt:lpstr>Слабые ссылки</vt:lpstr>
      <vt:lpstr>Слабые ссылки</vt:lpstr>
      <vt:lpstr>Слабые ссылки</vt:lpstr>
      <vt:lpstr>Слабые ссылки</vt:lpstr>
      <vt:lpstr>Слабые ссылки</vt:lpstr>
      <vt:lpstr>Слабые ссылки</vt:lpstr>
      <vt:lpstr>Слабые ссылки</vt:lpstr>
      <vt:lpstr>Слабые ссылки</vt:lpstr>
      <vt:lpstr>Слабые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225</cp:revision>
  <dcterms:modified xsi:type="dcterms:W3CDTF">2021-10-27T11:01:03Z</dcterms:modified>
</cp:coreProperties>
</file>