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ira Sans Light" charset="1" panose="020B0403050000020004"/>
      <p:regular r:id="rId16"/>
    </p:embeddedFont>
    <p:embeddedFont>
      <p:font typeface="Fira Sans Medium" charset="1" panose="020B0603050000020004"/>
      <p:regular r:id="rId17"/>
    </p:embeddedFont>
    <p:embeddedFont>
      <p:font typeface="Fira Sans Bold" charset="1" panose="020B0803050000020004"/>
      <p:regular r:id="rId18"/>
    </p:embeddedFont>
    <p:embeddedFont>
      <p:font typeface="Fira Sans" charset="1" panose="020B0503050000020004"/>
      <p:regular r:id="rId19"/>
    </p:embeddedFont>
    <p:embeddedFont>
      <p:font typeface="Fira Sans Semi-Bold" charset="1" panose="020B060305000002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1881" y="3807762"/>
            <a:ext cx="11094244" cy="4294159"/>
            <a:chOff x="0" y="0"/>
            <a:chExt cx="14792326" cy="572554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4792326" cy="265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58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006132"/>
              <a:ext cx="14792326" cy="2719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80"/>
                </a:lnSpc>
              </a:pPr>
              <a:r>
                <a:rPr lang="en-US" sz="3914">
                  <a:solidFill>
                    <a:srgbClr val="000000"/>
                  </a:solidFill>
                  <a:latin typeface="Fira Sans Light"/>
                </a:rPr>
                <a:t>Выполнил: Четырбок А.С.</a:t>
              </a:r>
            </a:p>
            <a:p>
              <a:pPr algn="l">
                <a:lnSpc>
                  <a:spcPts val="5480"/>
                </a:lnSpc>
              </a:pPr>
              <a:r>
                <a:rPr lang="en-US" sz="3914">
                  <a:solidFill>
                    <a:srgbClr val="000000"/>
                  </a:solidFill>
                  <a:latin typeface="Fira Sans Light"/>
                </a:rPr>
                <a:t>Руководитель: Лукьянов А.О.</a:t>
              </a:r>
            </a:p>
            <a:p>
              <a:pPr algn="l">
                <a:lnSpc>
                  <a:spcPts val="548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328902" y="2317173"/>
            <a:ext cx="7321033" cy="6340049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22944" y="7035126"/>
            <a:ext cx="4970154" cy="43041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36342" y="5954842"/>
            <a:ext cx="2271679" cy="1967285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37770" y="373605"/>
            <a:ext cx="3799619" cy="3290488"/>
            <a:chOff x="0" y="0"/>
            <a:chExt cx="3619627" cy="31346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4212844" cy="586200"/>
            <a:chOff x="0" y="0"/>
            <a:chExt cx="5617125" cy="7816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293956" y="104415"/>
              <a:ext cx="4323169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Fira Sans Medium"/>
                </a:rPr>
                <a:t>PSU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5010" cy="781600"/>
            </a:xfrm>
            <a:custGeom>
              <a:avLst/>
              <a:gdLst/>
              <a:ahLst/>
              <a:cxnLst/>
              <a:rect r="r" b="b" t="t" l="l"/>
              <a:pathLst>
                <a:path h="781600" w="905010">
                  <a:moveTo>
                    <a:pt x="0" y="0"/>
                  </a:moveTo>
                  <a:lnTo>
                    <a:pt x="905010" y="0"/>
                  </a:lnTo>
                  <a:lnTo>
                    <a:pt x="905010" y="781600"/>
                  </a:lnTo>
                  <a:lnTo>
                    <a:pt x="0" y="78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0" y="2307648"/>
            <a:ext cx="14950936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1"/>
              </a:lnSpc>
            </a:pPr>
            <a:r>
              <a:rPr lang="en-US" sz="5943">
                <a:solidFill>
                  <a:srgbClr val="000000"/>
                </a:solidFill>
                <a:latin typeface="Fira Sans Bold"/>
              </a:rPr>
              <a:t>Клиент-серверное приложение</a:t>
            </a:r>
          </a:p>
          <a:p>
            <a:pPr algn="ctr">
              <a:lnSpc>
                <a:spcPts val="7131"/>
              </a:lnSpc>
              <a:spcBef>
                <a:spcPct val="0"/>
              </a:spcBef>
            </a:pPr>
            <a:r>
              <a:rPr lang="en-US" sz="5943">
                <a:solidFill>
                  <a:srgbClr val="000000"/>
                </a:solidFill>
                <a:latin typeface="Fira Sans Bold"/>
              </a:rPr>
              <a:t> «Платформа для проверки знаний»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34946" y="9182100"/>
            <a:ext cx="2917269" cy="672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0"/>
              </a:lnSpc>
              <a:spcBef>
                <a:spcPct val="0"/>
              </a:spcBef>
            </a:pPr>
            <a:r>
              <a:rPr lang="en-US" sz="3914">
                <a:solidFill>
                  <a:srgbClr val="000000"/>
                </a:solidFill>
                <a:latin typeface="Fira Sans"/>
              </a:rPr>
              <a:t>Полоцк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3110578" y="-783398"/>
            <a:ext cx="13031070" cy="1128496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6786776" y="-286119"/>
            <a:ext cx="5276948" cy="4569862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063725" y="428618"/>
            <a:ext cx="6038561" cy="1200164"/>
          </a:xfrm>
          <a:custGeom>
            <a:avLst/>
            <a:gdLst/>
            <a:ahLst/>
            <a:cxnLst/>
            <a:rect r="r" b="b" t="t" l="l"/>
            <a:pathLst>
              <a:path h="1200164" w="6038561">
                <a:moveTo>
                  <a:pt x="0" y="0"/>
                </a:moveTo>
                <a:lnTo>
                  <a:pt x="6038561" y="0"/>
                </a:lnTo>
                <a:lnTo>
                  <a:pt x="6038561" y="1200164"/>
                </a:lnTo>
                <a:lnTo>
                  <a:pt x="0" y="1200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211923" y="6628513"/>
            <a:ext cx="449388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Выполнил: Четырбок А.С.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11923" y="7316092"/>
            <a:ext cx="497766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Руководитель: Лукьянов А.О.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1417964"/>
            <a:ext cx="6113968" cy="3217064"/>
            <a:chOff x="0" y="0"/>
            <a:chExt cx="8151957" cy="428941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3006295"/>
              <a:ext cx="8151957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4F4F4"/>
                  </a:solidFill>
                  <a:latin typeface="Fira Sans Light"/>
                </a:rPr>
                <a:t>Клиент-серверное приложение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4F4F4"/>
                  </a:solidFill>
                  <a:latin typeface="Fira Sans Light"/>
                </a:rPr>
                <a:t> «Платформа для проверки знаний»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8151957" cy="2606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00"/>
                </a:lnSpc>
                <a:spcBef>
                  <a:spcPct val="0"/>
                </a:spcBef>
              </a:pPr>
              <a:r>
                <a:rPr lang="en-US" sz="6000" spc="-60">
                  <a:solidFill>
                    <a:srgbClr val="F4F4F4"/>
                  </a:solidFill>
                  <a:latin typeface="Fira Sans Medium"/>
                </a:rPr>
                <a:t>Спасибо за внимание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673548" y="9201150"/>
            <a:ext cx="449388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Fira Sans Light"/>
              </a:rPr>
              <a:t>Полоцк 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7743" y="-89986"/>
            <a:ext cx="10138115" cy="8779655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05679" y="5832746"/>
            <a:ext cx="5966980" cy="516743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90388" y="3259168"/>
            <a:ext cx="6581672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F4F4F4"/>
                </a:solidFill>
                <a:latin typeface="Fira Sans Medium"/>
              </a:rPr>
              <a:t>Содержание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72660" y="1539078"/>
            <a:ext cx="9201424" cy="5554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0887" indent="-390443" lvl="1">
              <a:lnSpc>
                <a:spcPts val="9042"/>
              </a:lnSpc>
              <a:buAutoNum type="arabicPeriod" startAt="1"/>
            </a:pPr>
            <a:r>
              <a:rPr lang="en-US" sz="3616">
                <a:solidFill>
                  <a:srgbClr val="F4F4F4"/>
                </a:solidFill>
                <a:latin typeface="Fira Sans"/>
              </a:rPr>
              <a:t> Цель и задачи</a:t>
            </a:r>
          </a:p>
          <a:p>
            <a:pPr algn="l" marL="780887" indent="-390443" lvl="1">
              <a:lnSpc>
                <a:spcPts val="9042"/>
              </a:lnSpc>
              <a:buAutoNum type="arabicPeriod" startAt="1"/>
            </a:pPr>
            <a:r>
              <a:rPr lang="en-US" sz="3616">
                <a:solidFill>
                  <a:srgbClr val="F4F4F4"/>
                </a:solidFill>
                <a:latin typeface="Fira Sans"/>
              </a:rPr>
              <a:t> Аналоги</a:t>
            </a:r>
          </a:p>
          <a:p>
            <a:pPr algn="l" marL="780887" indent="-390443" lvl="1">
              <a:lnSpc>
                <a:spcPts val="9042"/>
              </a:lnSpc>
              <a:buAutoNum type="arabicPeriod" startAt="1"/>
            </a:pPr>
            <a:r>
              <a:rPr lang="en-US" sz="3616">
                <a:solidFill>
                  <a:srgbClr val="F4F4F4"/>
                </a:solidFill>
                <a:latin typeface="Fira Sans"/>
              </a:rPr>
              <a:t> Технологии использования</a:t>
            </a:r>
          </a:p>
          <a:p>
            <a:pPr algn="l" marL="780887" indent="-390443" lvl="1">
              <a:lnSpc>
                <a:spcPts val="9042"/>
              </a:lnSpc>
              <a:buAutoNum type="arabicPeriod" startAt="1"/>
            </a:pPr>
            <a:r>
              <a:rPr lang="en-US" sz="3616">
                <a:solidFill>
                  <a:srgbClr val="F4F4F4"/>
                </a:solidFill>
                <a:latin typeface="Fira Sans"/>
              </a:rPr>
              <a:t> Структура платформы</a:t>
            </a:r>
          </a:p>
          <a:p>
            <a:pPr algn="l" marL="759297" indent="-379649" lvl="1">
              <a:lnSpc>
                <a:spcPts val="8792"/>
              </a:lnSpc>
              <a:buAutoNum type="arabicPeriod" startAt="1"/>
            </a:pPr>
            <a:r>
              <a:rPr lang="en-US" sz="3516">
                <a:solidFill>
                  <a:srgbClr val="F4F4F4"/>
                </a:solidFill>
                <a:latin typeface="Fira Sans"/>
              </a:rPr>
              <a:t> Заключение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4766361" cy="2475126"/>
            <a:chOff x="0" y="0"/>
            <a:chExt cx="19688481" cy="330016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566742"/>
              <a:ext cx="19688481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9688481" cy="210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80"/>
                </a:lnSpc>
              </a:pPr>
              <a:r>
                <a:rPr lang="en-US" sz="10400">
                  <a:solidFill>
                    <a:srgbClr val="A4E473"/>
                  </a:solidFill>
                  <a:latin typeface="Fira Sans Medium"/>
                </a:rPr>
                <a:t>Цели и задачи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563094" y="6077994"/>
            <a:ext cx="6383425" cy="5528076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71665" y="7004492"/>
            <a:ext cx="3034530" cy="262791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053492" y="8956750"/>
            <a:ext cx="2141618" cy="1854652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527095" y="4449390"/>
            <a:ext cx="10956042" cy="478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8"/>
              </a:lnSpc>
              <a:spcBef>
                <a:spcPct val="0"/>
              </a:spcBef>
            </a:pPr>
            <a:r>
              <a:rPr lang="en-US" sz="3413">
                <a:solidFill>
                  <a:srgbClr val="FFFFFF"/>
                </a:solidFill>
                <a:latin typeface="Fira Sans"/>
              </a:rPr>
              <a:t>Основное назначение клиент-серверного приложения "Платформа для проверки знаний" - обеспечить удобный и эффективный процесс тестирования, централизованное хранение результатов, и оперативное получение обратной связи. Система предназначена для повышения эффективности образовательного процесса и удобства для студентов и преподавателей.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8583"/>
            <a:ext cx="9778967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  <a:spcBef>
                <a:spcPct val="0"/>
              </a:spcBef>
            </a:pPr>
            <a:r>
              <a:rPr lang="en-US" sz="4700" spc="-47">
                <a:solidFill>
                  <a:srgbClr val="000000"/>
                </a:solidFill>
                <a:latin typeface="Fira Sans Medium"/>
              </a:rPr>
              <a:t>Цели и задачи приложения включают: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99111" y="2687862"/>
            <a:ext cx="2977778" cy="2578770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660090" y="-135282"/>
            <a:ext cx="4201515" cy="3638531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243939" y="-956153"/>
            <a:ext cx="2481390" cy="2148895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811997"/>
            <a:ext cx="9144000" cy="787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1"/>
              </a:lnSpc>
            </a:pPr>
          </a:p>
          <a:p>
            <a:pPr algn="l" marL="561524" indent="-280762" lvl="1">
              <a:lnSpc>
                <a:spcPts val="3641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Fira Sans"/>
              </a:rPr>
              <a:t>Обеспечение просто</a:t>
            </a:r>
            <a:r>
              <a:rPr lang="en-US" sz="2600">
                <a:solidFill>
                  <a:srgbClr val="000000"/>
                </a:solidFill>
                <a:latin typeface="Fira Sans"/>
              </a:rPr>
              <a:t>го и интуитивного интерфейса для прохождения тестов.</a:t>
            </a:r>
          </a:p>
          <a:p>
            <a:pPr algn="l" marL="561524" indent="-280762" lvl="1">
              <a:lnSpc>
                <a:spcPts val="3641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Fira Sans"/>
              </a:rPr>
              <a:t>Ц</a:t>
            </a:r>
            <a:r>
              <a:rPr lang="en-US" sz="2600">
                <a:solidFill>
                  <a:srgbClr val="000000"/>
                </a:solidFill>
                <a:latin typeface="Fira Sans"/>
              </a:rPr>
              <a:t>ентрализованное хранение данных о результатах тестирования.</a:t>
            </a:r>
          </a:p>
          <a:p>
            <a:pPr algn="l" marL="561524" indent="-280762" lvl="1">
              <a:lnSpc>
                <a:spcPts val="4551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Fira Sans"/>
              </a:rPr>
              <a:t>Повышение эффективности работы преподавателей за счет автоматизированной системы оценки.</a:t>
            </a:r>
          </a:p>
          <a:p>
            <a:pPr algn="l" marL="561524" indent="-280762" lvl="1">
              <a:lnSpc>
                <a:spcPts val="4551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Fira Sans"/>
              </a:rPr>
              <a:t>Обеспечение надежной и безопасной передачи данных между клиентами и сервером.</a:t>
            </a:r>
          </a:p>
          <a:p>
            <a:pPr algn="l" marL="561524" indent="-280762" lvl="1">
              <a:lnSpc>
                <a:spcPts val="4551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Fira Sans"/>
              </a:rPr>
              <a:t>Обеспечение доступности системы как через интернет, так и через локальную сеть.</a:t>
            </a:r>
          </a:p>
          <a:p>
            <a:pPr algn="l" marL="561524" indent="-280762" lvl="1">
              <a:lnSpc>
                <a:spcPts val="4551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Fira Sans"/>
              </a:rPr>
              <a:t>Обес</a:t>
            </a:r>
            <a:r>
              <a:rPr lang="en-US" sz="2600">
                <a:solidFill>
                  <a:srgbClr val="000000"/>
                </a:solidFill>
                <a:latin typeface="Fira Sans"/>
              </a:rPr>
              <a:t>печение мгновенной обратной связи для студентов с итоговыми оценками и результатами тестов.</a:t>
            </a:r>
          </a:p>
          <a:p>
            <a:pPr algn="l">
              <a:lnSpc>
                <a:spcPts val="364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0697"/>
            <a:ext cx="1623060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F4F4F4"/>
                </a:solidFill>
                <a:latin typeface="Fira Sans Medium"/>
              </a:rPr>
              <a:t>Аналоги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51665" y="1789369"/>
          <a:ext cx="16929217" cy="8136104"/>
        </p:xfrm>
        <a:graphic>
          <a:graphicData uri="http://schemas.openxmlformats.org/drawingml/2006/table">
            <a:tbl>
              <a:tblPr/>
              <a:tblGrid>
                <a:gridCol w="3306615"/>
                <a:gridCol w="3631288"/>
                <a:gridCol w="5089648"/>
                <a:gridCol w="4901665"/>
              </a:tblGrid>
              <a:tr h="15920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Fira Sans Semi-Bold"/>
                        </a:rPr>
                        <a:t>Название аналогов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Fira Sans Semi-Bold"/>
                        </a:rPr>
                        <a:t>Google Forms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Fira Sans Semi-Bold"/>
                        </a:rPr>
                        <a:t>Moodle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Fira Sans Semi-Bold"/>
                        </a:rPr>
                        <a:t>Quizizz 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</a:tr>
              <a:tr h="8592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Fira Sans Bold"/>
                        </a:rPr>
                        <a:t>Платформа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4F4F4"/>
                          </a:solidFill>
                          <a:latin typeface="Fira Sans"/>
                        </a:rPr>
                        <a:t>Вебсайт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4F4F4"/>
                          </a:solidFill>
                          <a:latin typeface="Fira Sans"/>
                        </a:rPr>
                        <a:t>Android/Вебсайт/Windows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4F4F4"/>
                          </a:solidFill>
                          <a:latin typeface="Fira Sans"/>
                        </a:rPr>
                        <a:t>Вебсайт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10035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Fira Sans Bold"/>
                        </a:rPr>
                        <a:t>Доступность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4F4F4"/>
                          </a:solidFill>
                          <a:latin typeface="Fira Sans"/>
                        </a:rPr>
                        <a:t>Бесплатно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4F4F4"/>
                          </a:solidFill>
                          <a:latin typeface="Fira Sans"/>
                        </a:rPr>
                        <a:t>Бесплатно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4F4F4"/>
                          </a:solidFill>
                          <a:latin typeface="Fira Sans"/>
                        </a:rPr>
                        <a:t>Беспатно/Премиум версия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1384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Fira Sans Bold"/>
                        </a:rPr>
                        <a:t>Универсальность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859"/>
                        </a:lnSpc>
                        <a:defRPr/>
                      </a:pPr>
                      <a:r>
                        <a:rPr lang="en-US" sz="4899">
                          <a:solidFill>
                            <a:srgbClr val="F4F4F4"/>
                          </a:solidFill>
                          <a:latin typeface="Fira Sans Light"/>
                        </a:rPr>
                        <a:t>+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859"/>
                        </a:lnSpc>
                        <a:defRPr/>
                      </a:pPr>
                      <a:r>
                        <a:rPr lang="en-US" sz="4899">
                          <a:solidFill>
                            <a:srgbClr val="F4F4F4"/>
                          </a:solidFill>
                          <a:latin typeface="Fira Sans"/>
                        </a:rPr>
                        <a:t>+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859"/>
                        </a:lnSpc>
                        <a:defRPr/>
                      </a:pPr>
                      <a:r>
                        <a:rPr lang="en-US" sz="4899">
                          <a:solidFill>
                            <a:srgbClr val="F4F4F4"/>
                          </a:solidFill>
                          <a:latin typeface="Fira Sans Light"/>
                        </a:rPr>
                        <a:t>-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1384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Fira Sans Bold"/>
                        </a:rPr>
                        <a:t>Автономность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859"/>
                        </a:lnSpc>
                        <a:defRPr/>
                      </a:pPr>
                      <a:r>
                        <a:rPr lang="en-US" sz="4899">
                          <a:solidFill>
                            <a:srgbClr val="F4F4F4"/>
                          </a:solidFill>
                          <a:latin typeface="Fira Sans Light"/>
                        </a:rPr>
                        <a:t>-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859"/>
                        </a:lnSpc>
                        <a:defRPr/>
                      </a:pPr>
                      <a:r>
                        <a:rPr lang="en-US" sz="4899">
                          <a:solidFill>
                            <a:srgbClr val="F4F4F4"/>
                          </a:solidFill>
                          <a:latin typeface="Fira Sans Light"/>
                        </a:rPr>
                        <a:t>-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859"/>
                        </a:lnSpc>
                        <a:defRPr/>
                      </a:pPr>
                      <a:r>
                        <a:rPr lang="en-US" sz="4899">
                          <a:solidFill>
                            <a:srgbClr val="F4F4F4"/>
                          </a:solidFill>
                          <a:latin typeface="Fira Sans Light"/>
                        </a:rPr>
                        <a:t>-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  <a:tr h="19125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Fira Sans Bold"/>
                        </a:rPr>
                        <a:t>Безопастность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47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859"/>
                        </a:lnSpc>
                        <a:defRPr/>
                      </a:pPr>
                      <a:r>
                        <a:rPr lang="en-US" sz="4899">
                          <a:solidFill>
                            <a:srgbClr val="F4F4F4"/>
                          </a:solidFill>
                          <a:latin typeface="Fira Sans Light"/>
                        </a:rPr>
                        <a:t>+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859"/>
                        </a:lnSpc>
                        <a:defRPr/>
                      </a:pPr>
                      <a:r>
                        <a:rPr lang="en-US" sz="4899">
                          <a:solidFill>
                            <a:srgbClr val="F4F4F4"/>
                          </a:solidFill>
                          <a:latin typeface="Fira Sans"/>
                        </a:rPr>
                        <a:t>-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859"/>
                        </a:lnSpc>
                        <a:defRPr/>
                      </a:pPr>
                      <a:r>
                        <a:rPr lang="en-US" sz="4899">
                          <a:solidFill>
                            <a:srgbClr val="F4F4F4"/>
                          </a:solidFill>
                          <a:latin typeface="Fira Sans Light"/>
                        </a:rPr>
                        <a:t>+</a:t>
                      </a:r>
                      <a:endParaRPr lang="en-US" sz="1100"/>
                    </a:p>
                  </a:txBody>
                  <a:tcPr marL="120373" marR="120373" marT="120373" marB="120373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65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1817" y="3447748"/>
            <a:ext cx="4541085" cy="1997295"/>
            <a:chOff x="0" y="0"/>
            <a:chExt cx="708116" cy="3114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8117" cy="311449"/>
            </a:xfrm>
            <a:custGeom>
              <a:avLst/>
              <a:gdLst/>
              <a:ahLst/>
              <a:cxnLst/>
              <a:rect r="r" b="b" t="t" l="l"/>
              <a:pathLst>
                <a:path h="311449" w="708117">
                  <a:moveTo>
                    <a:pt x="0" y="0"/>
                  </a:moveTo>
                  <a:lnTo>
                    <a:pt x="708117" y="0"/>
                  </a:lnTo>
                  <a:lnTo>
                    <a:pt x="708117" y="311449"/>
                  </a:lnTo>
                  <a:lnTo>
                    <a:pt x="0" y="31144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08116" cy="34954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C++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2915828" y="-3678236"/>
            <a:ext cx="12804984" cy="6226137"/>
            <a:chOff x="0" y="0"/>
            <a:chExt cx="11048529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48529" cy="5372100"/>
            </a:xfrm>
            <a:custGeom>
              <a:avLst/>
              <a:gdLst/>
              <a:ahLst/>
              <a:cxnLst/>
              <a:rect r="r" b="b" t="t" l="l"/>
              <a:pathLst>
                <a:path h="5372100" w="11048529">
                  <a:moveTo>
                    <a:pt x="949785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497859" y="5372100"/>
                  </a:lnTo>
                  <a:lnTo>
                    <a:pt x="11048529" y="2686050"/>
                  </a:lnTo>
                  <a:lnTo>
                    <a:pt x="9497859" y="0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611724" y="-865713"/>
            <a:ext cx="2695438" cy="2334501"/>
            <a:chOff x="0" y="0"/>
            <a:chExt cx="6202680" cy="5372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831817" y="234863"/>
            <a:ext cx="6629142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Fira Sans Medium"/>
              </a:rPr>
              <a:t>Средства разработки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518081" y="3447748"/>
            <a:ext cx="4532936" cy="1997295"/>
            <a:chOff x="0" y="0"/>
            <a:chExt cx="706846" cy="3114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6846" cy="311449"/>
            </a:xfrm>
            <a:custGeom>
              <a:avLst/>
              <a:gdLst/>
              <a:ahLst/>
              <a:cxnLst/>
              <a:rect r="r" b="b" t="t" l="l"/>
              <a:pathLst>
                <a:path h="311449" w="706846">
                  <a:moveTo>
                    <a:pt x="0" y="0"/>
                  </a:moveTo>
                  <a:lnTo>
                    <a:pt x="706846" y="0"/>
                  </a:lnTo>
                  <a:lnTo>
                    <a:pt x="706846" y="311449"/>
                  </a:lnTo>
                  <a:lnTo>
                    <a:pt x="0" y="31144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06846" cy="34954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QT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31817" y="5737871"/>
            <a:ext cx="4541085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Язык С++ был выбран по следующим причинам: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Требование технического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задания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Наиболее широкие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навыки владения этим языком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Производительность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37795" y="5737871"/>
            <a:ext cx="4513223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Графический интерфейс реализован с помощью QT по следующим причинам: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Наличие необходимого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функционала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Популярность в мире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Удобство в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использовании и реализации поставленных задач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232781" y="3447748"/>
            <a:ext cx="5026519" cy="1997295"/>
            <a:chOff x="0" y="0"/>
            <a:chExt cx="783813" cy="3114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83813" cy="311449"/>
            </a:xfrm>
            <a:custGeom>
              <a:avLst/>
              <a:gdLst/>
              <a:ahLst/>
              <a:cxnLst/>
              <a:rect r="r" b="b" t="t" l="l"/>
              <a:pathLst>
                <a:path h="311449" w="783813">
                  <a:moveTo>
                    <a:pt x="0" y="0"/>
                  </a:moveTo>
                  <a:lnTo>
                    <a:pt x="783813" y="0"/>
                  </a:lnTo>
                  <a:lnTo>
                    <a:pt x="783813" y="311449"/>
                  </a:lnTo>
                  <a:lnTo>
                    <a:pt x="0" y="31144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83813" cy="34954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000000"/>
                  </a:solidFill>
                  <a:latin typeface="Fira Sans Medium"/>
                </a:rPr>
                <a:t>Клиент-серверная архитектура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232781" y="5737871"/>
            <a:ext cx="4513223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В проекте была выбрана клиент-серверная архитектура по следующим причинам: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Эффективное взаимодействие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Безопасность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4F4F4"/>
                </a:solidFill>
                <a:latin typeface="Fira Sans Light"/>
              </a:rPr>
              <a:t>Масштабируемость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17378" y="3604296"/>
            <a:ext cx="12386" cy="402316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3735780" y="2583232"/>
            <a:ext cx="2144147" cy="1021064"/>
            <a:chOff x="0" y="0"/>
            <a:chExt cx="371119" cy="1767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1119" cy="176731"/>
            </a:xfrm>
            <a:custGeom>
              <a:avLst/>
              <a:gdLst/>
              <a:ahLst/>
              <a:cxnLst/>
              <a:rect r="r" b="b" t="t" l="l"/>
              <a:pathLst>
                <a:path h="176731" w="371119">
                  <a:moveTo>
                    <a:pt x="0" y="0"/>
                  </a:moveTo>
                  <a:lnTo>
                    <a:pt x="371119" y="0"/>
                  </a:lnTo>
                  <a:lnTo>
                    <a:pt x="371119" y="176731"/>
                  </a:lnTo>
                  <a:lnTo>
                    <a:pt x="0" y="176731"/>
                  </a:ln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71119" cy="19578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950"/>
                </a:lnSpc>
              </a:pPr>
              <a:r>
                <a:rPr lang="en-US" sz="1500" spc="75">
                  <a:solidFill>
                    <a:srgbClr val="F4F4F4"/>
                  </a:solidFill>
                  <a:latin typeface="Fira Sans Medium"/>
                </a:rPr>
                <a:t>Server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745305" y="4006612"/>
            <a:ext cx="2144147" cy="1021064"/>
            <a:chOff x="0" y="0"/>
            <a:chExt cx="371119" cy="1767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1119" cy="176731"/>
            </a:xfrm>
            <a:custGeom>
              <a:avLst/>
              <a:gdLst/>
              <a:ahLst/>
              <a:cxnLst/>
              <a:rect r="r" b="b" t="t" l="l"/>
              <a:pathLst>
                <a:path h="176731" w="371119">
                  <a:moveTo>
                    <a:pt x="0" y="0"/>
                  </a:moveTo>
                  <a:lnTo>
                    <a:pt x="371119" y="0"/>
                  </a:lnTo>
                  <a:lnTo>
                    <a:pt x="371119" y="176731"/>
                  </a:lnTo>
                  <a:lnTo>
                    <a:pt x="0" y="176731"/>
                  </a:lnTo>
                  <a:close/>
                </a:path>
              </a:pathLst>
            </a:custGeom>
            <a:solidFill>
              <a:srgbClr val="A4E47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371119" cy="19578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950"/>
                </a:lnSpc>
              </a:pPr>
              <a:r>
                <a:rPr lang="en-US" sz="1500" spc="75">
                  <a:solidFill>
                    <a:srgbClr val="000000"/>
                  </a:solidFill>
                  <a:latin typeface="Fira Sans Medium"/>
                </a:rPr>
                <a:t>TCP</a:t>
              </a:r>
            </a:p>
            <a:p>
              <a:pPr algn="ctr">
                <a:lnSpc>
                  <a:spcPts val="1950"/>
                </a:lnSpc>
              </a:pPr>
              <a:r>
                <a:rPr lang="en-US" sz="1500" spc="75">
                  <a:solidFill>
                    <a:srgbClr val="000000"/>
                  </a:solidFill>
                  <a:latin typeface="Fira Sans Medium"/>
                </a:rPr>
                <a:t>Port: 12345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523891" y="5731841"/>
            <a:ext cx="2611745" cy="2330932"/>
            <a:chOff x="0" y="0"/>
            <a:chExt cx="452053" cy="4034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52053" cy="403449"/>
            </a:xfrm>
            <a:custGeom>
              <a:avLst/>
              <a:gdLst/>
              <a:ahLst/>
              <a:cxnLst/>
              <a:rect r="r" b="b" t="t" l="l"/>
              <a:pathLst>
                <a:path h="403449" w="452053">
                  <a:moveTo>
                    <a:pt x="0" y="0"/>
                  </a:moveTo>
                  <a:lnTo>
                    <a:pt x="452053" y="0"/>
                  </a:lnTo>
                  <a:lnTo>
                    <a:pt x="452053" y="403449"/>
                  </a:lnTo>
                  <a:lnTo>
                    <a:pt x="0" y="403449"/>
                  </a:ln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452053" cy="42249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99"/>
                </a:lnSpc>
              </a:pPr>
              <a:r>
                <a:rPr lang="en-US" sz="1999" spc="99">
                  <a:solidFill>
                    <a:srgbClr val="F4F4F4"/>
                  </a:solidFill>
                  <a:latin typeface="Fira Sans Semi-Bold"/>
                </a:rPr>
                <a:t>Методы: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Semi-Bold"/>
                </a:rPr>
                <a:t>logMessage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Semi-Bold"/>
                </a:rPr>
                <a:t>saveAnswer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Semi-Bold"/>
                </a:rPr>
                <a:t>sendFile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33902" y="733850"/>
            <a:ext cx="9125540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0"/>
              </a:lnSpc>
              <a:spcBef>
                <a:spcPct val="0"/>
              </a:spcBef>
            </a:pPr>
            <a:r>
              <a:rPr lang="en-US" sz="4900" spc="-49">
                <a:solidFill>
                  <a:srgbClr val="000000"/>
                </a:solidFill>
                <a:latin typeface="Fira Sans Medium"/>
              </a:rPr>
              <a:t>Клиент-серверная архитектура</a:t>
            </a:r>
          </a:p>
        </p:txBody>
      </p:sp>
      <p:grpSp>
        <p:nvGrpSpPr>
          <p:cNvPr name="Group 13" id="13"/>
          <p:cNvGrpSpPr/>
          <p:nvPr/>
        </p:nvGrpSpPr>
        <p:grpSpPr>
          <a:xfrm rot="-10800000">
            <a:off x="10542559" y="-4150923"/>
            <a:ext cx="9822161" cy="6226137"/>
            <a:chOff x="0" y="0"/>
            <a:chExt cx="8474859" cy="53721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74859" cy="5372100"/>
            </a:xfrm>
            <a:custGeom>
              <a:avLst/>
              <a:gdLst/>
              <a:ahLst/>
              <a:cxnLst/>
              <a:rect r="r" b="b" t="t" l="l"/>
              <a:pathLst>
                <a:path h="5372100" w="8474859">
                  <a:moveTo>
                    <a:pt x="692418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6924189" y="5372100"/>
                  </a:lnTo>
                  <a:lnTo>
                    <a:pt x="8474859" y="2686050"/>
                  </a:lnTo>
                  <a:lnTo>
                    <a:pt x="6924189" y="0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959443" y="-865713"/>
            <a:ext cx="2695438" cy="2334501"/>
            <a:chOff x="0" y="0"/>
            <a:chExt cx="6202680" cy="53721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026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620268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name="AutoShape 17" id="17"/>
          <p:cNvSpPr/>
          <p:nvPr/>
        </p:nvSpPr>
        <p:spPr>
          <a:xfrm rot="0">
            <a:off x="4807853" y="5027676"/>
            <a:ext cx="9525" cy="70416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18" id="18"/>
          <p:cNvSpPr/>
          <p:nvPr/>
        </p:nvSpPr>
        <p:spPr>
          <a:xfrm rot="0">
            <a:off x="9583867" y="3604296"/>
            <a:ext cx="12386" cy="402316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9" id="19"/>
          <p:cNvGrpSpPr/>
          <p:nvPr/>
        </p:nvGrpSpPr>
        <p:grpSpPr>
          <a:xfrm rot="0">
            <a:off x="8500838" y="2583232"/>
            <a:ext cx="2166058" cy="1021064"/>
            <a:chOff x="0" y="0"/>
            <a:chExt cx="374911" cy="17673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74911" cy="176731"/>
            </a:xfrm>
            <a:custGeom>
              <a:avLst/>
              <a:gdLst/>
              <a:ahLst/>
              <a:cxnLst/>
              <a:rect r="r" b="b" t="t" l="l"/>
              <a:pathLst>
                <a:path h="176731" w="374911">
                  <a:moveTo>
                    <a:pt x="0" y="0"/>
                  </a:moveTo>
                  <a:lnTo>
                    <a:pt x="374911" y="0"/>
                  </a:lnTo>
                  <a:lnTo>
                    <a:pt x="374911" y="176731"/>
                  </a:lnTo>
                  <a:lnTo>
                    <a:pt x="0" y="176731"/>
                  </a:ln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374911" cy="19578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950"/>
                </a:lnSpc>
              </a:pPr>
              <a:r>
                <a:rPr lang="en-US" sz="1500" spc="75">
                  <a:solidFill>
                    <a:srgbClr val="F4F4F4"/>
                  </a:solidFill>
                  <a:latin typeface="Fira Sans Medium"/>
                </a:rPr>
                <a:t>Client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500838" y="4006612"/>
            <a:ext cx="2144147" cy="1714881"/>
            <a:chOff x="0" y="0"/>
            <a:chExt cx="371119" cy="2968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71119" cy="296820"/>
            </a:xfrm>
            <a:custGeom>
              <a:avLst/>
              <a:gdLst/>
              <a:ahLst/>
              <a:cxnLst/>
              <a:rect r="r" b="b" t="t" l="l"/>
              <a:pathLst>
                <a:path h="296820" w="371119">
                  <a:moveTo>
                    <a:pt x="0" y="0"/>
                  </a:moveTo>
                  <a:lnTo>
                    <a:pt x="371119" y="0"/>
                  </a:lnTo>
                  <a:lnTo>
                    <a:pt x="371119" y="296820"/>
                  </a:lnTo>
                  <a:lnTo>
                    <a:pt x="0" y="296820"/>
                  </a:lnTo>
                  <a:close/>
                </a:path>
              </a:pathLst>
            </a:custGeom>
            <a:solidFill>
              <a:srgbClr val="A4E47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371119" cy="31587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950"/>
                </a:lnSpc>
              </a:pPr>
              <a:r>
                <a:rPr lang="en-US" sz="1500" spc="75">
                  <a:solidFill>
                    <a:srgbClr val="000000"/>
                  </a:solidFill>
                  <a:latin typeface="Fira Sans Medium"/>
                </a:rPr>
                <a:t>Главные окна:</a:t>
              </a:r>
            </a:p>
            <a:p>
              <a:pPr algn="ctr">
                <a:lnSpc>
                  <a:spcPts val="1950"/>
                </a:lnSpc>
              </a:pPr>
              <a:r>
                <a:rPr lang="en-US" sz="1500" spc="75">
                  <a:solidFill>
                    <a:srgbClr val="000000"/>
                  </a:solidFill>
                  <a:latin typeface="Fira Sans Medium"/>
                </a:rPr>
                <a:t>Tests, MathQuestions, geoquestlist, mathQuest1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516740" y="6226318"/>
            <a:ext cx="4134254" cy="3747007"/>
            <a:chOff x="0" y="0"/>
            <a:chExt cx="715576" cy="6485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15576" cy="648550"/>
            </a:xfrm>
            <a:custGeom>
              <a:avLst/>
              <a:gdLst/>
              <a:ahLst/>
              <a:cxnLst/>
              <a:rect r="r" b="b" t="t" l="l"/>
              <a:pathLst>
                <a:path h="648550" w="715576">
                  <a:moveTo>
                    <a:pt x="0" y="0"/>
                  </a:moveTo>
                  <a:lnTo>
                    <a:pt x="715576" y="0"/>
                  </a:lnTo>
                  <a:lnTo>
                    <a:pt x="715576" y="648550"/>
                  </a:lnTo>
                  <a:lnTo>
                    <a:pt x="0" y="648550"/>
                  </a:lnTo>
                  <a:close/>
                </a:path>
              </a:pathLst>
            </a:custGeom>
            <a:solidFill>
              <a:srgbClr val="00A18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715576" cy="6676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99"/>
                </a:lnSpc>
              </a:pPr>
              <a:r>
                <a:rPr lang="en-US" sz="1999" spc="99">
                  <a:solidFill>
                    <a:srgbClr val="F4F4F4"/>
                  </a:solidFill>
                  <a:latin typeface="Fira Sans Medium"/>
                </a:rPr>
                <a:t>Методы: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Medium"/>
                </a:rPr>
                <a:t>compareAnswers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Medium"/>
                </a:rPr>
                <a:t>on_Result_clicked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Medium"/>
                </a:rPr>
                <a:t>onConnected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Medium"/>
                </a:rPr>
                <a:t>sendRequestForQuestion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Medium"/>
                </a:rPr>
                <a:t>saveAnswerToFile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Medium"/>
                </a:rPr>
                <a:t>setQuestionNumber</a:t>
              </a:r>
            </a:p>
            <a:p>
              <a:pPr algn="l" marL="431797" indent="-215899" lvl="1">
                <a:lnSpc>
                  <a:spcPts val="2599"/>
                </a:lnSpc>
                <a:buFont typeface="Arial"/>
                <a:buChar char="•"/>
              </a:pPr>
              <a:r>
                <a:rPr lang="en-US" sz="1999" spc="99">
                  <a:solidFill>
                    <a:srgbClr val="F4F4F4"/>
                  </a:solidFill>
                  <a:latin typeface="Fira Sans Medium"/>
                </a:rPr>
                <a:t>processQuestion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rot="0">
            <a:off x="9563164" y="5721493"/>
            <a:ext cx="9748" cy="50482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29" id="29"/>
          <p:cNvSpPr/>
          <p:nvPr/>
        </p:nvSpPr>
        <p:spPr>
          <a:xfrm>
            <a:off x="5879927" y="3093764"/>
            <a:ext cx="26209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6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96765" y="-517425"/>
            <a:ext cx="3999421" cy="3463518"/>
            <a:chOff x="0" y="0"/>
            <a:chExt cx="3619627" cy="31346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537354" y="-189817"/>
            <a:ext cx="2058699" cy="1782843"/>
            <a:chOff x="0" y="0"/>
            <a:chExt cx="3619627" cy="31346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90643" y="1898398"/>
            <a:ext cx="4899796" cy="4091582"/>
          </a:xfrm>
          <a:custGeom>
            <a:avLst/>
            <a:gdLst/>
            <a:ahLst/>
            <a:cxnLst/>
            <a:rect r="r" b="b" t="t" l="l"/>
            <a:pathLst>
              <a:path h="4091582" w="4899796">
                <a:moveTo>
                  <a:pt x="0" y="0"/>
                </a:moveTo>
                <a:lnTo>
                  <a:pt x="4899795" y="0"/>
                </a:lnTo>
                <a:lnTo>
                  <a:pt x="4899795" y="4091582"/>
                </a:lnTo>
                <a:lnTo>
                  <a:pt x="0" y="4091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01498" y="1593026"/>
            <a:ext cx="5309103" cy="8501216"/>
          </a:xfrm>
          <a:custGeom>
            <a:avLst/>
            <a:gdLst/>
            <a:ahLst/>
            <a:cxnLst/>
            <a:rect r="r" b="b" t="t" l="l"/>
            <a:pathLst>
              <a:path h="8501216" w="5309103">
                <a:moveTo>
                  <a:pt x="0" y="0"/>
                </a:moveTo>
                <a:lnTo>
                  <a:pt x="5309104" y="0"/>
                </a:lnTo>
                <a:lnTo>
                  <a:pt x="5309104" y="8501216"/>
                </a:lnTo>
                <a:lnTo>
                  <a:pt x="0" y="8501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77705" y="4564360"/>
            <a:ext cx="6519297" cy="5529882"/>
          </a:xfrm>
          <a:custGeom>
            <a:avLst/>
            <a:gdLst/>
            <a:ahLst/>
            <a:cxnLst/>
            <a:rect r="r" b="b" t="t" l="l"/>
            <a:pathLst>
              <a:path h="5529882" w="6519297">
                <a:moveTo>
                  <a:pt x="0" y="0"/>
                </a:moveTo>
                <a:lnTo>
                  <a:pt x="6519297" y="0"/>
                </a:lnTo>
                <a:lnTo>
                  <a:pt x="6519297" y="5529882"/>
                </a:lnTo>
                <a:lnTo>
                  <a:pt x="0" y="5529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0643" y="344841"/>
            <a:ext cx="1022171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  <a:spcBef>
                <a:spcPct val="0"/>
              </a:spcBef>
            </a:pPr>
            <a:r>
              <a:rPr lang="en-US" sz="6399" spc="-63">
                <a:solidFill>
                  <a:srgbClr val="F4F4F4"/>
                </a:solidFill>
                <a:latin typeface="Fira Sans Medium"/>
              </a:rPr>
              <a:t>Экранные формы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636147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  <a:spcBef>
                <a:spcPct val="0"/>
              </a:spcBef>
            </a:pPr>
            <a:r>
              <a:rPr lang="en-US" sz="8499" spc="-84">
                <a:solidFill>
                  <a:srgbClr val="000000"/>
                </a:solidFill>
                <a:latin typeface="Fira Sans Medium"/>
              </a:rPr>
              <a:t>Заключение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627" cy="3134614"/>
            </a:xfrm>
            <a:custGeom>
              <a:avLst/>
              <a:gdLst/>
              <a:ahLst/>
              <a:cxnLst/>
              <a:rect r="r" b="b" t="t" l="l"/>
              <a:pathLst>
                <a:path h="3134614" w="3619627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986898" y="1101331"/>
            <a:ext cx="8272402" cy="1494437"/>
            <a:chOff x="0" y="0"/>
            <a:chExt cx="11029869" cy="199258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1029869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Перспективы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72892"/>
              <a:ext cx="11029869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Приложение имеет задаток на дальнейшее развитие и</a:t>
              </a:r>
            </a:p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увеличение функций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986898" y="3510613"/>
            <a:ext cx="8272402" cy="1494437"/>
            <a:chOff x="0" y="0"/>
            <a:chExt cx="11029869" cy="199258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11029869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Безопастность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72892"/>
              <a:ext cx="11029869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Приложение предоставляет функционал которого нет на</a:t>
              </a:r>
            </a:p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рынки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986898" y="5919896"/>
            <a:ext cx="8272402" cy="1494437"/>
            <a:chOff x="0" y="0"/>
            <a:chExt cx="11029869" cy="199258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1029869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Fira Sans Medium"/>
                </a:rPr>
                <a:t>Востребованность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072892"/>
              <a:ext cx="11029869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Fira Sans Light"/>
                </a:rPr>
                <a:t>Данное приложение может быть использовано в любых учреждениях образования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0">
            <a:off x="8986898" y="2871516"/>
            <a:ext cx="827240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0">
            <a:off x="8986898" y="5280798"/>
            <a:ext cx="827240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DAF3vSc3o9Q</dc:identifier>
  <dcterms:modified xsi:type="dcterms:W3CDTF">2011-08-01T06:04:30Z</dcterms:modified>
  <cp:revision>1</cp:revision>
  <dc:title>Dark Green Light Green White Corporate Geometric Company Internal Deck Business Presentation</dc:title>
</cp:coreProperties>
</file>