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7" r:id="rId9"/>
    <p:sldId id="263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03617" y="3107624"/>
            <a:ext cx="12942570" cy="965345"/>
          </a:xfrm>
        </p:spPr>
        <p:txBody>
          <a:bodyPr/>
          <a:lstStyle/>
          <a:p>
            <a:pPr algn="l"/>
            <a:r>
              <a:rPr lang="en-US" sz="4400" dirty="0" smtClean="0">
                <a:solidFill>
                  <a:srgbClr val="00B0F0"/>
                </a:solidFill>
              </a:rPr>
              <a:t>A 		 				</a:t>
            </a:r>
            <a:r>
              <a:rPr lang="hu-HU" sz="4400" dirty="0" smtClean="0">
                <a:solidFill>
                  <a:srgbClr val="00B0F0"/>
                </a:solidFill>
              </a:rPr>
              <a:t>Könyvtár</a:t>
            </a:r>
            <a:r>
              <a:rPr lang="en-US" sz="4400" dirty="0" smtClean="0">
                <a:solidFill>
                  <a:srgbClr val="00B0F0"/>
                </a:solidFill>
              </a:rPr>
              <a:t> </a:t>
            </a:r>
            <a:r>
              <a:rPr lang="hu-HU" sz="4400" dirty="0" smtClean="0">
                <a:solidFill>
                  <a:srgbClr val="00B0F0"/>
                </a:solidFill>
              </a:rPr>
              <a:t>hálózata</a:t>
            </a:r>
            <a:endParaRPr lang="hu-HU" sz="4400" i="1" dirty="0">
              <a:solidFill>
                <a:srgbClr val="00B0F0"/>
              </a:solidFill>
              <a:latin typeface="Edwardian Script ITC" panose="030303020407070D0804" pitchFamily="66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40" y="3268640"/>
            <a:ext cx="2642770" cy="656199"/>
          </a:xfrm>
          <a:prstGeom prst="rect">
            <a:avLst/>
          </a:prstGeom>
        </p:spPr>
      </p:pic>
      <p:sp>
        <p:nvSpPr>
          <p:cNvPr id="5" name="Cím 1"/>
          <p:cNvSpPr txBox="1">
            <a:spLocks/>
          </p:cNvSpPr>
          <p:nvPr/>
        </p:nvSpPr>
        <p:spPr>
          <a:xfrm>
            <a:off x="-984200" y="1622338"/>
            <a:ext cx="12942570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dirty="0" smtClean="0">
                <a:solidFill>
                  <a:srgbClr val="00B0F0"/>
                </a:solidFill>
              </a:rPr>
              <a:t>		 				</a:t>
            </a:r>
            <a:r>
              <a:rPr lang="en-US" sz="4800" b="1" i="1" dirty="0" smtClean="0">
                <a:solidFill>
                  <a:srgbClr val="00B0F0"/>
                </a:solidFill>
              </a:rPr>
              <a:t>Milatech:</a:t>
            </a:r>
            <a:endParaRPr lang="hu-HU" sz="4800" b="1" i="1" dirty="0">
              <a:solidFill>
                <a:srgbClr val="00B0F0"/>
              </a:solidFill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6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61925" y="216149"/>
            <a:ext cx="6095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A hálózat költsége:</a:t>
            </a:r>
            <a:endParaRPr lang="hu-HU" sz="3200" dirty="0">
              <a:solidFill>
                <a:srgbClr val="0070C0"/>
              </a:solidFill>
            </a:endParaRP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65559"/>
              </p:ext>
            </p:extLst>
          </p:nvPr>
        </p:nvGraphicFramePr>
        <p:xfrm>
          <a:off x="516356" y="1115249"/>
          <a:ext cx="11159289" cy="3618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1868">
                  <a:extLst>
                    <a:ext uri="{9D8B030D-6E8A-4147-A177-3AD203B41FA5}">
                      <a16:colId xmlns:a16="http://schemas.microsoft.com/office/drawing/2014/main" val="247506425"/>
                    </a:ext>
                  </a:extLst>
                </a:gridCol>
                <a:gridCol w="2876884">
                  <a:extLst>
                    <a:ext uri="{9D8B030D-6E8A-4147-A177-3AD203B41FA5}">
                      <a16:colId xmlns:a16="http://schemas.microsoft.com/office/drawing/2014/main" val="4039297496"/>
                    </a:ext>
                  </a:extLst>
                </a:gridCol>
                <a:gridCol w="3200537">
                  <a:extLst>
                    <a:ext uri="{9D8B030D-6E8A-4147-A177-3AD203B41FA5}">
                      <a16:colId xmlns:a16="http://schemas.microsoft.com/office/drawing/2014/main" val="444511691"/>
                    </a:ext>
                  </a:extLst>
                </a:gridCol>
              </a:tblGrid>
              <a:tr h="388509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Költségtáblázat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42210"/>
                  </a:ext>
                </a:extLst>
              </a:tr>
              <a:tr h="3885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Eszköz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Mennyiség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Ár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extLst>
                  <a:ext uri="{0D108BD9-81ED-4DB2-BD59-A6C34878D82A}">
                    <a16:rowId xmlns:a16="http://schemas.microsoft.com/office/drawing/2014/main" val="4276856941"/>
                  </a:ext>
                </a:extLst>
              </a:tr>
              <a:tr h="3885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Cisco CBS250-8T-D Switch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2 db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         110 000 Ft 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extLst>
                  <a:ext uri="{0D108BD9-81ED-4DB2-BD59-A6C34878D82A}">
                    <a16:rowId xmlns:a16="http://schemas.microsoft.com/office/drawing/2014/main" val="2028585938"/>
                  </a:ext>
                </a:extLst>
              </a:tr>
              <a:tr h="3885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Cisco CBS250-8PP-D Switch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1 db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           90 000 Ft 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extLst>
                  <a:ext uri="{0D108BD9-81ED-4DB2-BD59-A6C34878D82A}">
                    <a16:rowId xmlns:a16="http://schemas.microsoft.com/office/drawing/2014/main" val="159866655"/>
                  </a:ext>
                </a:extLst>
              </a:tr>
              <a:tr h="3885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Cisco 1921 Router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2 db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         285 000 Ft 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extLst>
                  <a:ext uri="{0D108BD9-81ED-4DB2-BD59-A6C34878D82A}">
                    <a16:rowId xmlns:a16="http://schemas.microsoft.com/office/drawing/2014/main" val="3413618303"/>
                  </a:ext>
                </a:extLst>
              </a:tr>
              <a:tr h="3885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Cisco </a:t>
                      </a:r>
                      <a:r>
                        <a:rPr lang="en-US" sz="2300" dirty="0" smtClean="0">
                          <a:effectLst/>
                        </a:rPr>
                        <a:t>1</a:t>
                      </a:r>
                      <a:r>
                        <a:rPr lang="hu-HU" sz="2300" dirty="0" smtClean="0">
                          <a:effectLst/>
                        </a:rPr>
                        <a:t>40AC </a:t>
                      </a:r>
                      <a:r>
                        <a:rPr lang="hu-HU" sz="2300" dirty="0">
                          <a:effectLst/>
                        </a:rPr>
                        <a:t>Acces Point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1 db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           </a:t>
                      </a:r>
                      <a:r>
                        <a:rPr lang="en-US" sz="2300" dirty="0" smtClean="0">
                          <a:effectLst/>
                        </a:rPr>
                        <a:t>3</a:t>
                      </a:r>
                      <a:r>
                        <a:rPr lang="hu-HU" sz="2300" dirty="0" smtClean="0">
                          <a:effectLst/>
                        </a:rPr>
                        <a:t>5 </a:t>
                      </a:r>
                      <a:r>
                        <a:rPr lang="hu-HU" sz="2300" dirty="0">
                          <a:effectLst/>
                        </a:rPr>
                        <a:t>000 Ft 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extLst>
                  <a:ext uri="{0D108BD9-81ED-4DB2-BD59-A6C34878D82A}">
                    <a16:rowId xmlns:a16="http://schemas.microsoft.com/office/drawing/2014/main" val="2479119340"/>
                  </a:ext>
                </a:extLst>
              </a:tr>
              <a:tr h="3885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CAT5e kábel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152.4 méter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           20 000 Ft 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extLst>
                  <a:ext uri="{0D108BD9-81ED-4DB2-BD59-A6C34878D82A}">
                    <a16:rowId xmlns:a16="http://schemas.microsoft.com/office/drawing/2014/main" val="4025396804"/>
                  </a:ext>
                </a:extLst>
              </a:tr>
              <a:tr h="3885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CAT6 RJ45 csatlakozó 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50 db (28 kell)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300" dirty="0">
                          <a:effectLst/>
                        </a:rPr>
                        <a:t>5 000 Ft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b"/>
                </a:tc>
                <a:extLst>
                  <a:ext uri="{0D108BD9-81ED-4DB2-BD59-A6C34878D82A}">
                    <a16:rowId xmlns:a16="http://schemas.microsoft.com/office/drawing/2014/main" val="2140454090"/>
                  </a:ext>
                </a:extLst>
              </a:tr>
              <a:tr h="510608">
                <a:tc gridSpan="3"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300" dirty="0" smtClean="0">
                          <a:effectLst/>
                        </a:rPr>
                        <a:t>Összesen</a:t>
                      </a:r>
                      <a:r>
                        <a:rPr lang="en-US" sz="2300" dirty="0" smtClean="0">
                          <a:effectLst/>
                        </a:rPr>
                        <a:t>:</a:t>
                      </a:r>
                      <a:r>
                        <a:rPr lang="hu-HU" sz="2300" dirty="0" smtClean="0">
                          <a:effectLst/>
                        </a:rPr>
                        <a:t> </a:t>
                      </a:r>
                      <a:r>
                        <a:rPr lang="hu-HU" sz="2800" i="1" u="sng" dirty="0" smtClean="0">
                          <a:effectLst/>
                        </a:rPr>
                        <a:t>5</a:t>
                      </a:r>
                      <a:r>
                        <a:rPr lang="en-US" sz="2800" i="1" u="sng" dirty="0" smtClean="0">
                          <a:effectLst/>
                        </a:rPr>
                        <a:t>4</a:t>
                      </a:r>
                      <a:r>
                        <a:rPr lang="hu-HU" sz="2800" i="1" u="sng" dirty="0" smtClean="0">
                          <a:effectLst/>
                        </a:rPr>
                        <a:t>5 000 Ft</a:t>
                      </a:r>
                      <a:r>
                        <a:rPr lang="hu-HU" sz="2300" dirty="0" smtClean="0">
                          <a:effectLst/>
                        </a:rPr>
                        <a:t> 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50" marR="93750" marT="0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7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90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/>
          <a:srcRect r="2580"/>
          <a:stretch/>
        </p:blipFill>
        <p:spPr>
          <a:xfrm>
            <a:off x="652460" y="1010474"/>
            <a:ext cx="3776665" cy="1762125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61925" y="216149"/>
            <a:ext cx="6095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Tesztek:</a:t>
            </a:r>
            <a:endParaRPr lang="hu-HU" sz="3200" dirty="0">
              <a:solidFill>
                <a:srgbClr val="0070C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5320" y="2791104"/>
            <a:ext cx="375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LibrarianPC (192.168.10.3) &gt; Horribili_FTP (192.168.10.2) ping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5569739" y="2809609"/>
            <a:ext cx="375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AdminPC (172.16.100.254) &gt; PCRoom_SW (192.168.100.3) ping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652458" y="5455645"/>
            <a:ext cx="375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PC2 (192.168.20.4) &gt; Horribili_WEB (172.16.10.2) ping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5391145" y="5462990"/>
            <a:ext cx="3890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Vendég eszköz DHCP kérése Floor1_R által sikeresen kiszolgálva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0" y="1010474"/>
            <a:ext cx="3771900" cy="174307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58" y="3629849"/>
            <a:ext cx="3800475" cy="1790700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210" y="3763199"/>
            <a:ext cx="3771900" cy="12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61925" y="216149"/>
            <a:ext cx="6095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Show parancsok, konfiguráció</a:t>
            </a:r>
            <a:endParaRPr lang="hu-HU" sz="3200" dirty="0">
              <a:solidFill>
                <a:srgbClr val="0070C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1418930" y="2256470"/>
            <a:ext cx="323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Basement_R show ip route 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345" y="800924"/>
            <a:ext cx="5295900" cy="149542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850131" y="2296349"/>
            <a:ext cx="411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Main_SW show VLAN brief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652457" y="5409478"/>
            <a:ext cx="477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PCRoom_SW show running-config részlet</a:t>
            </a:r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8" y="997142"/>
            <a:ext cx="4772030" cy="124777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58" y="3125981"/>
            <a:ext cx="3981450" cy="215265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795" y="3287906"/>
            <a:ext cx="2667000" cy="1990725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6519280" y="5409478"/>
            <a:ext cx="4772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Elmentett konfigurációk a Horribili_FTP (192.168.10.2) szerveren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154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74407" y="2896079"/>
            <a:ext cx="7017878" cy="766553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00B0F0"/>
                </a:solidFill>
              </a:rPr>
              <a:t>Köszönöm a figyelmet</a:t>
            </a:r>
            <a:endParaRPr lang="hu-HU" sz="4400" i="1" dirty="0">
              <a:solidFill>
                <a:srgbClr val="00B0F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99878" y="3662632"/>
            <a:ext cx="7766936" cy="1096899"/>
          </a:xfrm>
        </p:spPr>
        <p:txBody>
          <a:bodyPr/>
          <a:lstStyle/>
          <a:p>
            <a:pPr algn="ctr"/>
            <a:r>
              <a:rPr lang="hu-HU" dirty="0" smtClean="0"/>
              <a:t>Készítette</a:t>
            </a:r>
            <a:r>
              <a:rPr lang="en-US" dirty="0" smtClean="0"/>
              <a:t>: </a:t>
            </a:r>
            <a:r>
              <a:rPr lang="hu-HU" dirty="0" smtClean="0"/>
              <a:t>Fülöp</a:t>
            </a:r>
            <a:r>
              <a:rPr lang="en-US" dirty="0" smtClean="0"/>
              <a:t> </a:t>
            </a:r>
            <a:r>
              <a:rPr lang="hu-HU" dirty="0" smtClean="0"/>
              <a:t>Krisztián</a:t>
            </a:r>
            <a:r>
              <a:rPr lang="en-US" dirty="0" smtClean="0"/>
              <a:t> </a:t>
            </a:r>
            <a:r>
              <a:rPr lang="hu-HU" dirty="0" smtClean="0"/>
              <a:t>Szilárd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59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 hálózat leírása: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930399"/>
            <a:ext cx="10295466" cy="4270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sz="2400" dirty="0" smtClean="0"/>
              <a:t>A cég által kitűzött feladat egy könyvtár hálózatának megépítése.</a:t>
            </a:r>
          </a:p>
          <a:p>
            <a:pPr marL="0" indent="0">
              <a:buNone/>
            </a:pPr>
            <a:r>
              <a:rPr lang="hu-HU" sz="2400" dirty="0" smtClean="0"/>
              <a:t>A hálózat követelményei:</a:t>
            </a:r>
          </a:p>
          <a:p>
            <a:pPr lvl="1"/>
            <a:r>
              <a:rPr lang="hu-HU" sz="2000" dirty="0" smtClean="0"/>
              <a:t>Minden eszköz gigabites sebességre képes kell hogy legyen</a:t>
            </a:r>
          </a:p>
          <a:p>
            <a:pPr lvl="1"/>
            <a:r>
              <a:rPr lang="hu-HU" sz="2000" dirty="0" smtClean="0"/>
              <a:t>A könyvtáros számítógépéről könnyen elérhető FTP és adatbázis szerver</a:t>
            </a:r>
            <a:r>
              <a:rPr lang="en-US" sz="2000" dirty="0" smtClean="0"/>
              <a:t> kell</a:t>
            </a:r>
            <a:r>
              <a:rPr lang="hu-HU" sz="2000" dirty="0" smtClean="0"/>
              <a:t>.</a:t>
            </a:r>
            <a:endParaRPr lang="en-US" sz="2000" dirty="0" smtClean="0"/>
          </a:p>
          <a:p>
            <a:pPr lvl="1"/>
            <a:r>
              <a:rPr lang="hu-HU" sz="2000" dirty="0" smtClean="0"/>
              <a:t>Eszközök konfigurációjának mentése külön és startup-configba </a:t>
            </a:r>
            <a:r>
              <a:rPr lang="en-US" sz="2000" dirty="0" smtClean="0"/>
              <a:t>is</a:t>
            </a:r>
            <a:endParaRPr lang="hu-HU" sz="2000" dirty="0" smtClean="0"/>
          </a:p>
          <a:p>
            <a:pPr lvl="1"/>
            <a:r>
              <a:rPr lang="hu-HU" sz="2000" dirty="0" smtClean="0"/>
              <a:t>5 szabadon használható PC bekötése a hálózatba.</a:t>
            </a:r>
          </a:p>
          <a:p>
            <a:pPr lvl="1"/>
            <a:r>
              <a:rPr lang="hu-HU" sz="2000" dirty="0" smtClean="0"/>
              <a:t>Wi</a:t>
            </a:r>
            <a:r>
              <a:rPr lang="en-US" sz="2000" dirty="0" smtClean="0"/>
              <a:t>-</a:t>
            </a:r>
            <a:r>
              <a:rPr lang="hu-HU" sz="2000" dirty="0" smtClean="0"/>
              <a:t>Fi lefedettség biztosítása a könyvtár területén.</a:t>
            </a:r>
          </a:p>
          <a:p>
            <a:pPr lvl="1"/>
            <a:r>
              <a:rPr lang="hu-HU" sz="2000" dirty="0" smtClean="0"/>
              <a:t>Alacsony válaszidő biztosítása a webszerverről az </a:t>
            </a:r>
            <a:r>
              <a:rPr lang="en-US" sz="2000" dirty="0" smtClean="0"/>
              <a:t>internet </a:t>
            </a:r>
            <a:r>
              <a:rPr lang="hu-HU" sz="2000" dirty="0" smtClean="0"/>
              <a:t>felé a felhasználói élmény érdekében</a:t>
            </a:r>
            <a:endParaRPr lang="en-US" sz="2000" dirty="0" smtClean="0"/>
          </a:p>
          <a:p>
            <a:pPr lvl="1"/>
            <a:r>
              <a:rPr lang="hu-HU" sz="2000" dirty="0" smtClean="0"/>
              <a:t>Hálózati eszközök védése jelszóval, távolról elérés csak SSH-val</a:t>
            </a:r>
          </a:p>
          <a:p>
            <a:pPr lvl="1"/>
            <a:r>
              <a:rPr lang="hu-HU" sz="2000" dirty="0" smtClean="0"/>
              <a:t>Rendszergazda PC a raktárban, hogy amíg nem csinál semmit, pakoljon</a:t>
            </a:r>
            <a:endParaRPr lang="en-US" sz="2000" dirty="0" smtClean="0"/>
          </a:p>
          <a:p>
            <a:pPr lvl="1"/>
            <a:endParaRPr lang="hu-HU" sz="2000" dirty="0" smtClean="0"/>
          </a:p>
        </p:txBody>
      </p:sp>
    </p:spTree>
    <p:extLst>
      <p:ext uri="{BB962C8B-B14F-4D97-AF65-F5344CB8AC3E}">
        <p14:creationId xmlns:p14="http://schemas.microsoft.com/office/powerpoint/2010/main" val="136036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07" y="0"/>
            <a:ext cx="10585693" cy="685800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61925" y="216149"/>
            <a:ext cx="428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Logikai Topológia:</a:t>
            </a:r>
            <a:endParaRPr lang="hu-HU" sz="3200" dirty="0">
              <a:solidFill>
                <a:srgbClr val="00B0F0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02406" y="800924"/>
            <a:ext cx="5703094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 emelet: </a:t>
            </a: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Basement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és </a:t>
            </a: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Floor 1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Két router közti kapcsolat: 10.0.0.0 /30-as hálózat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Basement: 172.16.0.0 /16-os hálózat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Floor 1: 192.168.0.0 /16-os hálózat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5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161925" y="216149"/>
            <a:ext cx="4286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rgbClr val="00B0F0"/>
                </a:solidFill>
              </a:rPr>
              <a:t>Fizikai Topológia:</a:t>
            </a:r>
          </a:p>
          <a:p>
            <a:r>
              <a:rPr lang="en-US" sz="3200" dirty="0" smtClean="0">
                <a:solidFill>
                  <a:srgbClr val="3076A4"/>
                </a:solidFill>
              </a:rPr>
              <a:t>Basement</a:t>
            </a:r>
            <a:endParaRPr lang="en-US" sz="3200" dirty="0">
              <a:solidFill>
                <a:srgbClr val="3076A4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161925" y="1293367"/>
            <a:ext cx="3333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Csatlakozás az internethez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Webszerver alacsony válaszidővel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Admin számítógép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2,5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méter vastag vasbeton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plafon megakadályozza a Wi-Fi használatot a mosdókban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216149"/>
            <a:ext cx="8696325" cy="64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3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161925" y="216149"/>
            <a:ext cx="4286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rgbClr val="00B0F0"/>
                </a:solidFill>
              </a:rPr>
              <a:t>Fizikai Topológia: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Floor 1</a:t>
            </a:r>
            <a:endParaRPr lang="hu-HU" sz="3200" dirty="0">
              <a:solidFill>
                <a:srgbClr val="0070C0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61925" y="1293367"/>
            <a:ext cx="332434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Access Point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középen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Könyvtáros Számítógép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FTP, TFTP, és adatbázis szerver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Szerverszoba elkülönítve és kanapéval eltorlaszolva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73" y="216149"/>
            <a:ext cx="8705727" cy="583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90993"/>
              </p:ext>
            </p:extLst>
          </p:nvPr>
        </p:nvGraphicFramePr>
        <p:xfrm>
          <a:off x="66675" y="1326808"/>
          <a:ext cx="5160845" cy="3028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1402">
                  <a:extLst>
                    <a:ext uri="{9D8B030D-6E8A-4147-A177-3AD203B41FA5}">
                      <a16:colId xmlns:a16="http://schemas.microsoft.com/office/drawing/2014/main" val="406618289"/>
                    </a:ext>
                  </a:extLst>
                </a:gridCol>
                <a:gridCol w="1331859">
                  <a:extLst>
                    <a:ext uri="{9D8B030D-6E8A-4147-A177-3AD203B41FA5}">
                      <a16:colId xmlns:a16="http://schemas.microsoft.com/office/drawing/2014/main" val="3810933347"/>
                    </a:ext>
                  </a:extLst>
                </a:gridCol>
                <a:gridCol w="1308792">
                  <a:extLst>
                    <a:ext uri="{9D8B030D-6E8A-4147-A177-3AD203B41FA5}">
                      <a16:colId xmlns:a16="http://schemas.microsoft.com/office/drawing/2014/main" val="2009533118"/>
                    </a:ext>
                  </a:extLst>
                </a:gridCol>
                <a:gridCol w="1308792">
                  <a:extLst>
                    <a:ext uri="{9D8B030D-6E8A-4147-A177-3AD203B41FA5}">
                      <a16:colId xmlns:a16="http://schemas.microsoft.com/office/drawing/2014/main" val="3502288928"/>
                    </a:ext>
                  </a:extLst>
                </a:gridCol>
              </a:tblGrid>
              <a:tr h="268251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VLAN táblázat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680697"/>
                  </a:ext>
                </a:extLst>
              </a:tr>
              <a:tr h="268251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Floor 1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80327"/>
                  </a:ext>
                </a:extLst>
              </a:tr>
              <a:tr h="51996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VLAN száma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Hálózat neve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IP cím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Alhálózati maszk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extLst>
                  <a:ext uri="{0D108BD9-81ED-4DB2-BD59-A6C34878D82A}">
                    <a16:rowId xmlns:a16="http://schemas.microsoft.com/office/drawing/2014/main" val="2103323795"/>
                  </a:ext>
                </a:extLst>
              </a:tr>
              <a:tr h="2816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VLAN 10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Librarian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192.168.10.0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extLst>
                  <a:ext uri="{0D108BD9-81ED-4DB2-BD59-A6C34878D82A}">
                    <a16:rowId xmlns:a16="http://schemas.microsoft.com/office/drawing/2014/main" val="3626645882"/>
                  </a:ext>
                </a:extLst>
              </a:tr>
              <a:tr h="2816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VLAN 20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PCRoom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192.168.20.0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extLst>
                  <a:ext uri="{0D108BD9-81ED-4DB2-BD59-A6C34878D82A}">
                    <a16:rowId xmlns:a16="http://schemas.microsoft.com/office/drawing/2014/main" val="1657816290"/>
                  </a:ext>
                </a:extLst>
              </a:tr>
              <a:tr h="2816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VLAN 30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WiFi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192.168.30.0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extLst>
                  <a:ext uri="{0D108BD9-81ED-4DB2-BD59-A6C34878D82A}">
                    <a16:rowId xmlns:a16="http://schemas.microsoft.com/office/drawing/2014/main" val="90076556"/>
                  </a:ext>
                </a:extLst>
              </a:tr>
              <a:tr h="2816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VLAN 100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Management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192.168.100.0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extLst>
                  <a:ext uri="{0D108BD9-81ED-4DB2-BD59-A6C34878D82A}">
                    <a16:rowId xmlns:a16="http://schemas.microsoft.com/office/drawing/2014/main" val="2192458645"/>
                  </a:ext>
                </a:extLst>
              </a:tr>
              <a:tr h="28166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Basement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03067"/>
                  </a:ext>
                </a:extLst>
              </a:tr>
              <a:tr h="2816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VLAN 10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WEB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172.16.10.0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extLst>
                  <a:ext uri="{0D108BD9-81ED-4DB2-BD59-A6C34878D82A}">
                    <a16:rowId xmlns:a16="http://schemas.microsoft.com/office/drawing/2014/main" val="2688295255"/>
                  </a:ext>
                </a:extLst>
              </a:tr>
              <a:tr h="2816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VLAN 100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Management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172.16.100.0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31" marR="51031" marT="0" marB="0" anchor="ctr"/>
                </a:tc>
                <a:extLst>
                  <a:ext uri="{0D108BD9-81ED-4DB2-BD59-A6C34878D82A}">
                    <a16:rowId xmlns:a16="http://schemas.microsoft.com/office/drawing/2014/main" val="962379272"/>
                  </a:ext>
                </a:extLst>
              </a:tr>
            </a:tbl>
          </a:graphicData>
        </a:graphic>
      </p:graphicFrame>
      <p:sp>
        <p:nvSpPr>
          <p:cNvPr id="10" name="Szövegdoboz 9"/>
          <p:cNvSpPr txBox="1"/>
          <p:nvPr/>
        </p:nvSpPr>
        <p:spPr>
          <a:xfrm>
            <a:off x="161925" y="216149"/>
            <a:ext cx="564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VLANok, IP-címek</a:t>
            </a:r>
            <a:r>
              <a:rPr lang="hu-HU" sz="3200" dirty="0" smtClean="0">
                <a:solidFill>
                  <a:srgbClr val="00B0F0"/>
                </a:solidFill>
              </a:rPr>
              <a:t>:</a:t>
            </a:r>
          </a:p>
        </p:txBody>
      </p:sp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1730"/>
              </p:ext>
            </p:extLst>
          </p:nvPr>
        </p:nvGraphicFramePr>
        <p:xfrm>
          <a:off x="5294195" y="1320629"/>
          <a:ext cx="6810349" cy="4338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843">
                  <a:extLst>
                    <a:ext uri="{9D8B030D-6E8A-4147-A177-3AD203B41FA5}">
                      <a16:colId xmlns:a16="http://schemas.microsoft.com/office/drawing/2014/main" val="4194393321"/>
                    </a:ext>
                  </a:extLst>
                </a:gridCol>
                <a:gridCol w="1208233">
                  <a:extLst>
                    <a:ext uri="{9D8B030D-6E8A-4147-A177-3AD203B41FA5}">
                      <a16:colId xmlns:a16="http://schemas.microsoft.com/office/drawing/2014/main" val="4150433803"/>
                    </a:ext>
                  </a:extLst>
                </a:gridCol>
                <a:gridCol w="1434120">
                  <a:extLst>
                    <a:ext uri="{9D8B030D-6E8A-4147-A177-3AD203B41FA5}">
                      <a16:colId xmlns:a16="http://schemas.microsoft.com/office/drawing/2014/main" val="948930701"/>
                    </a:ext>
                  </a:extLst>
                </a:gridCol>
                <a:gridCol w="1434120">
                  <a:extLst>
                    <a:ext uri="{9D8B030D-6E8A-4147-A177-3AD203B41FA5}">
                      <a16:colId xmlns:a16="http://schemas.microsoft.com/office/drawing/2014/main" val="1625697450"/>
                    </a:ext>
                  </a:extLst>
                </a:gridCol>
                <a:gridCol w="1341033">
                  <a:extLst>
                    <a:ext uri="{9D8B030D-6E8A-4147-A177-3AD203B41FA5}">
                      <a16:colId xmlns:a16="http://schemas.microsoft.com/office/drawing/2014/main" val="324120672"/>
                    </a:ext>
                  </a:extLst>
                </a:gridCol>
              </a:tblGrid>
              <a:tr h="310735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IP </a:t>
                      </a:r>
                      <a:r>
                        <a:rPr lang="en-US" sz="1300" dirty="0" smtClean="0">
                          <a:effectLst/>
                        </a:rPr>
                        <a:t>cím táblázat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24098"/>
                  </a:ext>
                </a:extLst>
              </a:tr>
              <a:tr h="4024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Eszköz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Interface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IP-cím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Alhálózati maszk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Alapértelmezett átjáró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extLst>
                  <a:ext uri="{0D108BD9-81ED-4DB2-BD59-A6C34878D82A}">
                    <a16:rowId xmlns:a16="http://schemas.microsoft.com/office/drawing/2014/main" val="993933529"/>
                  </a:ext>
                </a:extLst>
              </a:tr>
              <a:tr h="205136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Floor1_R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Gig0/1.10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192.168.10.1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_____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extLst>
                  <a:ext uri="{0D108BD9-81ED-4DB2-BD59-A6C34878D82A}">
                    <a16:rowId xmlns:a16="http://schemas.microsoft.com/office/drawing/2014/main" val="1718153072"/>
                  </a:ext>
                </a:extLst>
              </a:tr>
              <a:tr h="205136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Gig0/1.20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192.168.20.1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750517"/>
                  </a:ext>
                </a:extLst>
              </a:tr>
              <a:tr h="205136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Gig0/1.30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192.168.30.1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306437"/>
                  </a:ext>
                </a:extLst>
              </a:tr>
              <a:tr h="205136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Gig0/1.100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192.168.100.1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64317"/>
                  </a:ext>
                </a:extLst>
              </a:tr>
              <a:tr h="19115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Gig0/0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10.0.0.2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255.255.255.252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21028"/>
                  </a:ext>
                </a:extLst>
              </a:tr>
              <a:tr h="19115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Basement_R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Gig0/0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10.0.0.1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255.255.255.252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34464"/>
                  </a:ext>
                </a:extLst>
              </a:tr>
              <a:tr h="205136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Gig0/1.10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172.16.10.1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621188"/>
                  </a:ext>
                </a:extLst>
              </a:tr>
              <a:tr h="205136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Gig0/1.100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172.16.100.1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89667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Horribili_FTP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Gig0/0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192.168.10.2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192.168.10.1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extLst>
                  <a:ext uri="{0D108BD9-81ED-4DB2-BD59-A6C34878D82A}">
                    <a16:rowId xmlns:a16="http://schemas.microsoft.com/office/drawing/2014/main" val="1948532618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Horribili_WEB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172.16.10.2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172.16.10.1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extLst>
                  <a:ext uri="{0D108BD9-81ED-4DB2-BD59-A6C34878D82A}">
                    <a16:rowId xmlns:a16="http://schemas.microsoft.com/office/drawing/2014/main" val="6343005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LibrarianPC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192.168.10.3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192.168.10.1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extLst>
                  <a:ext uri="{0D108BD9-81ED-4DB2-BD59-A6C34878D82A}">
                    <a16:rowId xmlns:a16="http://schemas.microsoft.com/office/drawing/2014/main" val="778637502"/>
                  </a:ext>
                </a:extLst>
              </a:tr>
              <a:tr h="2051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AdminPC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172.16.10.254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 smtClean="0">
                          <a:effectLst/>
                        </a:rPr>
                        <a:t>172.16.1</a:t>
                      </a:r>
                      <a:r>
                        <a:rPr lang="en-US" sz="1300" dirty="0" smtClean="0">
                          <a:effectLst/>
                        </a:rPr>
                        <a:t>0</a:t>
                      </a:r>
                      <a:r>
                        <a:rPr lang="hu-HU" sz="1300" dirty="0" smtClean="0">
                          <a:effectLst/>
                        </a:rPr>
                        <a:t>0.1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extLst>
                  <a:ext uri="{0D108BD9-81ED-4DB2-BD59-A6C34878D82A}">
                    <a16:rowId xmlns:a16="http://schemas.microsoft.com/office/drawing/2014/main" val="3938723480"/>
                  </a:ext>
                </a:extLst>
              </a:tr>
              <a:tr h="4024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PC0-PC4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192.168.20.2-192.168.20.6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192.168.20.1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extLst>
                  <a:ext uri="{0D108BD9-81ED-4DB2-BD59-A6C34878D82A}">
                    <a16:rowId xmlns:a16="http://schemas.microsoft.com/office/drawing/2014/main" val="2287394273"/>
                  </a:ext>
                </a:extLst>
              </a:tr>
              <a:tr h="6036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Vendég eszközök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____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192.168.30.2-192.168.20.254 (DHCP)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255.255.255.0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300" dirty="0">
                          <a:effectLst/>
                        </a:rPr>
                        <a:t>192.168.30.1</a:t>
                      </a:r>
                      <a:endParaRPr lang="hu-HU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0" marR="73850" marT="0" marB="0" anchor="ctr"/>
                </a:tc>
                <a:extLst>
                  <a:ext uri="{0D108BD9-81ED-4DB2-BD59-A6C34878D82A}">
                    <a16:rowId xmlns:a16="http://schemas.microsoft.com/office/drawing/2014/main" val="718228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7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087"/>
            <a:ext cx="9096376" cy="727710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61925" y="216149"/>
            <a:ext cx="553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Eszközök</a:t>
            </a:r>
            <a:r>
              <a:rPr lang="hu-HU" sz="3200" dirty="0" smtClean="0">
                <a:solidFill>
                  <a:srgbClr val="00B0F0"/>
                </a:solidFill>
              </a:rPr>
              <a:t>: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3076A4"/>
                </a:solidFill>
              </a:rPr>
              <a:t>Cisco 1921 Router</a:t>
            </a:r>
            <a:endParaRPr lang="hu-HU" sz="3200" dirty="0" smtClean="0">
              <a:solidFill>
                <a:srgbClr val="3076A4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161924" y="800923"/>
            <a:ext cx="9064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Hasonló a 1941-hez, csak kevesebb a bővítőhely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Cisco IOS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 db Gigabit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thernet port, console port, 2 </a:t>
            </a:r>
            <a:r>
              <a:rPr lang="hu-HU" sz="2000" dirty="0" smtClean="0"/>
              <a:t>EHWIC</a:t>
            </a:r>
            <a:r>
              <a:rPr lang="en-US" sz="2000" dirty="0" smtClean="0"/>
              <a:t> bővítőhely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 W átlagfogyasztás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8" y="2466975"/>
            <a:ext cx="8562977" cy="234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161925" y="216149"/>
            <a:ext cx="819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rgbClr val="00B0F0"/>
                </a:solidFill>
              </a:rPr>
              <a:t>Eszközök: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3076A4"/>
                </a:solidFill>
              </a:rPr>
              <a:t>Cisco </a:t>
            </a:r>
            <a:r>
              <a:rPr lang="hu-HU" sz="3200" dirty="0" smtClean="0">
                <a:solidFill>
                  <a:srgbClr val="3076A4"/>
                </a:solidFill>
              </a:rPr>
              <a:t>CBS250-</a:t>
            </a:r>
            <a:r>
              <a:rPr lang="hu-HU" sz="3200" dirty="0"/>
              <a:t> </a:t>
            </a:r>
            <a:r>
              <a:rPr lang="hu-HU" sz="3200" dirty="0" smtClean="0">
                <a:solidFill>
                  <a:srgbClr val="3076A4"/>
                </a:solidFill>
              </a:rPr>
              <a:t>8T-D</a:t>
            </a:r>
            <a:r>
              <a:rPr lang="en-US" sz="3200" dirty="0" smtClean="0">
                <a:solidFill>
                  <a:srgbClr val="3076A4"/>
                </a:solidFill>
              </a:rPr>
              <a:t>/</a:t>
            </a:r>
            <a:r>
              <a:rPr lang="hu-HU" sz="3200" dirty="0" smtClean="0">
                <a:solidFill>
                  <a:srgbClr val="3076A4"/>
                </a:solidFill>
              </a:rPr>
              <a:t>8PP-D</a:t>
            </a:r>
            <a:r>
              <a:rPr lang="en-US" sz="3200" dirty="0" smtClean="0">
                <a:solidFill>
                  <a:srgbClr val="3076A4"/>
                </a:solidFill>
              </a:rPr>
              <a:t> Switch</a:t>
            </a:r>
            <a:endParaRPr lang="hu-HU" sz="3200" dirty="0" smtClean="0">
              <a:solidFill>
                <a:srgbClr val="3076A4"/>
              </a:solidFill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8" y="3215311"/>
            <a:ext cx="6886577" cy="138649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8" y="4632570"/>
            <a:ext cx="6886577" cy="1368133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161924" y="800923"/>
            <a:ext cx="9467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Az egy különbség a két switch közt, hogy a CBS250-8PP-D 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képes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(45W)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Cisco IOS-hez hasonló.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VLAN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 keresztül kezelhető.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 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db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Gigabit Ethernet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port, 1 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db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USB Type-A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255 VLAN kezelése,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Management 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VLAN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“Ragadós” portbiztonság</a:t>
            </a:r>
          </a:p>
        </p:txBody>
      </p:sp>
    </p:spTree>
    <p:extLst>
      <p:ext uri="{BB962C8B-B14F-4D97-AF65-F5344CB8AC3E}">
        <p14:creationId xmlns:p14="http://schemas.microsoft.com/office/powerpoint/2010/main" val="7263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6" y="3295141"/>
            <a:ext cx="6381750" cy="3390837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61925" y="216149"/>
            <a:ext cx="819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rgbClr val="00B0F0"/>
                </a:solidFill>
              </a:rPr>
              <a:t>Eszközök: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3076A4"/>
                </a:solidFill>
              </a:rPr>
              <a:t>Cisco 140AC Access Point</a:t>
            </a:r>
            <a:endParaRPr lang="hu-HU" sz="3200" dirty="0" smtClean="0">
              <a:solidFill>
                <a:srgbClr val="3076A4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161924" y="800923"/>
            <a:ext cx="9467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802.11ac (5GhZ) képes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Nem kell áramkábel, működik PoE-r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ó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 (9W fogyasztás)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db Gigabit Ethernet 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WPA3-as biztonság</a:t>
            </a:r>
          </a:p>
        </p:txBody>
      </p:sp>
    </p:spTree>
    <p:extLst>
      <p:ext uri="{BB962C8B-B14F-4D97-AF65-F5344CB8AC3E}">
        <p14:creationId xmlns:p14="http://schemas.microsoft.com/office/powerpoint/2010/main" val="282094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573</TotalTime>
  <Words>571</Words>
  <Application>Microsoft Office PowerPoint</Application>
  <PresentationFormat>Szélesvásznú</PresentationFormat>
  <Paragraphs>173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1" baseType="lpstr">
      <vt:lpstr>Arial</vt:lpstr>
      <vt:lpstr>Calibri</vt:lpstr>
      <vt:lpstr>Edwardian Script ITC</vt:lpstr>
      <vt:lpstr>Times New Roman</vt:lpstr>
      <vt:lpstr>Trebuchet MS</vt:lpstr>
      <vt:lpstr>Wingdings</vt:lpstr>
      <vt:lpstr>Wingdings 3</vt:lpstr>
      <vt:lpstr>Fazetta</vt:lpstr>
      <vt:lpstr>A        Könyvtár hálózata</vt:lpstr>
      <vt:lpstr>A hálózat leírása: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Krissssz</dc:creator>
  <cp:lastModifiedBy>Krissssz</cp:lastModifiedBy>
  <cp:revision>36</cp:revision>
  <dcterms:created xsi:type="dcterms:W3CDTF">2022-12-11T09:35:02Z</dcterms:created>
  <dcterms:modified xsi:type="dcterms:W3CDTF">2022-12-11T19:50:18Z</dcterms:modified>
</cp:coreProperties>
</file>