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media/image4.jpg" ContentType="image/jpeg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8" r:id="rId2"/>
    <p:sldId id="263" r:id="rId3"/>
    <p:sldId id="264" r:id="rId4"/>
    <p:sldId id="266" r:id="rId5"/>
    <p:sldId id="259" r:id="rId6"/>
    <p:sldId id="267" r:id="rId7"/>
    <p:sldId id="260" r:id="rId8"/>
    <p:sldId id="262" r:id="rId9"/>
    <p:sldId id="261" r:id="rId10"/>
    <p:sldId id="265" r:id="rId11"/>
    <p:sldId id="25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&#24037;&#20316;&#31807;2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Company%20Don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Company%20Don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>
                <a:effectLst/>
              </a:rPr>
              <a:t>Transaction amount per capita</a:t>
            </a:r>
            <a:endParaRPr lang="zh-CN" altLang="zh-CN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'[工作簿2 (1).xlsx]Sheet1'!$B$1</c:f>
              <c:strCache>
                <c:ptCount val="1"/>
                <c:pt idx="0">
                  <c:v>DEM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'[工作簿2 (1).xlsx]Sheet1'!$A$2:$A$26</c:f>
              <c:strCache>
                <c:ptCount val="25"/>
                <c:pt idx="0">
                  <c:v>EXECUTIVE</c:v>
                </c:pt>
                <c:pt idx="1">
                  <c:v>PRESIDENT&amp;CHAIRMAN&amp;CEO</c:v>
                </c:pt>
                <c:pt idx="2">
                  <c:v>OWNER</c:v>
                </c:pt>
                <c:pt idx="3">
                  <c:v>RETIRED</c:v>
                </c:pt>
                <c:pt idx="4">
                  <c:v>ATTORNEY</c:v>
                </c:pt>
                <c:pt idx="5">
                  <c:v>INVESTOR</c:v>
                </c:pt>
                <c:pt idx="6">
                  <c:v>HOMEMAKER</c:v>
                </c:pt>
                <c:pt idx="7">
                  <c:v>PHYSICIAN</c:v>
                </c:pt>
                <c:pt idx="8">
                  <c:v>CONSULTANT</c:v>
                </c:pt>
                <c:pt idx="9">
                  <c:v>LAWYER</c:v>
                </c:pt>
                <c:pt idx="10">
                  <c:v>FINANCE</c:v>
                </c:pt>
                <c:pt idx="11">
                  <c:v>MANAGER</c:v>
                </c:pt>
                <c:pt idx="12">
                  <c:v>PARTNER</c:v>
                </c:pt>
                <c:pt idx="13">
                  <c:v>ENGINEER</c:v>
                </c:pt>
                <c:pt idx="14">
                  <c:v>LOBBYIST</c:v>
                </c:pt>
                <c:pt idx="15">
                  <c:v>MANAGING DIRECTOR</c:v>
                </c:pt>
                <c:pt idx="16">
                  <c:v>PRINCIPAL</c:v>
                </c:pt>
                <c:pt idx="17">
                  <c:v>REAL ESTATE</c:v>
                </c:pt>
                <c:pt idx="18">
                  <c:v>DIRECTOR</c:v>
                </c:pt>
                <c:pt idx="19">
                  <c:v>VICE PRESIDENT</c:v>
                </c:pt>
                <c:pt idx="20">
                  <c:v>REALTOR</c:v>
                </c:pt>
                <c:pt idx="21">
                  <c:v>BUSINESS OWNER</c:v>
                </c:pt>
                <c:pt idx="22">
                  <c:v>REAL ESTATE BROKER</c:v>
                </c:pt>
                <c:pt idx="23">
                  <c:v>MANAGING PARTNER</c:v>
                </c:pt>
                <c:pt idx="24">
                  <c:v>FOUNDER</c:v>
                </c:pt>
              </c:strCache>
            </c:strRef>
          </c:cat>
          <c:val>
            <c:numRef>
              <c:f>'[工作簿2 (1).xlsx]Sheet1'!$B$2:$B$26</c:f>
              <c:numCache>
                <c:formatCode>General</c:formatCode>
                <c:ptCount val="25"/>
                <c:pt idx="0">
                  <c:v>1534</c:v>
                </c:pt>
                <c:pt idx="1">
                  <c:v>1760</c:v>
                </c:pt>
                <c:pt idx="2">
                  <c:v>803</c:v>
                </c:pt>
                <c:pt idx="3">
                  <c:v>1372</c:v>
                </c:pt>
                <c:pt idx="4">
                  <c:v>987</c:v>
                </c:pt>
                <c:pt idx="5">
                  <c:v>749</c:v>
                </c:pt>
                <c:pt idx="6">
                  <c:v>874</c:v>
                </c:pt>
                <c:pt idx="7">
                  <c:v>796</c:v>
                </c:pt>
                <c:pt idx="8">
                  <c:v>890</c:v>
                </c:pt>
                <c:pt idx="9">
                  <c:v>797</c:v>
                </c:pt>
                <c:pt idx="10">
                  <c:v>576</c:v>
                </c:pt>
                <c:pt idx="11">
                  <c:v>694</c:v>
                </c:pt>
                <c:pt idx="12">
                  <c:v>463</c:v>
                </c:pt>
                <c:pt idx="13">
                  <c:v>432</c:v>
                </c:pt>
                <c:pt idx="14">
                  <c:v>578</c:v>
                </c:pt>
                <c:pt idx="15">
                  <c:v>457</c:v>
                </c:pt>
                <c:pt idx="16">
                  <c:v>536</c:v>
                </c:pt>
                <c:pt idx="17">
                  <c:v>378</c:v>
                </c:pt>
                <c:pt idx="18">
                  <c:v>437</c:v>
                </c:pt>
                <c:pt idx="19">
                  <c:v>429</c:v>
                </c:pt>
                <c:pt idx="20">
                  <c:v>476</c:v>
                </c:pt>
                <c:pt idx="21">
                  <c:v>324</c:v>
                </c:pt>
                <c:pt idx="22">
                  <c:v>317</c:v>
                </c:pt>
                <c:pt idx="23">
                  <c:v>389</c:v>
                </c:pt>
                <c:pt idx="24">
                  <c:v>375</c:v>
                </c:pt>
              </c:numCache>
            </c:numRef>
          </c:val>
        </c:ser>
        <c:ser>
          <c:idx val="1"/>
          <c:order val="1"/>
          <c:tx>
            <c:strRef>
              <c:f>'[工作簿2 (1).xlsx]Sheet1'!$C$1</c:f>
              <c:strCache>
                <c:ptCount val="1"/>
                <c:pt idx="0">
                  <c:v>REP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'[工作簿2 (1).xlsx]Sheet1'!$A$2:$A$26</c:f>
              <c:strCache>
                <c:ptCount val="25"/>
                <c:pt idx="0">
                  <c:v>EXECUTIVE</c:v>
                </c:pt>
                <c:pt idx="1">
                  <c:v>PRESIDENT&amp;CHAIRMAN&amp;CEO</c:v>
                </c:pt>
                <c:pt idx="2">
                  <c:v>OWNER</c:v>
                </c:pt>
                <c:pt idx="3">
                  <c:v>RETIRED</c:v>
                </c:pt>
                <c:pt idx="4">
                  <c:v>ATTORNEY</c:v>
                </c:pt>
                <c:pt idx="5">
                  <c:v>INVESTOR</c:v>
                </c:pt>
                <c:pt idx="6">
                  <c:v>HOMEMAKER</c:v>
                </c:pt>
                <c:pt idx="7">
                  <c:v>PHYSICIAN</c:v>
                </c:pt>
                <c:pt idx="8">
                  <c:v>CONSULTANT</c:v>
                </c:pt>
                <c:pt idx="9">
                  <c:v>LAWYER</c:v>
                </c:pt>
                <c:pt idx="10">
                  <c:v>FINANCE</c:v>
                </c:pt>
                <c:pt idx="11">
                  <c:v>MANAGER</c:v>
                </c:pt>
                <c:pt idx="12">
                  <c:v>PARTNER</c:v>
                </c:pt>
                <c:pt idx="13">
                  <c:v>ENGINEER</c:v>
                </c:pt>
                <c:pt idx="14">
                  <c:v>LOBBYIST</c:v>
                </c:pt>
                <c:pt idx="15">
                  <c:v>MANAGING DIRECTOR</c:v>
                </c:pt>
                <c:pt idx="16">
                  <c:v>PRINCIPAL</c:v>
                </c:pt>
                <c:pt idx="17">
                  <c:v>REAL ESTATE</c:v>
                </c:pt>
                <c:pt idx="18">
                  <c:v>DIRECTOR</c:v>
                </c:pt>
                <c:pt idx="19">
                  <c:v>VICE PRESIDENT</c:v>
                </c:pt>
                <c:pt idx="20">
                  <c:v>REALTOR</c:v>
                </c:pt>
                <c:pt idx="21">
                  <c:v>BUSINESS OWNER</c:v>
                </c:pt>
                <c:pt idx="22">
                  <c:v>REAL ESTATE BROKER</c:v>
                </c:pt>
                <c:pt idx="23">
                  <c:v>MANAGING PARTNER</c:v>
                </c:pt>
                <c:pt idx="24">
                  <c:v>FOUNDER</c:v>
                </c:pt>
              </c:strCache>
            </c:strRef>
          </c:cat>
          <c:val>
            <c:numRef>
              <c:f>'[工作簿2 (1).xlsx]Sheet1'!$C$2:$C$26</c:f>
              <c:numCache>
                <c:formatCode>General</c:formatCode>
                <c:ptCount val="25"/>
                <c:pt idx="0">
                  <c:v>2357</c:v>
                </c:pt>
                <c:pt idx="1">
                  <c:v>1850</c:v>
                </c:pt>
                <c:pt idx="2">
                  <c:v>1642.2432612065179</c:v>
                </c:pt>
                <c:pt idx="3">
                  <c:v>1000</c:v>
                </c:pt>
                <c:pt idx="4">
                  <c:v>1217</c:v>
                </c:pt>
                <c:pt idx="5">
                  <c:v>1447</c:v>
                </c:pt>
                <c:pt idx="6">
                  <c:v>1193</c:v>
                </c:pt>
                <c:pt idx="7">
                  <c:v>897</c:v>
                </c:pt>
                <c:pt idx="8">
                  <c:v>798</c:v>
                </c:pt>
                <c:pt idx="9">
                  <c:v>690</c:v>
                </c:pt>
                <c:pt idx="10">
                  <c:v>880</c:v>
                </c:pt>
                <c:pt idx="11">
                  <c:v>537</c:v>
                </c:pt>
                <c:pt idx="12">
                  <c:v>764</c:v>
                </c:pt>
                <c:pt idx="13">
                  <c:v>789</c:v>
                </c:pt>
                <c:pt idx="14">
                  <c:v>564</c:v>
                </c:pt>
                <c:pt idx="15">
                  <c:v>678</c:v>
                </c:pt>
                <c:pt idx="16">
                  <c:v>478</c:v>
                </c:pt>
                <c:pt idx="17">
                  <c:v>569</c:v>
                </c:pt>
                <c:pt idx="18">
                  <c:v>456</c:v>
                </c:pt>
                <c:pt idx="19">
                  <c:v>432</c:v>
                </c:pt>
                <c:pt idx="20">
                  <c:v>378</c:v>
                </c:pt>
                <c:pt idx="21">
                  <c:v>464</c:v>
                </c:pt>
                <c:pt idx="22">
                  <c:v>432</c:v>
                </c:pt>
                <c:pt idx="23">
                  <c:v>357</c:v>
                </c:pt>
                <c:pt idx="24">
                  <c:v>347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54904992"/>
        <c:axId val="-2054910432"/>
      </c:barChart>
      <c:catAx>
        <c:axId val="-2054904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54910432"/>
        <c:crosses val="autoZero"/>
        <c:auto val="1"/>
        <c:lblAlgn val="ctr"/>
        <c:lblOffset val="100"/>
        <c:noMultiLvlLbl val="0"/>
      </c:catAx>
      <c:valAx>
        <c:axId val="-205491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Transaction</a:t>
                </a:r>
                <a:r>
                  <a:rPr lang="en-US" altLang="zh-CN" baseline="0"/>
                  <a:t> AMT/$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54904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4766556354368749"/>
          <c:y val="2.7953936916400631E-2"/>
          <c:w val="0.10950020780405359"/>
          <c:h val="6.68652421109316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Companies</a:t>
            </a:r>
            <a:r>
              <a:rPr lang="en-US" altLang="zh-CN" baseline="0" dirty="0" smtClean="0"/>
              <a:t> </a:t>
            </a:r>
            <a:r>
              <a:rPr lang="en-US" altLang="zh-CN" baseline="0" dirty="0"/>
              <a:t>with large donation (REP) 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Sheet1!$A$1:$A$16</c:f>
              <c:strCache>
                <c:ptCount val="16"/>
                <c:pt idx="0">
                  <c:v>KOJAIAN COMPANIES</c:v>
                </c:pt>
                <c:pt idx="1">
                  <c:v>PEOPLE OF COLORADO</c:v>
                </c:pt>
                <c:pt idx="2">
                  <c:v>HEALTH QUEST</c:v>
                </c:pt>
                <c:pt idx="3">
                  <c:v>BAUPOST GROUP L.L.C.</c:v>
                </c:pt>
                <c:pt idx="4">
                  <c:v>WESTERN REFINING</c:v>
                </c:pt>
                <c:pt idx="5">
                  <c:v>THOMAS RUSSELL COMPANY</c:v>
                </c:pt>
                <c:pt idx="6">
                  <c:v>HENDRICKS HOLDING COMPANY</c:v>
                </c:pt>
                <c:pt idx="7">
                  <c:v>WILMER CUTLER &amp; PICKERING</c:v>
                </c:pt>
                <c:pt idx="8">
                  <c:v>ALLIANCE COAL CORPORATION</c:v>
                </c:pt>
                <c:pt idx="9">
                  <c:v>CANDIDATE</c:v>
                </c:pt>
                <c:pt idx="10">
                  <c:v>GOLDMAN SACHS</c:v>
                </c:pt>
                <c:pt idx="11">
                  <c:v>OTIS EASTERN SERVICE INC.</c:v>
                </c:pt>
                <c:pt idx="12">
                  <c:v>TRIBE</c:v>
                </c:pt>
                <c:pt idx="13">
                  <c:v>CITADEL INVESTMENT GROUP</c:v>
                </c:pt>
                <c:pt idx="14">
                  <c:v>STEPHENS INC.</c:v>
                </c:pt>
                <c:pt idx="15">
                  <c:v>ELLIOTT MANAGEMENT</c:v>
                </c:pt>
              </c:strCache>
            </c:strRef>
          </c:cat>
          <c:val>
            <c:numRef>
              <c:f>Sheet1!$B$1:$B$16</c:f>
              <c:numCache>
                <c:formatCode>0</c:formatCode>
                <c:ptCount val="16"/>
                <c:pt idx="0">
                  <c:v>250000</c:v>
                </c:pt>
                <c:pt idx="1">
                  <c:v>252584</c:v>
                </c:pt>
                <c:pt idx="2">
                  <c:v>255400</c:v>
                </c:pt>
                <c:pt idx="3">
                  <c:v>315800</c:v>
                </c:pt>
                <c:pt idx="4">
                  <c:v>334000</c:v>
                </c:pt>
                <c:pt idx="5">
                  <c:v>334000</c:v>
                </c:pt>
                <c:pt idx="6">
                  <c:v>334000</c:v>
                </c:pt>
                <c:pt idx="7">
                  <c:v>335500</c:v>
                </c:pt>
                <c:pt idx="8">
                  <c:v>355400</c:v>
                </c:pt>
                <c:pt idx="9">
                  <c:v>389360</c:v>
                </c:pt>
                <c:pt idx="10">
                  <c:v>413498</c:v>
                </c:pt>
                <c:pt idx="11">
                  <c:v>415100</c:v>
                </c:pt>
                <c:pt idx="12">
                  <c:v>515300</c:v>
                </c:pt>
                <c:pt idx="13">
                  <c:v>529800</c:v>
                </c:pt>
                <c:pt idx="14">
                  <c:v>667850</c:v>
                </c:pt>
                <c:pt idx="15">
                  <c:v>754870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238772976"/>
        <c:axId val="-238786576"/>
      </c:barChart>
      <c:catAx>
        <c:axId val="-2387729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38786576"/>
        <c:crosses val="autoZero"/>
        <c:auto val="1"/>
        <c:lblAlgn val="ctr"/>
        <c:lblOffset val="100"/>
        <c:noMultiLvlLbl val="0"/>
      </c:catAx>
      <c:valAx>
        <c:axId val="-238786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38772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 smtClean="0">
                <a:effectLst/>
              </a:rPr>
              <a:t>Companies </a:t>
            </a:r>
            <a:r>
              <a:rPr lang="en-US" altLang="zh-CN" sz="1800" b="0" i="0" baseline="0" dirty="0">
                <a:effectLst/>
              </a:rPr>
              <a:t>with large donation (DEM) </a:t>
            </a:r>
            <a:endParaRPr lang="zh-CN" altLang="zh-CN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Sheet2!$A$1:$A$15</c:f>
              <c:strCache>
                <c:ptCount val="15"/>
                <c:pt idx="0">
                  <c:v>CREATIVE ARTISTS AGENCY</c:v>
                </c:pt>
                <c:pt idx="1">
                  <c:v>STANFORD UNIVERSITY</c:v>
                </c:pt>
                <c:pt idx="2">
                  <c:v>MORGAN STANLEY</c:v>
                </c:pt>
                <c:pt idx="3">
                  <c:v>GOLDMAN SACHS</c:v>
                </c:pt>
                <c:pt idx="4">
                  <c:v>LATHAM &amp; WATKINS LLP</c:v>
                </c:pt>
                <c:pt idx="5">
                  <c:v>TERRANOVA CORPORATION</c:v>
                </c:pt>
                <c:pt idx="6">
                  <c:v>HEATHER PODESTA + PARTNERS</c:v>
                </c:pt>
                <c:pt idx="7">
                  <c:v>ELMENDORF RYAN</c:v>
                </c:pt>
                <c:pt idx="8">
                  <c:v>HARVARD UNIVERSITY</c:v>
                </c:pt>
                <c:pt idx="9">
                  <c:v>BINGO PLAYER</c:v>
                </c:pt>
                <c:pt idx="10">
                  <c:v>PALOMA PARTNERS</c:v>
                </c:pt>
                <c:pt idx="11">
                  <c:v>MORGAN &amp; MORGAN</c:v>
                </c:pt>
                <c:pt idx="12">
                  <c:v>GOOGLE</c:v>
                </c:pt>
                <c:pt idx="13">
                  <c:v>AKIN GUMP STRAUSS HAUER &amp; FELD LLP</c:v>
                </c:pt>
                <c:pt idx="14">
                  <c:v>DOMINA LAW GROUP, PC</c:v>
                </c:pt>
              </c:strCache>
            </c:strRef>
          </c:cat>
          <c:val>
            <c:numRef>
              <c:f>Sheet2!$B$1:$B$15</c:f>
              <c:numCache>
                <c:formatCode>General</c:formatCode>
                <c:ptCount val="15"/>
                <c:pt idx="0">
                  <c:v>123850</c:v>
                </c:pt>
                <c:pt idx="1">
                  <c:v>146521</c:v>
                </c:pt>
                <c:pt idx="2">
                  <c:v>148088</c:v>
                </c:pt>
                <c:pt idx="3">
                  <c:v>149700</c:v>
                </c:pt>
                <c:pt idx="4">
                  <c:v>183553</c:v>
                </c:pt>
                <c:pt idx="5">
                  <c:v>188700</c:v>
                </c:pt>
                <c:pt idx="6">
                  <c:v>208740</c:v>
                </c:pt>
                <c:pt idx="7">
                  <c:v>215650</c:v>
                </c:pt>
                <c:pt idx="8">
                  <c:v>220479</c:v>
                </c:pt>
                <c:pt idx="9">
                  <c:v>236020</c:v>
                </c:pt>
                <c:pt idx="10">
                  <c:v>239200</c:v>
                </c:pt>
                <c:pt idx="11">
                  <c:v>248875</c:v>
                </c:pt>
                <c:pt idx="12">
                  <c:v>311418</c:v>
                </c:pt>
                <c:pt idx="13">
                  <c:v>340730</c:v>
                </c:pt>
                <c:pt idx="14">
                  <c:v>451611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238784400"/>
        <c:axId val="-238783312"/>
      </c:barChart>
      <c:catAx>
        <c:axId val="-238784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38783312"/>
        <c:crosses val="autoZero"/>
        <c:auto val="1"/>
        <c:lblAlgn val="ctr"/>
        <c:lblOffset val="100"/>
        <c:noMultiLvlLbl val="0"/>
      </c:catAx>
      <c:valAx>
        <c:axId val="-238783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38784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AC77-939B-4816-8985-B3E1BF8B7E7B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CB36-A3A7-4611-85DA-A9356BFE8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48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AC77-939B-4816-8985-B3E1BF8B7E7B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CB36-A3A7-4611-85DA-A9356BFE8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25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AC77-939B-4816-8985-B3E1BF8B7E7B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CB36-A3A7-4611-85DA-A9356BFE8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60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AC77-939B-4816-8985-B3E1BF8B7E7B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CB36-A3A7-4611-85DA-A9356BFE8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AC77-939B-4816-8985-B3E1BF8B7E7B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CB36-A3A7-4611-85DA-A9356BFE8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93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AC77-939B-4816-8985-B3E1BF8B7E7B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CB36-A3A7-4611-85DA-A9356BFE8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2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AC77-939B-4816-8985-B3E1BF8B7E7B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CB36-A3A7-4611-85DA-A9356BFE8E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AC77-939B-4816-8985-B3E1BF8B7E7B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CB36-A3A7-4611-85DA-A9356BFE8E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9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AC77-939B-4816-8985-B3E1BF8B7E7B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CB36-A3A7-4611-85DA-A9356BFE8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60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AC77-939B-4816-8985-B3E1BF8B7E7B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CB36-A3A7-4611-85DA-A9356BFE8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22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AC77-939B-4816-8985-B3E1BF8B7E7B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CB36-A3A7-4611-85DA-A9356BFE8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54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BFFAC77-939B-4816-8985-B3E1BF8B7E7B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4CB36-A3A7-4611-85DA-A9356BFE8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75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ec2-52-11-12-38.us-west-2.compute.amazonaws.com:8080/dataJournalis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Presidential Campaign Finance Map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Sleepless @ Pulitzer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737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Transaction Amount &amp; Employer - Democratic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82" y="2555658"/>
            <a:ext cx="2777197" cy="2693729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957" y="3071351"/>
            <a:ext cx="2083962" cy="2021329"/>
          </a:xfrm>
          <a:prstGeom prst="rect">
            <a:avLst/>
          </a:prstGeom>
        </p:spPr>
      </p:pic>
      <p:pic>
        <p:nvPicPr>
          <p:cNvPr id="6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733" y="3317586"/>
            <a:ext cx="1626504" cy="1690688"/>
          </a:xfrm>
          <a:prstGeom prst="rect">
            <a:avLst/>
          </a:prstGeom>
        </p:spPr>
      </p:pic>
      <p:pic>
        <p:nvPicPr>
          <p:cNvPr id="7" name="内容占位符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821" y="3785454"/>
            <a:ext cx="1123691" cy="108991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79737" y="5337180"/>
            <a:ext cx="35482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Legal &amp; Security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19830" y="5337180"/>
            <a:ext cx="35482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Finance &amp; Insurance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71664" y="5341806"/>
            <a:ext cx="26103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</a:t>
            </a:r>
            <a:r>
              <a:rPr lang="en-US" altLang="zh-CN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&amp; Information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40523" y="5321012"/>
            <a:ext cx="35482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Others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787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Transaction Amount &amp; Employer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155" y="2199896"/>
            <a:ext cx="6340390" cy="3609145"/>
          </a:xfrm>
        </p:spPr>
      </p:pic>
    </p:spTree>
    <p:extLst>
      <p:ext uri="{BB962C8B-B14F-4D97-AF65-F5344CB8AC3E}">
        <p14:creationId xmlns:p14="http://schemas.microsoft.com/office/powerpoint/2010/main" val="35024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81" y="775898"/>
            <a:ext cx="8365272" cy="5216843"/>
          </a:xfrm>
        </p:spPr>
      </p:pic>
    </p:spTree>
    <p:extLst>
      <p:ext uri="{BB962C8B-B14F-4D97-AF65-F5344CB8AC3E}">
        <p14:creationId xmlns:p14="http://schemas.microsoft.com/office/powerpoint/2010/main" val="354034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Monthly Transaction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397" y="1910687"/>
            <a:ext cx="7081059" cy="4351338"/>
          </a:xfrm>
        </p:spPr>
      </p:pic>
    </p:spTree>
    <p:extLst>
      <p:ext uri="{BB962C8B-B14F-4D97-AF65-F5344CB8AC3E}">
        <p14:creationId xmlns:p14="http://schemas.microsoft.com/office/powerpoint/2010/main" val="273871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Monthly Transaction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67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Transaction Amount &amp; Occupation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61" y="1691322"/>
            <a:ext cx="10054532" cy="4740023"/>
          </a:xfrm>
        </p:spPr>
      </p:pic>
    </p:spTree>
    <p:extLst>
      <p:ext uri="{BB962C8B-B14F-4D97-AF65-F5344CB8AC3E}">
        <p14:creationId xmlns:p14="http://schemas.microsoft.com/office/powerpoint/2010/main" val="359613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Transaction Amount for individual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1712897"/>
              </p:ext>
            </p:extLst>
          </p:nvPr>
        </p:nvGraphicFramePr>
        <p:xfrm>
          <a:off x="845127" y="1828800"/>
          <a:ext cx="10515600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5544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Transaction Amount &amp; Employer - Republican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3356235"/>
              </p:ext>
            </p:extLst>
          </p:nvPr>
        </p:nvGraphicFramePr>
        <p:xfrm>
          <a:off x="838200" y="1825625"/>
          <a:ext cx="10214317" cy="4379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883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Transaction Amount &amp; Employer - Republican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68" y="2438589"/>
            <a:ext cx="2777197" cy="2693729"/>
          </a:xfr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957" y="3071351"/>
            <a:ext cx="2083962" cy="2021329"/>
          </a:xfrm>
          <a:prstGeom prst="rect">
            <a:avLst/>
          </a:prstGeom>
        </p:spPr>
      </p:pic>
      <p:pic>
        <p:nvPicPr>
          <p:cNvPr id="6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733" y="3317586"/>
            <a:ext cx="1626504" cy="1690688"/>
          </a:xfrm>
          <a:prstGeom prst="rect">
            <a:avLst/>
          </a:prstGeom>
        </p:spPr>
      </p:pic>
      <p:pic>
        <p:nvPicPr>
          <p:cNvPr id="7" name="内容占位符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821" y="3785454"/>
            <a:ext cx="1123691" cy="108991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79737" y="5337180"/>
            <a:ext cx="35482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Finance &amp; Insurance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19830" y="5337180"/>
            <a:ext cx="35482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</a:t>
            </a:r>
            <a:r>
              <a:rPr lang="en-US" altLang="zh-CN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&amp; Information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23276" y="5341806"/>
            <a:ext cx="23071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Natural Resources </a:t>
            </a:r>
            <a:r>
              <a:rPr lang="en-US" altLang="zh-C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</a:p>
          <a:p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Environmental </a:t>
            </a:r>
            <a:endParaRPr lang="zh-CN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40523" y="5321012"/>
            <a:ext cx="35482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Others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125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Transaction Amount &amp; Employer - Democratic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278130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802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90</Words>
  <Application>Microsoft Office PowerPoint</Application>
  <PresentationFormat>宽屏</PresentationFormat>
  <Paragraphs>25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Calibri</vt:lpstr>
      <vt:lpstr>Calibri Light</vt:lpstr>
      <vt:lpstr>Wingdings 2</vt:lpstr>
      <vt:lpstr>HDOfficeLightV0</vt:lpstr>
      <vt:lpstr>Presidential Campaign Finance Map</vt:lpstr>
      <vt:lpstr>PowerPoint 演示文稿</vt:lpstr>
      <vt:lpstr>Monthly Transaction</vt:lpstr>
      <vt:lpstr>Monthly Transaction</vt:lpstr>
      <vt:lpstr>Transaction Amount &amp; Occupation</vt:lpstr>
      <vt:lpstr>Transaction Amount for individual</vt:lpstr>
      <vt:lpstr>Transaction Amount &amp; Employer - Republican</vt:lpstr>
      <vt:lpstr>Transaction Amount &amp; Employer - Republican</vt:lpstr>
      <vt:lpstr>Transaction Amount &amp; Employer - Democratic</vt:lpstr>
      <vt:lpstr>Transaction Amount &amp; Employer - Democratic</vt:lpstr>
      <vt:lpstr>Transaction Amount &amp; Employer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Yolanda</dc:creator>
  <cp:lastModifiedBy>Yolanda</cp:lastModifiedBy>
  <cp:revision>16</cp:revision>
  <dcterms:created xsi:type="dcterms:W3CDTF">2015-11-15T17:03:22Z</dcterms:created>
  <dcterms:modified xsi:type="dcterms:W3CDTF">2015-11-15T20:06:33Z</dcterms:modified>
</cp:coreProperties>
</file>