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Arial Black" panose="020B0A04020102020204" pitchFamily="34" charset="0"/>
      <p:regular r:id="rId30"/>
      <p:bold r:id="rId31"/>
    </p:embeddedFont>
    <p:embeddedFont>
      <p:font typeface="Averag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21AEB-2930-4494-82D4-DCDF003588CE}">
  <a:tblStyle styleId="{CDC21AEB-2930-4494-82D4-DCDF003588C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Pull up team charter and edit responsibilities</a:t>
            </a: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4334933" y="1169930"/>
            <a:ext cx="4814834" cy="4993801"/>
            <a:chOff x="4334933" y="1169930"/>
            <a:chExt cx="4814834" cy="4993801"/>
          </a:xfrm>
        </p:grpSpPr>
        <p:cxnSp>
          <p:nvCxnSpPr>
            <p:cNvPr id="19" name="Shape 19"/>
            <p:cNvCxnSpPr/>
            <p:nvPr/>
          </p:nvCxnSpPr>
          <p:spPr>
            <a:xfrm flipH="1">
              <a:off x="6009259" y="1169930"/>
              <a:ext cx="3134740" cy="313474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flipH="1">
              <a:off x="4334933" y="1348898"/>
              <a:ext cx="4814834" cy="4814834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flipH="1">
              <a:off x="5225595" y="1469269"/>
              <a:ext cx="3912054" cy="3912054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flipH="1">
              <a:off x="5304588" y="1307855"/>
              <a:ext cx="3839411" cy="3839411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flipH="1">
              <a:off x="5707078" y="1770196"/>
              <a:ext cx="3430571" cy="343057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533400" y="533400"/>
            <a:ext cx="6154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33400" y="3843867"/>
            <a:ext cx="4954249" cy="191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533400" y="533400"/>
            <a:ext cx="8077199" cy="3124199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62002" y="3843867"/>
            <a:ext cx="7281332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077199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33400" y="4114800"/>
            <a:ext cx="638355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56283" y="533400"/>
            <a:ext cx="6859786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66800" y="3429000"/>
            <a:ext cx="6402467" cy="4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533400" y="4301069"/>
            <a:ext cx="6382360" cy="1718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696200" y="2768600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3400" y="3429000"/>
            <a:ext cx="6382360" cy="16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56283" y="533400"/>
            <a:ext cx="6859786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33400" y="3886200"/>
            <a:ext cx="6382360" cy="1049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533400" y="4953000"/>
            <a:ext cx="63823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696200" y="2768600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525657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33400" y="3928533"/>
            <a:ext cx="638236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533400" y="4766735"/>
            <a:ext cx="6382359" cy="1253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1926998" y="-860197"/>
            <a:ext cx="3767670" cy="6554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 rot="5400000">
            <a:off x="5378703" y="1721102"/>
            <a:ext cx="4419599" cy="2044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715206" y="351593"/>
            <a:ext cx="5486399" cy="5850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33400" y="533400"/>
            <a:ext cx="6554866" cy="3767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33400" y="1981199"/>
            <a:ext cx="6402467" cy="2319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33400" y="4487332"/>
            <a:ext cx="6402467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33400" y="533400"/>
            <a:ext cx="3949966" cy="3767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62362" y="533400"/>
            <a:ext cx="3948238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62000" y="533400"/>
            <a:ext cx="3716866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33399" y="1143000"/>
            <a:ext cx="3945466" cy="3158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855016" y="566737"/>
            <a:ext cx="376405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62362" y="1143000"/>
            <a:ext cx="3956704" cy="3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418667" y="533400"/>
            <a:ext cx="32003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3399" y="533400"/>
            <a:ext cx="4438755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418667" y="2209801"/>
            <a:ext cx="3200399" cy="2091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762000" y="914400"/>
            <a:ext cx="3280973" cy="48006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496026" y="2743200"/>
            <a:ext cx="3564223" cy="20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670675" y="3894667"/>
            <a:ext cx="2470456" cy="2658532"/>
            <a:chOff x="6687077" y="3259666"/>
            <a:chExt cx="2981857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8756120" y="3259666"/>
              <a:ext cx="912814" cy="91281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6687077" y="3486676"/>
              <a:ext cx="2981857" cy="298185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7772400" y="3581400"/>
              <a:ext cx="1896534" cy="189653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7923214" y="3433394"/>
              <a:ext cx="1739737" cy="173973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33400" y="449580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33400" y="533400"/>
            <a:ext cx="6554866" cy="3767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841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50" marR="0" lvl="2" indent="-204469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543050" marR="0" lvl="3" indent="-10033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00250" marR="0" lvl="4" indent="-10032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430245" y="6172203"/>
            <a:ext cx="12004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33400" y="6172200"/>
            <a:ext cx="581172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774425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hopify.com/s/files/1/0100/6632/files/PulseSensorAmpd_-_Schematic.pdf?186208964503061949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aep.org/info/horse-health?publication=942" TargetMode="External"/><Relationship Id="rId3" Type="http://schemas.openxmlformats.org/officeDocument/2006/relationships/hyperlink" Target="https://www.khanacademy.org/partner-content/big-history-project/expansion-interconnection/other-materials8/a/a-little-big-history-of-horses" TargetMode="External"/><Relationship Id="rId7" Type="http://schemas.openxmlformats.org/officeDocument/2006/relationships/hyperlink" Target="http://pets.costhelper.com/pet-hors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vma.org/KB/Resources/Reports/Documents/Veterinarian-Workforce-Final-Report-LowRes.pdf" TargetMode="External"/><Relationship Id="rId5" Type="http://schemas.openxmlformats.org/officeDocument/2006/relationships/hyperlink" Target="http://www.petmd.com/horse/conditions/digestive/c_hr_equine_colic" TargetMode="External"/><Relationship Id="rId10" Type="http://schemas.openxmlformats.org/officeDocument/2006/relationships/hyperlink" Target="http://www.nightwatch24.com/faq/" TargetMode="External"/><Relationship Id="rId4" Type="http://schemas.openxmlformats.org/officeDocument/2006/relationships/hyperlink" Target="http://www.thehorse.com/articles/10234/100-years-of-horse-health-care" TargetMode="External"/><Relationship Id="rId9" Type="http://schemas.openxmlformats.org/officeDocument/2006/relationships/hyperlink" Target="http://www.trackener.com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499143" y="234780"/>
            <a:ext cx="7871400" cy="289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Horse Health Monitoring System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20129" y="3410464"/>
            <a:ext cx="7030993" cy="137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MID-SEMESTER PRESENTATION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-788774" y="4788601"/>
            <a:ext cx="7524003" cy="1000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endParaRPr sz="20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Senior Design I – Spring 2017</a:t>
            </a:r>
          </a:p>
        </p:txBody>
      </p:sp>
      <p:pic>
        <p:nvPicPr>
          <p:cNvPr id="143" name="Shape 143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450" y="474050"/>
            <a:ext cx="2422399" cy="13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61216" y="-158033"/>
            <a:ext cx="6555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CONSTRAINTS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694875" y="14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{CDC21AEB-2930-4494-82D4-DCDF003588CE}</a:tableStyleId>
              </a:tblPr>
              <a:tblGrid>
                <a:gridCol w="202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Constraint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Temperature Sensor Accuracy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temperature sensor must measure the horse’s temperature within a tenth of a degree Fahrenheit between the range of 90˚F and 110˚F.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Pulse Sensor Accuracy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pulse sensor must be able to give an accurate heart rate between the range of 25 and 200 beats per minute (bpm).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561216" y="-158033"/>
            <a:ext cx="6555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CONSTRAINTS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694875" y="14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{CDC21AEB-2930-4494-82D4-DCDF003588CE}</a:tableStyleId>
              </a:tblPr>
              <a:tblGrid>
                <a:gridCol w="202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Constraint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65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Ingress Protection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device must adhere to Ingress Protection Rating IP56.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0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Battery Life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device battery must maintain device operation for a minimum of 12 hours.</a:t>
                      </a:r>
                    </a:p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15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Notifications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device must update the user via text message at certain intervals based upon the user’s discretion as well as alert the user to unusual horse health activity.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61216" y="-158033"/>
            <a:ext cx="6555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b="1"/>
              <a:t>PRACTICAL CONSTRAINTS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488425" y="12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{CDC21AEB-2930-4494-82D4-DCDF003588CE}</a:tableStyleId>
              </a:tblPr>
              <a:tblGrid>
                <a:gridCol w="168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Health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Safety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Horse Health Monitoring system must not be hazardous or dangerous to horses.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Economical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system must stay at a low cost for consumers because horses are already costly.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Durability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Damage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system must be installed somewhere on the horse, where it will not get damaged by the horse.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61216" y="-158033"/>
            <a:ext cx="6555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b="1"/>
              <a:t>PRACTICAL CONSTRAINTS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398250" y="157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{CDC21AEB-2930-4494-82D4-DCDF003588CE}</a:tableStyleId>
              </a:tblPr>
              <a:tblGrid>
                <a:gridCol w="23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Ethical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Reliability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system must satisfy the goal of saving horse’s lives.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2000">
                        <a:solidFill>
                          <a:srgbClr val="434343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Manufacturability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Size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system must be able to fit on varies sizes of horses.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643050" y="3258763"/>
            <a:ext cx="6154800" cy="65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b="1"/>
              <a:t>APPROACH</a:t>
            </a:r>
          </a:p>
        </p:txBody>
      </p:sp>
      <p:pic>
        <p:nvPicPr>
          <p:cNvPr id="242" name="Shape 242" descr="hhm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812" y="1990938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049" y="5558250"/>
            <a:ext cx="1084600" cy="10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 descr="Microcontrll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650" y="4458924"/>
            <a:ext cx="2205575" cy="18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505675" y="158025"/>
            <a:ext cx="5183100" cy="1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MICROCONTROLLER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69075" y="1538875"/>
            <a:ext cx="7035300" cy="33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sPIC33EP128GP502 (dsPIC33)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Satisfies pin-out criteria to accomodate sensors and GSM module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Operates at 3.3V source which corresponds to voltage ratings of other HHM devices</a:t>
            </a:r>
          </a:p>
          <a:p>
            <a:pPr lvl="0">
              <a:spcBef>
                <a:spcPts val="0"/>
              </a:spcBef>
              <a:buNone/>
            </a:pP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All members of the team are familiar with sofware and programmming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505675" y="158025"/>
            <a:ext cx="5183100" cy="1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SENSOR</a:t>
            </a:r>
          </a:p>
        </p:txBody>
      </p:sp>
      <p:graphicFrame>
        <p:nvGraphicFramePr>
          <p:cNvPr id="256" name="Shape 256"/>
          <p:cNvGraphicFramePr/>
          <p:nvPr/>
        </p:nvGraphicFramePr>
        <p:xfrm>
          <a:off x="658075" y="1276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{CDC21AEB-2930-4494-82D4-DCDF003588CE}</a:tableStyleId>
              </a:tblPr>
              <a:tblGrid>
                <a:gridCol w="11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3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Style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Supply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Voltage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Measurement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SEN-12871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Analog Probe,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Thermistor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-40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257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32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F: ± 0.36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212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F: ± 0.9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$28.95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5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MLX90614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Non-Contact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IR Sensor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2.6 to 3.6V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-40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257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32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122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F:  ± 0.9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$19.95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DS18B20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Digital Probe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3.0 to 5.5V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-67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257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185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F:  ± 0.9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-67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 to 257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F: ± 5.6</a:t>
                      </a:r>
                      <a:r>
                        <a:rPr lang="en-US" baseline="30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◦</a:t>
                      </a: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$9.95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74" y="5529400"/>
            <a:ext cx="1084600" cy="10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505675" y="158025"/>
            <a:ext cx="5183100" cy="1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GSM MODULE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424" y="5455225"/>
            <a:ext cx="1084600" cy="10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76" y="1238625"/>
            <a:ext cx="5095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175" y="3915150"/>
            <a:ext cx="5095150" cy="26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6450775" y="1238625"/>
            <a:ext cx="1940400" cy="11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SIM808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1.75"x1.60" 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$49.95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603175" y="3915150"/>
            <a:ext cx="1940400" cy="11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SIM800H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1.75"x1.25"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$39.95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505675" y="158025"/>
            <a:ext cx="5183100" cy="13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PULSE SENSOR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05675" y="1187600"/>
            <a:ext cx="5449200" cy="54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Electrocardiogram Sensors (ECG)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accurate and have a very low current draw (≈170µA)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Impractical for use on a horse: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-electronics incorporated in an ECG sensor are very sensitive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-must be used with biomedical sensor pads, designed for human skin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Infrared (IR) Pulse Sensor (ECG)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Higher than desired current draw at 0.39mA with a 3.3V source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 of 0 to 200 bpm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allow for placement in multiple locations on the horse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analog voltage interface which will make programming and interpreting      measurements user-friendly 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475" y="1467225"/>
            <a:ext cx="2477299" cy="23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 descr="Captu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475" y="3980324"/>
            <a:ext cx="2477299" cy="2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370350" y="196700"/>
            <a:ext cx="6154800" cy="86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65550" y="1818175"/>
            <a:ext cx="7336500" cy="4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Researched parts and best capabilities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Ordered parts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Testing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Currently in programming stage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34169" y="-243906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02702" y="1377736"/>
            <a:ext cx="8538600" cy="449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Casandra Sasser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Electrical Engineering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Leader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>
                <a:solidFill>
                  <a:schemeClr val="lt1"/>
                </a:solidFill>
              </a:rPr>
              <a:t>Pulse Sensor Design/Testing</a:t>
            </a:r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Austin Heath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Engineering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>
                <a:solidFill>
                  <a:schemeClr val="lt1"/>
                </a:solidFill>
              </a:rPr>
              <a:t>GSM/ Communications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Jeremy Brown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Electrical Engineering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>
                <a:solidFill>
                  <a:schemeClr val="lt1"/>
                </a:solidFill>
              </a:rPr>
              <a:t>Temperature Sensor Design/Testing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Hussein Alsabbahi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Electrical Engineering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▶"/>
            </a:pPr>
            <a:r>
              <a:rPr lang="en-US">
                <a:solidFill>
                  <a:schemeClr val="lt1"/>
                </a:solidFill>
              </a:rPr>
              <a:t>Microcontroller/Enclosure Design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6300944" y="1164812"/>
            <a:ext cx="976183" cy="878564"/>
          </a:xfrm>
          <a:prstGeom prst="rect">
            <a:avLst/>
          </a:prstGeom>
          <a:noFill/>
          <a:ln w="28575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300944" y="2307053"/>
            <a:ext cx="970546" cy="873492"/>
          </a:xfrm>
          <a:prstGeom prst="rect">
            <a:avLst/>
          </a:prstGeom>
          <a:noFill/>
          <a:ln w="28575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2" name="Shape 152"/>
          <p:cNvCxnSpPr/>
          <p:nvPr/>
        </p:nvCxnSpPr>
        <p:spPr>
          <a:xfrm>
            <a:off x="1828191" y="3912562"/>
            <a:ext cx="8094371" cy="0"/>
          </a:xfrm>
          <a:prstGeom prst="straightConnector1">
            <a:avLst/>
          </a:prstGeom>
          <a:noFill/>
          <a:ln w="9525" cap="rnd" cmpd="sng">
            <a:solidFill>
              <a:srgbClr val="858E99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>
            <a:off x="296212" y="828711"/>
            <a:ext cx="8094371" cy="0"/>
          </a:xfrm>
          <a:prstGeom prst="straightConnector1">
            <a:avLst/>
          </a:prstGeom>
          <a:noFill/>
          <a:ln w="9525" cap="rnd" cmpd="sng">
            <a:solidFill>
              <a:srgbClr val="858E99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/>
          <p:nvPr/>
        </p:nvSpPr>
        <p:spPr>
          <a:xfrm>
            <a:off x="6314396" y="3438673"/>
            <a:ext cx="938400" cy="844500"/>
          </a:xfrm>
          <a:prstGeom prst="rect">
            <a:avLst/>
          </a:prstGeom>
          <a:noFill/>
          <a:ln w="28575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853" y="4499000"/>
            <a:ext cx="987399" cy="987399"/>
          </a:xfrm>
          <a:prstGeom prst="rect">
            <a:avLst/>
          </a:prstGeom>
          <a:noFill/>
          <a:ln w="28575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400" y="2318800"/>
            <a:ext cx="938300" cy="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IMG_7646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500" y="3438699"/>
            <a:ext cx="938299" cy="84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Captur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500" y="1164800"/>
            <a:ext cx="938299" cy="8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ctrTitle"/>
          </p:nvPr>
        </p:nvSpPr>
        <p:spPr>
          <a:xfrm>
            <a:off x="335427" y="1"/>
            <a:ext cx="6154800" cy="1074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TIMELINE</a:t>
            </a:r>
          </a:p>
        </p:txBody>
      </p:sp>
      <p:pic>
        <p:nvPicPr>
          <p:cNvPr id="287" name="Shape 287" descr="tim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0225"/>
            <a:ext cx="8839201" cy="411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87409" y="-98853"/>
            <a:ext cx="6154712" cy="11368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42550" y="2452350"/>
            <a:ext cx="80589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[1] Vernier, “Stainless Steel Temperature Probe,” TMP-BTA datasheet, [Revised Dec. 2012].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[2] Melexis, “MLX90614 family: Single and Dual Zone Infrared Thermometer in TO-39,” 3901090614 datasheet, Feb. 2007 [Revised May 2009].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[3] Dallas Semiconductor, “DS18B20: Programmable Resolution 1-Wire Digital Thermometer,” 050400 datasheet.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[4] Analog Devices, “Single-Lead, Heart Rate Monitor Front End,” AD8232 datasheet, [Revision A].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[5] Murphy, J. “Pulse Sensor Amplified,” schematic, Spring 2012. Access URL: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https://cdn.shopify.com/s/files/1/0100/6632/files/PulseSensorAmpd_-_Schematic.pdf?1862089645030619491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3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[6] SIMCom, “SIM808_Hardware Design_V1.02,” SIM808_Hardware Design Manual, Mar. 2015 [Revision 1.02].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[7] SIMCom, “SIM800H_Hardware_Design,” SIM808_Hardware_Design_V1.00 Manual, Aug. 2013 [Revision 1.00].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[8] Brett D. Scott, Ph.D. and Mike Martin, DVM, </a:t>
            </a:r>
            <a:r>
              <a:rPr lang="en-US" sz="1200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Understanding Vital Life Signs in Horses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[Online]. Available: http://texashelp.tamu.edu/005-agriculture/pdf/understanding-vital-life-signs-in-horses.pdf [Accessed: February 1, 2017]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[9] DSMT.com, “IP Rating Chart | DSMT.com”, 2017. [Online]. Available: http://www.dsmt.com/resources/ip-rating-chart/ [Accessed: February 1, 2017]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187409" y="-98853"/>
            <a:ext cx="6154800" cy="113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75800" y="1505350"/>
            <a:ext cx="7550700" cy="48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[10] searchmobilecomputing.com, “GSM (Global System for Mobile communication)”, 2007. [Online]. Available: http://searchmobilecomputing.techtarget.com/definition/GSM [Accessed: February 1, 2017]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[11] Kahn Academy. A Little Big History of Horses. [Online]. Available: 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https://www.khanacademy.org/partner-content/big-history-project/expansion-interconnection/other-materials8/a/a-little-big-history-of-horses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3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[12] Sushil Dulai Wenholz. (2000 January 1). 100 Years of Horse Health Care.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http://www.thehorse.com/articles/10234/100-years-of-horse-health-care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[13] Pet MD. Colic in Horses.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http://www.petmd.com/horse/conditions/digestive/c_hr_equine_colic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5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[14] American Veterinary Medical Association. (2013, April 16).  2013 U.S. Veterinary Workforce Study: Modeling Capacity Utilization.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https://www.avma.org/KB/Resources/Reports/Documents/Veterinarian-Workforce-Final-Report-LowRes.pdf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6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[15] Cost Helper. How Much Does a Horse Cost?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http://pets.costhelper.com/pet-horse.html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7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[16] Tom Lenz. (2008, July 29). Horse Health: The "Unwanted" Horse in the U.S.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8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8"/>
              </a:rPr>
              <a:t>http://www.aaep.org/info/horse-health?publication=942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8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[17] Trackener, Act Sooner. Trackener: Detect. Prevent. Learn.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9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9"/>
              </a:rPr>
              <a:t>http://www.trackener.com/index.html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  <a:hlinkClick r:id="rId9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[18]Nightwatch: Equine Distress &amp; Wellness Monitor. You’ve Got Questions, We’ve Got Answers. [Online]. Available: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10"/>
              </a:rPr>
              <a:t> </a:t>
            </a:r>
            <a:r>
              <a:rPr lang="en-US" sz="1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10"/>
              </a:rPr>
              <a:t>http://www.nightwatch24.com/faq/</a:t>
            </a: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2742146" y="434350"/>
            <a:ext cx="3659700" cy="18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62" y="2043648"/>
            <a:ext cx="4705674" cy="33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3275" y="3046353"/>
            <a:ext cx="65550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ADVISOR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986652" y="412208"/>
            <a:ext cx="4932608" cy="5293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Robert B. (Bob) Reese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 Professor and Robert D. Guyton Chair for Teaching Excellence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Ph.D., Texas A&amp;M University, 1985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M.S., Texas A&amp;M University, 1982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B.S., Louisiana Tech University, 1979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Academic/Research and Fields of Interest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Asychronous Design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VLSI CAD Frameworks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High-Level System Synthesis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Research/Organization Affiliations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Engineering Research Center (ERC)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Microsystems Prototyping Laboratory (MPL)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Shape 165" descr="dr. rees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87" y="412187"/>
            <a:ext cx="17811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33284" y="172994"/>
            <a:ext cx="6433706" cy="1460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b="1"/>
              <a:t>AGENDA</a:t>
            </a:r>
            <a:b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352658" y="2223225"/>
            <a:ext cx="7524000" cy="36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System Overview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78352"/>
              <a:buFont typeface="Noto Sans Symbols"/>
              <a:buChar char="▶"/>
            </a:pPr>
            <a:r>
              <a:rPr lang="en-US" sz="1665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Practical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Timeline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Char char="▶"/>
            </a:pPr>
            <a:r>
              <a:rPr lang="en-US" sz="18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ct val="77894"/>
              <a:buFont typeface="Noto Sans Symbols"/>
              <a:buNone/>
            </a:pPr>
            <a:endParaRPr sz="1850" b="1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419781" y="1001707"/>
            <a:ext cx="8094371" cy="0"/>
          </a:xfrm>
          <a:prstGeom prst="straightConnector1">
            <a:avLst/>
          </a:prstGeom>
          <a:noFill/>
          <a:ln w="9525" cap="rnd" cmpd="sng">
            <a:solidFill>
              <a:srgbClr val="858E99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3" name="Shape 173" descr="hhm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37" y="1833562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61551" y="0"/>
            <a:ext cx="6555000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55537" y="1407675"/>
            <a:ext cx="7524000" cy="339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▶"/>
            </a:pPr>
            <a:r>
              <a:rPr lang="en-US">
                <a:solidFill>
                  <a:srgbClr val="000000"/>
                </a:solidFill>
              </a:rPr>
              <a:t>Horse owners and veterinarians need an affordable, efficient, and safer system to monitor the key vitals of a horse.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▶"/>
            </a:pPr>
            <a:r>
              <a:rPr lang="en-US">
                <a:solidFill>
                  <a:srgbClr val="000000"/>
                </a:solidFill>
              </a:rPr>
              <a:t>Responding to any signs of illness a horse may exhibit in a timely fashion is paramount to reducing the likelihood of a horse’s injury or death.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370355" y="1100561"/>
            <a:ext cx="8094371" cy="0"/>
          </a:xfrm>
          <a:prstGeom prst="straightConnector1">
            <a:avLst/>
          </a:prstGeom>
          <a:noFill/>
          <a:ln w="9525" cap="rnd" cmpd="sng">
            <a:solidFill>
              <a:srgbClr val="858E99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89902" y="167944"/>
            <a:ext cx="6555000" cy="152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09987" y="2502800"/>
            <a:ext cx="7524000" cy="339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▶"/>
            </a:pPr>
            <a:r>
              <a:rPr lang="en-US">
                <a:solidFill>
                  <a:srgbClr val="000000"/>
                </a:solidFill>
              </a:rPr>
              <a:t>Provide Horse accurate and timely measurement of a horse’s temperature.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ans Symbols"/>
              <a:buChar char="▶"/>
            </a:pPr>
            <a:r>
              <a:rPr lang="en-US">
                <a:solidFill>
                  <a:srgbClr val="000000"/>
                </a:solidFill>
              </a:rPr>
              <a:t>Measure a horse’s pulse rate.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▶"/>
            </a:pPr>
            <a:r>
              <a:rPr lang="en-US">
                <a:solidFill>
                  <a:srgbClr val="000000"/>
                </a:solidFill>
              </a:rPr>
              <a:t> The system will acquire a horse’s vitals every </a:t>
            </a:r>
            <a:r>
              <a:rPr lang="en-US">
                <a:solidFill>
                  <a:schemeClr val="dk1"/>
                </a:solidFill>
              </a:rPr>
              <a:t>30 minutes or upon user command and transmit the data via the Global System for Mobile communication technology (GSM) to the user.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2650" y="1691950"/>
            <a:ext cx="6921300" cy="9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Horse Health Monitoring System will do the following: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86155" y="1274386"/>
            <a:ext cx="8094300" cy="0"/>
          </a:xfrm>
          <a:prstGeom prst="straightConnector1">
            <a:avLst/>
          </a:prstGeom>
          <a:noFill/>
          <a:ln w="9525" cap="rnd" cmpd="sng">
            <a:solidFill>
              <a:srgbClr val="858E99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00" y="1551324"/>
            <a:ext cx="1906200" cy="24938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450" y="2966259"/>
            <a:ext cx="889200" cy="92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 rot="10800000" flipH="1">
            <a:off x="3460697" y="2719008"/>
            <a:ext cx="679500" cy="3150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531" y="1488103"/>
            <a:ext cx="1732500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450" y="1829799"/>
            <a:ext cx="889199" cy="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460700" y="379250"/>
            <a:ext cx="2375100" cy="4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</a:p>
        </p:txBody>
      </p:sp>
      <p:pic>
        <p:nvPicPr>
          <p:cNvPr id="199" name="Shape 199" descr="Healthy Hors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3000" y="1766562"/>
            <a:ext cx="2206950" cy="2300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 rot="10800000" flipH="1">
            <a:off x="5835797" y="2719008"/>
            <a:ext cx="679500" cy="3150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24481" y="0"/>
            <a:ext cx="6554866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OVERVIEW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24" y="1232549"/>
            <a:ext cx="7020922" cy="47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643050" y="3258763"/>
            <a:ext cx="6154800" cy="65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</a:t>
            </a:r>
          </a:p>
        </p:txBody>
      </p:sp>
      <p:pic>
        <p:nvPicPr>
          <p:cNvPr id="212" name="Shape 212" descr="hhm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812" y="1990938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Microsoft Office PowerPoint</Application>
  <PresentationFormat>On-screen Show (4:3)</PresentationFormat>
  <Paragraphs>218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Century Gothic</vt:lpstr>
      <vt:lpstr>Arial Black</vt:lpstr>
      <vt:lpstr>Noto Sans Symbols</vt:lpstr>
      <vt:lpstr>Arial</vt:lpstr>
      <vt:lpstr>Average</vt:lpstr>
      <vt:lpstr>Slice</vt:lpstr>
      <vt:lpstr>PowerPoint Presentation</vt:lpstr>
      <vt:lpstr>TEAM MEMBERS</vt:lpstr>
      <vt:lpstr>ADVISOR</vt:lpstr>
      <vt:lpstr>AGENDA </vt:lpstr>
      <vt:lpstr>PROBLEM</vt:lpstr>
      <vt:lpstr>SOLUTION</vt:lpstr>
      <vt:lpstr>PowerPoint Presentation</vt:lpstr>
      <vt:lpstr>SYSTEM OVERVIEW</vt:lpstr>
      <vt:lpstr>CONSTRAINTS</vt:lpstr>
      <vt:lpstr>TECHNICAL CONSTRAINTS</vt:lpstr>
      <vt:lpstr>TECHNICAL CONSTRAINTS</vt:lpstr>
      <vt:lpstr>PRACTICAL CONSTRAINTS</vt:lpstr>
      <vt:lpstr>PRACTICAL CONSTRAINTS</vt:lpstr>
      <vt:lpstr>APPROACH</vt:lpstr>
      <vt:lpstr>PowerPoint Presentation</vt:lpstr>
      <vt:lpstr>PowerPoint Presentation</vt:lpstr>
      <vt:lpstr>PowerPoint Presentation</vt:lpstr>
      <vt:lpstr>PowerPoint Presentation</vt:lpstr>
      <vt:lpstr>PROGRESS</vt:lpstr>
      <vt:lpstr>TIMELINE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austin</cp:lastModifiedBy>
  <cp:revision>1</cp:revision>
  <dcterms:modified xsi:type="dcterms:W3CDTF">2017-02-28T18:28:27Z</dcterms:modified>
</cp:coreProperties>
</file>