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6" r:id="rId1"/>
  </p:sldMasterIdLst>
  <p:sldIdLst>
    <p:sldId id="256" r:id="rId2"/>
    <p:sldId id="273" r:id="rId3"/>
    <p:sldId id="272" r:id="rId4"/>
    <p:sldId id="262" r:id="rId5"/>
    <p:sldId id="269" r:id="rId6"/>
    <p:sldId id="274" r:id="rId7"/>
    <p:sldId id="268" r:id="rId8"/>
    <p:sldId id="267" r:id="rId9"/>
    <p:sldId id="265" r:id="rId10"/>
    <p:sldId id="264" r:id="rId11"/>
    <p:sldId id="257" r:id="rId12"/>
    <p:sldId id="263" r:id="rId13"/>
    <p:sldId id="275" r:id="rId14"/>
    <p:sldId id="277" r:id="rId15"/>
    <p:sldId id="271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0"/>
  </p:normalViewPr>
  <p:slideViewPr>
    <p:cSldViewPr snapToGrid="0" snapToObjects="1">
      <p:cViewPr varScale="1">
        <p:scale>
          <a:sx n="91" d="100"/>
          <a:sy n="91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800602161689931"/>
          <c:y val="9.8928267592380797E-2"/>
          <c:w val="0.64152208474595307"/>
          <c:h val="0.86400106355934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9B-4F4E-B3AC-75041D6317B0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9B-4F4E-B3AC-75041D6317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Weekly Performance</c:v>
                </c:pt>
                <c:pt idx="1">
                  <c:v>Presentation&amp;Report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13-0F4B-BBBC-3EDB937F27F6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75000"/>
      </a:schemeClr>
    </a:solidFill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736EB-771F-4E1B-BB9E-71BE1C9AF13D}" type="doc">
      <dgm:prSet loTypeId="urn:microsoft.com/office/officeart/2005/8/layout/process2" loCatId="process" qsTypeId="urn:microsoft.com/office/officeart/2005/8/quickstyle/simple2" qsCatId="simple" csTypeId="urn:microsoft.com/office/officeart/2005/8/colors/accent0_1" csCatId="mainScheme" phldr="1"/>
      <dgm:spPr/>
    </dgm:pt>
    <dgm:pt modelId="{41DDED36-06B0-459B-9C6C-07B322828A08}">
      <dgm:prSet phldrT="[文本]" custT="1"/>
      <dgm:spPr/>
      <dgm:t>
        <a:bodyPr/>
        <a:lstStyle/>
        <a:p>
          <a:r>
            <a:rPr lang="en-US" altLang="zh-CN" sz="2400" b="1" dirty="0"/>
            <a:t>Input</a:t>
          </a:r>
          <a:r>
            <a:rPr lang="en-US" altLang="zh-CN" sz="2400" dirty="0"/>
            <a:t>: HKJC racing information of 1 upcoming match </a:t>
          </a:r>
          <a:endParaRPr lang="zh-CN" altLang="en-US" sz="2400" dirty="0"/>
        </a:p>
      </dgm:t>
    </dgm:pt>
    <dgm:pt modelId="{A585CEC8-5350-40A8-BB86-8846B028E5C8}" type="parTrans" cxnId="{CBC33869-7F37-4C83-9CE2-E967A9BC33E7}">
      <dgm:prSet/>
      <dgm:spPr/>
      <dgm:t>
        <a:bodyPr/>
        <a:lstStyle/>
        <a:p>
          <a:endParaRPr lang="zh-CN" altLang="en-US"/>
        </a:p>
      </dgm:t>
    </dgm:pt>
    <dgm:pt modelId="{EA929555-0230-4463-B23D-8EB330A20A31}" type="sibTrans" cxnId="{CBC33869-7F37-4C83-9CE2-E967A9BC33E7}">
      <dgm:prSet/>
      <dgm:spPr/>
      <dgm:t>
        <a:bodyPr/>
        <a:lstStyle/>
        <a:p>
          <a:endParaRPr lang="zh-CN" altLang="en-US"/>
        </a:p>
      </dgm:t>
    </dgm:pt>
    <dgm:pt modelId="{F358BF29-85C4-47E8-9228-FBB1D83F906C}">
      <dgm:prSet phldrT="[文本]" custT="1"/>
      <dgm:spPr/>
      <dgm:t>
        <a:bodyPr/>
        <a:lstStyle/>
        <a:p>
          <a:r>
            <a:rPr lang="en-US" altLang="zh-CN" sz="2400" dirty="0"/>
            <a:t>Your prediction model</a:t>
          </a:r>
          <a:endParaRPr lang="zh-CN" altLang="en-US" sz="2400" dirty="0"/>
        </a:p>
      </dgm:t>
    </dgm:pt>
    <dgm:pt modelId="{902528A1-032B-4C45-902B-411A9C7F0A90}" type="parTrans" cxnId="{98C64078-3A74-4A7E-A12F-A9DF7FFCA6AA}">
      <dgm:prSet/>
      <dgm:spPr/>
      <dgm:t>
        <a:bodyPr/>
        <a:lstStyle/>
        <a:p>
          <a:endParaRPr lang="zh-CN" altLang="en-US"/>
        </a:p>
      </dgm:t>
    </dgm:pt>
    <dgm:pt modelId="{E9ABB88F-A444-4DB6-8FA7-CFCCAA7372CB}" type="sibTrans" cxnId="{98C64078-3A74-4A7E-A12F-A9DF7FFCA6AA}">
      <dgm:prSet/>
      <dgm:spPr/>
      <dgm:t>
        <a:bodyPr/>
        <a:lstStyle/>
        <a:p>
          <a:endParaRPr lang="zh-CN" altLang="en-US"/>
        </a:p>
      </dgm:t>
    </dgm:pt>
    <dgm:pt modelId="{327CDE66-C895-4DC9-A7F9-5BE75AE5ED9E}">
      <dgm:prSet phldrT="[文本]" custT="1"/>
      <dgm:spPr/>
      <dgm:t>
        <a:bodyPr/>
        <a:lstStyle/>
        <a:p>
          <a:endParaRPr lang="en-US" altLang="zh-CN" sz="2400" b="1" kern="1200" dirty="0"/>
        </a:p>
        <a:p>
          <a:r>
            <a:rPr lang="en-US" altLang="zh-CN" sz="2400" b="1" kern="1200" dirty="0"/>
            <a:t>Output</a:t>
          </a:r>
          <a:r>
            <a:rPr lang="en-US" altLang="zh-CN" sz="2400" kern="1200" dirty="0"/>
            <a:t>: 1. </a:t>
          </a:r>
          <a:r>
            <a:rPr lang="en-US" altLang="zh-Hans" sz="2400" kern="1200" dirty="0"/>
            <a:t>a vector of predicted probabilities of each horse to be the </a:t>
          </a:r>
          <a:r>
            <a:rPr lang="en-US" altLang="zh-Hans" sz="2400" b="1" kern="1200" dirty="0">
              <a:solidFill>
                <a:schemeClr val="accent2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winner</a:t>
          </a:r>
          <a:r>
            <a:rPr lang="en-US" altLang="zh-Hans" sz="2400" kern="1200" dirty="0"/>
            <a:t>, </a:t>
          </a:r>
        </a:p>
        <a:p>
          <a:r>
            <a:rPr lang="en-US" altLang="zh-Hans" sz="2400" kern="1200" dirty="0"/>
            <a:t>  2. a vector of predicted probabilities of each horse to finish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with</a:t>
          </a:r>
          <a:r>
            <a:rPr lang="en-US" altLang="zh-CN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in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top three places</a:t>
          </a:r>
          <a:r>
            <a:rPr lang="en-US" altLang="zh-Hans" sz="2400" kern="1200" dirty="0"/>
            <a:t>,</a:t>
          </a:r>
        </a:p>
        <a:p>
          <a:r>
            <a:rPr lang="en-US" altLang="zh-Hans" sz="2400" kern="1200" dirty="0"/>
            <a:t>3. a vector of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win betting ratios of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bankroll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kern="1200" dirty="0"/>
            <a:t>on horses,</a:t>
          </a:r>
        </a:p>
        <a:p>
          <a:r>
            <a:rPr lang="en-US" altLang="zh-Hans" sz="2400" kern="1200" dirty="0"/>
            <a:t>4. a vector of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place betting ratios of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bankroll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kern="1200" dirty="0"/>
            <a:t>on horses,</a:t>
          </a:r>
        </a:p>
        <a:p>
          <a:endParaRPr lang="en-US" altLang="zh-Hans" sz="2400" kern="1200" dirty="0"/>
        </a:p>
      </dgm:t>
    </dgm:pt>
    <dgm:pt modelId="{8D015ECD-0EA5-4D22-A06E-45E0B1F671BB}" type="parTrans" cxnId="{8FA29095-E654-44EC-8EF9-B7440C11CA90}">
      <dgm:prSet/>
      <dgm:spPr/>
      <dgm:t>
        <a:bodyPr/>
        <a:lstStyle/>
        <a:p>
          <a:endParaRPr lang="zh-CN" altLang="en-US"/>
        </a:p>
      </dgm:t>
    </dgm:pt>
    <dgm:pt modelId="{A3606BFF-1C68-46AC-BFF6-1BE492EDA0C6}" type="sibTrans" cxnId="{8FA29095-E654-44EC-8EF9-B7440C11CA90}">
      <dgm:prSet/>
      <dgm:spPr/>
      <dgm:t>
        <a:bodyPr/>
        <a:lstStyle/>
        <a:p>
          <a:endParaRPr lang="zh-CN" altLang="en-US"/>
        </a:p>
      </dgm:t>
    </dgm:pt>
    <dgm:pt modelId="{496B5680-F217-401E-AFF6-20C0C5AEDFE0}" type="pres">
      <dgm:prSet presAssocID="{989736EB-771F-4E1B-BB9E-71BE1C9AF13D}" presName="linearFlow" presStyleCnt="0">
        <dgm:presLayoutVars>
          <dgm:resizeHandles val="exact"/>
        </dgm:presLayoutVars>
      </dgm:prSet>
      <dgm:spPr/>
    </dgm:pt>
    <dgm:pt modelId="{E3F02219-7733-49EA-9A16-0A4A88FF866A}" type="pres">
      <dgm:prSet presAssocID="{41DDED36-06B0-459B-9C6C-07B322828A08}" presName="node" presStyleLbl="node1" presStyleIdx="0" presStyleCnt="3" custScaleX="253282" custScaleY="116413">
        <dgm:presLayoutVars>
          <dgm:bulletEnabled val="1"/>
        </dgm:presLayoutVars>
      </dgm:prSet>
      <dgm:spPr/>
    </dgm:pt>
    <dgm:pt modelId="{FA8D3C2D-3AF1-456D-8302-EBB1184EB236}" type="pres">
      <dgm:prSet presAssocID="{EA929555-0230-4463-B23D-8EB330A20A31}" presName="sibTrans" presStyleLbl="sibTrans2D1" presStyleIdx="0" presStyleCnt="2"/>
      <dgm:spPr/>
    </dgm:pt>
    <dgm:pt modelId="{2899315E-617B-45F9-98B6-DA189F4C211C}" type="pres">
      <dgm:prSet presAssocID="{EA929555-0230-4463-B23D-8EB330A20A31}" presName="connectorText" presStyleLbl="sibTrans2D1" presStyleIdx="0" presStyleCnt="2"/>
      <dgm:spPr/>
    </dgm:pt>
    <dgm:pt modelId="{166C2715-BC25-4B58-B677-311C46187F15}" type="pres">
      <dgm:prSet presAssocID="{F358BF29-85C4-47E8-9228-FBB1D83F906C}" presName="node" presStyleLbl="node1" presStyleIdx="1" presStyleCnt="3" custScaleX="255988">
        <dgm:presLayoutVars>
          <dgm:bulletEnabled val="1"/>
        </dgm:presLayoutVars>
      </dgm:prSet>
      <dgm:spPr/>
    </dgm:pt>
    <dgm:pt modelId="{A0928738-CED0-4D4B-98BB-1A87C00691DB}" type="pres">
      <dgm:prSet presAssocID="{E9ABB88F-A444-4DB6-8FA7-CFCCAA7372CB}" presName="sibTrans" presStyleLbl="sibTrans2D1" presStyleIdx="1" presStyleCnt="2"/>
      <dgm:spPr/>
    </dgm:pt>
    <dgm:pt modelId="{BAD106BA-1C4C-4779-ABF4-72BBB223C5C6}" type="pres">
      <dgm:prSet presAssocID="{E9ABB88F-A444-4DB6-8FA7-CFCCAA7372CB}" presName="connectorText" presStyleLbl="sibTrans2D1" presStyleIdx="1" presStyleCnt="2"/>
      <dgm:spPr/>
    </dgm:pt>
    <dgm:pt modelId="{2D3E2DDC-B32F-4CF4-B09B-2E4DAC36B4AE}" type="pres">
      <dgm:prSet presAssocID="{327CDE66-C895-4DC9-A7F9-5BE75AE5ED9E}" presName="node" presStyleLbl="node1" presStyleIdx="2" presStyleCnt="3" custScaleX="255086" custScaleY="330553">
        <dgm:presLayoutVars>
          <dgm:bulletEnabled val="1"/>
        </dgm:presLayoutVars>
      </dgm:prSet>
      <dgm:spPr/>
    </dgm:pt>
  </dgm:ptLst>
  <dgm:cxnLst>
    <dgm:cxn modelId="{7FAA8409-78C4-4979-80B6-0BEEA623D832}" type="presOf" srcId="{EA929555-0230-4463-B23D-8EB330A20A31}" destId="{FA8D3C2D-3AF1-456D-8302-EBB1184EB236}" srcOrd="0" destOrd="0" presId="urn:microsoft.com/office/officeart/2005/8/layout/process2"/>
    <dgm:cxn modelId="{E9E2240C-A40D-4414-9411-DFE1F1FA34C7}" type="presOf" srcId="{EA929555-0230-4463-B23D-8EB330A20A31}" destId="{2899315E-617B-45F9-98B6-DA189F4C211C}" srcOrd="1" destOrd="0" presId="urn:microsoft.com/office/officeart/2005/8/layout/process2"/>
    <dgm:cxn modelId="{CBC33869-7F37-4C83-9CE2-E967A9BC33E7}" srcId="{989736EB-771F-4E1B-BB9E-71BE1C9AF13D}" destId="{41DDED36-06B0-459B-9C6C-07B322828A08}" srcOrd="0" destOrd="0" parTransId="{A585CEC8-5350-40A8-BB86-8846B028E5C8}" sibTransId="{EA929555-0230-4463-B23D-8EB330A20A31}"/>
    <dgm:cxn modelId="{98C64078-3A74-4A7E-A12F-A9DF7FFCA6AA}" srcId="{989736EB-771F-4E1B-BB9E-71BE1C9AF13D}" destId="{F358BF29-85C4-47E8-9228-FBB1D83F906C}" srcOrd="1" destOrd="0" parTransId="{902528A1-032B-4C45-902B-411A9C7F0A90}" sibTransId="{E9ABB88F-A444-4DB6-8FA7-CFCCAA7372CB}"/>
    <dgm:cxn modelId="{2FF9FF5A-59D3-42B2-B945-4197BEC6CE38}" type="presOf" srcId="{989736EB-771F-4E1B-BB9E-71BE1C9AF13D}" destId="{496B5680-F217-401E-AFF6-20C0C5AEDFE0}" srcOrd="0" destOrd="0" presId="urn:microsoft.com/office/officeart/2005/8/layout/process2"/>
    <dgm:cxn modelId="{9E075D92-4E04-4E95-9001-59FF510E6F2D}" type="presOf" srcId="{E9ABB88F-A444-4DB6-8FA7-CFCCAA7372CB}" destId="{BAD106BA-1C4C-4779-ABF4-72BBB223C5C6}" srcOrd="1" destOrd="0" presId="urn:microsoft.com/office/officeart/2005/8/layout/process2"/>
    <dgm:cxn modelId="{8FA29095-E654-44EC-8EF9-B7440C11CA90}" srcId="{989736EB-771F-4E1B-BB9E-71BE1C9AF13D}" destId="{327CDE66-C895-4DC9-A7F9-5BE75AE5ED9E}" srcOrd="2" destOrd="0" parTransId="{8D015ECD-0EA5-4D22-A06E-45E0B1F671BB}" sibTransId="{A3606BFF-1C68-46AC-BFF6-1BE492EDA0C6}"/>
    <dgm:cxn modelId="{12AB61B1-49FB-4C65-BF37-42CFC52650C2}" type="presOf" srcId="{327CDE66-C895-4DC9-A7F9-5BE75AE5ED9E}" destId="{2D3E2DDC-B32F-4CF4-B09B-2E4DAC36B4AE}" srcOrd="0" destOrd="0" presId="urn:microsoft.com/office/officeart/2005/8/layout/process2"/>
    <dgm:cxn modelId="{43D997B5-C13C-4ACF-B603-0AAECA9E6FBB}" type="presOf" srcId="{E9ABB88F-A444-4DB6-8FA7-CFCCAA7372CB}" destId="{A0928738-CED0-4D4B-98BB-1A87C00691DB}" srcOrd="0" destOrd="0" presId="urn:microsoft.com/office/officeart/2005/8/layout/process2"/>
    <dgm:cxn modelId="{55F535C3-2511-405F-8D6D-9D85AE7FBAC3}" type="presOf" srcId="{41DDED36-06B0-459B-9C6C-07B322828A08}" destId="{E3F02219-7733-49EA-9A16-0A4A88FF866A}" srcOrd="0" destOrd="0" presId="urn:microsoft.com/office/officeart/2005/8/layout/process2"/>
    <dgm:cxn modelId="{CD791CEF-90AB-4620-A74F-5AB45AB532A8}" type="presOf" srcId="{F358BF29-85C4-47E8-9228-FBB1D83F906C}" destId="{166C2715-BC25-4B58-B677-311C46187F15}" srcOrd="0" destOrd="0" presId="urn:microsoft.com/office/officeart/2005/8/layout/process2"/>
    <dgm:cxn modelId="{EF3F427B-0B53-4799-B0B5-70D20DC0D326}" type="presParOf" srcId="{496B5680-F217-401E-AFF6-20C0C5AEDFE0}" destId="{E3F02219-7733-49EA-9A16-0A4A88FF866A}" srcOrd="0" destOrd="0" presId="urn:microsoft.com/office/officeart/2005/8/layout/process2"/>
    <dgm:cxn modelId="{59F17D59-39DC-4B0F-BDFB-038FAB43A8A7}" type="presParOf" srcId="{496B5680-F217-401E-AFF6-20C0C5AEDFE0}" destId="{FA8D3C2D-3AF1-456D-8302-EBB1184EB236}" srcOrd="1" destOrd="0" presId="urn:microsoft.com/office/officeart/2005/8/layout/process2"/>
    <dgm:cxn modelId="{A0E9D80C-37F9-4E45-BD88-A00F1CCC44D9}" type="presParOf" srcId="{FA8D3C2D-3AF1-456D-8302-EBB1184EB236}" destId="{2899315E-617B-45F9-98B6-DA189F4C211C}" srcOrd="0" destOrd="0" presId="urn:microsoft.com/office/officeart/2005/8/layout/process2"/>
    <dgm:cxn modelId="{1DE95A35-4A7D-41A0-BF17-56361FB47A6D}" type="presParOf" srcId="{496B5680-F217-401E-AFF6-20C0C5AEDFE0}" destId="{166C2715-BC25-4B58-B677-311C46187F15}" srcOrd="2" destOrd="0" presId="urn:microsoft.com/office/officeart/2005/8/layout/process2"/>
    <dgm:cxn modelId="{0ADDDB72-9F02-406F-AEDA-003266427C9A}" type="presParOf" srcId="{496B5680-F217-401E-AFF6-20C0C5AEDFE0}" destId="{A0928738-CED0-4D4B-98BB-1A87C00691DB}" srcOrd="3" destOrd="0" presId="urn:microsoft.com/office/officeart/2005/8/layout/process2"/>
    <dgm:cxn modelId="{44096701-428E-4056-8A89-24F7138173EB}" type="presParOf" srcId="{A0928738-CED0-4D4B-98BB-1A87C00691DB}" destId="{BAD106BA-1C4C-4779-ABF4-72BBB223C5C6}" srcOrd="0" destOrd="0" presId="urn:microsoft.com/office/officeart/2005/8/layout/process2"/>
    <dgm:cxn modelId="{00B8481F-BC23-462D-A65A-63CD2E90F960}" type="presParOf" srcId="{496B5680-F217-401E-AFF6-20C0C5AEDFE0}" destId="{2D3E2DDC-B32F-4CF4-B09B-2E4DAC36B4A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02219-7733-49EA-9A16-0A4A88FF866A}">
      <dsp:nvSpPr>
        <dsp:cNvPr id="0" name=""/>
        <dsp:cNvSpPr/>
      </dsp:nvSpPr>
      <dsp:spPr>
        <a:xfrm>
          <a:off x="1177628" y="2856"/>
          <a:ext cx="7779344" cy="8938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Input</a:t>
          </a:r>
          <a:r>
            <a:rPr lang="en-US" altLang="zh-CN" sz="2400" kern="1200" dirty="0"/>
            <a:t>: HKJC racing information of 1 upcoming match </a:t>
          </a:r>
          <a:endParaRPr lang="zh-CN" altLang="en-US" sz="2400" kern="1200" dirty="0"/>
        </a:p>
      </dsp:txBody>
      <dsp:txXfrm>
        <a:off x="1203809" y="29037"/>
        <a:ext cx="7726982" cy="841519"/>
      </dsp:txXfrm>
    </dsp:sp>
    <dsp:sp modelId="{FA8D3C2D-3AF1-456D-8302-EBB1184EB236}">
      <dsp:nvSpPr>
        <dsp:cNvPr id="0" name=""/>
        <dsp:cNvSpPr/>
      </dsp:nvSpPr>
      <dsp:spPr>
        <a:xfrm rot="5400000">
          <a:off x="4923327" y="915934"/>
          <a:ext cx="287945" cy="345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4963640" y="944729"/>
        <a:ext cx="207320" cy="201562"/>
      </dsp:txXfrm>
    </dsp:sp>
    <dsp:sp modelId="{166C2715-BC25-4B58-B677-311C46187F15}">
      <dsp:nvSpPr>
        <dsp:cNvPr id="0" name=""/>
        <dsp:cNvSpPr/>
      </dsp:nvSpPr>
      <dsp:spPr>
        <a:xfrm>
          <a:off x="1136072" y="1280665"/>
          <a:ext cx="7862456" cy="767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Your prediction model</a:t>
          </a:r>
          <a:endParaRPr lang="zh-CN" altLang="en-US" sz="2400" kern="1200" dirty="0"/>
        </a:p>
      </dsp:txBody>
      <dsp:txXfrm>
        <a:off x="1158562" y="1303155"/>
        <a:ext cx="7817476" cy="722874"/>
      </dsp:txXfrm>
    </dsp:sp>
    <dsp:sp modelId="{A0928738-CED0-4D4B-98BB-1A87C00691DB}">
      <dsp:nvSpPr>
        <dsp:cNvPr id="0" name=""/>
        <dsp:cNvSpPr/>
      </dsp:nvSpPr>
      <dsp:spPr>
        <a:xfrm rot="5400000">
          <a:off x="4923327" y="2067715"/>
          <a:ext cx="287945" cy="34553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4963640" y="2096510"/>
        <a:ext cx="207320" cy="201562"/>
      </dsp:txXfrm>
    </dsp:sp>
    <dsp:sp modelId="{2D3E2DDC-B32F-4CF4-B09B-2E4DAC36B4AE}">
      <dsp:nvSpPr>
        <dsp:cNvPr id="0" name=""/>
        <dsp:cNvSpPr/>
      </dsp:nvSpPr>
      <dsp:spPr>
        <a:xfrm>
          <a:off x="1149924" y="2432446"/>
          <a:ext cx="7834752" cy="2538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400" b="1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Output</a:t>
          </a:r>
          <a:r>
            <a:rPr lang="en-US" altLang="zh-CN" sz="2400" kern="1200" dirty="0"/>
            <a:t>: 1. </a:t>
          </a:r>
          <a:r>
            <a:rPr lang="en-US" altLang="zh-Hans" sz="2400" kern="1200" dirty="0"/>
            <a:t>a vector of predicted probabilities of each horse to be the </a:t>
          </a:r>
          <a:r>
            <a:rPr lang="en-US" altLang="zh-Hans" sz="2400" b="1" kern="1200" dirty="0">
              <a:solidFill>
                <a:schemeClr val="accent2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winner</a:t>
          </a:r>
          <a:r>
            <a:rPr lang="en-US" altLang="zh-Hans" sz="2400" kern="1200" dirty="0"/>
            <a:t>,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/>
            <a:t>  2. a vector of predicted probabilities of each horse to finish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with</a:t>
          </a:r>
          <a:r>
            <a:rPr lang="en-US" altLang="zh-CN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in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top three places</a:t>
          </a:r>
          <a:r>
            <a:rPr lang="en-US" altLang="zh-Hans" sz="2400" kern="1200" dirty="0"/>
            <a:t>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/>
            <a:t>3. a vector of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win betting ratios of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bankroll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kern="1200" dirty="0"/>
            <a:t>on horses,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/>
            <a:t>4. a vector of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place betting ratios of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bankroll</a:t>
          </a:r>
          <a:r>
            <a:rPr lang="zh-Hans" altLang="en-US" sz="2400" b="1" kern="1200" dirty="0">
              <a:solidFill>
                <a:srgbClr val="ED7D31"/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altLang="zh-Hans" sz="2400" kern="1200" dirty="0"/>
            <a:t>on horses,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Hans" sz="2400" kern="1200" dirty="0"/>
        </a:p>
      </dsp:txBody>
      <dsp:txXfrm>
        <a:off x="1224264" y="2506786"/>
        <a:ext cx="7686072" cy="2389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750-2185-9644-B06D-8A3FBA89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F91C6-AEB2-BD41-A896-E88C05EDF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814F2-7149-7E49-A759-C73F2EB5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94C9-1826-7E48-80EA-5B773200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FF1F-4C3B-2A44-92C0-524552D9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8283-C2B3-944F-9CE5-3D9DD011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503A-E619-3542-94CF-315AAADA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7A3E-131B-6946-A6E1-810C310B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C762-789A-AD43-9CE3-ED5F3507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0490-A614-7645-BE6E-1C393D66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E1F3D-7621-884C-A60F-24D2057F5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09832-BB1C-5543-B338-A0148794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175E-3306-6746-9105-33A08D5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36EC-5421-1849-B4A2-D266BC73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BD4C-1BC7-7447-95E1-9B7926B6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ADA-F2B2-1448-AAF2-4D693304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E51A-D1D6-924F-B8D8-173EF4FB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0B9B-8E43-854D-A5EF-4169AF3D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6FDAD-1E7D-EB4C-9B00-A95863C6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4C93-BDA5-034E-871B-13570997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05EF-F3F3-FE48-BE78-EC99694E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56FD-9644-5C41-9484-7E9EE100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E305-5940-0742-BB0D-F16F7475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E5B5-9FCC-D84E-863B-2FBBEDFC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6C3E-5C81-C442-AE55-CE57D4A3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2CF7-2D70-A546-B61C-4B0D733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432E-CA45-864B-A0D0-7B229C52F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2E83-B61F-F042-9BA9-C31AE58B4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83C3-C704-9A48-A8C7-B1451C71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2AE53-F154-DA40-B959-46C56836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B2920-D125-404D-B50F-7469247E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3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8D1E-9971-334B-B5A6-BD9EF36A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2AC9-8526-6947-A3CF-F9C0001D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1569C-75F3-4B44-B029-ED05CB68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CA0C0-A58D-7940-B157-77475E78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246FF-41A1-C24A-8B83-BF2D855C8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3612-D511-2245-AB7F-90FE7A5E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9A220-25A5-F44B-9FAE-AF001AD4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B2A40-02CF-024D-923E-A313E1BA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312D-9D8C-AA47-BE03-6A6A2BDB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06889-C726-2748-898C-F7AF725E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ED069-14BE-414D-9BDB-0FF152A1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8D8B4-3365-7940-80F8-9DD0A4D1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020A2-9118-DD46-BC9F-7DD2583C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CB4C2-20F1-9940-8945-841B7B7F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07E3-244C-0B4B-AA02-A1393AF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D0BB-E301-ED4E-AA82-20924784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BFD8C-8E3E-EB44-BC3E-12316926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C1802-A205-424F-BBBF-6D3B6CD1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6B397-05AD-7948-A77B-995A78C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62F42-BE20-254D-A6A1-CABB2F0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27679-7851-DF42-BC36-0BA148E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E6AE-50ED-4D41-B59B-820F70A4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835C5-5AA1-8D49-8D15-E37F0E5C7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23E7D-B853-654D-94E3-B72D89F7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2791A-EA8D-5544-8C6B-A52C2EBF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C7307-C7AC-3E43-B2BA-12D8D42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B7AE1-4CAD-784D-93AF-1D24E1C1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0FAFB-EBC4-4D47-B268-BAFBC6CC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44D4-C371-1843-B2F5-B7B67C611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C6E9B-B95F-F64B-8369-69540D525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450F2-3F71-ED4D-8698-133DAEF52370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42E8-102E-F448-986F-CA130D21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F3F1-7C64-0147-94FF-04F3E636C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B710-0766-8746-9A52-19A46272F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VcFhr2rKAD3CGi99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cFhr2rKAD3CGi998" TargetMode="External"/><Relationship Id="rId2" Type="http://schemas.openxmlformats.org/officeDocument/2006/relationships/hyperlink" Target="https://www.dropbox.com/sh/wwhrwcdd1gjy8de/AADsKn2s5wUFgcLWaRy1VJ93a?dl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5E508-8BD7-AF46-9AF4-D2B3A4B2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altLang="zh-CN" sz="5800"/>
              <a:t>MAFS </a:t>
            </a:r>
            <a:r>
              <a:rPr lang="en-US" altLang="zh-Hans" sz="5800"/>
              <a:t>5013</a:t>
            </a:r>
            <a:r>
              <a:rPr lang="en-US" altLang="zh-CN" sz="5800"/>
              <a:t> Course Project Instruction</a:t>
            </a:r>
            <a:endParaRPr lang="en-US" sz="5800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66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Programming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Suggested working environment: </a:t>
            </a:r>
          </a:p>
          <a:p>
            <a:r>
              <a:rPr lang="en-US" altLang="zh-CN" sz="2400" dirty="0"/>
              <a:t>R: </a:t>
            </a:r>
            <a:r>
              <a:rPr lang="en-US" altLang="zh-CN" sz="2400" b="1" dirty="0">
                <a:solidFill>
                  <a:schemeClr val="accent2"/>
                </a:solidFill>
              </a:rPr>
              <a:t>R</a:t>
            </a:r>
            <a:r>
              <a:rPr lang="en-US" altLang="zh-CN" sz="2400" dirty="0"/>
              <a:t> (https://www.r-project.org/) + </a:t>
            </a:r>
            <a:r>
              <a:rPr lang="en-US" altLang="zh-CN" sz="2400" b="1" dirty="0">
                <a:solidFill>
                  <a:schemeClr val="accent2"/>
                </a:solidFill>
              </a:rPr>
              <a:t>RStudio</a:t>
            </a:r>
            <a:r>
              <a:rPr lang="en-US" altLang="zh-CN" sz="2400" dirty="0"/>
              <a:t> (</a:t>
            </a:r>
            <a:r>
              <a:rPr lang="en-US" altLang="zh-CN" sz="2400" dirty="0">
                <a:hlinkClick r:id="rId2"/>
              </a:rPr>
              <a:t>https://www.rstudio.com/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Python: </a:t>
            </a:r>
            <a:r>
              <a:rPr lang="en-US" altLang="zh-CN" sz="2400" b="1" dirty="0">
                <a:solidFill>
                  <a:schemeClr val="accent2"/>
                </a:solidFill>
              </a:rPr>
              <a:t>Anaconda</a:t>
            </a:r>
            <a:r>
              <a:rPr lang="en-US" altLang="zh-CN" sz="2400" dirty="0"/>
              <a:t> (</a:t>
            </a:r>
            <a:r>
              <a:rPr lang="en-US" altLang="zh-CN" sz="2400" dirty="0">
                <a:hlinkClick r:id="rId3"/>
              </a:rPr>
              <a:t>https://www.anaconda.com/download/</a:t>
            </a:r>
            <a:r>
              <a:rPr lang="en-US" altLang="zh-CN" sz="2400" dirty="0"/>
              <a:t>, </a:t>
            </a:r>
            <a:r>
              <a:rPr lang="en-US" altLang="zh-Hans" sz="2400" dirty="0"/>
              <a:t>which</a:t>
            </a:r>
            <a:r>
              <a:rPr lang="zh-Hans" altLang="en-US" sz="2400" dirty="0"/>
              <a:t> </a:t>
            </a:r>
            <a:r>
              <a:rPr lang="en-US" altLang="zh-CN" sz="2400" dirty="0"/>
              <a:t>includ</a:t>
            </a:r>
            <a:r>
              <a:rPr lang="en-US" altLang="zh-Hans" sz="2400" dirty="0"/>
              <a:t>es</a:t>
            </a:r>
            <a:r>
              <a:rPr lang="en-US" altLang="zh-CN" sz="2400" dirty="0"/>
              <a:t> an IDE called Spyder and most necessary Python packages for data science, such as </a:t>
            </a:r>
            <a:r>
              <a:rPr lang="en-US" altLang="zh-CN" sz="2400" dirty="0" err="1"/>
              <a:t>numpy</a:t>
            </a:r>
            <a:r>
              <a:rPr lang="en-US" altLang="zh-CN" sz="2400" dirty="0"/>
              <a:t>, pandas, </a:t>
            </a:r>
            <a:r>
              <a:rPr lang="en-US" altLang="zh-CN" sz="2400" dirty="0" err="1"/>
              <a:t>scipy</a:t>
            </a:r>
            <a:r>
              <a:rPr lang="en-US" altLang="zh-CN" sz="2400" dirty="0"/>
              <a:t>, etc.)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There are </a:t>
            </a:r>
            <a:r>
              <a:rPr lang="en-US" altLang="zh-Hans" sz="2400" dirty="0"/>
              <a:t>many</a:t>
            </a:r>
            <a:r>
              <a:rPr lang="zh-Hans" altLang="en-US" sz="2400" dirty="0"/>
              <a:t> </a:t>
            </a:r>
            <a:r>
              <a:rPr lang="en-US" altLang="zh-CN" sz="2400" dirty="0"/>
              <a:t>online tutorials for Python and R. Try to search and learn about them if you are not familiar with them. For example, book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for Data Analysis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for Data Science (</a:t>
            </a:r>
            <a:r>
              <a:rPr lang="en-US" sz="2400" dirty="0">
                <a:hlinkClick r:id="rId4"/>
              </a:rPr>
              <a:t>https://r4ds.had.co.nz/</a:t>
            </a:r>
            <a:r>
              <a:rPr lang="en-US" sz="2400" dirty="0"/>
              <a:t>).</a:t>
            </a:r>
            <a:endParaRPr lang="zh-CN" alt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505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>
                <a:solidFill>
                  <a:schemeClr val="bg1">
                    <a:lumMod val="95000"/>
                    <a:lumOff val="5000"/>
                  </a:schemeClr>
                </a:solidFill>
              </a:rPr>
              <a:t>5.1</a:t>
            </a:r>
            <a:r>
              <a:rPr lang="zh-Hans" altLang="en-US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Hans">
                <a:solidFill>
                  <a:schemeClr val="bg1">
                    <a:lumMod val="95000"/>
                    <a:lumOff val="5000"/>
                  </a:schemeClr>
                </a:solidFill>
              </a:rPr>
              <a:t>Data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128DD-2214-E34C-9CE7-B34DCB75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1844676"/>
            <a:ext cx="8775700" cy="3073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48838-8C68-4EE2-A6B2-97DC302A8BB3}"/>
              </a:ext>
            </a:extLst>
          </p:cNvPr>
          <p:cNvSpPr txBox="1"/>
          <p:nvPr/>
        </p:nvSpPr>
        <p:spPr>
          <a:xfrm>
            <a:off x="935182" y="5174399"/>
            <a:ext cx="846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row represents a horse in a match.</a:t>
            </a:r>
          </a:p>
          <a:p>
            <a:r>
              <a:rPr lang="en-US" sz="2400" dirty="0"/>
              <a:t>There is a document explaining column meanings. You should get familiar with the data and do explanatory analysis at first.</a:t>
            </a:r>
          </a:p>
        </p:txBody>
      </p:sp>
    </p:spTree>
    <p:extLst>
      <p:ext uri="{BB962C8B-B14F-4D97-AF65-F5344CB8AC3E}">
        <p14:creationId xmlns:p14="http://schemas.microsoft.com/office/powerpoint/2010/main" val="3216964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>
                <a:solidFill>
                  <a:schemeClr val="bg1">
                    <a:lumMod val="95000"/>
                    <a:lumOff val="5000"/>
                  </a:schemeClr>
                </a:solidFill>
              </a:rPr>
              <a:t>5.2 Prediction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B3DBA-C520-4E8F-8260-C35891CFD255}"/>
              </a:ext>
            </a:extLst>
          </p:cNvPr>
          <p:cNvSpPr txBox="1"/>
          <p:nvPr/>
        </p:nvSpPr>
        <p:spPr>
          <a:xfrm>
            <a:off x="838200" y="5703063"/>
            <a:ext cx="846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add comments to make your program easy to understand. Check demo1.py in the shared </a:t>
            </a:r>
            <a:r>
              <a:rPr lang="en-US" altLang="zh-Hans" sz="2400" dirty="0"/>
              <a:t>python</a:t>
            </a:r>
            <a:r>
              <a:rPr lang="zh-Hans" altLang="en-US" sz="2400" dirty="0"/>
              <a:t> </a:t>
            </a:r>
            <a:r>
              <a:rPr lang="en-US" sz="2400" dirty="0"/>
              <a:t>folder.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5241E-C6FD-EF46-95B1-77B7E535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823"/>
            <a:ext cx="7377545" cy="39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5.2 Prediction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D7A93-914B-453F-B6F0-7389C128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6" y="1768660"/>
            <a:ext cx="7849003" cy="40070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F2CD73-9516-45B3-BC95-459141EA517C}"/>
              </a:ext>
            </a:extLst>
          </p:cNvPr>
          <p:cNvSpPr/>
          <p:nvPr/>
        </p:nvSpPr>
        <p:spPr>
          <a:xfrm>
            <a:off x="780888" y="5900883"/>
            <a:ext cx="8937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Please add comments to make your program easy to understand. Check demo1.R in the shared </a:t>
            </a:r>
            <a:r>
              <a:rPr lang="en-US" altLang="zh-Hans" sz="2400" dirty="0"/>
              <a:t>R</a:t>
            </a:r>
            <a:r>
              <a:rPr lang="zh-Hans" altLang="en-US" sz="2400" dirty="0"/>
              <a:t> </a:t>
            </a:r>
            <a:r>
              <a:rPr lang="en-US" sz="2400" dirty="0"/>
              <a:t>folder.</a:t>
            </a:r>
          </a:p>
        </p:txBody>
      </p:sp>
    </p:spTree>
    <p:extLst>
      <p:ext uri="{BB962C8B-B14F-4D97-AF65-F5344CB8AC3E}">
        <p14:creationId xmlns:p14="http://schemas.microsoft.com/office/powerpoint/2010/main" val="483793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5.2 Prediction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Build your prediction model based on your observation, experience, data analysis, papers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Split the historical data into training set &amp; test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Your prediction should output </a:t>
            </a:r>
            <a:r>
              <a:rPr lang="en-US" altLang="zh-CN" sz="2400" dirty="0">
                <a:solidFill>
                  <a:schemeClr val="accent2"/>
                </a:solidFill>
              </a:rPr>
              <a:t>a data frame including 4 new columns</a:t>
            </a:r>
            <a:r>
              <a:rPr lang="en-US" altLang="zh-CN" sz="2400" dirty="0"/>
              <a:t>:  winning probabilities of horses, top-three probabilities of horses, betting </a:t>
            </a:r>
            <a:r>
              <a:rPr lang="en-US" altLang="zh-Hans" sz="2400" dirty="0"/>
              <a:t>ratios</a:t>
            </a:r>
            <a:r>
              <a:rPr lang="en-US" altLang="zh-CN" sz="2400" dirty="0"/>
              <a:t> of horses to be winners and betting </a:t>
            </a:r>
            <a:r>
              <a:rPr lang="en-US" altLang="zh-Hans" sz="2400" dirty="0"/>
              <a:t>ratios</a:t>
            </a:r>
            <a:r>
              <a:rPr lang="en-US" altLang="zh-CN" sz="2400" dirty="0"/>
              <a:t> of horses to finish within top three places.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your program by running the back testing program (backtesting.py or </a:t>
            </a:r>
            <a:r>
              <a:rPr lang="en-US" sz="2400" dirty="0" err="1"/>
              <a:t>backtesting.R</a:t>
            </a:r>
            <a:r>
              <a:rPr lang="en-US" sz="2400" dirty="0"/>
              <a:t>) and </a:t>
            </a:r>
            <a:r>
              <a:rPr lang="en-US" sz="2400" dirty="0">
                <a:solidFill>
                  <a:schemeClr val="accent2"/>
                </a:solidFill>
              </a:rPr>
              <a:t>upload the summary of the back testing</a:t>
            </a:r>
            <a:r>
              <a:rPr lang="en-US" sz="2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048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Submission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lnSpc>
                <a:spcPts val="2680"/>
              </a:lnSpc>
              <a:buFont typeface="Wingdings" pitchFamily="2" charset="2"/>
              <a:buChar char="Ø"/>
            </a:pPr>
            <a:r>
              <a:rPr lang="en-US" altLang="zh-CN" sz="2400" dirty="0"/>
              <a:t>Create a folder whose name is your team name (avoid special characters)</a:t>
            </a:r>
          </a:p>
          <a:p>
            <a:pPr>
              <a:lnSpc>
                <a:spcPts val="2680"/>
              </a:lnSpc>
              <a:buFont typeface="Wingdings" pitchFamily="2" charset="2"/>
              <a:buChar char="Ø"/>
            </a:pPr>
            <a:r>
              <a:rPr lang="en-US" altLang="zh-CN" sz="2400" dirty="0"/>
              <a:t>In this folder, </a:t>
            </a:r>
            <a:r>
              <a:rPr lang="en-US" altLang="zh-Hans" sz="2400" dirty="0"/>
              <a:t>you</a:t>
            </a:r>
            <a:r>
              <a:rPr lang="zh-Hans" altLang="en-US" sz="2400" dirty="0"/>
              <a:t> </a:t>
            </a:r>
            <a:r>
              <a:rPr lang="en-US" altLang="zh-Hans" sz="2400" dirty="0"/>
              <a:t>need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put</a:t>
            </a:r>
            <a:r>
              <a:rPr lang="zh-Hans" altLang="en-US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a “prediction.py” or “</a:t>
            </a:r>
            <a:r>
              <a:rPr lang="en-US" altLang="zh-CN" sz="2400" dirty="0" err="1">
                <a:solidFill>
                  <a:schemeClr val="accent2"/>
                </a:solidFill>
              </a:rPr>
              <a:t>prediction.R</a:t>
            </a:r>
            <a:r>
              <a:rPr lang="en-US" altLang="zh-CN" sz="2400" dirty="0">
                <a:solidFill>
                  <a:schemeClr val="accent2"/>
                </a:solidFill>
              </a:rPr>
              <a:t>” file and summary of results of back testing</a:t>
            </a:r>
            <a:r>
              <a:rPr lang="en-US" altLang="zh-CN" sz="2400" dirty="0"/>
              <a:t>. You can also add other files such as trained models,  engineered features and extra data in this folder. Check the comments in demos for more information.</a:t>
            </a:r>
          </a:p>
          <a:p>
            <a:pPr>
              <a:lnSpc>
                <a:spcPts val="2680"/>
              </a:lnSpc>
              <a:buFont typeface="Wingdings" pitchFamily="2" charset="2"/>
              <a:buChar char="Ø"/>
            </a:pPr>
            <a:endParaRPr lang="en-US" altLang="zh-CN" sz="2400" dirty="0"/>
          </a:p>
          <a:p>
            <a:pPr>
              <a:lnSpc>
                <a:spcPts val="2680"/>
              </a:lnSpc>
              <a:buFont typeface="Wingdings" pitchFamily="2" charset="2"/>
              <a:buChar char="Ø"/>
            </a:pPr>
            <a:r>
              <a:rPr lang="en-US" altLang="zh-CN" sz="2400" dirty="0"/>
              <a:t>Then compress your folder in a single .zip file. Submit it to the following webpage before the deadline: </a:t>
            </a:r>
            <a:r>
              <a:rPr lang="en-US" altLang="zh-CN" sz="2400" dirty="0">
                <a:hlinkClick r:id="rId2"/>
              </a:rPr>
              <a:t>https://forms.gle/VcFhr2rKAD3CGi998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2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Submission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11DD3-DDF9-4A46-9452-1E487131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8" y="1709961"/>
            <a:ext cx="5891645" cy="5148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6B5C43-6321-8E4F-BE31-D8129BE331E7}"/>
              </a:ext>
            </a:extLst>
          </p:cNvPr>
          <p:cNvSpPr txBox="1"/>
          <p:nvPr/>
        </p:nvSpPr>
        <p:spPr>
          <a:xfrm>
            <a:off x="7093527" y="2396836"/>
            <a:ext cx="4128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your folder to the question of corresponding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202298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Links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Data download &amp; leaderboard &amp; code examples, instruction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https://www.dropbox.com/sh/wwhrwcdd1gjy8de/AADsKn2s5wUFgcLWaRy1VJ93a?dl=0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Submission link 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https://forms.gle/VcFhr2rKAD3CGi998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22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Overview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B1B05-F2B1-7A45-9C9C-32F1441F079C}"/>
              </a:ext>
            </a:extLst>
          </p:cNvPr>
          <p:cNvSpPr txBox="1"/>
          <p:nvPr/>
        </p:nvSpPr>
        <p:spPr>
          <a:xfrm>
            <a:off x="838200" y="2059919"/>
            <a:ext cx="10515600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r>
              <a:rPr lang="en-US" altLang="zh-Han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Grading</a:t>
            </a: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ts val="2800"/>
              </a:lnSpc>
              <a:buFont typeface="+mj-lt"/>
              <a:buAutoNum type="arabicPeriod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32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B1B05-F2B1-7A45-9C9C-32F1441F079C}"/>
              </a:ext>
            </a:extLst>
          </p:cNvPr>
          <p:cNvSpPr txBox="1"/>
          <p:nvPr/>
        </p:nvSpPr>
        <p:spPr>
          <a:xfrm>
            <a:off x="838200" y="23007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Hans" sz="2400" dirty="0"/>
              <a:t>You</a:t>
            </a:r>
            <a:r>
              <a:rPr lang="zh-Hans" altLang="en-US" sz="2400" dirty="0"/>
              <a:t> </a:t>
            </a:r>
            <a:r>
              <a:rPr lang="en-US" altLang="zh-Hans" sz="2400" dirty="0"/>
              <a:t>need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CN" sz="2400" dirty="0"/>
              <a:t>use data </a:t>
            </a:r>
            <a:r>
              <a:rPr lang="en-US" sz="2400" dirty="0"/>
              <a:t>of past matches</a:t>
            </a:r>
            <a:r>
              <a:rPr lang="zh-Hans" altLang="en-US" sz="2400" dirty="0"/>
              <a:t> </a:t>
            </a:r>
            <a:r>
              <a:rPr lang="en-US" sz="2400" dirty="0"/>
              <a:t>(</a:t>
            </a:r>
            <a:r>
              <a:rPr lang="en-US" altLang="zh-Hans" sz="2400" dirty="0"/>
              <a:t>from 2007-09-09 to 2019-01-06</a:t>
            </a:r>
            <a:r>
              <a:rPr lang="en-US" sz="2400" dirty="0"/>
              <a:t>) to build a prediction model to predict upcoming matches from 2019 Oct.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 encourage you to </a:t>
            </a:r>
            <a:r>
              <a:rPr lang="en-US" altLang="zh-Hans" sz="2400" dirty="0"/>
              <a:t>collect</a:t>
            </a:r>
            <a:r>
              <a:rPr lang="zh-Hans" altLang="en-US" sz="2400" dirty="0"/>
              <a:t> </a:t>
            </a:r>
            <a:r>
              <a:rPr lang="en-US" sz="2400" dirty="0"/>
              <a:t>any useful external data to expand the </a:t>
            </a:r>
            <a:r>
              <a:rPr lang="en-US" altLang="zh-Hans" sz="2400" dirty="0"/>
              <a:t>training</a:t>
            </a:r>
            <a:r>
              <a:rPr lang="zh-Hans" altLang="en-US" sz="2400" dirty="0"/>
              <a:t> </a:t>
            </a:r>
            <a:r>
              <a:rPr lang="en-US" sz="2400" dirty="0"/>
              <a:t>dataset and you will get bonus for this.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14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图示 3">
            <a:extLst>
              <a:ext uri="{FF2B5EF4-FFF2-40B4-BE49-F238E27FC236}">
                <a16:creationId xmlns:a16="http://schemas.microsoft.com/office/drawing/2014/main" id="{EC8699E5-81BE-4DEE-84F8-8E524CF16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437690"/>
              </p:ext>
            </p:extLst>
          </p:nvPr>
        </p:nvGraphicFramePr>
        <p:xfrm>
          <a:off x="741216" y="1787567"/>
          <a:ext cx="10134601" cy="497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140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You need to submit the prediction model program weekly. Deadline is usually </a:t>
            </a:r>
            <a:r>
              <a:rPr lang="en-US" sz="2400" b="1" dirty="0">
                <a:solidFill>
                  <a:schemeClr val="accent2"/>
                </a:solidFill>
              </a:rPr>
              <a:t>Monday 11pm</a:t>
            </a:r>
            <a:r>
              <a:rPr lang="en-US" sz="2400" dirty="0"/>
              <a:t>. Then we will test your predictions using matches of that week.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You don’t need to submit a totally new prediction model every week. You can make minor modifications or submit the old model directly.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You can choose either </a:t>
            </a:r>
            <a:r>
              <a:rPr lang="en-US" altLang="zh-CN" sz="2400" b="1" dirty="0">
                <a:solidFill>
                  <a:schemeClr val="accent2"/>
                </a:solidFill>
              </a:rPr>
              <a:t>Python 3.X</a:t>
            </a:r>
            <a:r>
              <a:rPr lang="en-US" altLang="zh-CN" sz="2400" dirty="0"/>
              <a:t> or </a:t>
            </a:r>
            <a:r>
              <a:rPr lang="en-US" altLang="zh-CN" sz="2400" b="1" dirty="0">
                <a:solidFill>
                  <a:schemeClr val="accent2"/>
                </a:solidFill>
              </a:rPr>
              <a:t>R</a:t>
            </a:r>
            <a:r>
              <a:rPr lang="en-US" altLang="zh-CN" sz="2400" dirty="0"/>
              <a:t> as your programming language.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727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4DF95-3726-F14B-8ECF-8C3642653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2145"/>
                <a:ext cx="10515600" cy="4308764"/>
              </a:xfrm>
            </p:spPr>
            <p:txBody>
              <a:bodyPr anchor="ctr">
                <a:normAutofit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The evaluation metric of prediction performance is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RMSE</a:t>
                </a:r>
                <a:r>
                  <a:rPr lang="en-US" sz="2400" dirty="0"/>
                  <a:t> (</a:t>
                </a:r>
                <a:r>
                  <a:rPr lang="en-US" dirty="0"/>
                  <a:t>root-mean-square error).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For example, for a match of 10 horses,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given a vector of predicted probability for each horse to be the winner,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if horse 2 got the winner, then the outcome vector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1, 0, …, 0</m:t>
                        </m:r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/>
                  <a:t>So RMSE of this prediction will be computed as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−0)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−0)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−0)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4DF95-3726-F14B-8ECF-8C3642653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2145"/>
                <a:ext cx="10515600" cy="4308764"/>
              </a:xfrm>
              <a:blipFill>
                <a:blip r:embed="rId2"/>
                <a:stretch>
                  <a:fillRect l="-1217" t="-1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79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2.1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Leaderboard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655"/>
            <a:ext cx="10515600" cy="235527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Hans" sz="2600" dirty="0"/>
              <a:t>The leaderboard is decided by </a:t>
            </a:r>
            <a:r>
              <a:rPr lang="en-US" altLang="zh-Hans" sz="2600" b="1" dirty="0">
                <a:solidFill>
                  <a:schemeClr val="accent2"/>
                </a:solidFill>
              </a:rPr>
              <a:t>average rank</a:t>
            </a:r>
            <a:r>
              <a:rPr lang="en-US" altLang="zh-Hans" sz="2600" dirty="0">
                <a:solidFill>
                  <a:srgbClr val="FF0000"/>
                </a:solidFill>
              </a:rPr>
              <a:t> </a:t>
            </a:r>
            <a:r>
              <a:rPr lang="en-US" altLang="zh-Hans" sz="2600" dirty="0"/>
              <a:t>of your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Hans" sz="2600" dirty="0"/>
              <a:t>weekly RMSE of predicted winner,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Hans" sz="2600" dirty="0"/>
              <a:t>weekly RMSE of predicted top three places,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Hans" sz="2600" dirty="0"/>
              <a:t>bankroll</a:t>
            </a:r>
            <a:r>
              <a:rPr lang="zh-Hans" altLang="en-US" sz="2600" dirty="0"/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(We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will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calculate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results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by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‘fair’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odds)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endParaRPr lang="en-US" altLang="zh-Hans" sz="2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altLang="zh-Hans" sz="2600" dirty="0">
                <a:solidFill>
                  <a:schemeClr val="accent2"/>
                </a:solidFill>
              </a:rPr>
              <a:t>	Positive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return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by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real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odds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will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get</a:t>
            </a:r>
            <a:r>
              <a:rPr lang="zh-Hans" altLang="en-US" sz="2600" dirty="0">
                <a:solidFill>
                  <a:schemeClr val="accent2"/>
                </a:solidFill>
              </a:rPr>
              <a:t> </a:t>
            </a:r>
            <a:r>
              <a:rPr lang="en-US" altLang="zh-Hans" sz="2600" dirty="0">
                <a:solidFill>
                  <a:schemeClr val="accent2"/>
                </a:solidFill>
              </a:rPr>
              <a:t>bonus!</a:t>
            </a:r>
          </a:p>
          <a:p>
            <a:pPr marL="914400" lvl="1" indent="-457200">
              <a:buFont typeface="+mj-lt"/>
              <a:buAutoNum type="arabicParenR"/>
            </a:pPr>
            <a:endParaRPr lang="en-US" altLang="zh-Hans" sz="2000" dirty="0"/>
          </a:p>
          <a:p>
            <a:pPr marL="0" indent="0">
              <a:buNone/>
            </a:pPr>
            <a:r>
              <a:rPr lang="en-US" sz="2600" dirty="0"/>
              <a:t>Initial bankroll is 10,000 HKD.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97BB6-7CA1-864A-92C3-1530DABE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73868"/>
            <a:ext cx="11099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1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DF95-3726-F14B-8ECF-8C36426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73" y="1724055"/>
            <a:ext cx="6199909" cy="455202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400" dirty="0"/>
              <a:t>There are 10 chances for you to submit your prediction (</a:t>
            </a:r>
            <a:r>
              <a:rPr lang="en-US" altLang="zh-CN" sz="2400" dirty="0">
                <a:solidFill>
                  <a:schemeClr val="accent2"/>
                </a:solidFill>
              </a:rPr>
              <a:t>from </a:t>
            </a:r>
            <a:r>
              <a:rPr lang="en-US" altLang="zh-CN" sz="2400" b="1" dirty="0">
                <a:solidFill>
                  <a:schemeClr val="accent2"/>
                </a:solidFill>
              </a:rPr>
              <a:t>2019.10.07</a:t>
            </a:r>
            <a:r>
              <a:rPr lang="en-US" altLang="zh-CN" sz="2400" dirty="0">
                <a:solidFill>
                  <a:schemeClr val="accent2"/>
                </a:solidFill>
              </a:rPr>
              <a:t> to </a:t>
            </a:r>
            <a:r>
              <a:rPr lang="en-US" altLang="zh-CN" sz="2400" b="1" dirty="0">
                <a:solidFill>
                  <a:schemeClr val="accent2"/>
                </a:solidFill>
              </a:rPr>
              <a:t>2019.12.15</a:t>
            </a:r>
            <a:r>
              <a:rPr lang="en-US" altLang="zh-CN" sz="2400" dirty="0"/>
              <a:t>, the deadline is </a:t>
            </a:r>
            <a:r>
              <a:rPr lang="en-US" altLang="zh-CN" sz="2400" dirty="0">
                <a:solidFill>
                  <a:schemeClr val="accent2"/>
                </a:solidFill>
              </a:rPr>
              <a:t>Monday 11 pm for each week</a:t>
            </a:r>
            <a:r>
              <a:rPr lang="en-US" altLang="zh-CN" sz="2400" dirty="0"/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400" dirty="0"/>
              <a:t>A leaderboard will be published every week since 2019.10.07</a:t>
            </a: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zh-CN" sz="2400" dirty="0"/>
              <a:t>The final score of this project is based on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en-US" altLang="zh-CN" sz="2200" dirty="0"/>
              <a:t>70%: </a:t>
            </a:r>
            <a:r>
              <a:rPr lang="en-US" altLang="zh-CN" sz="2200" b="1" dirty="0">
                <a:solidFill>
                  <a:schemeClr val="accent2"/>
                </a:solidFill>
              </a:rPr>
              <a:t>average of best 6 weekly ranks of your team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CN" sz="2200" dirty="0"/>
              <a:t>30%: final presentation and report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F8AA42-3AB3-AA40-9067-3D89F031E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150981"/>
              </p:ext>
            </p:extLst>
          </p:nvPr>
        </p:nvGraphicFramePr>
        <p:xfrm>
          <a:off x="6807737" y="2337584"/>
          <a:ext cx="5075381" cy="3917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3092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6B80-EAB6-EB4C-BDE3-C0C88053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Hans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r>
              <a:rPr lang="zh-Hans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Timeline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9E74CEB1-B47F-6E4A-9F1F-BD11E9252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086325"/>
              </p:ext>
            </p:extLst>
          </p:nvPr>
        </p:nvGraphicFramePr>
        <p:xfrm>
          <a:off x="678031" y="1732685"/>
          <a:ext cx="10835937" cy="50124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36843">
                  <a:extLst>
                    <a:ext uri="{9D8B030D-6E8A-4147-A177-3AD203B41FA5}">
                      <a16:colId xmlns:a16="http://schemas.microsoft.com/office/drawing/2014/main" val="729210824"/>
                    </a:ext>
                  </a:extLst>
                </a:gridCol>
                <a:gridCol w="3796748">
                  <a:extLst>
                    <a:ext uri="{9D8B030D-6E8A-4147-A177-3AD203B41FA5}">
                      <a16:colId xmlns:a16="http://schemas.microsoft.com/office/drawing/2014/main" val="961310004"/>
                    </a:ext>
                  </a:extLst>
                </a:gridCol>
                <a:gridCol w="3802346">
                  <a:extLst>
                    <a:ext uri="{9D8B030D-6E8A-4147-A177-3AD203B41FA5}">
                      <a16:colId xmlns:a16="http://schemas.microsoft.com/office/drawing/2014/main" val="1665953445"/>
                    </a:ext>
                  </a:extLst>
                </a:gridCol>
              </a:tblGrid>
              <a:tr h="38138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Preparation </a:t>
                      </a:r>
                      <a:r>
                        <a:rPr lang="en-US" altLang="zh-Hans" sz="1900" dirty="0"/>
                        <a:t>P</a:t>
                      </a:r>
                      <a:r>
                        <a:rPr lang="en-US" altLang="zh-CN" sz="1900" dirty="0"/>
                        <a:t>eriod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Regular </a:t>
                      </a:r>
                      <a:r>
                        <a:rPr lang="en-US" altLang="zh-Hans" sz="1900" dirty="0"/>
                        <a:t>S</a:t>
                      </a:r>
                      <a:r>
                        <a:rPr lang="en-US" altLang="zh-CN" sz="1900" dirty="0"/>
                        <a:t>eason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Final </a:t>
                      </a:r>
                      <a:r>
                        <a:rPr lang="en-US" altLang="zh-Hans" sz="1900" dirty="0"/>
                        <a:t>Presentation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67738"/>
                  </a:ext>
                </a:extLst>
              </a:tr>
              <a:tr h="357853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Now ~ </a:t>
                      </a:r>
                      <a:r>
                        <a:rPr lang="en-US" altLang="zh-Hans" sz="1900" dirty="0"/>
                        <a:t>Oct</a:t>
                      </a:r>
                      <a:r>
                        <a:rPr lang="en-US" altLang="zh-CN" sz="1900" dirty="0"/>
                        <a:t> </a:t>
                      </a:r>
                      <a:r>
                        <a:rPr lang="en-US" altLang="zh-Hans" sz="1900" dirty="0"/>
                        <a:t>0</a:t>
                      </a:r>
                      <a:r>
                        <a:rPr lang="en-US" altLang="zh-CN" sz="1900" dirty="0"/>
                        <a:t>7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900" dirty="0"/>
                        <a:t>Oct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CN" sz="1900" dirty="0"/>
                        <a:t>0</a:t>
                      </a:r>
                      <a:r>
                        <a:rPr lang="en-US" altLang="zh-Hans" sz="1900" dirty="0"/>
                        <a:t>7</a:t>
                      </a:r>
                      <a:r>
                        <a:rPr lang="en-US" altLang="zh-CN" sz="1900" dirty="0"/>
                        <a:t> ~ </a:t>
                      </a:r>
                      <a:r>
                        <a:rPr lang="en-US" altLang="zh-Hans" sz="1900" dirty="0"/>
                        <a:t>Dec</a:t>
                      </a:r>
                      <a:r>
                        <a:rPr lang="en-US" altLang="zh-CN" sz="1900" dirty="0"/>
                        <a:t> </a:t>
                      </a:r>
                      <a:r>
                        <a:rPr lang="en-US" altLang="zh-Hans" sz="1900" dirty="0"/>
                        <a:t>1</a:t>
                      </a:r>
                      <a:r>
                        <a:rPr lang="en-US" altLang="zh-CN" sz="1900" dirty="0"/>
                        <a:t>5 (</a:t>
                      </a:r>
                      <a:r>
                        <a:rPr lang="en-US" altLang="zh-Hans" sz="1900" dirty="0"/>
                        <a:t>10</a:t>
                      </a:r>
                      <a:r>
                        <a:rPr lang="en-US" altLang="zh-CN" sz="1900" dirty="0"/>
                        <a:t> weeks)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1900" dirty="0"/>
                        <a:t>Around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Dec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19</a:t>
                      </a:r>
                      <a:endParaRPr lang="zh-CN" alt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44639"/>
                  </a:ext>
                </a:extLst>
              </a:tr>
              <a:tr h="425008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sz="1900" dirty="0"/>
                        <a:t>Team up (up to 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2 persons per group</a:t>
                      </a:r>
                      <a:r>
                        <a:rPr lang="en-US" altLang="zh-CN" sz="1900" dirty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sz="19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900" dirty="0"/>
                        <a:t>Download the historical data as th</a:t>
                      </a:r>
                      <a:r>
                        <a:rPr lang="en-US" altLang="zh-Hans" sz="1900" dirty="0"/>
                        <a:t>e</a:t>
                      </a:r>
                      <a:r>
                        <a:rPr lang="en-US" altLang="zh-CN" sz="1900" dirty="0"/>
                        <a:t> training set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sz="19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900" dirty="0"/>
                        <a:t>You can </a:t>
                      </a:r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upload an experimental model before Sep </a:t>
                      </a:r>
                      <a:r>
                        <a:rPr lang="en-US" altLang="zh-Hans" sz="1900" dirty="0">
                          <a:solidFill>
                            <a:srgbClr val="0070C0"/>
                          </a:solidFill>
                        </a:rPr>
                        <a:t>30</a:t>
                      </a:r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altLang="zh-Hans" sz="1900" dirty="0">
                          <a:solidFill>
                            <a:srgbClr val="0070C0"/>
                          </a:solidFill>
                        </a:rPr>
                        <a:t>Mon</a:t>
                      </a:r>
                      <a:r>
                        <a:rPr lang="en-US" altLang="zh-CN" sz="1900" dirty="0">
                          <a:solidFill>
                            <a:srgbClr val="0070C0"/>
                          </a:solidFill>
                        </a:rPr>
                        <a:t>day) midnight. </a:t>
                      </a:r>
                      <a:r>
                        <a:rPr lang="en-US" altLang="zh-CN" sz="1900" dirty="0"/>
                        <a:t>We will test your </a:t>
                      </a:r>
                      <a:r>
                        <a:rPr lang="en-US" altLang="zh-Hans" sz="1900" dirty="0"/>
                        <a:t>prediction</a:t>
                      </a:r>
                      <a:r>
                        <a:rPr lang="en-US" altLang="zh-CN" sz="1900" dirty="0"/>
                        <a:t> but the performance will not count for grading</a:t>
                      </a:r>
                      <a:endParaRPr lang="zh-CN" alt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For each week: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900" dirty="0"/>
                        <a:t>Teams can upload the </a:t>
                      </a:r>
                      <a:r>
                        <a:rPr lang="en-US" altLang="zh-Hans" sz="1900" dirty="0"/>
                        <a:t>model</a:t>
                      </a:r>
                      <a:r>
                        <a:rPr lang="en-US" altLang="zh-CN" sz="1900" dirty="0"/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before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this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week starts (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Monday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11 pm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)</a:t>
                      </a:r>
                      <a:r>
                        <a:rPr lang="en-US" altLang="zh-CN" sz="1900" dirty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900" dirty="0"/>
                        <a:t>We will test </a:t>
                      </a:r>
                      <a:r>
                        <a:rPr lang="en-US" altLang="zh-Hans" sz="1900" dirty="0"/>
                        <a:t>prediction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CN" sz="1900" dirty="0"/>
                        <a:t>performance using upcoming </a:t>
                      </a:r>
                      <a:r>
                        <a:rPr lang="en-US" altLang="zh-Hans" sz="1900" dirty="0"/>
                        <a:t>matches of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CN" sz="1900" dirty="0"/>
                        <a:t>this week (</a:t>
                      </a:r>
                      <a:r>
                        <a:rPr lang="en-US" altLang="zh-Hans" sz="1900" dirty="0"/>
                        <a:t>matches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of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Wed and Sat/Sun</a:t>
                      </a:r>
                      <a:r>
                        <a:rPr lang="en-US" altLang="zh-CN" sz="1900" dirty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sz="19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900" dirty="0"/>
                        <a:t>The leaderboard will be updated on next </a:t>
                      </a:r>
                      <a:r>
                        <a:rPr lang="en-US" altLang="zh-Hans" sz="1900" dirty="0"/>
                        <a:t>Mon</a:t>
                      </a:r>
                      <a:r>
                        <a:rPr lang="en-US" altLang="zh-CN" sz="1900" dirty="0"/>
                        <a:t>day afternoon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sz="19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sz="1900" dirty="0"/>
                        <a:t>New data </a:t>
                      </a:r>
                      <a:r>
                        <a:rPr lang="en-US" altLang="zh-Hans" sz="1900" dirty="0"/>
                        <a:t>of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CN" sz="1900" dirty="0"/>
                        <a:t>this week will also be shared with you 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on next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Mon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day 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Hans" sz="1900" dirty="0"/>
                        <a:t>You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need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to</a:t>
                      </a:r>
                      <a:r>
                        <a:rPr lang="en-US" altLang="zh-CN" sz="1900" dirty="0"/>
                        <a:t> 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write</a:t>
                      </a:r>
                      <a:r>
                        <a:rPr lang="zh-CN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report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(pdf)</a:t>
                      </a:r>
                      <a:r>
                        <a:rPr lang="en-US" altLang="zh-CN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and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prepare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Hans" sz="1900" dirty="0">
                          <a:solidFill>
                            <a:schemeClr val="accent2"/>
                          </a:solidFill>
                        </a:rPr>
                        <a:t>presentation</a:t>
                      </a:r>
                      <a:r>
                        <a:rPr lang="zh-Hans" altLang="en-US" sz="19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altLang="zh-CN" sz="1900" dirty="0"/>
                        <a:t>about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CN" sz="1900" dirty="0"/>
                        <a:t>your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prediction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model</a:t>
                      </a:r>
                      <a:r>
                        <a:rPr lang="en-US" altLang="zh-CN" sz="1900" dirty="0"/>
                        <a:t>, including the method, rationality, data analysis, main results etc.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altLang="zh-CN" sz="1900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Hans" sz="1900" dirty="0"/>
                        <a:t>We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will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grade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your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presentation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and</a:t>
                      </a:r>
                      <a:r>
                        <a:rPr lang="zh-Hans" altLang="en-US" sz="1900" dirty="0"/>
                        <a:t> </a:t>
                      </a:r>
                      <a:r>
                        <a:rPr lang="en-US" altLang="zh-Hans" sz="1900" dirty="0"/>
                        <a:t>report.</a:t>
                      </a:r>
                      <a:endParaRPr lang="en-US" altLang="zh-C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6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4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10809</TotalTime>
  <Words>1000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MAFS 5013 Course Project Instruction</vt:lpstr>
      <vt:lpstr>Overview</vt:lpstr>
      <vt:lpstr>1. Description</vt:lpstr>
      <vt:lpstr>1. Description</vt:lpstr>
      <vt:lpstr>1. Description</vt:lpstr>
      <vt:lpstr>2. Evaluation</vt:lpstr>
      <vt:lpstr>2.1 Leaderboard</vt:lpstr>
      <vt:lpstr>3. Grading</vt:lpstr>
      <vt:lpstr>4. Timeline</vt:lpstr>
      <vt:lpstr>5. Programming</vt:lpstr>
      <vt:lpstr>5.1 Data</vt:lpstr>
      <vt:lpstr>5.2 Prediction</vt:lpstr>
      <vt:lpstr>5.2 Prediction</vt:lpstr>
      <vt:lpstr>5.2 Prediction</vt:lpstr>
      <vt:lpstr>6. Submission</vt:lpstr>
      <vt:lpstr>6. Submission</vt:lpstr>
      <vt:lpstr>6.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MAFS 5013 Course Project Instruction</dc:title>
  <dc:creator>Rougang YE</dc:creator>
  <cp:lastModifiedBy>Rougang YE</cp:lastModifiedBy>
  <cp:revision>116</cp:revision>
  <dcterms:created xsi:type="dcterms:W3CDTF">2019-09-07T14:19:04Z</dcterms:created>
  <dcterms:modified xsi:type="dcterms:W3CDTF">2019-09-18T11:42:26Z</dcterms:modified>
</cp:coreProperties>
</file>