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7644F-9509-4878-8AB6-A3CAA3E37E9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863EB5-CCE5-4C23-A111-DAEF870C0D72}">
      <dgm:prSet/>
      <dgm:spPr/>
      <dgm:t>
        <a:bodyPr/>
        <a:lstStyle/>
        <a:p>
          <a:r>
            <a:rPr lang="pl-PL" b="0" i="0" dirty="0"/>
            <a:t>1. Utwórz zbiór elementów posortowanych i przenieś do niego dowolny element ze zbioru nieposortowanego.</a:t>
          </a:r>
          <a:endParaRPr lang="en-US" dirty="0"/>
        </a:p>
      </dgm:t>
    </dgm:pt>
    <dgm:pt modelId="{F0A7469B-729B-4263-8C77-500AAC41A270}" type="parTrans" cxnId="{57C86D3C-0B2F-4482-99C2-05FA5298D7D2}">
      <dgm:prSet/>
      <dgm:spPr/>
      <dgm:t>
        <a:bodyPr/>
        <a:lstStyle/>
        <a:p>
          <a:endParaRPr lang="en-US"/>
        </a:p>
      </dgm:t>
    </dgm:pt>
    <dgm:pt modelId="{57C84611-ABC3-4213-AEFB-9B2BF5E05362}" type="sibTrans" cxnId="{57C86D3C-0B2F-4482-99C2-05FA5298D7D2}">
      <dgm:prSet/>
      <dgm:spPr/>
      <dgm:t>
        <a:bodyPr/>
        <a:lstStyle/>
        <a:p>
          <a:endParaRPr lang="en-US"/>
        </a:p>
      </dgm:t>
    </dgm:pt>
    <dgm:pt modelId="{F2CCEC0E-6494-4B28-BFE2-3028986ADDEB}">
      <dgm:prSet/>
      <dgm:spPr/>
      <dgm:t>
        <a:bodyPr/>
        <a:lstStyle/>
        <a:p>
          <a:r>
            <a:rPr lang="pl-PL" b="0" i="0" dirty="0"/>
            <a:t>2. Weź dowolny element ze zbioru nieposortowanego.</a:t>
          </a:r>
          <a:endParaRPr lang="en-US" dirty="0"/>
        </a:p>
      </dgm:t>
    </dgm:pt>
    <dgm:pt modelId="{5460D233-F204-46DF-A45D-7A26AFC37718}" type="parTrans" cxnId="{E35A7120-39AA-4A61-881C-7A6E9C42540F}">
      <dgm:prSet/>
      <dgm:spPr/>
      <dgm:t>
        <a:bodyPr/>
        <a:lstStyle/>
        <a:p>
          <a:endParaRPr lang="en-US"/>
        </a:p>
      </dgm:t>
    </dgm:pt>
    <dgm:pt modelId="{0CBECEEF-53FC-438E-BA09-5AB53B2A2C20}" type="sibTrans" cxnId="{E35A7120-39AA-4A61-881C-7A6E9C42540F}">
      <dgm:prSet/>
      <dgm:spPr/>
      <dgm:t>
        <a:bodyPr/>
        <a:lstStyle/>
        <a:p>
          <a:endParaRPr lang="en-US"/>
        </a:p>
      </dgm:t>
    </dgm:pt>
    <dgm:pt modelId="{CE0CD39F-0F36-4798-A0F4-F34D610EDFCC}">
      <dgm:prSet/>
      <dgm:spPr/>
      <dgm:t>
        <a:bodyPr/>
        <a:lstStyle/>
        <a:p>
          <a:r>
            <a:rPr lang="pl-PL" b="0" i="0" dirty="0"/>
            <a:t>3. Wyciągnięty element porównuj z kolejnymi elementami zbioru posortowanego, póki nie napotkasz elementu równego lub elementu większego (jeśli chcemy otrzymać ciąg niemalejący) lub nie znajdziemy się na początku/końcu zbioru uporządkowanego.</a:t>
          </a:r>
          <a:endParaRPr lang="en-US" dirty="0"/>
        </a:p>
      </dgm:t>
    </dgm:pt>
    <dgm:pt modelId="{3751A392-0787-4AD6-A980-9DF5EA635979}" type="parTrans" cxnId="{239C0C3A-F38C-4F8E-9A38-B70096A9D78B}">
      <dgm:prSet/>
      <dgm:spPr/>
      <dgm:t>
        <a:bodyPr/>
        <a:lstStyle/>
        <a:p>
          <a:endParaRPr lang="en-US"/>
        </a:p>
      </dgm:t>
    </dgm:pt>
    <dgm:pt modelId="{76424969-D241-4FD4-92A7-C3C7C16F184E}" type="sibTrans" cxnId="{239C0C3A-F38C-4F8E-9A38-B70096A9D78B}">
      <dgm:prSet/>
      <dgm:spPr/>
      <dgm:t>
        <a:bodyPr/>
        <a:lstStyle/>
        <a:p>
          <a:endParaRPr lang="en-US"/>
        </a:p>
      </dgm:t>
    </dgm:pt>
    <dgm:pt modelId="{0D8F5CD7-681A-45F1-9AB3-78F024DC4DD4}">
      <dgm:prSet/>
      <dgm:spPr/>
      <dgm:t>
        <a:bodyPr/>
        <a:lstStyle/>
        <a:p>
          <a:r>
            <a:rPr lang="pl-PL" b="0" i="0" dirty="0"/>
            <a:t>4. Wyciągnięty element wstaw w miejsce, gdzie skończyłeś porównywać.</a:t>
          </a:r>
          <a:endParaRPr lang="en-US" dirty="0"/>
        </a:p>
      </dgm:t>
    </dgm:pt>
    <dgm:pt modelId="{C21EAF46-8F2A-40AB-BC52-4347ABF27180}" type="parTrans" cxnId="{B78957D2-6E10-4AE4-8E53-6FD220A609AF}">
      <dgm:prSet/>
      <dgm:spPr/>
      <dgm:t>
        <a:bodyPr/>
        <a:lstStyle/>
        <a:p>
          <a:endParaRPr lang="en-US"/>
        </a:p>
      </dgm:t>
    </dgm:pt>
    <dgm:pt modelId="{563024C2-EC74-4615-9CAB-8923CA7C6118}" type="sibTrans" cxnId="{B78957D2-6E10-4AE4-8E53-6FD220A609AF}">
      <dgm:prSet/>
      <dgm:spPr/>
      <dgm:t>
        <a:bodyPr/>
        <a:lstStyle/>
        <a:p>
          <a:endParaRPr lang="en-US"/>
        </a:p>
      </dgm:t>
    </dgm:pt>
    <dgm:pt modelId="{68A5E22E-9BF8-4069-9D35-DEF991B824BC}">
      <dgm:prSet/>
      <dgm:spPr/>
      <dgm:t>
        <a:bodyPr/>
        <a:lstStyle/>
        <a:p>
          <a:r>
            <a:rPr lang="pl-PL" b="0" i="0" dirty="0"/>
            <a:t>5. Jeśli zbiór elementów nieuporządkowanych jest niepusty, wróć do punktu 2.</a:t>
          </a:r>
          <a:endParaRPr lang="en-US" dirty="0"/>
        </a:p>
      </dgm:t>
    </dgm:pt>
    <dgm:pt modelId="{754613AC-307F-4F62-9E65-400AEFE1BA6D}" type="parTrans" cxnId="{4EBC61C0-9E18-4F0E-BC4A-D53498740CE6}">
      <dgm:prSet/>
      <dgm:spPr/>
      <dgm:t>
        <a:bodyPr/>
        <a:lstStyle/>
        <a:p>
          <a:endParaRPr lang="en-US"/>
        </a:p>
      </dgm:t>
    </dgm:pt>
    <dgm:pt modelId="{6B8E3D4A-B03C-47F8-9576-B8AF65461D33}" type="sibTrans" cxnId="{4EBC61C0-9E18-4F0E-BC4A-D53498740CE6}">
      <dgm:prSet/>
      <dgm:spPr/>
      <dgm:t>
        <a:bodyPr/>
        <a:lstStyle/>
        <a:p>
          <a:endParaRPr lang="en-US"/>
        </a:p>
      </dgm:t>
    </dgm:pt>
    <dgm:pt modelId="{626C005D-2941-4B9E-B0A5-65D8DF44078A}" type="pres">
      <dgm:prSet presAssocID="{C737644F-9509-4878-8AB6-A3CAA3E37E9E}" presName="linear" presStyleCnt="0">
        <dgm:presLayoutVars>
          <dgm:animLvl val="lvl"/>
          <dgm:resizeHandles val="exact"/>
        </dgm:presLayoutVars>
      </dgm:prSet>
      <dgm:spPr/>
    </dgm:pt>
    <dgm:pt modelId="{8B61DFCD-CD6D-4265-BEE8-2E17B64CB5AC}" type="pres">
      <dgm:prSet presAssocID="{46863EB5-CCE5-4C23-A111-DAEF870C0D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2A6454-DC0B-4751-BAA1-2063995DF4AC}" type="pres">
      <dgm:prSet presAssocID="{57C84611-ABC3-4213-AEFB-9B2BF5E05362}" presName="spacer" presStyleCnt="0"/>
      <dgm:spPr/>
    </dgm:pt>
    <dgm:pt modelId="{138AC790-41AE-4E17-9858-092F06546ABD}" type="pres">
      <dgm:prSet presAssocID="{F2CCEC0E-6494-4B28-BFE2-3028986ADD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C712CF-ABFE-48AC-ABE4-D3D6D4E60F71}" type="pres">
      <dgm:prSet presAssocID="{0CBECEEF-53FC-438E-BA09-5AB53B2A2C20}" presName="spacer" presStyleCnt="0"/>
      <dgm:spPr/>
    </dgm:pt>
    <dgm:pt modelId="{BE1677DD-4863-4B92-90FB-CE944A854914}" type="pres">
      <dgm:prSet presAssocID="{CE0CD39F-0F36-4798-A0F4-F34D610EDF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D0E2A7-7021-4B6B-91E6-1AF9FBBC1234}" type="pres">
      <dgm:prSet presAssocID="{76424969-D241-4FD4-92A7-C3C7C16F184E}" presName="spacer" presStyleCnt="0"/>
      <dgm:spPr/>
    </dgm:pt>
    <dgm:pt modelId="{DAA135DB-5B08-465E-8FB5-69CD2C5FAD86}" type="pres">
      <dgm:prSet presAssocID="{0D8F5CD7-681A-45F1-9AB3-78F024DC4D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EFB10F-A37E-4B02-A6EF-1B664F44C4A8}" type="pres">
      <dgm:prSet presAssocID="{563024C2-EC74-4615-9CAB-8923CA7C6118}" presName="spacer" presStyleCnt="0"/>
      <dgm:spPr/>
    </dgm:pt>
    <dgm:pt modelId="{04F12A59-B933-4230-9BC4-2E2D19E8998D}" type="pres">
      <dgm:prSet presAssocID="{68A5E22E-9BF8-4069-9D35-DEF991B824B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5A7120-39AA-4A61-881C-7A6E9C42540F}" srcId="{C737644F-9509-4878-8AB6-A3CAA3E37E9E}" destId="{F2CCEC0E-6494-4B28-BFE2-3028986ADDEB}" srcOrd="1" destOrd="0" parTransId="{5460D233-F204-46DF-A45D-7A26AFC37718}" sibTransId="{0CBECEEF-53FC-438E-BA09-5AB53B2A2C20}"/>
    <dgm:cxn modelId="{239C0C3A-F38C-4F8E-9A38-B70096A9D78B}" srcId="{C737644F-9509-4878-8AB6-A3CAA3E37E9E}" destId="{CE0CD39F-0F36-4798-A0F4-F34D610EDFCC}" srcOrd="2" destOrd="0" parTransId="{3751A392-0787-4AD6-A980-9DF5EA635979}" sibTransId="{76424969-D241-4FD4-92A7-C3C7C16F184E}"/>
    <dgm:cxn modelId="{8345D23B-12C2-4986-A8F0-9411D1516219}" type="presOf" srcId="{46863EB5-CCE5-4C23-A111-DAEF870C0D72}" destId="{8B61DFCD-CD6D-4265-BEE8-2E17B64CB5AC}" srcOrd="0" destOrd="0" presId="urn:microsoft.com/office/officeart/2005/8/layout/vList2"/>
    <dgm:cxn modelId="{57C86D3C-0B2F-4482-99C2-05FA5298D7D2}" srcId="{C737644F-9509-4878-8AB6-A3CAA3E37E9E}" destId="{46863EB5-CCE5-4C23-A111-DAEF870C0D72}" srcOrd="0" destOrd="0" parTransId="{F0A7469B-729B-4263-8C77-500AAC41A270}" sibTransId="{57C84611-ABC3-4213-AEFB-9B2BF5E05362}"/>
    <dgm:cxn modelId="{586DD566-145D-464A-8DA3-410F141B4A73}" type="presOf" srcId="{C737644F-9509-4878-8AB6-A3CAA3E37E9E}" destId="{626C005D-2941-4B9E-B0A5-65D8DF44078A}" srcOrd="0" destOrd="0" presId="urn:microsoft.com/office/officeart/2005/8/layout/vList2"/>
    <dgm:cxn modelId="{EEA10067-58D5-48F5-AFC6-4E1A0526377F}" type="presOf" srcId="{0D8F5CD7-681A-45F1-9AB3-78F024DC4DD4}" destId="{DAA135DB-5B08-465E-8FB5-69CD2C5FAD86}" srcOrd="0" destOrd="0" presId="urn:microsoft.com/office/officeart/2005/8/layout/vList2"/>
    <dgm:cxn modelId="{AB683D83-6435-4E9F-B67F-08A4554C80E5}" type="presOf" srcId="{F2CCEC0E-6494-4B28-BFE2-3028986ADDEB}" destId="{138AC790-41AE-4E17-9858-092F06546ABD}" srcOrd="0" destOrd="0" presId="urn:microsoft.com/office/officeart/2005/8/layout/vList2"/>
    <dgm:cxn modelId="{E165CC88-A2B0-40B5-B0C7-BE0CCDCC8C3D}" type="presOf" srcId="{68A5E22E-9BF8-4069-9D35-DEF991B824BC}" destId="{04F12A59-B933-4230-9BC4-2E2D19E8998D}" srcOrd="0" destOrd="0" presId="urn:microsoft.com/office/officeart/2005/8/layout/vList2"/>
    <dgm:cxn modelId="{577E03BB-DBBF-48D2-8B29-AE341AB9A5F7}" type="presOf" srcId="{CE0CD39F-0F36-4798-A0F4-F34D610EDFCC}" destId="{BE1677DD-4863-4B92-90FB-CE944A854914}" srcOrd="0" destOrd="0" presId="urn:microsoft.com/office/officeart/2005/8/layout/vList2"/>
    <dgm:cxn modelId="{4EBC61C0-9E18-4F0E-BC4A-D53498740CE6}" srcId="{C737644F-9509-4878-8AB6-A3CAA3E37E9E}" destId="{68A5E22E-9BF8-4069-9D35-DEF991B824BC}" srcOrd="4" destOrd="0" parTransId="{754613AC-307F-4F62-9E65-400AEFE1BA6D}" sibTransId="{6B8E3D4A-B03C-47F8-9576-B8AF65461D33}"/>
    <dgm:cxn modelId="{B78957D2-6E10-4AE4-8E53-6FD220A609AF}" srcId="{C737644F-9509-4878-8AB6-A3CAA3E37E9E}" destId="{0D8F5CD7-681A-45F1-9AB3-78F024DC4DD4}" srcOrd="3" destOrd="0" parTransId="{C21EAF46-8F2A-40AB-BC52-4347ABF27180}" sibTransId="{563024C2-EC74-4615-9CAB-8923CA7C6118}"/>
    <dgm:cxn modelId="{7A6A5B3E-FD10-4421-98D6-5AA83A197A80}" type="presParOf" srcId="{626C005D-2941-4B9E-B0A5-65D8DF44078A}" destId="{8B61DFCD-CD6D-4265-BEE8-2E17B64CB5AC}" srcOrd="0" destOrd="0" presId="urn:microsoft.com/office/officeart/2005/8/layout/vList2"/>
    <dgm:cxn modelId="{8E2E8D04-8543-476B-823D-780548F2914D}" type="presParOf" srcId="{626C005D-2941-4B9E-B0A5-65D8DF44078A}" destId="{E32A6454-DC0B-4751-BAA1-2063995DF4AC}" srcOrd="1" destOrd="0" presId="urn:microsoft.com/office/officeart/2005/8/layout/vList2"/>
    <dgm:cxn modelId="{D61B0F0D-BF95-45E0-A987-80C36053B414}" type="presParOf" srcId="{626C005D-2941-4B9E-B0A5-65D8DF44078A}" destId="{138AC790-41AE-4E17-9858-092F06546ABD}" srcOrd="2" destOrd="0" presId="urn:microsoft.com/office/officeart/2005/8/layout/vList2"/>
    <dgm:cxn modelId="{31679F93-8E86-4E13-8044-F0EED7026B26}" type="presParOf" srcId="{626C005D-2941-4B9E-B0A5-65D8DF44078A}" destId="{7DC712CF-ABFE-48AC-ABE4-D3D6D4E60F71}" srcOrd="3" destOrd="0" presId="urn:microsoft.com/office/officeart/2005/8/layout/vList2"/>
    <dgm:cxn modelId="{FBDB5D9D-0339-4511-A8F6-5B5713CCB6A3}" type="presParOf" srcId="{626C005D-2941-4B9E-B0A5-65D8DF44078A}" destId="{BE1677DD-4863-4B92-90FB-CE944A854914}" srcOrd="4" destOrd="0" presId="urn:microsoft.com/office/officeart/2005/8/layout/vList2"/>
    <dgm:cxn modelId="{444A2738-B26A-4FEC-B618-AE5FCA530AB9}" type="presParOf" srcId="{626C005D-2941-4B9E-B0A5-65D8DF44078A}" destId="{0DD0E2A7-7021-4B6B-91E6-1AF9FBBC1234}" srcOrd="5" destOrd="0" presId="urn:microsoft.com/office/officeart/2005/8/layout/vList2"/>
    <dgm:cxn modelId="{1AAFD40F-9B36-41D3-909C-D125D00A96D4}" type="presParOf" srcId="{626C005D-2941-4B9E-B0A5-65D8DF44078A}" destId="{DAA135DB-5B08-465E-8FB5-69CD2C5FAD86}" srcOrd="6" destOrd="0" presId="urn:microsoft.com/office/officeart/2005/8/layout/vList2"/>
    <dgm:cxn modelId="{B9515255-57D0-4F28-A66E-BE81177F65B0}" type="presParOf" srcId="{626C005D-2941-4B9E-B0A5-65D8DF44078A}" destId="{E6EFB10F-A37E-4B02-A6EF-1B664F44C4A8}" srcOrd="7" destOrd="0" presId="urn:microsoft.com/office/officeart/2005/8/layout/vList2"/>
    <dgm:cxn modelId="{AA9D0DEA-7289-48FD-86C3-80071272888C}" type="presParOf" srcId="{626C005D-2941-4B9E-B0A5-65D8DF44078A}" destId="{04F12A59-B933-4230-9BC4-2E2D19E8998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DFCD-CD6D-4265-BEE8-2E17B64CB5AC}">
      <dsp:nvSpPr>
        <dsp:cNvPr id="0" name=""/>
        <dsp:cNvSpPr/>
      </dsp:nvSpPr>
      <dsp:spPr>
        <a:xfrm>
          <a:off x="0" y="107850"/>
          <a:ext cx="5980170" cy="9920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1. Utwórz zbiór elementów posortowanych i przenieś do niego dowolny element ze zbioru nieposortowanego.</a:t>
          </a:r>
          <a:endParaRPr lang="en-US" sz="1400" kern="1200" dirty="0"/>
        </a:p>
      </dsp:txBody>
      <dsp:txXfrm>
        <a:off x="48426" y="156276"/>
        <a:ext cx="5883318" cy="895161"/>
      </dsp:txXfrm>
    </dsp:sp>
    <dsp:sp modelId="{138AC790-41AE-4E17-9858-092F06546ABD}">
      <dsp:nvSpPr>
        <dsp:cNvPr id="0" name=""/>
        <dsp:cNvSpPr/>
      </dsp:nvSpPr>
      <dsp:spPr>
        <a:xfrm>
          <a:off x="0" y="1140184"/>
          <a:ext cx="5980170" cy="992013"/>
        </a:xfrm>
        <a:prstGeom prst="roundRect">
          <a:avLst/>
        </a:prstGeom>
        <a:solidFill>
          <a:schemeClr val="accent2">
            <a:hueOff val="375695"/>
            <a:satOff val="-7148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2. Weź dowolny element ze zbioru nieposortowanego.</a:t>
          </a:r>
          <a:endParaRPr lang="en-US" sz="1400" kern="1200" dirty="0"/>
        </a:p>
      </dsp:txBody>
      <dsp:txXfrm>
        <a:off x="48426" y="1188610"/>
        <a:ext cx="5883318" cy="895161"/>
      </dsp:txXfrm>
    </dsp:sp>
    <dsp:sp modelId="{BE1677DD-4863-4B92-90FB-CE944A854914}">
      <dsp:nvSpPr>
        <dsp:cNvPr id="0" name=""/>
        <dsp:cNvSpPr/>
      </dsp:nvSpPr>
      <dsp:spPr>
        <a:xfrm>
          <a:off x="0" y="2172518"/>
          <a:ext cx="5980170" cy="992013"/>
        </a:xfrm>
        <a:prstGeom prst="roundRect">
          <a:avLst/>
        </a:prstGeom>
        <a:solidFill>
          <a:schemeClr val="accent2">
            <a:hueOff val="751390"/>
            <a:satOff val="-14296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3. Wyciągnięty element porównuj z kolejnymi elementami zbioru posortowanego, póki nie napotkasz elementu równego lub elementu większego (jeśli chcemy otrzymać ciąg niemalejący) lub nie znajdziemy się na początku/końcu zbioru uporządkowanego.</a:t>
          </a:r>
          <a:endParaRPr lang="en-US" sz="1400" kern="1200" dirty="0"/>
        </a:p>
      </dsp:txBody>
      <dsp:txXfrm>
        <a:off x="48426" y="2220944"/>
        <a:ext cx="5883318" cy="895161"/>
      </dsp:txXfrm>
    </dsp:sp>
    <dsp:sp modelId="{DAA135DB-5B08-465E-8FB5-69CD2C5FAD86}">
      <dsp:nvSpPr>
        <dsp:cNvPr id="0" name=""/>
        <dsp:cNvSpPr/>
      </dsp:nvSpPr>
      <dsp:spPr>
        <a:xfrm>
          <a:off x="0" y="3204851"/>
          <a:ext cx="5980170" cy="992013"/>
        </a:xfrm>
        <a:prstGeom prst="roundRect">
          <a:avLst/>
        </a:prstGeom>
        <a:solidFill>
          <a:schemeClr val="accent2">
            <a:hueOff val="1127085"/>
            <a:satOff val="-21444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4. Wyciągnięty element wstaw w miejsce, gdzie skończyłeś porównywać.</a:t>
          </a:r>
          <a:endParaRPr lang="en-US" sz="1400" kern="1200" dirty="0"/>
        </a:p>
      </dsp:txBody>
      <dsp:txXfrm>
        <a:off x="48426" y="3253277"/>
        <a:ext cx="5883318" cy="895161"/>
      </dsp:txXfrm>
    </dsp:sp>
    <dsp:sp modelId="{04F12A59-B933-4230-9BC4-2E2D19E8998D}">
      <dsp:nvSpPr>
        <dsp:cNvPr id="0" name=""/>
        <dsp:cNvSpPr/>
      </dsp:nvSpPr>
      <dsp:spPr>
        <a:xfrm>
          <a:off x="0" y="4237185"/>
          <a:ext cx="5980170" cy="992013"/>
        </a:xfrm>
        <a:prstGeom prst="roundRect">
          <a:avLst/>
        </a:prstGeom>
        <a:solidFill>
          <a:schemeClr val="accent2">
            <a:hueOff val="1502780"/>
            <a:satOff val="-2859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dirty="0"/>
            <a:t>5. Jeśli zbiór elementów nieuporządkowanych jest niepusty, wróć do punktu 2.</a:t>
          </a:r>
          <a:endParaRPr lang="en-US" sz="1400" kern="1200" dirty="0"/>
        </a:p>
      </dsp:txBody>
      <dsp:txXfrm>
        <a:off x="48426" y="4285611"/>
        <a:ext cx="5883318" cy="89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1098-5443-4823-862A-BD898D6CD159}" type="datetimeFigureOut">
              <a:rPr lang="pl-PL" smtClean="0"/>
              <a:t>11.03.2022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FF6D-BE47-4A93-B9E0-C977A379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48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77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8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1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DDA0D38-CB65-4626-9497-B4E37AB6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pl-PL"/>
              <a:t>Sortowanie przez wstawianie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A6D774-F1AF-47D8-B03C-51323156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pl-PL"/>
              <a:t>Dawid Końpa, 2 sem. NST Informatyka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682D6F1C-121F-4B14-A9A5-32B335F91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r="1339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55CFD2-1F83-41A1-B55F-E4C14C34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pl-PL" sz="2900" b="1" dirty="0">
                <a:latin typeface="+mn-lt"/>
              </a:rPr>
              <a:t>1. Schemat działania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5FCCCB-22AA-464B-BB67-4A3DBE42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pl-PL" sz="1800" dirty="0"/>
              <a:t>Sortowanie przez wstawianie można porównać do układania kart w talii. Bierzemy nie ułożoną talię, wyciągamy pierwszą kartę i ją odkładamy. Następnie pobieramy następną i porównujemy z tą odłożoną i szukamy dla niej miejsca przed pierwszą kartą starszą. Gdy znajdziemy taką kartę rozsuwamy karty i nową wstawiamy w przygotowane w ten sposób miejsce. Algorytm powtarzamy do zużycia kart z talii nieposortowanej.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CC3B770-523F-4E72-A9E6-06EE4226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4" y="2342551"/>
            <a:ext cx="6035826" cy="217289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F0D4B4F-7905-4411-9316-1D60F118BCB7}"/>
              </a:ext>
            </a:extLst>
          </p:cNvPr>
          <p:cNvSpPr txBox="1"/>
          <p:nvPr/>
        </p:nvSpPr>
        <p:spPr>
          <a:xfrm>
            <a:off x="6307493" y="4515448"/>
            <a:ext cx="4615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/>
              <a:t>Rys 1. Sortowanie przez wstawianie ukazane przy pomocy kart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534D8D5-B3C7-4D8B-AA9C-10739AA96F98}"/>
              </a:ext>
            </a:extLst>
          </p:cNvPr>
          <p:cNvSpPr txBox="1"/>
          <p:nvPr/>
        </p:nvSpPr>
        <p:spPr>
          <a:xfrm>
            <a:off x="5881673" y="4761669"/>
            <a:ext cx="5174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Źródło: https://binarnie.pl/sortowanieprzezwstawianiealgorytmimplementacjacpp/</a:t>
            </a:r>
          </a:p>
        </p:txBody>
      </p:sp>
    </p:spTree>
    <p:extLst>
      <p:ext uri="{BB962C8B-B14F-4D97-AF65-F5344CB8AC3E}">
        <p14:creationId xmlns:p14="http://schemas.microsoft.com/office/powerpoint/2010/main" val="41528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65510B-4A0E-49D3-842E-E1D2B04E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pl-PL" b="1" dirty="0">
                <a:latin typeface="+mn-lt"/>
              </a:rPr>
              <a:t>1. Schemat działania algorytmu</a:t>
            </a: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63EE66E9-EE11-4F11-8AB8-B9592B18E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466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4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E5CE89-8280-40A1-8B99-4299ACF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pl-PL" b="1" dirty="0">
                <a:latin typeface="+mn-lt"/>
              </a:rPr>
              <a:t>2. Wady i zalety sortowania przez wstawianie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DA2044D-34F7-4B60-9B32-04746BDCC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232772"/>
              </p:ext>
            </p:extLst>
          </p:nvPr>
        </p:nvGraphicFramePr>
        <p:xfrm>
          <a:off x="2351193" y="2970213"/>
          <a:ext cx="7476914" cy="252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346">
                  <a:extLst>
                    <a:ext uri="{9D8B030D-6E8A-4147-A177-3AD203B41FA5}">
                      <a16:colId xmlns:a16="http://schemas.microsoft.com/office/drawing/2014/main" val="3077241916"/>
                    </a:ext>
                  </a:extLst>
                </a:gridCol>
                <a:gridCol w="3756568">
                  <a:extLst>
                    <a:ext uri="{9D8B030D-6E8A-4147-A177-3AD203B41FA5}">
                      <a16:colId xmlns:a16="http://schemas.microsoft.com/office/drawing/2014/main" val="1660199403"/>
                    </a:ext>
                  </a:extLst>
                </a:gridCol>
              </a:tblGrid>
              <a:tr h="327391">
                <a:tc>
                  <a:txBody>
                    <a:bodyPr/>
                    <a:lstStyle/>
                    <a:p>
                      <a:r>
                        <a:rPr lang="pl-PL" sz="1500"/>
                        <a:t>Zalety</a:t>
                      </a:r>
                    </a:p>
                  </a:txBody>
                  <a:tcPr marL="74407" marR="74407" marT="37203" marB="37203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Wady</a:t>
                      </a:r>
                    </a:p>
                  </a:txBody>
                  <a:tcPr marL="74407" marR="74407" marT="37203" marB="37203"/>
                </a:tc>
                <a:extLst>
                  <a:ext uri="{0D108BD9-81ED-4DB2-BD59-A6C34878D82A}">
                    <a16:rowId xmlns:a16="http://schemas.microsoft.com/office/drawing/2014/main" val="3391858328"/>
                  </a:ext>
                </a:extLst>
              </a:tr>
              <a:tr h="773832">
                <a:tc>
                  <a:txBody>
                    <a:bodyPr/>
                    <a:lstStyle/>
                    <a:p>
                      <a:r>
                        <a:rPr lang="pl-PL" sz="1500"/>
                        <a:t>Sortowanie odbywa się wtedy kiedy jest to konieczne.</a:t>
                      </a:r>
                    </a:p>
                  </a:txBody>
                  <a:tcPr marL="74407" marR="74407" marT="37203" marB="37203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Jeśli jakiś element jest wstawiany, wszystkie elementy muszą być przesunięte o 1.</a:t>
                      </a:r>
                    </a:p>
                  </a:txBody>
                  <a:tcPr marL="74407" marR="74407" marT="37203" marB="37203"/>
                </a:tc>
                <a:extLst>
                  <a:ext uri="{0D108BD9-81ED-4DB2-BD59-A6C34878D82A}">
                    <a16:rowId xmlns:a16="http://schemas.microsoft.com/office/drawing/2014/main" val="2132339200"/>
                  </a:ext>
                </a:extLst>
              </a:tr>
              <a:tr h="550612">
                <a:tc>
                  <a:txBody>
                    <a:bodyPr/>
                    <a:lstStyle/>
                    <a:p>
                      <a:r>
                        <a:rPr lang="pl-PL" sz="1500"/>
                        <a:t>Jeśli elementy tablicy są w odpowiedniej kolejności, tablica nie jest zmieniana.</a:t>
                      </a:r>
                    </a:p>
                  </a:txBody>
                  <a:tcPr marL="74407" marR="74407" marT="37203" marB="37203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Zużywa znacznie więcej zasobów przy sortowaniu malejącym.</a:t>
                      </a:r>
                    </a:p>
                  </a:txBody>
                  <a:tcPr marL="74407" marR="74407" marT="37203" marB="37203"/>
                </a:tc>
                <a:extLst>
                  <a:ext uri="{0D108BD9-81ED-4DB2-BD59-A6C34878D82A}">
                    <a16:rowId xmlns:a16="http://schemas.microsoft.com/office/drawing/2014/main" val="2969927754"/>
                  </a:ext>
                </a:extLst>
              </a:tr>
              <a:tr h="550612">
                <a:tc>
                  <a:txBody>
                    <a:bodyPr/>
                    <a:lstStyle/>
                    <a:p>
                      <a:r>
                        <a:rPr lang="pl-PL" sz="1500"/>
                        <a:t>Wydajny dla zbiorów o niewielkiej liczebności.</a:t>
                      </a:r>
                    </a:p>
                  </a:txBody>
                  <a:tcPr marL="74407" marR="74407" marT="37203" marB="37203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Niewydajny w przypadku zbiorów o dużej liczebności.</a:t>
                      </a:r>
                    </a:p>
                  </a:txBody>
                  <a:tcPr marL="74407" marR="74407" marT="37203" marB="37203"/>
                </a:tc>
                <a:extLst>
                  <a:ext uri="{0D108BD9-81ED-4DB2-BD59-A6C34878D82A}">
                    <a16:rowId xmlns:a16="http://schemas.microsoft.com/office/drawing/2014/main" val="4128557359"/>
                  </a:ext>
                </a:extLst>
              </a:tr>
              <a:tr h="327391">
                <a:tc>
                  <a:txBody>
                    <a:bodyPr/>
                    <a:lstStyle/>
                    <a:p>
                      <a:r>
                        <a:rPr lang="pl-PL" sz="1500"/>
                        <a:t>Jest stabilny.</a:t>
                      </a:r>
                    </a:p>
                  </a:txBody>
                  <a:tcPr marL="74407" marR="74407" marT="37203" marB="37203"/>
                </a:tc>
                <a:tc>
                  <a:txBody>
                    <a:bodyPr/>
                    <a:lstStyle/>
                    <a:p>
                      <a:endParaRPr lang="pl-PL" sz="1500"/>
                    </a:p>
                  </a:txBody>
                  <a:tcPr marL="74407" marR="74407" marT="37203" marB="37203"/>
                </a:tc>
                <a:extLst>
                  <a:ext uri="{0D108BD9-81ED-4DB2-BD59-A6C34878D82A}">
                    <a16:rowId xmlns:a16="http://schemas.microsoft.com/office/drawing/2014/main" val="313114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C97A74-7A3A-4EF5-9B3D-B709A658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pl-PL" dirty="0"/>
              <a:t>3. Schemat blokowy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E13D129-F6F1-47BD-92B6-C03591C6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" y="391756"/>
            <a:ext cx="4076858" cy="53467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81A295-DDD7-4079-B24C-6209721C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1530220"/>
            <a:ext cx="5266535" cy="493589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pl-PL" dirty="0"/>
              <a:t>Pętlę główną rozpoczynamy od przedostatniej pozycji w zbiorze. Element na ostatniej pozycji jest zalążkiem listy uporządkowanej. Dlatego licznik pętli nr 1 przyjmuje wartość początkową     j = n-1.</a:t>
            </a:r>
          </a:p>
          <a:p>
            <a:pPr marL="514350" indent="-514350">
              <a:buAutoNum type="arabicPeriod"/>
            </a:pPr>
            <a:r>
              <a:rPr lang="pl-PL" dirty="0"/>
              <a:t>Ze zbioru wybieramy element d[j] i umieszczamy go w zmiennej x. Miejsce zajmowane przez ten element staje się puste.</a:t>
            </a:r>
          </a:p>
          <a:p>
            <a:pPr marL="514350" indent="-514350">
              <a:buAutoNum type="arabicPeriod"/>
            </a:pPr>
            <a:r>
              <a:rPr lang="pl-PL" dirty="0"/>
              <a:t>Pętlę wewnętrzną rozpoczynamy od pozycji następnej w stosunku do j. Pozycja ta zawiera pierwszy element listy uporządkowanej, która tworzona jest na końcu sortowanego zbioru. Pętlę wewnętrzną przerywamy w dwóch przypadkach – gdy licznik pętli wyjdzie poza indeks ostatniego elementu w zbiorze lub gdy element wybrany, przechowywany w zmiennej x, jest mniejszy lub równy bieżąco testowanemu elementowi listy uporządkowanej. Gdy chcemy zastosować sortowanie malejące należy wpisać w tym miejscu większy lub równy.</a:t>
            </a:r>
            <a:endParaRPr lang="en-US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026E28F-3DB6-48FA-B923-362243745453}"/>
              </a:ext>
            </a:extLst>
          </p:cNvPr>
          <p:cNvSpPr txBox="1"/>
          <p:nvPr/>
        </p:nvSpPr>
        <p:spPr>
          <a:xfrm>
            <a:off x="2165957" y="5732953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/>
              <a:t>Rys. 2 Schemat blokowy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06D5464-23C6-421D-A8C2-E60FFEDC9CF3}"/>
              </a:ext>
            </a:extLst>
          </p:cNvPr>
          <p:cNvSpPr txBox="1"/>
          <p:nvPr/>
        </p:nvSpPr>
        <p:spPr>
          <a:xfrm>
            <a:off x="2091567" y="5946182"/>
            <a:ext cx="317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Źródło: opracowanie własne</a:t>
            </a:r>
          </a:p>
        </p:txBody>
      </p:sp>
    </p:spTree>
    <p:extLst>
      <p:ext uri="{BB962C8B-B14F-4D97-AF65-F5344CB8AC3E}">
        <p14:creationId xmlns:p14="http://schemas.microsoft.com/office/powerpoint/2010/main" val="394708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35797E-4371-400F-9C74-37E0F5EF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pl-PL" b="1" dirty="0">
                <a:latin typeface="+mn-lt"/>
              </a:rPr>
              <a:t>4. Algorytm w języku C++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B061E-34A9-4228-BC49-5AEDD944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W tym przypadku zakładamy już odgórnie, że mamy przygotowaną nieposortowaną tablicę d[], N elementową. Oraz zadeklarowaną resztę zmiennych występujących w przykładzie.</a:t>
            </a:r>
            <a:endParaRPr lang="en-US" dirty="0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8B5F0AE7-30F5-49E4-ADC4-FE377563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77" y="2645999"/>
            <a:ext cx="5026924" cy="23249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2C5C54-62A7-4C54-99E3-8B05EFD2CF2C}"/>
              </a:ext>
            </a:extLst>
          </p:cNvPr>
          <p:cNvSpPr txBox="1"/>
          <p:nvPr/>
        </p:nvSpPr>
        <p:spPr>
          <a:xfrm>
            <a:off x="6998204" y="5011573"/>
            <a:ext cx="386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/>
              <a:t>Rys 3. Algorytm sortowania w C++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51F121F-8834-48FF-A9C4-6D20B1D97DAE}"/>
              </a:ext>
            </a:extLst>
          </p:cNvPr>
          <p:cNvSpPr txBox="1"/>
          <p:nvPr/>
        </p:nvSpPr>
        <p:spPr>
          <a:xfrm>
            <a:off x="6411113" y="5263180"/>
            <a:ext cx="3486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Źródło: https://eduinf.waw.pl/inf/alg/003_sort/0010.php</a:t>
            </a:r>
          </a:p>
        </p:txBody>
      </p:sp>
    </p:spTree>
    <p:extLst>
      <p:ext uri="{BB962C8B-B14F-4D97-AF65-F5344CB8AC3E}">
        <p14:creationId xmlns:p14="http://schemas.microsoft.com/office/powerpoint/2010/main" val="183655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ECFE5D-F7FF-4E24-A1AF-9ADF784D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pl-PL" sz="2600" b="1">
                <a:latin typeface="+mn-lt"/>
              </a:rPr>
              <a:t>5. Pseudokod sortowania przez wstawianie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D28E37-BD14-44C2-9AB6-A26C2749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Oznaczenia:</a:t>
            </a:r>
          </a:p>
          <a:p>
            <a:pPr marL="0" indent="0">
              <a:buNone/>
            </a:pPr>
            <a:r>
              <a:rPr lang="pl-PL" b="1" dirty="0"/>
              <a:t>A</a:t>
            </a:r>
            <a:r>
              <a:rPr lang="pl-PL" dirty="0"/>
              <a:t> – tablica danych przeznaczonych do sortowania (od 1 do n)</a:t>
            </a:r>
          </a:p>
          <a:p>
            <a:pPr marL="0" indent="0">
              <a:buNone/>
            </a:pPr>
            <a:r>
              <a:rPr lang="pl-PL" b="1" dirty="0"/>
              <a:t>n </a:t>
            </a:r>
            <a:r>
              <a:rPr lang="pl-PL" dirty="0"/>
              <a:t>– liczba elementów tablicy</a:t>
            </a:r>
            <a:endParaRPr lang="en-US" dirty="0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2845C60A-5B99-438C-92CF-8C8D1722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45" y="2970222"/>
            <a:ext cx="4244652" cy="178275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B71BED9-E8FD-42ED-9AF2-656ABDB1F4B0}"/>
              </a:ext>
            </a:extLst>
          </p:cNvPr>
          <p:cNvSpPr txBox="1"/>
          <p:nvPr/>
        </p:nvSpPr>
        <p:spPr>
          <a:xfrm>
            <a:off x="6946392" y="4763119"/>
            <a:ext cx="5133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/>
              <a:t>Rys 4. Pseudokod sortowania przez wstawianie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499333A-4E5D-4DD4-8396-3AF5DE0F0BA9}"/>
              </a:ext>
            </a:extLst>
          </p:cNvPr>
          <p:cNvSpPr txBox="1"/>
          <p:nvPr/>
        </p:nvSpPr>
        <p:spPr>
          <a:xfrm>
            <a:off x="6477305" y="4967954"/>
            <a:ext cx="7406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Źródło: https://pl.wikipedia.org/wiki/Sortowanie_przez_wstawianie</a:t>
            </a:r>
          </a:p>
        </p:txBody>
      </p:sp>
    </p:spTree>
    <p:extLst>
      <p:ext uri="{BB962C8B-B14F-4D97-AF65-F5344CB8AC3E}">
        <p14:creationId xmlns:p14="http://schemas.microsoft.com/office/powerpoint/2010/main" val="24788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8CD8C0-0630-420A-BEBB-B09A381F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6. 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4C5976-0E19-4198-AFAB-375A25A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13"/>
            <a:ext cx="9899650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l-PL" dirty="0"/>
              <a:t>http://www.algorytm.edu.pl/algorytmy-maturalne/sortowanie-przez-wstawianie.html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https://eduinf.waw.pl/inf/alg/003_sort/0010.php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https://strefainzyniera.pl/artykul/1068/sortowanie-przez-wstawianie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https://binarnie.pl/sortowanieprzezwstawianiealgorytmimplementacjacpp/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0" indent="0">
              <a:lnSpc>
                <a:spcPct val="95000"/>
              </a:lnSpc>
              <a:buNone/>
            </a:pPr>
            <a:endParaRPr lang="pl-PL" dirty="0"/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372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BAEF8B-9570-44F3-B0C5-4D832C81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000" b="1" dirty="0">
                <a:latin typeface="+mn-lt"/>
              </a:rPr>
              <a:t>Dziękuję za uwagę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38378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EE8868"/>
      </a:accent1>
      <a:accent2>
        <a:srgbClr val="D0962B"/>
      </a:accent2>
      <a:accent3>
        <a:srgbClr val="A2A84D"/>
      </a:accent3>
      <a:accent4>
        <a:srgbClr val="79B23B"/>
      </a:accent4>
      <a:accent5>
        <a:srgbClr val="3EBA30"/>
      </a:accent5>
      <a:accent6>
        <a:srgbClr val="30BA5C"/>
      </a:accent6>
      <a:hlink>
        <a:srgbClr val="5C8A9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582</Words>
  <Application>Microsoft Office PowerPoint</Application>
  <PresentationFormat>Panoramiczny</PresentationFormat>
  <Paragraphs>45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PrismaticVTI</vt:lpstr>
      <vt:lpstr>Sortowanie przez wstawianie</vt:lpstr>
      <vt:lpstr>1. Schemat działania algorytmu</vt:lpstr>
      <vt:lpstr>1. Schemat działania algorytmu</vt:lpstr>
      <vt:lpstr>2. Wady i zalety sortowania przez wstawianie</vt:lpstr>
      <vt:lpstr>3. Schemat blokowy</vt:lpstr>
      <vt:lpstr>4. Algorytm w języku C++</vt:lpstr>
      <vt:lpstr>5. Pseudokod sortowania przez wstawianie</vt:lpstr>
      <vt:lpstr>6. Bibliografia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przez wstawianie</dc:title>
  <dc:creator>Dawid Końpa</dc:creator>
  <cp:lastModifiedBy>Dawid Końpa</cp:lastModifiedBy>
  <cp:revision>1</cp:revision>
  <dcterms:created xsi:type="dcterms:W3CDTF">2022-03-11T08:21:02Z</dcterms:created>
  <dcterms:modified xsi:type="dcterms:W3CDTF">2022-03-11T09:26:24Z</dcterms:modified>
</cp:coreProperties>
</file>