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9"/>
  </p:notesMasterIdLst>
  <p:sldIdLst>
    <p:sldId id="269" r:id="rId2"/>
    <p:sldId id="257" r:id="rId3"/>
    <p:sldId id="258" r:id="rId4"/>
    <p:sldId id="259" r:id="rId5"/>
    <p:sldId id="270" r:id="rId6"/>
    <p:sldId id="262" r:id="rId7"/>
    <p:sldId id="268" r:id="rId8"/>
  </p:sldIdLst>
  <p:sldSz cx="9144000" cy="5143500" type="screen16x9"/>
  <p:notesSz cx="6858000" cy="9144000"/>
  <p:embeddedFontLst>
    <p:embeddedFont>
      <p:font typeface="Arial Black" pitchFamily="34" charset="0"/>
      <p:bold r:id="rId10"/>
    </p:embeddedFont>
    <p:embeddedFont>
      <p:font typeface="Comic Sans MS" pitchFamily="66" charset="0"/>
      <p:regular r:id="rId11"/>
      <p:bold r:id="rId12"/>
      <p:italic r:id="rId13"/>
      <p:boldItalic r:id="rId14"/>
    </p:embeddedFont>
    <p:embeddedFont>
      <p:font typeface="Arial Rounded MT Bold" pitchFamily="3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13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915219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e7f6f2d64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be7f6f2d6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be7f6f2d64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be7f6f2d6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e7f6f2d64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e7f6f2d6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619b1458e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619b145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19b1458e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19b1458e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085851"/>
            <a:ext cx="7772400" cy="3240881"/>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71451"/>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8" name="Slide Number Placeholder 7"/>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9" name="Footer Placeholder 8"/>
          <p:cNvSpPr>
            <a:spLocks noGrp="1"/>
          </p:cNvSpPr>
          <p:nvPr>
            <p:ph type="ftr" sz="quarter" idx="12"/>
          </p:nvPr>
        </p:nvSpPr>
        <p:spPr/>
        <p:txBody>
          <a:bodyPr/>
          <a:lstStyle/>
          <a:p>
            <a:endParaRPr kumimoji="0"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181101"/>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B41ABA4E-CD72-497B-97AA-7213B3980F60}" type="datetimeFigureOut">
              <a:rPr lang="en-US" smtClean="0"/>
              <a:pPr eaLnBrk="1" latinLnBrk="0" hangingPunct="1"/>
              <a:t>3/26/2021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pPr eaLnBrk="1" latinLnBrk="0" hangingPunct="1"/>
            <a:fld id="{B41ABA4E-CD72-497B-97AA-7213B3980F60}" type="datetimeFigureOut">
              <a:rPr lang="en-US" smtClean="0"/>
              <a:pPr eaLnBrk="1" latinLnBrk="0" hangingPunct="1"/>
              <a:t>3/26/2021</a:t>
            </a:fld>
            <a:endParaRPr lang="en-US"/>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kumimoji="0" lang="en-US"/>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1800" dirty="0" smtClean="0">
                <a:latin typeface="Arial Rounded MT Bold" pitchFamily="34" charset="0"/>
              </a:rPr>
              <a:t>USE DIVIDE AND CONQUER TO COMPUTE X^1+X^2+X^3… </a:t>
            </a:r>
            <a:endParaRPr lang="en-US" sz="1800" dirty="0">
              <a:latin typeface="Arial Rounded MT Bold" pitchFamily="34" charset="0"/>
            </a:endParaRPr>
          </a:p>
        </p:txBody>
      </p:sp>
      <p:sp>
        <p:nvSpPr>
          <p:cNvPr id="3" name="Subtitle 2"/>
          <p:cNvSpPr>
            <a:spLocks noGrp="1"/>
          </p:cNvSpPr>
          <p:nvPr>
            <p:ph type="subTitle" idx="1"/>
          </p:nvPr>
        </p:nvSpPr>
        <p:spPr/>
        <p:txBody>
          <a:bodyPr>
            <a:normAutofit fontScale="62500" lnSpcReduction="20000"/>
          </a:bodyPr>
          <a:lstStyle/>
          <a:p>
            <a:r>
              <a:rPr lang="en-US" sz="1600" dirty="0" smtClean="0"/>
              <a:t>KALPANA IIB2019019</a:t>
            </a:r>
          </a:p>
          <a:p>
            <a:r>
              <a:rPr lang="en-US" sz="1600" dirty="0" smtClean="0"/>
              <a:t>DEVANG IIB2019020</a:t>
            </a:r>
          </a:p>
          <a:p>
            <a:r>
              <a:rPr lang="en-US" sz="1600" dirty="0" smtClean="0"/>
              <a:t>HITIKA IIB2019021</a:t>
            </a:r>
            <a:endParaRPr lang="en-US" sz="1600" dirty="0"/>
          </a:p>
        </p:txBody>
      </p:sp>
    </p:spTree>
    <p:extLst>
      <p:ext uri="{BB962C8B-B14F-4D97-AF65-F5344CB8AC3E}">
        <p14:creationId xmlns:p14="http://schemas.microsoft.com/office/powerpoint/2010/main" val="249228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180" b="0" dirty="0">
                <a:latin typeface="Comic Sans MS"/>
                <a:ea typeface="Comic Sans MS"/>
                <a:cs typeface="Comic Sans MS"/>
                <a:sym typeface="Comic Sans MS"/>
              </a:rPr>
              <a:t>INTRODUCTION</a:t>
            </a:r>
            <a:r>
              <a:rPr lang="en" sz="3180" b="0" dirty="0"/>
              <a:t> </a:t>
            </a:r>
            <a:endParaRPr sz="3180" b="0" dirty="0"/>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400" b="0" dirty="0"/>
              <a:t>For ﬁnding </a:t>
            </a:r>
            <a:r>
              <a:rPr lang="en" sz="2400" b="0" dirty="0" smtClean="0"/>
              <a:t>the sum of this gp series it can </a:t>
            </a:r>
            <a:r>
              <a:rPr lang="en" sz="2400" b="0" dirty="0"/>
              <a:t>be solved using recursion. </a:t>
            </a:r>
            <a:endParaRPr lang="en" sz="2400" b="0" dirty="0" smtClean="0"/>
          </a:p>
          <a:p>
            <a:pPr marL="0" lvl="0" indent="0" algn="l" rtl="0">
              <a:spcBef>
                <a:spcPts val="0"/>
              </a:spcBef>
              <a:spcAft>
                <a:spcPts val="1200"/>
              </a:spcAft>
              <a:buNone/>
            </a:pPr>
            <a:r>
              <a:rPr lang="en" sz="2400" b="0" dirty="0" smtClean="0"/>
              <a:t>Recursion </a:t>
            </a:r>
            <a:r>
              <a:rPr lang="en" sz="2400" b="0" dirty="0"/>
              <a:t>is the process of repeating items in a self-similar way. In programming languages, if a program allows you to call a function inside the same function, then it is called a recursive call of the function</a:t>
            </a:r>
            <a:r>
              <a:rPr lang="en" sz="2400" dirty="0"/>
              <a:t>. </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311700" y="437750"/>
            <a:ext cx="8520600" cy="4548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US" sz="2800" b="0" dirty="0" smtClean="0">
                <a:solidFill>
                  <a:schemeClr val="tx2"/>
                </a:solidFill>
                <a:latin typeface="Comic Sans MS" pitchFamily="66" charset="0"/>
              </a:rPr>
              <a:t>APPROACH</a:t>
            </a:r>
          </a:p>
          <a:p>
            <a:pPr marL="0" lvl="0" indent="0" algn="l" rtl="0">
              <a:lnSpc>
                <a:spcPct val="105000"/>
              </a:lnSpc>
              <a:spcBef>
                <a:spcPts val="0"/>
              </a:spcBef>
              <a:spcAft>
                <a:spcPts val="0"/>
              </a:spcAft>
              <a:buSzPts val="852"/>
              <a:buNone/>
            </a:pPr>
            <a:endParaRPr lang="en-US" sz="1417" dirty="0"/>
          </a:p>
          <a:p>
            <a:pPr marL="0" lvl="0" indent="0" algn="l" rtl="0">
              <a:lnSpc>
                <a:spcPct val="105000"/>
              </a:lnSpc>
              <a:spcBef>
                <a:spcPts val="0"/>
              </a:spcBef>
              <a:spcAft>
                <a:spcPts val="0"/>
              </a:spcAft>
              <a:buSzPts val="852"/>
              <a:buNone/>
            </a:pPr>
            <a:r>
              <a:rPr lang="en-US" sz="2400" b="0" dirty="0" smtClean="0"/>
              <a:t>Using divide and conquer method the array is being divided  simultaneously and recursion have been called at array to divide it into smaller fragments till the base case is not reached.</a:t>
            </a:r>
          </a:p>
          <a:p>
            <a:pPr marL="0" lvl="0" indent="0" algn="l" rtl="0">
              <a:lnSpc>
                <a:spcPct val="105000"/>
              </a:lnSpc>
              <a:spcBef>
                <a:spcPts val="0"/>
              </a:spcBef>
              <a:spcAft>
                <a:spcPts val="0"/>
              </a:spcAft>
              <a:buSzPts val="852"/>
              <a:buNone/>
            </a:pPr>
            <a:endParaRPr lang="en-US" sz="2400" b="0" dirty="0" smtClean="0"/>
          </a:p>
          <a:p>
            <a:pPr marL="0" lvl="0" indent="0" algn="l" rtl="0">
              <a:lnSpc>
                <a:spcPct val="105000"/>
              </a:lnSpc>
              <a:spcBef>
                <a:spcPts val="0"/>
              </a:spcBef>
              <a:spcAft>
                <a:spcPts val="0"/>
              </a:spcAft>
              <a:buSzPts val="852"/>
              <a:buNone/>
            </a:pPr>
            <a:r>
              <a:rPr lang="en-US" sz="2400" b="0" dirty="0" smtClean="0"/>
              <a:t>After the base case is triggered the recursive function will return the sum of array.</a:t>
            </a:r>
            <a:endParaRPr sz="24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dirty="0">
                <a:latin typeface="Comic Sans MS"/>
                <a:ea typeface="Comic Sans MS"/>
                <a:cs typeface="Comic Sans MS"/>
                <a:sym typeface="Comic Sans MS"/>
              </a:rPr>
              <a:t> ALGORITHM DESIGN </a:t>
            </a:r>
            <a:endParaRPr b="0" dirty="0">
              <a:latin typeface="Comic Sans MS"/>
              <a:ea typeface="Comic Sans MS"/>
              <a:cs typeface="Comic Sans MS"/>
              <a:sym typeface="Comic Sans MS"/>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dirty="0"/>
              <a:t>1) Take input of integers n and </a:t>
            </a:r>
            <a:r>
              <a:rPr lang="en" sz="1500" dirty="0" smtClean="0"/>
              <a:t>x </a:t>
            </a:r>
            <a:r>
              <a:rPr lang="en" sz="1500" dirty="0"/>
              <a:t>in variables n and </a:t>
            </a:r>
            <a:r>
              <a:rPr lang="en" sz="1500" dirty="0" smtClean="0"/>
              <a:t>x </a:t>
            </a:r>
            <a:r>
              <a:rPr lang="en" sz="1500" dirty="0"/>
              <a:t>respectively.</a:t>
            </a:r>
            <a:endParaRPr sz="1500" dirty="0"/>
          </a:p>
          <a:p>
            <a:pPr marL="0" lvl="0" indent="0">
              <a:spcBef>
                <a:spcPts val="1200"/>
              </a:spcBef>
              <a:buNone/>
            </a:pPr>
            <a:r>
              <a:rPr lang="en" sz="1500" dirty="0"/>
              <a:t>2) Call for the </a:t>
            </a:r>
            <a:r>
              <a:rPr lang="en-US" sz="1500" dirty="0"/>
              <a:t>GeometricSequenceSum</a:t>
            </a:r>
            <a:r>
              <a:rPr lang="en" sz="1500" dirty="0" smtClean="0"/>
              <a:t> </a:t>
            </a:r>
            <a:r>
              <a:rPr lang="en" sz="1500" dirty="0"/>
              <a:t>function with parameters as </a:t>
            </a:r>
            <a:r>
              <a:rPr lang="en" sz="1500" dirty="0" smtClean="0"/>
              <a:t>a(array) </a:t>
            </a:r>
            <a:r>
              <a:rPr lang="en" sz="1500" dirty="0"/>
              <a:t>and </a:t>
            </a:r>
            <a:r>
              <a:rPr lang="en" sz="1500" dirty="0" smtClean="0"/>
              <a:t>n(size of array) </a:t>
            </a:r>
            <a:r>
              <a:rPr lang="en" sz="1500" dirty="0"/>
              <a:t>which will give the answer.</a:t>
            </a:r>
            <a:endParaRPr sz="1500" dirty="0"/>
          </a:p>
          <a:p>
            <a:pPr marL="0" lvl="0" indent="0">
              <a:spcBef>
                <a:spcPts val="1200"/>
              </a:spcBef>
              <a:buNone/>
            </a:pPr>
            <a:r>
              <a:rPr lang="en" sz="1500" dirty="0"/>
              <a:t>3) </a:t>
            </a:r>
            <a:r>
              <a:rPr lang="en-US" sz="1500" dirty="0"/>
              <a:t>GeometricSequenceSum</a:t>
            </a:r>
            <a:r>
              <a:rPr lang="en" sz="1500" dirty="0" smtClean="0"/>
              <a:t> </a:t>
            </a:r>
            <a:r>
              <a:rPr lang="en" sz="1500" dirty="0"/>
              <a:t>function is using a recursive approach to ﬁnd the answer.</a:t>
            </a:r>
            <a:endParaRPr sz="1500" dirty="0"/>
          </a:p>
          <a:p>
            <a:pPr marL="0" lvl="0" indent="0">
              <a:spcBef>
                <a:spcPts val="1200"/>
              </a:spcBef>
              <a:buNone/>
            </a:pPr>
            <a:r>
              <a:rPr lang="en" sz="1500" dirty="0" smtClean="0"/>
              <a:t>4)Base conditon :</a:t>
            </a:r>
          </a:p>
          <a:p>
            <a:pPr marL="0" lvl="0" indent="0">
              <a:spcBef>
                <a:spcPts val="1200"/>
              </a:spcBef>
              <a:buNone/>
            </a:pPr>
            <a:r>
              <a:rPr lang="en-US" sz="1500" dirty="0" smtClean="0"/>
              <a:t>R</a:t>
            </a:r>
            <a:r>
              <a:rPr lang="en" sz="1500" dirty="0" smtClean="0"/>
              <a:t>eturn 0 if size=0</a:t>
            </a:r>
          </a:p>
          <a:p>
            <a:pPr marL="0" lvl="0" indent="0">
              <a:spcBef>
                <a:spcPts val="1200"/>
              </a:spcBef>
              <a:buNone/>
            </a:pPr>
            <a:r>
              <a:rPr lang="en" sz="1500" dirty="0" smtClean="0"/>
              <a:t>else if size=1 then return a[0] element</a:t>
            </a:r>
            <a:endParaRPr lang="en" sz="15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73132"/>
            <a:ext cx="8520600" cy="4295743"/>
          </a:xfrm>
        </p:spPr>
        <p:txBody>
          <a:bodyPr>
            <a:normAutofit/>
          </a:bodyPr>
          <a:lstStyle/>
          <a:p>
            <a:pPr marL="0" lvl="0" indent="0">
              <a:spcBef>
                <a:spcPts val="1200"/>
              </a:spcBef>
              <a:buNone/>
            </a:pPr>
            <a:r>
              <a:rPr lang="en-US" sz="1600" dirty="0" smtClean="0"/>
              <a:t>5)Create two variables middle and rightSize.</a:t>
            </a:r>
          </a:p>
          <a:p>
            <a:pPr marL="0" lvl="0" indent="0">
              <a:spcBef>
                <a:spcPts val="1200"/>
              </a:spcBef>
              <a:buNone/>
            </a:pPr>
            <a:r>
              <a:rPr lang="en-US" sz="1600" dirty="0" smtClean="0"/>
              <a:t>6)Initialize middle=size/2 and rightSize = size-middle.</a:t>
            </a:r>
          </a:p>
          <a:p>
            <a:pPr marL="0" lvl="0" indent="0">
              <a:spcBef>
                <a:spcPts val="1200"/>
              </a:spcBef>
              <a:buNone/>
            </a:pPr>
            <a:r>
              <a:rPr lang="en-US" sz="1600" dirty="0"/>
              <a:t>7</a:t>
            </a:r>
            <a:r>
              <a:rPr lang="en-US" sz="1600" dirty="0" smtClean="0"/>
              <a:t>)Create two variables leftSum and rightSum.</a:t>
            </a:r>
          </a:p>
          <a:p>
            <a:pPr marL="0" lvl="0" indent="0">
              <a:spcBef>
                <a:spcPts val="1200"/>
              </a:spcBef>
              <a:buNone/>
            </a:pPr>
            <a:r>
              <a:rPr lang="en-US" sz="1600" dirty="0" smtClean="0"/>
              <a:t>8)Call </a:t>
            </a:r>
            <a:r>
              <a:rPr lang="en-US" sz="1600" dirty="0"/>
              <a:t>for the GeometricSequenceSum function </a:t>
            </a:r>
            <a:r>
              <a:rPr lang="en-US" sz="1600" dirty="0" smtClean="0"/>
              <a:t>with </a:t>
            </a:r>
            <a:r>
              <a:rPr lang="en-US" sz="1600" dirty="0"/>
              <a:t>parameters as a(array) and </a:t>
            </a:r>
            <a:r>
              <a:rPr lang="en-US" sz="1600" dirty="0" smtClean="0"/>
              <a:t>middle(size of array) </a:t>
            </a:r>
            <a:r>
              <a:rPr lang="en-US" sz="1600" dirty="0"/>
              <a:t>which will </a:t>
            </a:r>
            <a:r>
              <a:rPr lang="en-US" sz="1600" dirty="0" smtClean="0"/>
              <a:t>return its computed sum in leftSum variable.</a:t>
            </a:r>
          </a:p>
          <a:p>
            <a:pPr marL="0" indent="0">
              <a:spcBef>
                <a:spcPts val="1200"/>
              </a:spcBef>
              <a:buNone/>
            </a:pPr>
            <a:r>
              <a:rPr lang="en-US" sz="1600" dirty="0" smtClean="0"/>
              <a:t>9)</a:t>
            </a:r>
            <a:r>
              <a:rPr lang="en-US" sz="1600" dirty="0"/>
              <a:t> </a:t>
            </a:r>
            <a:r>
              <a:rPr lang="en-US" sz="1600" dirty="0" smtClean="0"/>
              <a:t>Call </a:t>
            </a:r>
            <a:r>
              <a:rPr lang="en-US" sz="1600" dirty="0"/>
              <a:t>for the GeometricSequenceSum function with parameters as </a:t>
            </a:r>
            <a:r>
              <a:rPr lang="en-US" sz="1600" dirty="0" smtClean="0"/>
              <a:t>(a+ middle)(array passed from a+middle index) </a:t>
            </a:r>
            <a:r>
              <a:rPr lang="en-US" sz="1600" dirty="0"/>
              <a:t>and </a:t>
            </a:r>
            <a:r>
              <a:rPr lang="en-US" sz="1600" dirty="0" smtClean="0"/>
              <a:t>rightSize(size </a:t>
            </a:r>
            <a:r>
              <a:rPr lang="en-US" sz="1600" dirty="0"/>
              <a:t>of array) which will return its computed sum in </a:t>
            </a:r>
            <a:r>
              <a:rPr lang="en-US" sz="1600" dirty="0" smtClean="0"/>
              <a:t>rightSum </a:t>
            </a:r>
            <a:r>
              <a:rPr lang="en-US" sz="1600" dirty="0"/>
              <a:t>variable</a:t>
            </a:r>
            <a:r>
              <a:rPr lang="en-US" sz="1600" dirty="0" smtClean="0"/>
              <a:t>.</a:t>
            </a:r>
          </a:p>
          <a:p>
            <a:pPr marL="0" indent="0">
              <a:spcBef>
                <a:spcPts val="1200"/>
              </a:spcBef>
              <a:buNone/>
            </a:pPr>
            <a:r>
              <a:rPr lang="en-US" sz="1600" dirty="0" smtClean="0"/>
              <a:t>10)After receiving values in leftSum and rightSum , these values are being added and final computed sum will be returned.</a:t>
            </a:r>
          </a:p>
          <a:p>
            <a:pPr marL="0" indent="0">
              <a:spcBef>
                <a:spcPts val="1200"/>
              </a:spcBef>
              <a:buNone/>
            </a:pPr>
            <a:r>
              <a:rPr lang="en-US" sz="1600" dirty="0"/>
              <a:t>11) Sum of the geometric sequence </a:t>
            </a:r>
            <a:r>
              <a:rPr lang="en-US" sz="1600" dirty="0" smtClean="0"/>
              <a:t>will </a:t>
            </a:r>
            <a:r>
              <a:rPr lang="en-US" sz="1600" dirty="0"/>
              <a:t>be </a:t>
            </a:r>
            <a:r>
              <a:rPr lang="en-US" sz="1600" dirty="0" smtClean="0"/>
              <a:t>the required output and after  performing the above stated actions the requirement will be satisfied.</a:t>
            </a:r>
            <a:endParaRPr lang="en-US" sz="1600" dirty="0"/>
          </a:p>
          <a:p>
            <a:pPr marL="0" indent="0">
              <a:spcBef>
                <a:spcPts val="1200"/>
              </a:spcBef>
              <a:buNone/>
            </a:pPr>
            <a:endParaRPr lang="en-US" sz="1100" dirty="0"/>
          </a:p>
          <a:p>
            <a:pPr marL="0" lvl="0" indent="0">
              <a:spcBef>
                <a:spcPts val="1200"/>
              </a:spcBef>
              <a:buNone/>
            </a:pPr>
            <a:endParaRPr lang="en-US" sz="1100" dirty="0"/>
          </a:p>
        </p:txBody>
      </p:sp>
    </p:spTree>
    <p:extLst>
      <p:ext uri="{BB962C8B-B14F-4D97-AF65-F5344CB8AC3E}">
        <p14:creationId xmlns:p14="http://schemas.microsoft.com/office/powerpoint/2010/main" val="427069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01350"/>
            <a:ext cx="8520600" cy="68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3180" dirty="0" smtClean="0">
                <a:latin typeface="Comic Sans MS"/>
                <a:ea typeface="Comic Sans MS"/>
                <a:cs typeface="Comic Sans MS"/>
                <a:sym typeface="Comic Sans MS"/>
              </a:rPr>
              <a:t>illustration</a:t>
            </a:r>
            <a:endParaRPr sz="3180" b="0" dirty="0">
              <a:latin typeface="Comic Sans MS"/>
              <a:ea typeface="Comic Sans MS"/>
              <a:cs typeface="Comic Sans MS"/>
              <a:sym typeface="Comic Sans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3656"/>
            <a:ext cx="8290560" cy="41698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Comic Sans MS"/>
                <a:ea typeface="Comic Sans MS"/>
                <a:cs typeface="Comic Sans MS"/>
                <a:sym typeface="Comic Sans MS"/>
              </a:rPr>
              <a:t>CONCLUSION</a:t>
            </a:r>
            <a:endParaRPr b="0">
              <a:latin typeface="Comic Sans MS"/>
              <a:ea typeface="Comic Sans MS"/>
              <a:cs typeface="Comic Sans MS"/>
              <a:sym typeface="Comic Sans MS"/>
            </a:endParaRPr>
          </a:p>
        </p:txBody>
      </p:sp>
      <p:sp>
        <p:nvSpPr>
          <p:cNvPr id="138" name="Google Shape;138;p2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lnSpc>
                <a:spcPct val="142857"/>
              </a:lnSpc>
              <a:spcBef>
                <a:spcPts val="0"/>
              </a:spcBef>
              <a:spcAft>
                <a:spcPts val="0"/>
              </a:spcAft>
              <a:buNone/>
            </a:pPr>
            <a:r>
              <a:rPr lang="en-US" sz="1600" dirty="0" smtClean="0">
                <a:solidFill>
                  <a:srgbClr val="24292E"/>
                </a:solidFill>
                <a:highlight>
                  <a:srgbClr val="FFFFFF"/>
                </a:highlight>
              </a:rPr>
              <a:t>Time complexity : </a:t>
            </a:r>
            <a:r>
              <a:rPr lang="en-US" sz="1600" smtClean="0">
                <a:solidFill>
                  <a:srgbClr val="24292E"/>
                </a:solidFill>
                <a:highlight>
                  <a:srgbClr val="FFFFFF"/>
                </a:highlight>
              </a:rPr>
              <a:t>O(n)</a:t>
            </a:r>
          </a:p>
          <a:p>
            <a:pPr marL="0" lvl="0" indent="0" algn="l" rtl="0">
              <a:lnSpc>
                <a:spcPct val="142857"/>
              </a:lnSpc>
              <a:spcBef>
                <a:spcPts val="0"/>
              </a:spcBef>
              <a:spcAft>
                <a:spcPts val="0"/>
              </a:spcAft>
              <a:buNone/>
            </a:pPr>
            <a:endParaRPr lang="en-US" sz="1600" dirty="0" smtClean="0">
              <a:solidFill>
                <a:srgbClr val="24292E"/>
              </a:solidFill>
              <a:highlight>
                <a:srgbClr val="FFFFFF"/>
              </a:highlight>
            </a:endParaRPr>
          </a:p>
          <a:p>
            <a:pPr marL="0" lvl="0" indent="0" algn="l" rtl="0">
              <a:lnSpc>
                <a:spcPct val="142857"/>
              </a:lnSpc>
              <a:spcBef>
                <a:spcPts val="0"/>
              </a:spcBef>
              <a:spcAft>
                <a:spcPts val="0"/>
              </a:spcAft>
              <a:buNone/>
            </a:pPr>
            <a:r>
              <a:rPr lang="en-US" sz="1600" dirty="0" smtClean="0">
                <a:solidFill>
                  <a:srgbClr val="24292E"/>
                </a:solidFill>
                <a:highlight>
                  <a:srgbClr val="FFFFFF"/>
                </a:highlight>
              </a:rPr>
              <a:t>Space </a:t>
            </a:r>
            <a:r>
              <a:rPr lang="en-US" sz="1600" dirty="0" err="1" smtClean="0">
                <a:solidFill>
                  <a:srgbClr val="24292E"/>
                </a:solidFill>
                <a:highlight>
                  <a:srgbClr val="FFFFFF"/>
                </a:highlight>
              </a:rPr>
              <a:t>complexity:O</a:t>
            </a:r>
            <a:r>
              <a:rPr lang="en-US" sz="1600" dirty="0" smtClean="0">
                <a:solidFill>
                  <a:srgbClr val="24292E"/>
                </a:solidFill>
                <a:highlight>
                  <a:srgbClr val="FFFFFF"/>
                </a:highlight>
              </a:rPr>
              <a:t>(n)</a:t>
            </a:r>
            <a:endParaRPr sz="1600" dirty="0">
              <a:solidFill>
                <a:srgbClr val="24292E"/>
              </a:solidFill>
              <a:highlight>
                <a:srgbClr val="FFFFFF"/>
              </a:highlight>
            </a:endParaRPr>
          </a:p>
          <a:p>
            <a:pPr marL="0" lvl="0" indent="0" algn="l" rtl="0">
              <a:lnSpc>
                <a:spcPct val="142857"/>
              </a:lnSpc>
              <a:spcBef>
                <a:spcPts val="0"/>
              </a:spcBef>
              <a:spcAft>
                <a:spcPts val="0"/>
              </a:spcAft>
              <a:buNone/>
            </a:pPr>
            <a:endParaRPr sz="2100" dirty="0">
              <a:solidFill>
                <a:srgbClr val="24292E"/>
              </a:solidFill>
              <a:highlight>
                <a:srgbClr val="FFFFFF"/>
              </a:highlight>
            </a:endParaRPr>
          </a:p>
          <a:p>
            <a:pPr marL="0" lvl="0" indent="0" algn="l" rtl="0">
              <a:spcBef>
                <a:spcPts val="0"/>
              </a:spcBef>
              <a:spcAft>
                <a:spcPts val="1200"/>
              </a:spcAft>
              <a:buNone/>
            </a:pPr>
            <a:endParaRPr sz="2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1631</TotalTime>
  <Words>330</Words>
  <Application>Microsoft Office PowerPoint</Application>
  <PresentationFormat>On-screen Show (16:9)</PresentationFormat>
  <Paragraphs>31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Comic Sans MS</vt:lpstr>
      <vt:lpstr>Arial Rounded MT Bold</vt:lpstr>
      <vt:lpstr>Essential</vt:lpstr>
      <vt:lpstr>USE DIVIDE AND CONQUER TO COMPUTE X^1+X^2+X^3… </vt:lpstr>
      <vt:lpstr>INTRODUCTION </vt:lpstr>
      <vt:lpstr>PowerPoint Presentation</vt:lpstr>
      <vt:lpstr> ALGORITHM DESIGN </vt:lpstr>
      <vt:lpstr>PowerPoint Presentation</vt:lpstr>
      <vt:lpstr>illustration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Sequences of given length where every element is more than or equal to twice of previous</dc:title>
  <dc:creator>hitika</dc:creator>
  <cp:lastModifiedBy>hitika</cp:lastModifiedBy>
  <cp:revision>15</cp:revision>
  <dcterms:modified xsi:type="dcterms:W3CDTF">2021-03-27T08:02:05Z</dcterms:modified>
</cp:coreProperties>
</file>