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rial Black" pitchFamily="34" charset="0"/>
      <p:bold r:id="rId13"/>
    </p:embeddedFont>
    <p:embeddedFont>
      <p:font typeface="Comic Sans MS" pitchFamily="66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1CrKBe7rS5BDNGpEa+GjYAjlu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906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f83d0e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f83d0e5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f83d0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f83d0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f83d0e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f83d0e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363474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457200" y="42862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2627114" y="-855463"/>
            <a:ext cx="3280172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630680" y="1181101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5090160" y="1181101"/>
            <a:ext cx="329184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1627632" y="1694525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5093208" y="1179576"/>
            <a:ext cx="329184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5093208" y="1694525"/>
            <a:ext cx="329184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75050" y="1200150"/>
            <a:ext cx="5111750" cy="336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2"/>
          </p:nvPr>
        </p:nvSpPr>
        <p:spPr>
          <a:xfrm>
            <a:off x="457201" y="1200150"/>
            <a:ext cx="3008313" cy="336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 rot="-5400000">
            <a:off x="8391843" y="4368483"/>
            <a:ext cx="9867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ight's_tou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57200" y="171450"/>
            <a:ext cx="77724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Rounded"/>
              <a:buNone/>
            </a:pPr>
            <a:r>
              <a:rPr lang="en-US" sz="3000" b="1">
                <a:latin typeface="Arial Rounded"/>
                <a:ea typeface="Arial Rounded"/>
                <a:cs typeface="Arial Rounded"/>
                <a:sym typeface="Arial Rounded"/>
              </a:rPr>
              <a:t>KNIGHT’S TOUR CHESS PROBLEM!! </a:t>
            </a:r>
            <a:endParaRPr sz="3000"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571000" y="2463750"/>
            <a:ext cx="68580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-US" sz="1900"/>
              <a:t>KALPANA IIB2019019</a:t>
            </a:r>
            <a:endParaRPr sz="215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-US" sz="1900"/>
              <a:t>DEVANG IIB2019020</a:t>
            </a:r>
            <a:endParaRPr sz="215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-US" sz="1900"/>
              <a:t>HITIKA IIB2019021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mic Sans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None/>
            </a:pPr>
            <a:endParaRPr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Char char="●"/>
            </a:pPr>
            <a:r>
              <a:rPr lang="en-US"/>
              <a:t>Wikipedia –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https://en.wikipedia.org/wiki/Knight%27s_tour</a:t>
            </a:r>
            <a:endParaRPr/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Char char="●"/>
            </a:pPr>
            <a:r>
              <a:rPr lang="en-US"/>
              <a:t>Gfg –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B79100"/>
              </a:buClr>
              <a:buSzPct val="97297"/>
              <a:buNone/>
            </a:pPr>
            <a:r>
              <a:rPr lang="en-US">
                <a:solidFill>
                  <a:srgbClr val="B79100"/>
                </a:solidFill>
              </a:rPr>
              <a:t>https://www.geeksforgeeks.org/warnsdorffs-algorithm-knights-tour-problem/</a:t>
            </a:r>
            <a:endParaRPr>
              <a:solidFill>
                <a:srgbClr val="B791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97"/>
              <a:buChar char="●"/>
            </a:pPr>
            <a:r>
              <a:rPr lang="en-US"/>
              <a:t>Stack Overflow-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B79100"/>
              </a:buClr>
              <a:buSzPct val="97297"/>
              <a:buNone/>
            </a:pPr>
            <a:r>
              <a:rPr lang="en-US">
                <a:solidFill>
                  <a:srgbClr val="B79100"/>
                </a:solidFill>
              </a:rPr>
              <a:t>https://stackoverflow.com/questions/19214109/how-to-optimize-knights-tour-algorithm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f83d0e5c_0_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INTRODUCTION</a:t>
            </a:r>
            <a:endParaRPr/>
          </a:p>
        </p:txBody>
      </p:sp>
      <p:sp>
        <p:nvSpPr>
          <p:cNvPr id="101" name="Google Shape;101;gcbf83d0e5c_0_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619163"/>
          </a:xfrm>
          <a:prstGeom prst="rect">
            <a:avLst/>
          </a:prstGeom>
        </p:spPr>
        <p:txBody>
          <a:bodyPr spcFirstLastPara="1" wrap="square" lIns="0" tIns="91425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 dirty="0"/>
              <a:t>   </a:t>
            </a:r>
            <a:r>
              <a:rPr lang="en-US" sz="1800" b="0" dirty="0"/>
              <a:t>A knight is initially placed at any position of an empty chessboard</a:t>
            </a:r>
            <a:r>
              <a:rPr lang="en-US" sz="1800" b="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dirty="0"/>
              <a:t>   It moves according to the rules of chess </a:t>
            </a:r>
            <a:r>
              <a:rPr lang="en-US" sz="1800" b="0" dirty="0" err="1"/>
              <a:t>ie</a:t>
            </a:r>
            <a:r>
              <a:rPr lang="en-US" sz="1800" b="0" dirty="0"/>
              <a:t>. Taking two and a half steps</a:t>
            </a:r>
            <a:r>
              <a:rPr lang="en-US" sz="1800" b="0" dirty="0" smtClean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dirty="0"/>
              <a:t>   Basically, the knight has to travel the chessboard and visit each square 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dirty="0"/>
              <a:t>   exactly once( </a:t>
            </a:r>
            <a:r>
              <a:rPr lang="en-US" sz="1800" b="0" dirty="0" smtClean="0"/>
              <a:t>i.e</a:t>
            </a:r>
            <a:r>
              <a:rPr lang="en-US" sz="1800" b="0" dirty="0"/>
              <a:t>. cannot visit the same block again if already traversed)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f83d0e5c_0_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BACKTRACKING</a:t>
            </a:r>
            <a:endParaRPr/>
          </a:p>
        </p:txBody>
      </p:sp>
      <p:sp>
        <p:nvSpPr>
          <p:cNvPr id="107" name="Google Shape;107;gcbf83d0e5c_0_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SzPct val="61111"/>
            </a:pPr>
            <a:r>
              <a:rPr lang="en-US" sz="1600" b="0" dirty="0">
                <a:solidFill>
                  <a:srgbClr val="000000"/>
                </a:solidFill>
              </a:rPr>
              <a:t>A Knight can make maximum eight moves</a:t>
            </a:r>
            <a:r>
              <a:rPr lang="en-US" sz="1600" b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SzPct val="61111"/>
            </a:pPr>
            <a:r>
              <a:rPr lang="en-US" sz="1600" b="0" dirty="0" smtClean="0">
                <a:solidFill>
                  <a:srgbClr val="000000"/>
                </a:solidFill>
              </a:rPr>
              <a:t>We </a:t>
            </a:r>
            <a:r>
              <a:rPr lang="en-US" sz="1600" b="0" dirty="0">
                <a:solidFill>
                  <a:srgbClr val="000000"/>
                </a:solidFill>
              </a:rPr>
              <a:t>choose one of the 8 moves in this </a:t>
            </a:r>
            <a:r>
              <a:rPr lang="en-US" sz="1600" b="0" dirty="0" smtClean="0">
                <a:solidFill>
                  <a:srgbClr val="000000"/>
                </a:solidFill>
              </a:rPr>
              <a:t>step</a:t>
            </a:r>
            <a:endParaRPr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a) Add one of the next moves to solution vector and recursively 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check if this move leads to a solution.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b) If the move chosen in the above step doesn't lead to a solution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then remove this move from the solution vector and try other 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alternative moves.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c) If none of the alternatives work then return false (Returning false </a:t>
            </a:r>
            <a:endParaRPr sz="16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1600" b="0" dirty="0">
                <a:solidFill>
                  <a:srgbClr val="000000"/>
                </a:solidFill>
              </a:rPr>
              <a:t>   will remove the previously added item in recursion and if false is </a:t>
            </a:r>
            <a:endParaRPr sz="1600" b="0" dirty="0">
              <a:solidFill>
                <a:srgbClr val="000000"/>
              </a:solidFill>
            </a:endParaRPr>
          </a:p>
          <a:p>
            <a:pPr marL="647700" marR="190500" lvl="1" indent="0">
              <a:lnSpc>
                <a:spcPct val="115000"/>
              </a:lnSpc>
              <a:buNone/>
            </a:pPr>
            <a:r>
              <a:rPr lang="en-US" sz="1600" b="0" dirty="0" smtClean="0">
                <a:solidFill>
                  <a:srgbClr val="000000"/>
                </a:solidFill>
              </a:rPr>
              <a:t>returned </a:t>
            </a:r>
            <a:r>
              <a:rPr lang="en-US" sz="1600" b="0" dirty="0">
                <a:solidFill>
                  <a:srgbClr val="000000"/>
                </a:solidFill>
              </a:rPr>
              <a:t>by the initial call of recursion then "no solution exists" .</a:t>
            </a:r>
            <a:endParaRPr sz="1600" b="0" dirty="0">
              <a:solidFill>
                <a:srgbClr val="000000"/>
              </a:solidFill>
            </a:endParaRPr>
          </a:p>
          <a:p>
            <a:pPr marL="285750" marR="190500" indent="-285750">
              <a:lnSpc>
                <a:spcPct val="115000"/>
              </a:lnSpc>
              <a:spcBef>
                <a:spcPts val="800"/>
              </a:spcBef>
            </a:pPr>
            <a:r>
              <a:rPr lang="en-US" sz="1600" b="0" dirty="0">
                <a:solidFill>
                  <a:srgbClr val="000000"/>
                </a:solidFill>
              </a:rPr>
              <a:t>If all squares are visited ,print the solution</a:t>
            </a:r>
            <a:endParaRPr sz="1600" b="0" dirty="0">
              <a:solidFill>
                <a:srgbClr val="000000"/>
              </a:solidFill>
            </a:endParaRPr>
          </a:p>
          <a:p>
            <a:pPr marL="0" marR="1905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600" b="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f83d0e5c_0_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113" name="Google Shape;113;gcbf83d0e5c_0_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rgbClr val="24292E"/>
                </a:solidFill>
                <a:highlight>
                  <a:srgbClr val="FFFFFF"/>
                </a:highlight>
              </a:rPr>
              <a:t>Time complexity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There 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are N2 Cells and for each, we have a maximum of 8 possible moves to choose from, so the worst running time is O(8N^2</a:t>
            </a:r>
            <a:r>
              <a:rPr lang="en-US" sz="18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>
              <a:lnSpc>
                <a:spcPct val="142857"/>
              </a:lnSpc>
              <a:buClr>
                <a:srgbClr val="24292E"/>
              </a:buClr>
              <a:buNone/>
            </a:pPr>
            <a:r>
              <a:rPr lang="en-US" sz="1800" u="sng" dirty="0">
                <a:solidFill>
                  <a:srgbClr val="24292E"/>
                </a:solidFill>
                <a:highlight>
                  <a:srgbClr val="FFFFFF"/>
                </a:highlight>
              </a:rPr>
              <a:t>Space complexity</a:t>
            </a: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endParaRPr lang="en-US" sz="1800" dirty="0"/>
          </a:p>
          <a:p>
            <a:pPr marL="0" lvl="0" indent="0">
              <a:lnSpc>
                <a:spcPct val="142857"/>
              </a:lnSpc>
              <a:buClr>
                <a:srgbClr val="24292E"/>
              </a:buClr>
              <a:buNone/>
            </a:pPr>
            <a:r>
              <a:rPr lang="en-US" sz="1800" b="0" dirty="0">
                <a:solidFill>
                  <a:srgbClr val="24292E"/>
                </a:solidFill>
                <a:highlight>
                  <a:srgbClr val="FFFFFF"/>
                </a:highlight>
              </a:rPr>
              <a:t>Array of size 8*8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Backtracking is not the best solution for the Knight’s tour problem.</a:t>
            </a:r>
            <a:endParaRPr sz="18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311700" y="437750"/>
            <a:ext cx="8520600" cy="4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None/>
            </a:pPr>
            <a:r>
              <a:rPr lang="en-US" sz="2800" b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BETTER APPROACH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endParaRPr sz="1417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r>
              <a:rPr lang="en-US" sz="1800"/>
              <a:t>Warnsdorff’s Rule: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/>
              <a:t>The knight can start from a given initial position on the chessboard.</a:t>
            </a:r>
            <a:endParaRPr sz="1800" b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/>
              <a:t>The knight is moved so that it always proceeds to the square from which the knight will have minimum onward moves.</a:t>
            </a:r>
            <a:endParaRPr sz="1800" b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/>
              <a:t>This is basically the modified version of the backtracking problem of the knight’s tour.</a:t>
            </a:r>
            <a:endParaRPr sz="1800" b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/>
              <a:t>The time needed for this algorithm grows roughly linearly with the number of squares of the chessboard.</a:t>
            </a:r>
            <a:endParaRPr sz="1800" b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None/>
            </a:pPr>
            <a:endParaRPr sz="18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mic Sans MS"/>
              <a:buNone/>
            </a:pPr>
            <a:r>
              <a:rPr lang="en-US" b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/>
              <a:t>ALGORITHM DESIGN 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311700" y="119535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/>
              <a:t> </a:t>
            </a:r>
            <a:r>
              <a:rPr lang="en-US" sz="1800" b="0">
                <a:solidFill>
                  <a:srgbClr val="000000"/>
                </a:solidFill>
              </a:rPr>
              <a:t>A block of the chess ‘B’ can be taken into the further movement of the knight from block ‘a’ if: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rgbClr val="000000"/>
                </a:solidFill>
              </a:rPr>
              <a:t>‘B’ is unvisited.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rgbClr val="000000"/>
                </a:solidFill>
              </a:rPr>
              <a:t>‘B’ can be reached by a single move of the knight.</a:t>
            </a:r>
            <a:endParaRPr sz="18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311700" y="273132"/>
            <a:ext cx="8520600" cy="429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200"/>
              </a:spcBef>
              <a:buSzPct val="57894"/>
            </a:pPr>
            <a:r>
              <a:rPr lang="en-US" sz="1900" b="0" dirty="0"/>
              <a:t>Assume ‘a’ to be the random initial position from where the knight starts its travels.</a:t>
            </a:r>
            <a:endParaRPr sz="1900" b="0" dirty="0"/>
          </a:p>
          <a:p>
            <a:pPr>
              <a:spcBef>
                <a:spcPts val="1200"/>
              </a:spcBef>
              <a:buSzPct val="57894"/>
            </a:pPr>
            <a:r>
              <a:rPr lang="en-US" sz="1900" b="0" dirty="0"/>
              <a:t>Since ‘a’ is visited it is needed to mark it with “1”.</a:t>
            </a:r>
            <a:endParaRPr sz="1900" b="0" dirty="0"/>
          </a:p>
          <a:p>
            <a:pPr>
              <a:spcBef>
                <a:spcPts val="1200"/>
              </a:spcBef>
              <a:buSzPct val="57894"/>
            </a:pPr>
            <a:r>
              <a:rPr lang="en-US" sz="1900" b="0" dirty="0"/>
              <a:t>To move to any position ‘B’ from ‘a’</a:t>
            </a: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b="0" dirty="0"/>
              <a:t>-&gt;let a set ‘s’ have all the possible positions which can be reached from ‘A’.</a:t>
            </a: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b="0" dirty="0"/>
              <a:t>-&gt;from this set ‘s’ choose the path which is having minimum onward moves.</a:t>
            </a: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b="0" dirty="0"/>
              <a:t>-&gt;after being chosen mark it ‘2’.</a:t>
            </a:r>
            <a:endParaRPr sz="1900" b="0" dirty="0"/>
          </a:p>
          <a:p>
            <a:pPr>
              <a:spcBef>
                <a:spcPts val="1200"/>
              </a:spcBef>
              <a:buSzPct val="57894"/>
            </a:pPr>
            <a:r>
              <a:rPr lang="en-US" sz="1900" b="0" dirty="0"/>
              <a:t>This is the main logic behind this problem and this goes on further ….</a:t>
            </a: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736"/>
              <a:buNone/>
            </a:pPr>
            <a:endParaRPr sz="1900" b="0" dirty="0"/>
          </a:p>
          <a:p>
            <a:pPr marL="171450" lvl="0" indent="-57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63636"/>
              <a:buNone/>
            </a:pPr>
            <a:endParaRPr sz="11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68575" y="280650"/>
            <a:ext cx="85206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Comic Sans MS"/>
              <a:buNone/>
            </a:pPr>
            <a:r>
              <a:rPr lang="en-US" sz="3180"/>
              <a:t>ILLUSTRATION </a:t>
            </a:r>
            <a:endParaRPr sz="318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66465"/>
              </p:ext>
            </p:extLst>
          </p:nvPr>
        </p:nvGraphicFramePr>
        <p:xfrm>
          <a:off x="1096488" y="124039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mic Sans MS"/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52"/>
              <a:buNone/>
            </a:pPr>
            <a:r>
              <a:rPr lang="en-US" sz="1600" u="sng" dirty="0">
                <a:solidFill>
                  <a:srgbClr val="24292E"/>
                </a:solidFill>
                <a:highlight>
                  <a:srgbClr val="FFFFFF"/>
                </a:highlight>
              </a:rPr>
              <a:t>Time complexity : </a:t>
            </a:r>
            <a:endParaRPr sz="1600" u="sng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52"/>
              <a:buNone/>
            </a:pPr>
            <a:endParaRPr sz="1600" u="sng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52"/>
              <a:buNone/>
            </a:pPr>
            <a:r>
              <a:rPr lang="en-US" sz="1800" b="0" dirty="0">
                <a:solidFill>
                  <a:srgbClr val="24292E"/>
                </a:solidFill>
                <a:highlight>
                  <a:srgbClr val="FFFFFF"/>
                </a:highlight>
              </a:rPr>
              <a:t>The time needed for this algorithm grows roughly linearly with the number of squares of the chessboard. </a:t>
            </a:r>
            <a:r>
              <a:rPr lang="en-US" sz="1800" b="0" dirty="0" err="1">
                <a:solidFill>
                  <a:srgbClr val="24292E"/>
                </a:solidFill>
                <a:highlight>
                  <a:srgbClr val="FFFFFF"/>
                </a:highlight>
              </a:rPr>
              <a:t>ie</a:t>
            </a:r>
            <a:r>
              <a:rPr lang="en-US" sz="1800" b="0" dirty="0">
                <a:solidFill>
                  <a:srgbClr val="24292E"/>
                </a:solidFill>
                <a:highlight>
                  <a:srgbClr val="FFFFFF"/>
                </a:highlight>
              </a:rPr>
              <a:t> O(N*N)</a:t>
            </a:r>
            <a:endParaRPr sz="1800" b="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52"/>
              <a:buNone/>
            </a:pPr>
            <a:endParaRPr sz="1800" b="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600" u="sng" dirty="0">
                <a:solidFill>
                  <a:srgbClr val="24292E"/>
                </a:solidFill>
                <a:highlight>
                  <a:srgbClr val="FFFFFF"/>
                </a:highlight>
              </a:rPr>
              <a:t>Space complexity</a:t>
            </a:r>
            <a:r>
              <a:rPr lang="en-US" sz="1600" dirty="0">
                <a:solidFill>
                  <a:srgbClr val="24292E"/>
                </a:solidFill>
                <a:highlight>
                  <a:srgbClr val="FFFFFF"/>
                </a:highlight>
              </a:rPr>
              <a:t>: </a:t>
            </a:r>
            <a:endParaRPr dirty="0"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None/>
            </a:pPr>
            <a:r>
              <a:rPr lang="en-US" sz="1800" b="0" dirty="0">
                <a:solidFill>
                  <a:srgbClr val="24292E"/>
                </a:solidFill>
                <a:highlight>
                  <a:srgbClr val="FFFFFF"/>
                </a:highlight>
              </a:rPr>
              <a:t>Array of size 8*8</a:t>
            </a:r>
            <a:endParaRPr sz="1800" b="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595</Words>
  <Application>Microsoft Office PowerPoint</Application>
  <PresentationFormat>On-screen Show (16:9)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Comic Sans MS</vt:lpstr>
      <vt:lpstr>Arial Rounded</vt:lpstr>
      <vt:lpstr>Essential</vt:lpstr>
      <vt:lpstr>KNIGHT’S TOUR CHESS PROBLEM!! </vt:lpstr>
      <vt:lpstr> INTRODUCTION</vt:lpstr>
      <vt:lpstr>USING BACKTRACKING</vt:lpstr>
      <vt:lpstr>CONCLUSION</vt:lpstr>
      <vt:lpstr>PowerPoint Presentation</vt:lpstr>
      <vt:lpstr> ALGORITHM DESIGN </vt:lpstr>
      <vt:lpstr>PowerPoint Presentation</vt:lpstr>
      <vt:lpstr>ILLUSTRATION 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 CHESS PROBLEM!! </dc:title>
  <dc:creator>hitika</dc:creator>
  <cp:lastModifiedBy>hitika</cp:lastModifiedBy>
  <cp:revision>2</cp:revision>
  <dcterms:modified xsi:type="dcterms:W3CDTF">2021-04-04T17:47:06Z</dcterms:modified>
</cp:coreProperties>
</file>