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0"/>
  </p:notesMasterIdLst>
  <p:sldIdLst>
    <p:sldId id="269" r:id="rId2"/>
    <p:sldId id="257" r:id="rId3"/>
    <p:sldId id="258" r:id="rId4"/>
    <p:sldId id="259" r:id="rId5"/>
    <p:sldId id="270" r:id="rId6"/>
    <p:sldId id="262" r:id="rId7"/>
    <p:sldId id="268" r:id="rId8"/>
    <p:sldId id="271" r:id="rId9"/>
  </p:sldIdLst>
  <p:sldSz cx="9144000" cy="5143500" type="screen16x9"/>
  <p:notesSz cx="6858000" cy="9144000"/>
  <p:embeddedFontLst>
    <p:embeddedFont>
      <p:font typeface="Arial Rounded MT Bold" pitchFamily="34" charset="0"/>
      <p:regular r:id="rId11"/>
    </p:embeddedFont>
    <p:embeddedFont>
      <p:font typeface="Arial Black" pitchFamily="34" charset="0"/>
      <p:bold r:id="rId12"/>
    </p:embeddedFont>
    <p:embeddedFont>
      <p:font typeface="Comic Sans MS" pitchFamily="66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3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5219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e7f6f2d6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e7f6f2d6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e7f6f2d6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e7f6f2d6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7f6f2d6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7f6f2d6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19b145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19b145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19b1458e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19b1458e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night%27s_tou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 Rounded MT Bold" pitchFamily="34" charset="0"/>
              </a:rPr>
              <a:t>KNIGHT’S TOUR CHESS PROBLEM!! </a:t>
            </a:r>
            <a:endParaRPr lang="en-US" sz="18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600" dirty="0" smtClean="0"/>
              <a:t>KALPANA IIB2019019</a:t>
            </a:r>
          </a:p>
          <a:p>
            <a:r>
              <a:rPr lang="en-US" sz="1600" dirty="0" smtClean="0"/>
              <a:t>DEVANG IIB2019020</a:t>
            </a:r>
          </a:p>
          <a:p>
            <a:r>
              <a:rPr lang="en-US" sz="1600" dirty="0" smtClean="0"/>
              <a:t>HITIKA IIB2019021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228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 b="0" dirty="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r>
              <a:rPr lang="en" sz="3180" b="0" dirty="0"/>
              <a:t> </a:t>
            </a:r>
            <a:endParaRPr sz="3180" b="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dirty="0" smtClean="0"/>
              <a:t>A KNIGHT IS INITIALLY PLACED AT ANY POSITION OF AN EMPTY CHESS BOARD 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dirty="0" smtClean="0"/>
              <a:t>IT MOVES ACCORDING TO THE RULES OF CHESS i.e. TAKING TWO AND HALF STEPS.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dirty="0" smtClean="0"/>
              <a:t>BASICALLY THE KNIGHT HAVE TO TRAVEL THE CHESS BOARD AND VISIT EACH SQUARE EXACTLY ONCE( </a:t>
            </a:r>
            <a:r>
              <a:rPr lang="en-US" sz="2400" b="0" i="1" dirty="0" smtClean="0"/>
              <a:t>i.e. cannot visit the same block again if already traversed</a:t>
            </a:r>
            <a:r>
              <a:rPr lang="en-US" sz="2400" b="0" dirty="0" smtClean="0"/>
              <a:t>)</a:t>
            </a:r>
            <a:endParaRPr sz="24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437750"/>
            <a:ext cx="8520600" cy="45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2800" b="0" dirty="0" smtClean="0">
                <a:solidFill>
                  <a:schemeClr val="tx2"/>
                </a:solidFill>
                <a:latin typeface="Comic Sans MS" pitchFamily="66" charset="0"/>
              </a:rPr>
              <a:t>APPROACH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-US" sz="1417" dirty="0" smtClean="0"/>
          </a:p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-US" sz="1600" dirty="0"/>
              <a:t>Warnsdorff’s Rule</a:t>
            </a:r>
            <a:r>
              <a:rPr lang="en-US" sz="1600" dirty="0" smtClean="0"/>
              <a:t>:</a:t>
            </a:r>
          </a:p>
          <a:p>
            <a:pPr marL="0" lvl="0" indent="0">
              <a:lnSpc>
                <a:spcPct val="105000"/>
              </a:lnSpc>
              <a:buSzPts val="852"/>
              <a:buNone/>
            </a:pPr>
            <a:endParaRPr lang="en-US" sz="1600" dirty="0"/>
          </a:p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-US" sz="1600" b="0" dirty="0" smtClean="0"/>
              <a:t>THE KNIGHT CAN START FROM ANY INITIAL POSITION ON THE CHESSBOARD.</a:t>
            </a:r>
          </a:p>
          <a:p>
            <a:pPr marL="0" lvl="0" indent="0">
              <a:lnSpc>
                <a:spcPct val="105000"/>
              </a:lnSpc>
              <a:buSzPts val="852"/>
              <a:buNone/>
            </a:pPr>
            <a:endParaRPr lang="en-US" sz="1600" b="0" dirty="0" smtClean="0"/>
          </a:p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-US" sz="1600" b="0" dirty="0" smtClean="0"/>
              <a:t>THE KNIGHT IS MOVED SO THAT IT ALWAYS PROCEEDS TO THE SQUARE FROM WHICH THE KNIGHT WILL HAVE MINUMUM ONWARD MOVES</a:t>
            </a:r>
            <a:r>
              <a:rPr lang="en-US" sz="1600" b="0" dirty="0" smtClean="0"/>
              <a:t>.</a:t>
            </a:r>
          </a:p>
          <a:p>
            <a:pPr marL="0" lvl="0" indent="0">
              <a:lnSpc>
                <a:spcPct val="105000"/>
              </a:lnSpc>
              <a:buSzPts val="852"/>
              <a:buNone/>
            </a:pPr>
            <a:endParaRPr lang="en-US" sz="1600" b="0" dirty="0"/>
          </a:p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-US" sz="1600" b="0" dirty="0" smtClean="0"/>
              <a:t>THIS IS BASICALLY THE MODIFIED VERSION OF BACKTRACKING PROBLEM OF KNIGHT’S TOUR.</a:t>
            </a:r>
          </a:p>
          <a:p>
            <a:pPr marL="0" lvl="0" indent="0">
              <a:lnSpc>
                <a:spcPct val="105000"/>
              </a:lnSpc>
              <a:buSzPts val="852"/>
              <a:buNone/>
            </a:pPr>
            <a:endParaRPr lang="en-US" sz="1600" b="0" dirty="0"/>
          </a:p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-US" sz="1600" b="0" dirty="0" smtClean="0"/>
              <a:t>THE TIME NEEDED FOR THIS ALGORITHM GROWS ROUGHLY LINERALY WITH THE NUMBER OF SQUARES OF THE CHESSBOARD.</a:t>
            </a:r>
            <a:endParaRPr lang="en-US" sz="1600" b="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Comic Sans MS"/>
                <a:ea typeface="Comic Sans MS"/>
                <a:cs typeface="Comic Sans MS"/>
                <a:sym typeface="Comic Sans MS"/>
              </a:rPr>
              <a:t> ALGORITHM DESIGN </a:t>
            </a:r>
            <a:endParaRPr b="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b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 smtClean="0"/>
              <a:t>A BLOCK OF THE CHESS ‘B’ CAN BE TAKEN INTO FURTHER MOVE OF THE KNIGHT FROM BLOCK ‘A’ IF: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sz="2400" b="0" dirty="0" smtClean="0"/>
              <a:t>‘B’ IS UNVISITED.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sz="2400" b="0" dirty="0" smtClean="0"/>
              <a:t>‘B’ CAN BE REACHED BY A SINGLE MOVE OF THE KNIGHT.</a:t>
            </a:r>
            <a:endParaRPr lang="en" sz="2400" b="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73132"/>
            <a:ext cx="8520600" cy="4295743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1200"/>
              </a:spcBef>
            </a:pPr>
            <a:r>
              <a:rPr lang="en-US" sz="1600" b="0" dirty="0" smtClean="0"/>
              <a:t>ASSUME ‘A’ TO BE THE RANDOM INITIAL  POSITION FROM WHERE THE KNIGHT STARTS IT TRAVEL.</a:t>
            </a:r>
          </a:p>
          <a:p>
            <a:pPr marL="171450" indent="-171450">
              <a:spcBef>
                <a:spcPts val="1200"/>
              </a:spcBef>
            </a:pPr>
            <a:r>
              <a:rPr lang="en-US" sz="1600" b="0" dirty="0" smtClean="0"/>
              <a:t>SINCE ‘A’ IS VISTED IT IS NEEDED TO  MARK IT WITH “1”.</a:t>
            </a:r>
          </a:p>
          <a:p>
            <a:pPr marL="171450" indent="-171450">
              <a:spcBef>
                <a:spcPts val="1200"/>
              </a:spcBef>
            </a:pPr>
            <a:r>
              <a:rPr lang="en-US" sz="1600" b="0" dirty="0" smtClean="0"/>
              <a:t>TO MOVE TO ANY POSITION ‘B’ FROM ‘A’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0" dirty="0" smtClean="0"/>
              <a:t>-&gt;LET A SET ‘S’ HAVE ALL THE POSSIBLE POSITIONS WHICH CAN BE REACHED FROM ‘A’.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0" dirty="0" smtClean="0"/>
              <a:t>-&gt;FROM THIS SET ‘S’ CHOOSE THE PATH WHICH IS HAVING MINIMUM ONWARD MOVES.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0" dirty="0" smtClean="0"/>
              <a:t>-&gt;AFTER BEING CHOSEN MARK IT ‘2’ .</a:t>
            </a:r>
          </a:p>
          <a:p>
            <a:pPr marL="171450" indent="-171450">
              <a:spcBef>
                <a:spcPts val="1200"/>
              </a:spcBef>
            </a:pPr>
            <a:r>
              <a:rPr lang="en-US" sz="1600" b="0" dirty="0" smtClean="0"/>
              <a:t>THIS IS THE MAIN LOGIC BEHIND THIS PROBLEM AND THIS GOES ON FURTHER ….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100" b="0" dirty="0" smtClean="0"/>
          </a:p>
          <a:p>
            <a:pPr marL="171450" indent="-171450">
              <a:spcBef>
                <a:spcPts val="1200"/>
              </a:spcBef>
            </a:pPr>
            <a:endParaRPr lang="en-US" sz="1100" b="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1100" b="0" dirty="0" smtClean="0"/>
          </a:p>
          <a:p>
            <a:pPr marL="171450" indent="-171450">
              <a:spcBef>
                <a:spcPts val="1200"/>
              </a:spcBef>
            </a:pPr>
            <a:endParaRPr lang="en-US" sz="1100" b="0" dirty="0" smtClean="0"/>
          </a:p>
          <a:p>
            <a:pPr marL="171450" indent="-171450">
              <a:spcBef>
                <a:spcPts val="1200"/>
              </a:spcBef>
            </a:pP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427069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101350"/>
            <a:ext cx="85206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180" dirty="0" smtClean="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 sz="3180" dirty="0" smtClean="0">
                <a:latin typeface="Comic Sans MS"/>
                <a:ea typeface="Comic Sans MS"/>
                <a:cs typeface="Comic Sans MS"/>
                <a:sym typeface="Comic Sans MS"/>
              </a:rPr>
              <a:t>llustration </a:t>
            </a:r>
            <a:endParaRPr sz="3180" b="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34" y="1586714"/>
            <a:ext cx="7047409" cy="23878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b="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-US" sz="16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Time complexity : </a:t>
            </a:r>
            <a:endParaRPr lang="en-US" sz="1600" b="0" dirty="0"/>
          </a:p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-US" sz="1600" b="0" dirty="0"/>
              <a:t>THE TIME NEEDED FOR THIS ALGORITHM GROWS ROUGHLY </a:t>
            </a:r>
            <a:r>
              <a:rPr lang="en-US" sz="1600" b="0" dirty="0" smtClean="0"/>
              <a:t>LINEARALY </a:t>
            </a:r>
            <a:r>
              <a:rPr lang="en-US" sz="1600" b="0" dirty="0"/>
              <a:t>WITH THE NUMBER OF SQUARES OF THE CHESSBOARD.</a:t>
            </a: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Space </a:t>
            </a:r>
            <a:r>
              <a:rPr lang="en-US" sz="1600" dirty="0" smtClean="0">
                <a:solidFill>
                  <a:srgbClr val="24292E"/>
                </a:solidFill>
                <a:highlight>
                  <a:srgbClr val="FFFFFF"/>
                </a:highlight>
              </a:rPr>
              <a:t>complexity: </a:t>
            </a: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smtClean="0">
                <a:solidFill>
                  <a:srgbClr val="24292E"/>
                </a:solidFill>
                <a:highlight>
                  <a:srgbClr val="FFFFFF"/>
                </a:highlight>
              </a:rPr>
              <a:t>Array of size 8*8</a:t>
            </a:r>
            <a:endParaRPr sz="1600" b="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latin typeface="Comic Sans MS"/>
                <a:sym typeface="Comic Sans MS"/>
              </a:rPr>
              <a:t>refrences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Wikipedia –</a:t>
            </a:r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en.wikipedia.org/wiki/Knight%27s_tour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Gfg –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https://www.geeksforgeeks.org/warnsdorffs-algorithm-knights-tour-problem/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Stack </a:t>
            </a:r>
            <a:r>
              <a:rPr lang="en-US" dirty="0" smtClean="0"/>
              <a:t>Overflow-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https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://stackoverflow.com/questions/19214109/how-to-optimize-knights-tour-algorithm</a:t>
            </a:r>
          </a:p>
        </p:txBody>
      </p:sp>
    </p:spTree>
    <p:extLst>
      <p:ext uri="{BB962C8B-B14F-4D97-AF65-F5344CB8AC3E}">
        <p14:creationId xmlns:p14="http://schemas.microsoft.com/office/powerpoint/2010/main" val="3008349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1736</TotalTime>
  <Words>341</Words>
  <Application>Microsoft Office PowerPoint</Application>
  <PresentationFormat>On-screen Show (16:9)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Arial Black</vt:lpstr>
      <vt:lpstr>Comic Sans MS</vt:lpstr>
      <vt:lpstr>Essential</vt:lpstr>
      <vt:lpstr>KNIGHT’S TOUR CHESS PROBLEM!! </vt:lpstr>
      <vt:lpstr>INTRODUCTION </vt:lpstr>
      <vt:lpstr>PowerPoint Presentation</vt:lpstr>
      <vt:lpstr> ALGORITHM DESIGN </vt:lpstr>
      <vt:lpstr>PowerPoint Presentation</vt:lpstr>
      <vt:lpstr>Illustration </vt:lpstr>
      <vt:lpstr>CONCLUSION</vt:lpstr>
      <vt:lpstr>refrences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 of given length where every element is more than or equal to twice of previous</dc:title>
  <dc:creator>hitika</dc:creator>
  <cp:lastModifiedBy>hitika</cp:lastModifiedBy>
  <cp:revision>22</cp:revision>
  <dcterms:modified xsi:type="dcterms:W3CDTF">2021-04-04T06:37:22Z</dcterms:modified>
</cp:coreProperties>
</file>