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0" r:id="rId14"/>
    <p:sldId id="323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4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3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2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9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5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8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3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79938"/>
            <a:ext cx="10058400" cy="50764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0C5E8D-5684-4C0B-AE31-E569180EF5C3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F70941-3B29-42DB-93EB-E51E38556B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4168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0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zh/v2" TargetMode="External"/><Relationship Id="rId2" Type="http://schemas.openxmlformats.org/officeDocument/2006/relationships/hyperlink" Target="http://git-scm.com/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git/git-tutoria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394FD-4222-42D0-96B1-FB14ED26C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/>
              <a:t>Git</a:t>
            </a:r>
            <a:r>
              <a:rPr lang="zh-CN" altLang="en-US" dirty="0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169B24-4A91-42F6-8BD2-0033DF7D7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计算机系统综合实践</a:t>
            </a:r>
          </a:p>
        </p:txBody>
      </p:sp>
    </p:spTree>
    <p:extLst>
      <p:ext uri="{BB962C8B-B14F-4D97-AF65-F5344CB8AC3E}">
        <p14:creationId xmlns:p14="http://schemas.microsoft.com/office/powerpoint/2010/main" val="169220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3E3E7-54AB-4C00-807D-9A9FC967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add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5FED0-CD7A-4B04-BF8F-F9B750EE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untracked/modified </a:t>
            </a:r>
            <a:r>
              <a:rPr lang="zh-CN" altLang="en-US" dirty="0"/>
              <a:t>→ </a:t>
            </a:r>
            <a:r>
              <a:rPr lang="en-US" altLang="zh-CN" dirty="0"/>
              <a:t>staged</a:t>
            </a:r>
          </a:p>
          <a:p>
            <a:r>
              <a:rPr lang="zh-CN" altLang="en-US" dirty="0"/>
              <a:t>格式：</a:t>
            </a:r>
            <a:r>
              <a:rPr lang="en-US" altLang="zh-CN" dirty="0"/>
              <a:t>git add </a:t>
            </a:r>
            <a:r>
              <a:rPr lang="zh-CN" altLang="en-US" dirty="0"/>
              <a:t>文件名</a:t>
            </a:r>
            <a:r>
              <a:rPr lang="en-US" altLang="zh-CN" dirty="0"/>
              <a:t>|</a:t>
            </a:r>
            <a:r>
              <a:rPr lang="zh-CN" altLang="en-US" dirty="0"/>
              <a:t>目录名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E1E8CE-F15A-4E4F-9167-5CCA04A53333}"/>
              </a:ext>
            </a:extLst>
          </p:cNvPr>
          <p:cNvSpPr/>
          <p:nvPr/>
        </p:nvSpPr>
        <p:spPr>
          <a:xfrm>
            <a:off x="1180407" y="2159801"/>
            <a:ext cx="100584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 err="1">
                <a:solidFill>
                  <a:schemeClr val="tx1"/>
                </a:solidFill>
              </a:rPr>
              <a:t>a.c</a:t>
            </a:r>
            <a:r>
              <a:rPr lang="zh-CN" altLang="en-US" dirty="0">
                <a:solidFill>
                  <a:schemeClr val="tx1"/>
                </a:solidFill>
              </a:rPr>
              <a:t>转换为</a:t>
            </a:r>
            <a:r>
              <a:rPr lang="en-US" altLang="zh-CN" dirty="0">
                <a:solidFill>
                  <a:schemeClr val="tx1"/>
                </a:solidFill>
              </a:rPr>
              <a:t>staged</a:t>
            </a:r>
            <a:r>
              <a:rPr lang="zh-CN" altLang="en-US" dirty="0">
                <a:solidFill>
                  <a:schemeClr val="tx1"/>
                </a:solidFill>
              </a:rPr>
              <a:t>状态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add </a:t>
            </a:r>
            <a:r>
              <a:rPr lang="en-US" altLang="zh-CN" dirty="0" err="1">
                <a:solidFill>
                  <a:schemeClr val="tx1"/>
                </a:solidFill>
              </a:rPr>
              <a:t>a.c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将当前目录下所有</a:t>
            </a:r>
            <a:r>
              <a:rPr lang="en-US" altLang="zh-CN" dirty="0">
                <a:solidFill>
                  <a:schemeClr val="tx1"/>
                </a:solidFill>
              </a:rPr>
              <a:t>.c</a:t>
            </a:r>
            <a:r>
              <a:rPr lang="zh-CN" altLang="en-US" dirty="0">
                <a:solidFill>
                  <a:schemeClr val="tx1"/>
                </a:solidFill>
              </a:rPr>
              <a:t>后缀的文件转换为</a:t>
            </a:r>
            <a:r>
              <a:rPr lang="en-US" altLang="zh-CN" dirty="0">
                <a:solidFill>
                  <a:schemeClr val="tx1"/>
                </a:solidFill>
              </a:rPr>
              <a:t>staged</a:t>
            </a:r>
            <a:r>
              <a:rPr lang="zh-CN" altLang="en-US" dirty="0">
                <a:solidFill>
                  <a:schemeClr val="tx1"/>
                </a:solidFill>
              </a:rPr>
              <a:t>状态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add *.c</a:t>
            </a: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folder</a:t>
            </a:r>
            <a:r>
              <a:rPr lang="zh-CN" altLang="en-US" dirty="0">
                <a:solidFill>
                  <a:schemeClr val="tx1"/>
                </a:solidFill>
              </a:rPr>
              <a:t>为目录，将</a:t>
            </a:r>
            <a:r>
              <a:rPr lang="en-US" altLang="zh-CN" dirty="0">
                <a:solidFill>
                  <a:schemeClr val="tx1"/>
                </a:solidFill>
              </a:rPr>
              <a:t>folder</a:t>
            </a:r>
            <a:r>
              <a:rPr lang="zh-CN" altLang="en-US" dirty="0">
                <a:solidFill>
                  <a:schemeClr val="tx1"/>
                </a:solidFill>
              </a:rPr>
              <a:t>目录下所有文件转换为</a:t>
            </a:r>
            <a:r>
              <a:rPr lang="en-US" altLang="zh-CN" dirty="0">
                <a:solidFill>
                  <a:schemeClr val="tx1"/>
                </a:solidFill>
              </a:rPr>
              <a:t>staged</a:t>
            </a:r>
            <a:r>
              <a:rPr lang="zh-CN" altLang="en-US" dirty="0">
                <a:solidFill>
                  <a:schemeClr val="tx1"/>
                </a:solidFill>
              </a:rPr>
              <a:t>状态，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gitignore</a:t>
            </a:r>
            <a:r>
              <a:rPr lang="zh-CN" altLang="en-US" dirty="0">
                <a:solidFill>
                  <a:schemeClr val="tx1"/>
                </a:solidFill>
              </a:rPr>
              <a:t>中设定的忽略文件除外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add folder</a:t>
            </a:r>
          </a:p>
        </p:txBody>
      </p:sp>
    </p:spTree>
    <p:extLst>
      <p:ext uri="{BB962C8B-B14F-4D97-AF65-F5344CB8AC3E}">
        <p14:creationId xmlns:p14="http://schemas.microsoft.com/office/powerpoint/2010/main" val="39018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3393D-8635-4BE1-99A8-DD2D62DD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commit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DE433-97CC-483A-8FCE-D3EE1435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staged </a:t>
            </a:r>
            <a:r>
              <a:rPr lang="zh-CN" altLang="en-US" dirty="0"/>
              <a:t>→ </a:t>
            </a:r>
            <a:r>
              <a:rPr lang="en-US" altLang="zh-CN" dirty="0"/>
              <a:t>unmodified </a:t>
            </a:r>
            <a:r>
              <a:rPr lang="zh-CN" altLang="en-US" dirty="0"/>
              <a:t>（提交新的版本至本地仓库）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git commit [-m “</a:t>
            </a:r>
            <a:r>
              <a:rPr lang="zh-CN" altLang="en-US" dirty="0"/>
              <a:t>提交说明</a:t>
            </a:r>
            <a:r>
              <a:rPr lang="en-US" altLang="zh-CN" dirty="0"/>
              <a:t>”]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modified </a:t>
            </a:r>
            <a:r>
              <a:rPr lang="zh-CN" altLang="en-US" dirty="0"/>
              <a:t>→ </a:t>
            </a:r>
            <a:r>
              <a:rPr lang="en-US" altLang="zh-CN" dirty="0"/>
              <a:t>unmodified </a:t>
            </a:r>
            <a:r>
              <a:rPr lang="zh-CN" altLang="en-US" dirty="0"/>
              <a:t>（提交新的版本至本地仓库）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git commit -a [-m “</a:t>
            </a:r>
            <a:r>
              <a:rPr lang="zh-CN" altLang="en-US" dirty="0"/>
              <a:t>提交说明</a:t>
            </a:r>
            <a:r>
              <a:rPr lang="en-US" altLang="zh-CN" dirty="0"/>
              <a:t>”]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B02F3D-1221-41A4-833A-D17CC0E7E533}"/>
              </a:ext>
            </a:extLst>
          </p:cNvPr>
          <p:cNvSpPr/>
          <p:nvPr/>
        </p:nvSpPr>
        <p:spPr>
          <a:xfrm>
            <a:off x="1138846" y="2049578"/>
            <a:ext cx="7455593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将当前</a:t>
            </a:r>
            <a:r>
              <a:rPr lang="en-US" altLang="zh-CN" dirty="0">
                <a:solidFill>
                  <a:schemeClr val="tx1"/>
                </a:solidFill>
              </a:rPr>
              <a:t>staged</a:t>
            </a:r>
            <a:r>
              <a:rPr lang="zh-CN" altLang="en-US" dirty="0">
                <a:solidFill>
                  <a:schemeClr val="tx1"/>
                </a:solidFill>
              </a:rPr>
              <a:t>状态文件提交至本地仓库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commit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命令执行后会打开指定的编辑器编写提交说明，保存退出后完成提交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如果说明比较简短可以使用</a:t>
            </a:r>
            <a:r>
              <a:rPr lang="en-US" altLang="zh-CN" dirty="0">
                <a:solidFill>
                  <a:schemeClr val="tx1"/>
                </a:solidFill>
              </a:rPr>
              <a:t>-m</a:t>
            </a:r>
            <a:r>
              <a:rPr lang="zh-CN" altLang="en-US" dirty="0">
                <a:solidFill>
                  <a:schemeClr val="tx1"/>
                </a:solidFill>
              </a:rPr>
              <a:t>选项在命令行直接填写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add –m “test”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EF43C3-5D3B-4B89-A8C3-89B155997E2A}"/>
              </a:ext>
            </a:extLst>
          </p:cNvPr>
          <p:cNvSpPr/>
          <p:nvPr/>
        </p:nvSpPr>
        <p:spPr>
          <a:xfrm>
            <a:off x="1097280" y="5131731"/>
            <a:ext cx="74555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commit –a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commit –a –m “test”</a:t>
            </a:r>
          </a:p>
        </p:txBody>
      </p:sp>
    </p:spTree>
    <p:extLst>
      <p:ext uri="{BB962C8B-B14F-4D97-AF65-F5344CB8AC3E}">
        <p14:creationId xmlns:p14="http://schemas.microsoft.com/office/powerpoint/2010/main" val="77525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4BCBC-2F9C-44FC-8810-9F3D05BD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log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55321-6250-4EED-9571-6A2C731B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查看提交日志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git log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D1C78A-DEA1-4DA7-8AA8-6DE29D7A1B21}"/>
              </a:ext>
            </a:extLst>
          </p:cNvPr>
          <p:cNvSpPr/>
          <p:nvPr/>
        </p:nvSpPr>
        <p:spPr>
          <a:xfrm>
            <a:off x="1097280" y="2058889"/>
            <a:ext cx="10058400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log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commit 708be5aa9710279f1da9adb93a0ea48eb83e1ab3 (HEAD -&gt; master, origin/master, origin/HEAD)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Author: Youmeng Li &lt;liyoumeng@tju.edu.cn&gt;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Date:   Fri Aug 20 02:26:29 2021 +0800</a:t>
            </a: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   fix bugs in seq</a:t>
            </a: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commit 9a0991a3dc6f1c0f06d1a27beecae8d72f4e742c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Author: Youmeng Li &lt;liyoumeng@tju.edu.cn&gt;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Date:   Sat Aug 14 01:31:51 2021 +0800</a:t>
            </a: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   fix a bug in generate </a:t>
            </a:r>
            <a:r>
              <a:rPr lang="en-US" altLang="zh-CN" dirty="0" err="1">
                <a:solidFill>
                  <a:schemeClr val="tx1"/>
                </a:solidFill>
              </a:rPr>
              <a:t>dop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commit d0c5b4df74e3b08c25f3676813ff97f4c4c8684e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647473-3C9C-47E4-B1C8-B9E27D95A21C}"/>
              </a:ext>
            </a:extLst>
          </p:cNvPr>
          <p:cNvGrpSpPr/>
          <p:nvPr/>
        </p:nvGrpSpPr>
        <p:grpSpPr>
          <a:xfrm>
            <a:off x="1135151" y="2382982"/>
            <a:ext cx="9699104" cy="1542473"/>
            <a:chOff x="1135151" y="2382982"/>
            <a:chExt cx="9699104" cy="154247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67132F-50F1-41CB-90C5-F5827509C649}"/>
                </a:ext>
              </a:extLst>
            </p:cNvPr>
            <p:cNvSpPr/>
            <p:nvPr/>
          </p:nvSpPr>
          <p:spPr>
            <a:xfrm>
              <a:off x="1135151" y="2382982"/>
              <a:ext cx="9699104" cy="1542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B768CD-481D-4B3D-A71E-32ADC38D3675}"/>
                </a:ext>
              </a:extLst>
            </p:cNvPr>
            <p:cNvSpPr txBox="1"/>
            <p:nvPr/>
          </p:nvSpPr>
          <p:spPr>
            <a:xfrm>
              <a:off x="8506691" y="3556123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一次提交的日志信息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1FA6624-B9E2-4ED6-89AA-A96572F4802D}"/>
              </a:ext>
            </a:extLst>
          </p:cNvPr>
          <p:cNvGrpSpPr/>
          <p:nvPr/>
        </p:nvGrpSpPr>
        <p:grpSpPr>
          <a:xfrm>
            <a:off x="1893455" y="3997881"/>
            <a:ext cx="7521312" cy="369332"/>
            <a:chOff x="1893455" y="3997881"/>
            <a:chExt cx="7521312" cy="369332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89E53B3-21BE-4D55-8A1F-A1E16F563B17}"/>
                </a:ext>
              </a:extLst>
            </p:cNvPr>
            <p:cNvCxnSpPr>
              <a:cxnSpLocks/>
            </p:cNvCxnSpPr>
            <p:nvPr/>
          </p:nvCxnSpPr>
          <p:spPr>
            <a:xfrm>
              <a:off x="1893455" y="4294909"/>
              <a:ext cx="45073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75EC836-BFD5-47D4-A302-33CB30FDAEB8}"/>
                </a:ext>
              </a:extLst>
            </p:cNvPr>
            <p:cNvSpPr txBox="1"/>
            <p:nvPr/>
          </p:nvSpPr>
          <p:spPr>
            <a:xfrm>
              <a:off x="6400800" y="3997881"/>
              <a:ext cx="3013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本次提交的数字签名 </a:t>
              </a:r>
              <a:r>
                <a:rPr lang="en-US" altLang="zh-CN" b="1" dirty="0">
                  <a:solidFill>
                    <a:srgbClr val="FF0000"/>
                  </a:solidFill>
                </a:rPr>
                <a:t>hash</a:t>
              </a:r>
              <a:r>
                <a:rPr lang="zh-CN" altLang="en-US" b="1" dirty="0">
                  <a:solidFill>
                    <a:srgbClr val="FF0000"/>
                  </a:solidFill>
                </a:rPr>
                <a:t>值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529F50F-FC8A-4447-997F-04E048CDAD99}"/>
              </a:ext>
            </a:extLst>
          </p:cNvPr>
          <p:cNvGrpSpPr/>
          <p:nvPr/>
        </p:nvGrpSpPr>
        <p:grpSpPr>
          <a:xfrm>
            <a:off x="1893455" y="4321095"/>
            <a:ext cx="4958262" cy="369332"/>
            <a:chOff x="1893455" y="4321095"/>
            <a:chExt cx="4958262" cy="369332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14D4E3B-F954-4E49-ACAF-D9F8DD66D170}"/>
                </a:ext>
              </a:extLst>
            </p:cNvPr>
            <p:cNvCxnSpPr>
              <a:cxnSpLocks/>
            </p:cNvCxnSpPr>
            <p:nvPr/>
          </p:nvCxnSpPr>
          <p:spPr>
            <a:xfrm>
              <a:off x="1893455" y="4604327"/>
              <a:ext cx="361141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B2B6741-08F9-4019-9D16-EBB234FB9118}"/>
                </a:ext>
              </a:extLst>
            </p:cNvPr>
            <p:cNvSpPr txBox="1"/>
            <p:nvPr/>
          </p:nvSpPr>
          <p:spPr>
            <a:xfrm>
              <a:off x="5504873" y="4321095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提交人信息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ECAC8FD-76EB-4709-88AE-BEFD26EC9226}"/>
              </a:ext>
            </a:extLst>
          </p:cNvPr>
          <p:cNvGrpSpPr/>
          <p:nvPr/>
        </p:nvGrpSpPr>
        <p:grpSpPr>
          <a:xfrm>
            <a:off x="1893455" y="4618124"/>
            <a:ext cx="4116226" cy="369332"/>
            <a:chOff x="1893455" y="4618124"/>
            <a:chExt cx="4116226" cy="36933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FE497D9-6552-40AB-A972-6AEB5FC6993C}"/>
                </a:ext>
              </a:extLst>
            </p:cNvPr>
            <p:cNvCxnSpPr>
              <a:cxnSpLocks/>
            </p:cNvCxnSpPr>
            <p:nvPr/>
          </p:nvCxnSpPr>
          <p:spPr>
            <a:xfrm>
              <a:off x="1893455" y="4876799"/>
              <a:ext cx="300181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A6AC5E5-4B88-4B18-AB5B-00C900FD4999}"/>
                </a:ext>
              </a:extLst>
            </p:cNvPr>
            <p:cNvSpPr txBox="1"/>
            <p:nvPr/>
          </p:nvSpPr>
          <p:spPr>
            <a:xfrm>
              <a:off x="4895273" y="461812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提交时间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189013B-7AF3-4A4A-9B9D-A1CD64EA049D}"/>
              </a:ext>
            </a:extLst>
          </p:cNvPr>
          <p:cNvGrpSpPr/>
          <p:nvPr/>
        </p:nvGrpSpPr>
        <p:grpSpPr>
          <a:xfrm>
            <a:off x="1336251" y="5089195"/>
            <a:ext cx="3477321" cy="369332"/>
            <a:chOff x="1893455" y="4523916"/>
            <a:chExt cx="3477321" cy="369332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C70D3FC-2306-4E4D-9A38-7ECE49B2335F}"/>
                </a:ext>
              </a:extLst>
            </p:cNvPr>
            <p:cNvCxnSpPr>
              <a:cxnSpLocks/>
            </p:cNvCxnSpPr>
            <p:nvPr/>
          </p:nvCxnSpPr>
          <p:spPr>
            <a:xfrm>
              <a:off x="1893455" y="4876799"/>
              <a:ext cx="23629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D59C88-4E0E-4F37-AED2-EFBBE3A77006}"/>
                </a:ext>
              </a:extLst>
            </p:cNvPr>
            <p:cNvSpPr txBox="1"/>
            <p:nvPr/>
          </p:nvSpPr>
          <p:spPr>
            <a:xfrm>
              <a:off x="4256368" y="452391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提交说明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F557-997C-4459-9BB4-96388DCC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checkout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817C-D290-447C-B1C1-65447ABD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modified → unmodified </a:t>
            </a:r>
            <a:r>
              <a:rPr lang="zh-CN" altLang="en-US" dirty="0"/>
              <a:t>（撤销修改，退回修改前的状态）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git checkout [</a:t>
            </a:r>
            <a:r>
              <a:rPr lang="zh-CN" altLang="en-US" dirty="0"/>
              <a:t>指定版本的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r>
              <a:rPr lang="en-US" altLang="zh-CN" dirty="0"/>
              <a:t>] </a:t>
            </a:r>
            <a:r>
              <a:rPr lang="zh-CN" altLang="en-US" dirty="0"/>
              <a:t>文件名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将文件退回至指定的某一次提交后的状态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git checkout </a:t>
            </a:r>
            <a:r>
              <a:rPr lang="zh-CN" altLang="en-US" dirty="0"/>
              <a:t>指定版本的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r>
              <a:rPr lang="en-US" altLang="zh-CN" dirty="0"/>
              <a:t>  </a:t>
            </a:r>
            <a:r>
              <a:rPr lang="zh-CN" altLang="en-US" dirty="0"/>
              <a:t>文件名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6A4CAB-6A29-42F2-92F8-48BB4B61126B}"/>
              </a:ext>
            </a:extLst>
          </p:cNvPr>
          <p:cNvSpPr/>
          <p:nvPr/>
        </p:nvSpPr>
        <p:spPr>
          <a:xfrm>
            <a:off x="1185027" y="2160231"/>
            <a:ext cx="74555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撤销对</a:t>
            </a:r>
            <a:r>
              <a:rPr lang="en-US" altLang="zh-CN" dirty="0" err="1">
                <a:solidFill>
                  <a:schemeClr val="tx1"/>
                </a:solidFill>
              </a:rPr>
              <a:t>main.c</a:t>
            </a:r>
            <a:r>
              <a:rPr lang="zh-CN" altLang="en-US" dirty="0">
                <a:solidFill>
                  <a:schemeClr val="tx1"/>
                </a:solidFill>
              </a:rPr>
              <a:t>的修改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checkout </a:t>
            </a:r>
            <a:r>
              <a:rPr lang="en-US" altLang="zh-CN" dirty="0" err="1">
                <a:solidFill>
                  <a:schemeClr val="tx1"/>
                </a:solidFill>
              </a:rPr>
              <a:t>main.c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9C5636-AE36-4DC3-B5F1-7755E771E232}"/>
              </a:ext>
            </a:extLst>
          </p:cNvPr>
          <p:cNvSpPr/>
          <p:nvPr/>
        </p:nvSpPr>
        <p:spPr>
          <a:xfrm>
            <a:off x="1185026" y="4675615"/>
            <a:ext cx="74555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 err="1">
                <a:solidFill>
                  <a:schemeClr val="tx1"/>
                </a:solidFill>
              </a:rPr>
              <a:t>main.c</a:t>
            </a:r>
            <a:r>
              <a:rPr lang="zh-CN" altLang="en-US" dirty="0">
                <a:solidFill>
                  <a:schemeClr val="tx1"/>
                </a:solidFill>
              </a:rPr>
              <a:t>退回至签名为</a:t>
            </a:r>
            <a:r>
              <a:rPr lang="en-US" altLang="zh-CN" dirty="0">
                <a:solidFill>
                  <a:schemeClr val="tx1"/>
                </a:solidFill>
              </a:rPr>
              <a:t>9a0991a3dc</a:t>
            </a:r>
            <a:r>
              <a:rPr lang="zh-CN" altLang="en-US" dirty="0">
                <a:solidFill>
                  <a:schemeClr val="tx1"/>
                </a:solidFill>
              </a:rPr>
              <a:t>提交时的状态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hash</a:t>
            </a:r>
            <a:r>
              <a:rPr lang="zh-CN" altLang="en-US" dirty="0">
                <a:solidFill>
                  <a:schemeClr val="tx1"/>
                </a:solidFill>
              </a:rPr>
              <a:t>值不需要全部提供，只需截取前一部分即可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checkout 9a0991a3dc </a:t>
            </a:r>
            <a:r>
              <a:rPr lang="en-US" altLang="zh-CN" dirty="0" err="1">
                <a:solidFill>
                  <a:schemeClr val="tx1"/>
                </a:solidFill>
              </a:rPr>
              <a:t>main.c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8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A3D72-20E7-4596-AEFA-10440379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与远程仓库的同步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3671A-5BAD-473E-A059-F1DBDE3B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如果远程仓库的内容新于本地仓库时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git pull </a:t>
            </a:r>
            <a:r>
              <a:rPr lang="zh-CN" altLang="en-US" dirty="0"/>
              <a:t>命令拉取远程仓库的代码并与本地仓库合并</a:t>
            </a:r>
            <a:endParaRPr lang="en-US" altLang="zh-CN" dirty="0"/>
          </a:p>
          <a:p>
            <a:pPr lvl="1"/>
            <a:r>
              <a:rPr lang="zh-CN" altLang="en-US" dirty="0"/>
              <a:t>如果内容有冲突需要手动解决冲突（团队开发时会出现）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如果本地仓库的内容新于远程仓库时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git push</a:t>
            </a:r>
            <a:r>
              <a:rPr lang="zh-CN" altLang="en-US" dirty="0"/>
              <a:t>命令推送本地仓库内容至远程仓库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如果远程仓库发生了未知变动，本地仓库也产生了新的提交  （团队开发时会出现）</a:t>
            </a:r>
            <a:endParaRPr lang="en-US" altLang="zh-CN" dirty="0"/>
          </a:p>
          <a:p>
            <a:pPr lvl="1"/>
            <a:r>
              <a:rPr lang="zh-CN" altLang="en-US" dirty="0"/>
              <a:t>首先，使用</a:t>
            </a:r>
            <a:r>
              <a:rPr lang="en-US" altLang="zh-CN" dirty="0"/>
              <a:t>pull</a:t>
            </a:r>
            <a:r>
              <a:rPr lang="zh-CN" altLang="en-US" dirty="0"/>
              <a:t>操作拉取远程仓库的变化并解决冲突</a:t>
            </a:r>
            <a:endParaRPr lang="en-US" altLang="zh-CN" dirty="0"/>
          </a:p>
          <a:p>
            <a:pPr lvl="1"/>
            <a:r>
              <a:rPr lang="zh-CN" altLang="en-US" dirty="0"/>
              <a:t>然后，使用</a:t>
            </a:r>
            <a:r>
              <a:rPr lang="en-US" altLang="zh-CN" dirty="0"/>
              <a:t>push</a:t>
            </a:r>
            <a:r>
              <a:rPr lang="zh-CN" altLang="en-US" dirty="0"/>
              <a:t>操作将本地代码同步至远程仓库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65809-99A4-422F-BA6E-86B02DFFEC95}"/>
              </a:ext>
            </a:extLst>
          </p:cNvPr>
          <p:cNvSpPr/>
          <p:nvPr/>
        </p:nvSpPr>
        <p:spPr>
          <a:xfrm>
            <a:off x="1268154" y="2201050"/>
            <a:ext cx="23340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pull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3F308A-4C9D-4DCE-B383-90860C1166B2}"/>
              </a:ext>
            </a:extLst>
          </p:cNvPr>
          <p:cNvSpPr/>
          <p:nvPr/>
        </p:nvSpPr>
        <p:spPr>
          <a:xfrm>
            <a:off x="1268154" y="3994076"/>
            <a:ext cx="23340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190163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AB8C-575F-4128-9D6F-B8FBE08A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其他常用命令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072E9-2FD3-4092-9E66-73A97C1A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git status</a:t>
            </a:r>
          </a:p>
          <a:p>
            <a:pPr marL="292608" lvl="1" indent="0">
              <a:buNone/>
            </a:pPr>
            <a:r>
              <a:rPr lang="zh-CN" altLang="en-US" dirty="0"/>
              <a:t>  查看当前文件状态（只能查看</a:t>
            </a:r>
            <a:r>
              <a:rPr lang="en-US" altLang="zh-CN" dirty="0"/>
              <a:t>untracked</a:t>
            </a:r>
            <a:r>
              <a:rPr lang="zh-CN" altLang="en-US" dirty="0"/>
              <a:t>、</a:t>
            </a:r>
            <a:r>
              <a:rPr lang="en-US" altLang="zh-CN" dirty="0"/>
              <a:t>unmodified</a:t>
            </a:r>
            <a:r>
              <a:rPr lang="zh-CN" altLang="en-US" dirty="0"/>
              <a:t>和</a:t>
            </a:r>
            <a:r>
              <a:rPr lang="en-US" altLang="zh-CN" dirty="0"/>
              <a:t>staged</a:t>
            </a:r>
            <a:r>
              <a:rPr lang="zh-CN" altLang="en-US" dirty="0"/>
              <a:t>状态的文件）</a:t>
            </a:r>
            <a:endParaRPr lang="en-US" altLang="zh-CN" dirty="0"/>
          </a:p>
          <a:p>
            <a:pPr marL="292608" lvl="1" indent="0">
              <a:buNone/>
            </a:pPr>
            <a:endParaRPr lang="en-US" altLang="zh-CN" dirty="0"/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 startAt="2"/>
            </a:pPr>
            <a:r>
              <a:rPr lang="en-US" altLang="zh-CN" sz="2200" dirty="0"/>
              <a:t>git fetch </a:t>
            </a:r>
            <a:r>
              <a:rPr lang="zh-CN" altLang="en-US" sz="2200" dirty="0"/>
              <a:t>和 </a:t>
            </a:r>
            <a:r>
              <a:rPr lang="en-US" altLang="zh-CN" sz="2200" dirty="0"/>
              <a:t>git rebase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200" dirty="0"/>
              <a:t>       </a:t>
            </a:r>
            <a:r>
              <a:rPr lang="zh-CN" altLang="en-US" sz="2200" dirty="0"/>
              <a:t>另一种获取远程仓库的方法</a:t>
            </a:r>
            <a:endParaRPr lang="en-US" altLang="zh-CN" sz="2200" dirty="0"/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 startAt="3"/>
            </a:pPr>
            <a:r>
              <a:rPr lang="en-US" altLang="zh-CN" sz="2200" dirty="0"/>
              <a:t>git reset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200" dirty="0"/>
              <a:t>       </a:t>
            </a:r>
            <a:r>
              <a:rPr lang="zh-CN" altLang="en-US" sz="2200" dirty="0"/>
              <a:t>撤销文件暂存状态，撤销提交</a:t>
            </a:r>
            <a:endParaRPr lang="en-US" altLang="zh-CN" sz="2200" dirty="0"/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 startAt="4"/>
            </a:pPr>
            <a:r>
              <a:rPr lang="en-US" altLang="zh-CN" sz="2200" dirty="0"/>
              <a:t>git rm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zh-CN" altLang="en-US" sz="2200" dirty="0"/>
              <a:t>       撤销本地仓库对文件的跟踪</a:t>
            </a:r>
            <a:endParaRPr lang="en-US" altLang="zh-CN" sz="2200" dirty="0"/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 startAt="5"/>
            </a:pPr>
            <a:r>
              <a:rPr lang="en-US" altLang="zh-CN" sz="2200" dirty="0"/>
              <a:t>git branch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分支创建和切换</a:t>
            </a:r>
            <a:endParaRPr lang="en-US" altLang="zh-CN" sz="2200" dirty="0"/>
          </a:p>
          <a:p>
            <a:pPr marL="292608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3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15143-5071-4B80-89B5-579CCAC4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5C85C-F6BB-41FE-B29D-7B8A3242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官方手册：</a:t>
            </a:r>
            <a:r>
              <a:rPr lang="en-US" altLang="zh-CN" dirty="0">
                <a:hlinkClick r:id="rId2"/>
              </a:rPr>
              <a:t>http://git-scm.com/doc</a:t>
            </a:r>
            <a:endParaRPr lang="en-US" altLang="zh-CN" dirty="0"/>
          </a:p>
          <a:p>
            <a:r>
              <a:rPr lang="zh-CN" altLang="en-US" dirty="0"/>
              <a:t>官方中文教程：</a:t>
            </a:r>
            <a:r>
              <a:rPr lang="en-US" altLang="zh-CN" dirty="0">
                <a:hlinkClick r:id="rId3"/>
              </a:rPr>
              <a:t>https://git-scm.com/book/zh/v2</a:t>
            </a:r>
            <a:endParaRPr lang="en-US" altLang="zh-CN" dirty="0"/>
          </a:p>
          <a:p>
            <a:r>
              <a:rPr lang="zh-CN" altLang="en-US" dirty="0"/>
              <a:t>菜鸟教程：</a:t>
            </a:r>
            <a:r>
              <a:rPr lang="en-US" altLang="zh-CN" dirty="0">
                <a:hlinkClick r:id="rId4"/>
              </a:rPr>
              <a:t>https://www.runoob.com/git/git-tutorial.html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63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089B5-7503-49AC-87F3-9C6B8F13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本次课程中对</a:t>
            </a:r>
            <a:r>
              <a:rPr lang="en-US" altLang="zh-CN" dirty="0"/>
              <a:t>git</a:t>
            </a:r>
            <a:r>
              <a:rPr lang="zh-CN" altLang="en-US" dirty="0"/>
              <a:t>使用的要求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A804B-AD77-4B99-8638-9BF611E4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初次使用时，使用</a:t>
            </a:r>
            <a:r>
              <a:rPr lang="en-US" altLang="zh-CN" dirty="0"/>
              <a:t>git config</a:t>
            </a:r>
            <a:r>
              <a:rPr lang="zh-CN" altLang="en-US" dirty="0"/>
              <a:t>命令配置个人姓名和邮箱（英文）等信息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 </a:t>
            </a:r>
            <a:r>
              <a:rPr lang="en-US" altLang="zh-CN" dirty="0">
                <a:solidFill>
                  <a:schemeClr val="tx1"/>
                </a:solidFill>
              </a:rPr>
              <a:t>git clone https://gitee.com/wjztju/NEMU2021.git 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拉取代码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编辑</a:t>
            </a:r>
            <a:r>
              <a:rPr lang="en-US" altLang="zh-CN" dirty="0" err="1"/>
              <a:t>nemu</a:t>
            </a:r>
            <a:r>
              <a:rPr lang="zh-CN" altLang="en-US" dirty="0"/>
              <a:t>工程中的</a:t>
            </a:r>
            <a:r>
              <a:rPr lang="en-US" altLang="zh-CN" dirty="0"/>
              <a:t>config/</a:t>
            </a:r>
            <a:r>
              <a:rPr lang="en-US" altLang="zh-CN" dirty="0" err="1"/>
              <a:t>Makefile.git</a:t>
            </a:r>
            <a:r>
              <a:rPr lang="zh-CN" altLang="en-US" dirty="0"/>
              <a:t>文件，将</a:t>
            </a:r>
            <a:r>
              <a:rPr lang="en-US" altLang="zh-CN" dirty="0"/>
              <a:t>STU_ID</a:t>
            </a:r>
            <a:r>
              <a:rPr lang="zh-CN" altLang="en-US" dirty="0"/>
              <a:t>字段后面的值修改为自己的学号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将修改后的文件提交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B8012-A35E-4FF4-9B42-2F886A748CB8}"/>
              </a:ext>
            </a:extLst>
          </p:cNvPr>
          <p:cNvSpPr/>
          <p:nvPr/>
        </p:nvSpPr>
        <p:spPr>
          <a:xfrm>
            <a:off x="1517534" y="3429000"/>
            <a:ext cx="74555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在工程文件目录下输入以下命令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add .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commit -m “modified my STU_ID”</a:t>
            </a:r>
          </a:p>
        </p:txBody>
      </p:sp>
    </p:spTree>
    <p:extLst>
      <p:ext uri="{BB962C8B-B14F-4D97-AF65-F5344CB8AC3E}">
        <p14:creationId xmlns:p14="http://schemas.microsoft.com/office/powerpoint/2010/main" val="417166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71F1-0DD3-45F4-BE1F-E90594E4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本次课程中对</a:t>
            </a:r>
            <a:r>
              <a:rPr lang="en-US" altLang="zh-CN" dirty="0"/>
              <a:t>git</a:t>
            </a:r>
            <a:r>
              <a:rPr lang="zh-CN" altLang="en-US" dirty="0"/>
              <a:t>使用的要求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705E5-53EC-4BEE-9AA8-5F141AB8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CN" altLang="en-US" dirty="0"/>
              <a:t>在</a:t>
            </a:r>
            <a:r>
              <a:rPr lang="en-US" altLang="zh-CN" dirty="0" err="1"/>
              <a:t>gitee</a:t>
            </a:r>
            <a:r>
              <a:rPr lang="zh-CN" altLang="en-US" dirty="0"/>
              <a:t>上创建自己的远程仓库，设置仓库为开源状态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EE419D-7F50-4501-80A8-92EC5B38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2" y="1611745"/>
            <a:ext cx="7989455" cy="42844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B938C6-8EDF-460C-A98B-226FFD261D14}"/>
              </a:ext>
            </a:extLst>
          </p:cNvPr>
          <p:cNvSpPr/>
          <p:nvPr/>
        </p:nvSpPr>
        <p:spPr>
          <a:xfrm>
            <a:off x="3278909" y="4544292"/>
            <a:ext cx="1634836" cy="323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56CE14-F569-4996-A7B7-5B5BAB81DC40}"/>
              </a:ext>
            </a:extLst>
          </p:cNvPr>
          <p:cNvSpPr/>
          <p:nvPr/>
        </p:nvSpPr>
        <p:spPr>
          <a:xfrm>
            <a:off x="3278909" y="5399372"/>
            <a:ext cx="3158836" cy="646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A53700-43F0-490B-AE7D-97DAC1A259EB}"/>
              </a:ext>
            </a:extLst>
          </p:cNvPr>
          <p:cNvSpPr txBox="1"/>
          <p:nvPr/>
        </p:nvSpPr>
        <p:spPr>
          <a:xfrm>
            <a:off x="2632578" y="45147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2497FC-BCB2-43E3-A4BE-26F52C848C5B}"/>
              </a:ext>
            </a:extLst>
          </p:cNvPr>
          <p:cNvSpPr txBox="1"/>
          <p:nvPr/>
        </p:nvSpPr>
        <p:spPr>
          <a:xfrm>
            <a:off x="1755156" y="555639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不选择！！！</a:t>
            </a:r>
          </a:p>
        </p:txBody>
      </p:sp>
    </p:spTree>
    <p:extLst>
      <p:ext uri="{BB962C8B-B14F-4D97-AF65-F5344CB8AC3E}">
        <p14:creationId xmlns:p14="http://schemas.microsoft.com/office/powerpoint/2010/main" val="351657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6A6D-AAE2-4616-8A2A-AD34FDB1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本次课程中对</a:t>
            </a:r>
            <a:r>
              <a:rPr lang="en-US" altLang="zh-CN" dirty="0"/>
              <a:t>git</a:t>
            </a:r>
            <a:r>
              <a:rPr lang="zh-CN" altLang="en-US" dirty="0"/>
              <a:t>使用的要求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2166C-27C6-4E42-BB28-4377FE40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zh-CN" altLang="en-US" dirty="0"/>
              <a:t>进入</a:t>
            </a:r>
            <a:r>
              <a:rPr lang="en-US" altLang="zh-CN" dirty="0" err="1"/>
              <a:t>nemu</a:t>
            </a:r>
            <a:r>
              <a:rPr lang="zh-CN" altLang="en-US" dirty="0"/>
              <a:t>工程文件夹，将</a:t>
            </a:r>
            <a:r>
              <a:rPr lang="en-US" altLang="zh-CN" dirty="0" err="1"/>
              <a:t>nemu</a:t>
            </a:r>
            <a:r>
              <a:rPr lang="zh-CN" altLang="en-US" dirty="0"/>
              <a:t>的远程仓库设置为你自己在码云上新建的远程仓库</a:t>
            </a:r>
            <a:endParaRPr lang="en-US" altLang="zh-CN" dirty="0"/>
          </a:p>
          <a:p>
            <a:pPr marL="457200" indent="-457200">
              <a:buFont typeface="+mj-lt"/>
              <a:buAutoNum type="arabicPeriod" startAt="6"/>
            </a:pPr>
            <a:endParaRPr lang="en-US" altLang="zh-CN" dirty="0"/>
          </a:p>
          <a:p>
            <a:pPr marL="457200" indent="-457200">
              <a:buFont typeface="+mj-lt"/>
              <a:buAutoNum type="arabicPeriod" startAt="6"/>
            </a:pPr>
            <a:endParaRPr lang="en-US" altLang="zh-CN" dirty="0"/>
          </a:p>
          <a:p>
            <a:pPr marL="457200" indent="-457200">
              <a:buFont typeface="+mj-lt"/>
              <a:buAutoNum type="arabicPeriod" startAt="6"/>
            </a:pPr>
            <a:endParaRPr lang="en-US" altLang="zh-CN" dirty="0"/>
          </a:p>
          <a:p>
            <a:pPr marL="457200" indent="-457200">
              <a:buFont typeface="+mj-lt"/>
              <a:buAutoNum type="arabicPeriod" startAt="6"/>
            </a:pPr>
            <a:endParaRPr lang="en-US" altLang="zh-CN" dirty="0"/>
          </a:p>
          <a:p>
            <a:pPr marL="457200" indent="-457200">
              <a:buFont typeface="+mj-lt"/>
              <a:buAutoNum type="arabicPeriod" startAt="6"/>
            </a:pPr>
            <a:endParaRPr lang="en-US" altLang="zh-CN" dirty="0"/>
          </a:p>
          <a:p>
            <a:pPr marL="457200" indent="-457200">
              <a:buFont typeface="+mj-lt"/>
              <a:buAutoNum type="arabicPeriod" startAt="6"/>
            </a:pPr>
            <a:endParaRPr lang="en-US" altLang="zh-CN" dirty="0"/>
          </a:p>
          <a:p>
            <a:pPr marL="457200" indent="-457200">
              <a:buFont typeface="+mj-lt"/>
              <a:buAutoNum type="arabicPeriod" startAt="6"/>
            </a:pPr>
            <a:endParaRPr lang="en-US" altLang="zh-CN" dirty="0"/>
          </a:p>
          <a:p>
            <a:pPr marL="457200" indent="-457200">
              <a:buFont typeface="+mj-lt"/>
              <a:buAutoNum type="arabicPeriod" startAt="6"/>
            </a:pPr>
            <a:r>
              <a:rPr lang="zh-CN" altLang="en-US" dirty="0"/>
              <a:t>至此，完成了开始阶段的准备工作，可以开始进行编程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079573-E499-47E4-B63B-A95594256A22}"/>
              </a:ext>
            </a:extLst>
          </p:cNvPr>
          <p:cNvSpPr/>
          <p:nvPr/>
        </p:nvSpPr>
        <p:spPr>
          <a:xfrm>
            <a:off x="134850" y="1928708"/>
            <a:ext cx="6343535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1. </a:t>
            </a:r>
            <a:r>
              <a:rPr lang="zh-CN" altLang="en-US" dirty="0">
                <a:solidFill>
                  <a:schemeClr val="tx1"/>
                </a:solidFill>
              </a:rPr>
              <a:t>删去原先的远程仓库路径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remote remove origin</a:t>
            </a: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2. </a:t>
            </a:r>
            <a:r>
              <a:rPr lang="zh-CN" altLang="en-US" dirty="0">
                <a:solidFill>
                  <a:schemeClr val="tx1"/>
                </a:solidFill>
              </a:rPr>
              <a:t>添加新的远程仓库路径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remote add origin [</a:t>
            </a:r>
            <a:r>
              <a:rPr lang="zh-CN" altLang="en-US" dirty="0">
                <a:solidFill>
                  <a:schemeClr val="tx1"/>
                </a:solidFill>
              </a:rPr>
              <a:t>你自己的远程仓库地址，建议使用</a:t>
            </a:r>
            <a:r>
              <a:rPr lang="en-US" altLang="zh-CN" dirty="0" err="1">
                <a:solidFill>
                  <a:schemeClr val="tx1"/>
                </a:solidFill>
              </a:rPr>
              <a:t>ssh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3. </a:t>
            </a:r>
            <a:r>
              <a:rPr lang="zh-CN" altLang="en-US" dirty="0">
                <a:solidFill>
                  <a:schemeClr val="tx1"/>
                </a:solidFill>
              </a:rPr>
              <a:t>推送代码至远程仓库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第一次推送时需设置默认推送分支为</a:t>
            </a:r>
            <a:r>
              <a:rPr lang="en-US" altLang="zh-CN" dirty="0">
                <a:solidFill>
                  <a:schemeClr val="tx1"/>
                </a:solidFill>
              </a:rPr>
              <a:t>master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push --set-upstream origin master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1F010B-69CF-4B32-92F9-63076F81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4" y="1871090"/>
            <a:ext cx="5357091" cy="2700561"/>
          </a:xfrm>
          <a:prstGeom prst="rect">
            <a:avLst/>
          </a:prstGeom>
        </p:spPr>
      </p:pic>
      <p:sp>
        <p:nvSpPr>
          <p:cNvPr id="7" name="标注: 线形 6">
            <a:extLst>
              <a:ext uri="{FF2B5EF4-FFF2-40B4-BE49-F238E27FC236}">
                <a16:creationId xmlns:a16="http://schemas.microsoft.com/office/drawing/2014/main" id="{77B3ABC8-EA6B-44FC-A809-252CFA3EA632}"/>
              </a:ext>
            </a:extLst>
          </p:cNvPr>
          <p:cNvSpPr/>
          <p:nvPr/>
        </p:nvSpPr>
        <p:spPr>
          <a:xfrm>
            <a:off x="6567054" y="2706316"/>
            <a:ext cx="2161310" cy="361342"/>
          </a:xfrm>
          <a:prstGeom prst="borderCallout1">
            <a:avLst>
              <a:gd name="adj1" fmla="val 18750"/>
              <a:gd name="adj2" fmla="val -8333"/>
              <a:gd name="adj3" fmla="val 107388"/>
              <a:gd name="adj4" fmla="val -738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6595D8-0BE9-4236-B091-A4D6879036CE}"/>
              </a:ext>
            </a:extLst>
          </p:cNvPr>
          <p:cNvSpPr/>
          <p:nvPr/>
        </p:nvSpPr>
        <p:spPr>
          <a:xfrm>
            <a:off x="665018" y="4775412"/>
            <a:ext cx="10058399" cy="645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注意：使用</a:t>
            </a:r>
            <a:r>
              <a:rPr lang="en-US" altLang="zh-CN" dirty="0">
                <a:solidFill>
                  <a:srgbClr val="FF0000"/>
                </a:solidFill>
              </a:rPr>
              <a:t>https</a:t>
            </a:r>
            <a:r>
              <a:rPr lang="zh-CN" altLang="en-US" dirty="0">
                <a:solidFill>
                  <a:srgbClr val="FF0000"/>
                </a:solidFill>
              </a:rPr>
              <a:t>协议仓库远程地址时，每次</a:t>
            </a:r>
            <a:r>
              <a:rPr lang="en-US" altLang="zh-CN" dirty="0">
                <a:solidFill>
                  <a:srgbClr val="FF0000"/>
                </a:solidFill>
              </a:rPr>
              <a:t>push</a:t>
            </a:r>
            <a:r>
              <a:rPr lang="zh-CN" altLang="en-US" dirty="0">
                <a:solidFill>
                  <a:srgbClr val="FF0000"/>
                </a:solidFill>
              </a:rPr>
              <a:t>时需要手动输入</a:t>
            </a:r>
            <a:r>
              <a:rPr lang="en-US" altLang="zh-CN" dirty="0" err="1">
                <a:solidFill>
                  <a:srgbClr val="FF0000"/>
                </a:solidFill>
              </a:rPr>
              <a:t>gitee</a:t>
            </a:r>
            <a:r>
              <a:rPr lang="zh-CN" altLang="en-US" dirty="0">
                <a:solidFill>
                  <a:srgbClr val="FF0000"/>
                </a:solidFill>
              </a:rPr>
              <a:t>的账号和密码；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zh-CN" altLang="en-US" dirty="0">
                <a:solidFill>
                  <a:srgbClr val="FF0000"/>
                </a:solidFill>
              </a:rPr>
              <a:t>如使用</a:t>
            </a:r>
            <a:r>
              <a:rPr lang="en-US" altLang="zh-CN" dirty="0" err="1">
                <a:solidFill>
                  <a:srgbClr val="FF0000"/>
                </a:solidFill>
              </a:rPr>
              <a:t>ssh</a:t>
            </a:r>
            <a:r>
              <a:rPr lang="zh-CN" altLang="en-US" dirty="0">
                <a:solidFill>
                  <a:srgbClr val="FF0000"/>
                </a:solidFill>
              </a:rPr>
              <a:t>协议，可在</a:t>
            </a:r>
            <a:r>
              <a:rPr lang="en-US" altLang="zh-CN" dirty="0" err="1">
                <a:solidFill>
                  <a:srgbClr val="FF0000"/>
                </a:solidFill>
              </a:rPr>
              <a:t>gitee</a:t>
            </a:r>
            <a:r>
              <a:rPr lang="zh-CN" altLang="en-US" dirty="0">
                <a:solidFill>
                  <a:srgbClr val="FF0000"/>
                </a:solidFill>
              </a:rPr>
              <a:t>上配置</a:t>
            </a:r>
            <a:r>
              <a:rPr lang="en-US" altLang="zh-CN" dirty="0" err="1">
                <a:solidFill>
                  <a:srgbClr val="FF0000"/>
                </a:solidFill>
              </a:rPr>
              <a:t>ssh</a:t>
            </a:r>
            <a:r>
              <a:rPr lang="zh-CN" altLang="en-US" dirty="0">
                <a:solidFill>
                  <a:srgbClr val="FF0000"/>
                </a:solidFill>
              </a:rPr>
              <a:t>公钥，免去输入密码的环节，详见</a:t>
            </a:r>
            <a:r>
              <a:rPr lang="en-US" altLang="zh-CN" dirty="0" err="1">
                <a:solidFill>
                  <a:srgbClr val="FF0000"/>
                </a:solidFill>
              </a:rPr>
              <a:t>gitee</a:t>
            </a:r>
            <a:r>
              <a:rPr lang="zh-CN" altLang="en-US" dirty="0">
                <a:solidFill>
                  <a:srgbClr val="FF0000"/>
                </a:solidFill>
              </a:rPr>
              <a:t>帮助文档。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77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软件开发中经常遇到的问题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如何更加可靠有效地管理和备份代码？</a:t>
            </a:r>
            <a:endParaRPr lang="en-US" altLang="zh-CN" dirty="0"/>
          </a:p>
          <a:p>
            <a:r>
              <a:rPr lang="zh-CN" altLang="en-US" dirty="0"/>
              <a:t>如何发布我的完成的代码？</a:t>
            </a:r>
          </a:p>
          <a:p>
            <a:r>
              <a:rPr lang="zh-CN" altLang="en-US" dirty="0"/>
              <a:t>如何从</a:t>
            </a:r>
            <a:r>
              <a:rPr lang="en-US" altLang="zh-CN" dirty="0"/>
              <a:t>/</a:t>
            </a:r>
            <a:r>
              <a:rPr lang="zh-CN" altLang="en-US" dirty="0"/>
              <a:t>向一些开源项目获取</a:t>
            </a:r>
            <a:r>
              <a:rPr lang="en-US" altLang="zh-CN" dirty="0"/>
              <a:t>/</a:t>
            </a:r>
            <a:r>
              <a:rPr lang="zh-CN" altLang="en-US" dirty="0"/>
              <a:t>提交代码？</a:t>
            </a:r>
            <a:endParaRPr lang="en-US" altLang="zh-CN" dirty="0"/>
          </a:p>
          <a:p>
            <a:r>
              <a:rPr lang="zh-CN" altLang="en-US" dirty="0"/>
              <a:t>如何查看代码变迁的历史过程？</a:t>
            </a:r>
          </a:p>
          <a:p>
            <a:r>
              <a:rPr lang="zh-CN" altLang="en-US" dirty="0"/>
              <a:t>项目开发中，多人如何协同进行工作？</a:t>
            </a:r>
          </a:p>
          <a:p>
            <a:r>
              <a:rPr lang="zh-CN" altLang="en-US" dirty="0"/>
              <a:t>多人开发后如何可靠的实现代码的合并？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B96E1B-1D8F-4899-BD69-E30DDED65731}"/>
              </a:ext>
            </a:extLst>
          </p:cNvPr>
          <p:cNvGrpSpPr/>
          <p:nvPr/>
        </p:nvGrpSpPr>
        <p:grpSpPr>
          <a:xfrm>
            <a:off x="6968971" y="1154098"/>
            <a:ext cx="2827510" cy="1733190"/>
            <a:chOff x="6968971" y="1154098"/>
            <a:chExt cx="2827510" cy="173319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E5E6DB1-0477-4CD3-B14A-1FA55E79B632}"/>
                </a:ext>
              </a:extLst>
            </p:cNvPr>
            <p:cNvSpPr txBox="1"/>
            <p:nvPr/>
          </p:nvSpPr>
          <p:spPr>
            <a:xfrm>
              <a:off x="7446158" y="1789860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本次课程会涉及</a:t>
              </a:r>
            </a:p>
          </p:txBody>
        </p:sp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E95BC946-FD4E-4B5D-9048-6EA092B375D0}"/>
                </a:ext>
              </a:extLst>
            </p:cNvPr>
            <p:cNvSpPr/>
            <p:nvPr/>
          </p:nvSpPr>
          <p:spPr>
            <a:xfrm>
              <a:off x="6968971" y="1154098"/>
              <a:ext cx="346229" cy="1733190"/>
            </a:xfrm>
            <a:prstGeom prst="rightBrace">
              <a:avLst>
                <a:gd name="adj1" fmla="val 8525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16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9620B-97B9-48AB-AF8D-1F54835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本次课程中对</a:t>
            </a:r>
            <a:r>
              <a:rPr lang="en-US" altLang="zh-CN" dirty="0"/>
              <a:t>git</a:t>
            </a:r>
            <a:r>
              <a:rPr lang="zh-CN" altLang="en-US" dirty="0"/>
              <a:t>使用的要求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CC3FD-CBCE-45D3-B0EE-37EF1A58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每一次使用</a:t>
            </a:r>
            <a:r>
              <a:rPr lang="en-US" altLang="zh-CN" dirty="0"/>
              <a:t>make</a:t>
            </a:r>
            <a:r>
              <a:rPr lang="zh-CN" altLang="en-US" dirty="0"/>
              <a:t>命令编译或运行</a:t>
            </a:r>
            <a:r>
              <a:rPr lang="en-US" altLang="zh-CN" dirty="0" err="1"/>
              <a:t>nemu</a:t>
            </a:r>
            <a:r>
              <a:rPr lang="zh-CN" altLang="en-US" dirty="0"/>
              <a:t>，都会通过脚本文件自动生成一次提交（</a:t>
            </a:r>
            <a:r>
              <a:rPr lang="en-US" altLang="zh-CN" dirty="0"/>
              <a:t>commit</a:t>
            </a:r>
            <a:r>
              <a:rPr lang="zh-CN" altLang="en-US" dirty="0"/>
              <a:t>）至本地仓库。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在开发过程中，如果需要暂停手头工作，建议将已修改的代码先提交至本地仓库。并书写提交说明（中英文均可）。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应定期将本地仓库中的提交使用</a:t>
            </a:r>
            <a:r>
              <a:rPr lang="en-US" altLang="zh-CN" dirty="0"/>
              <a:t>git push</a:t>
            </a:r>
            <a:r>
              <a:rPr lang="zh-CN" altLang="en-US" dirty="0"/>
              <a:t>命令同步至远程仓库，以为备份。（非常重要）。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课程结束时，本地仓库中的代码，必须</a:t>
            </a:r>
            <a:r>
              <a:rPr lang="en-US" altLang="zh-CN" dirty="0"/>
              <a:t>push</a:t>
            </a:r>
            <a:r>
              <a:rPr lang="zh-CN" altLang="en-US" dirty="0"/>
              <a:t>至远程仓库。</a:t>
            </a:r>
            <a:endParaRPr lang="en-US" altLang="zh-CN" dirty="0"/>
          </a:p>
          <a:p>
            <a:r>
              <a:rPr lang="zh-CN" altLang="en-US" dirty="0"/>
              <a:t>在实验报告中注明远程仓库的地址（</a:t>
            </a:r>
            <a:r>
              <a:rPr lang="en-US" altLang="zh-CN" dirty="0"/>
              <a:t>https</a:t>
            </a:r>
            <a:r>
              <a:rPr lang="zh-CN" altLang="en-US" dirty="0"/>
              <a:t>），供教师查阅。</a:t>
            </a:r>
          </a:p>
        </p:txBody>
      </p:sp>
    </p:spTree>
    <p:extLst>
      <p:ext uri="{BB962C8B-B14F-4D97-AF65-F5344CB8AC3E}">
        <p14:creationId xmlns:p14="http://schemas.microsoft.com/office/powerpoint/2010/main" val="140121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35B95-DB1E-498C-88E1-D02DA97F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本次课程中对</a:t>
            </a:r>
            <a:r>
              <a:rPr lang="en-US" altLang="zh-CN" dirty="0"/>
              <a:t>git</a:t>
            </a:r>
            <a:r>
              <a:rPr lang="zh-CN" altLang="en-US" dirty="0"/>
              <a:t>使用的要求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A499A-B436-4799-8E57-25B1DC46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需要适时使用</a:t>
            </a:r>
            <a:r>
              <a:rPr lang="en-US" altLang="zh-CN" dirty="0"/>
              <a:t>git tag</a:t>
            </a:r>
            <a:r>
              <a:rPr lang="zh-CN" altLang="en-US" dirty="0"/>
              <a:t>命令给提交打标签：</a:t>
            </a:r>
            <a:endParaRPr lang="en-US" altLang="zh-CN" dirty="0"/>
          </a:p>
          <a:p>
            <a:r>
              <a:rPr lang="zh-CN" altLang="en-US" dirty="0"/>
              <a:t>打标签的时机：每一个小阶段任务开发开始和完成时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格式： </a:t>
            </a:r>
            <a:r>
              <a:rPr lang="en-US" altLang="zh-CN" dirty="0"/>
              <a:t>git tag -a </a:t>
            </a:r>
            <a:r>
              <a:rPr lang="zh-CN" altLang="en-US" dirty="0"/>
              <a:t>标签名 </a:t>
            </a:r>
            <a:r>
              <a:rPr lang="en-US" altLang="zh-CN" dirty="0"/>
              <a:t>-m “</a:t>
            </a:r>
            <a:r>
              <a:rPr lang="zh-CN" altLang="en-US" dirty="0"/>
              <a:t>注释</a:t>
            </a:r>
            <a:r>
              <a:rPr lang="en-US" altLang="zh-CN" dirty="0"/>
              <a:t>”</a:t>
            </a:r>
          </a:p>
          <a:p>
            <a:pPr marL="0" indent="0">
              <a:buNone/>
            </a:pPr>
            <a:r>
              <a:rPr lang="zh-CN" altLang="en-US" dirty="0"/>
              <a:t>作用：为最后一次提交打标签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5E5657-6924-4DB6-8F02-4F327C1AEDB7}"/>
              </a:ext>
            </a:extLst>
          </p:cNvPr>
          <p:cNvSpPr/>
          <p:nvPr/>
        </p:nvSpPr>
        <p:spPr>
          <a:xfrm>
            <a:off x="1291244" y="3210709"/>
            <a:ext cx="557137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在本阶段工作开始前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tag -a start_pa1 -m “”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在本阶段工作完成时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tag -a pa1_finished -m “”</a:t>
            </a: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打完标签后使用下面指令将标签同步至远程残酷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push --tags</a:t>
            </a:r>
          </a:p>
        </p:txBody>
      </p:sp>
    </p:spTree>
    <p:extLst>
      <p:ext uri="{BB962C8B-B14F-4D97-AF65-F5344CB8AC3E}">
        <p14:creationId xmlns:p14="http://schemas.microsoft.com/office/powerpoint/2010/main" val="204231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4342-79E1-4C9A-97DE-DA40C998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本次课程中对</a:t>
            </a:r>
            <a:r>
              <a:rPr lang="en-US" altLang="zh-CN" dirty="0"/>
              <a:t>git</a:t>
            </a:r>
            <a:r>
              <a:rPr lang="zh-CN" altLang="en-US" dirty="0"/>
              <a:t>使用的要求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200D9-C5F8-4C9D-9114-CDD9C6F0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79938"/>
            <a:ext cx="10058400" cy="813517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gitee</a:t>
            </a:r>
            <a:r>
              <a:rPr lang="zh-CN" altLang="en-US" dirty="0"/>
              <a:t>中，“统计”→“仓库网络图”中可以查看同步至远程仓库的标签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B04F43-8E68-4E32-B428-AE350FFDC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58"/>
          <a:stretch/>
        </p:blipFill>
        <p:spPr>
          <a:xfrm>
            <a:off x="1097280" y="1692245"/>
            <a:ext cx="10132291" cy="41748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1854FF-BC30-4A85-9387-DC7C98FFD665}"/>
              </a:ext>
            </a:extLst>
          </p:cNvPr>
          <p:cNvSpPr/>
          <p:nvPr/>
        </p:nvSpPr>
        <p:spPr>
          <a:xfrm>
            <a:off x="1514764" y="4064001"/>
            <a:ext cx="1006763" cy="31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1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4EC68-C48E-43A0-8938-42EE0500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关于</a:t>
            </a:r>
            <a:r>
              <a:rPr lang="en-US" altLang="zh-CN" b="1" dirty="0"/>
              <a:t>Git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C5528-07D7-4394-9D02-C4B8350E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79938"/>
            <a:ext cx="8366316" cy="507649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 </a:t>
            </a:r>
            <a:r>
              <a:rPr lang="zh-CN" altLang="en-US" b="1" dirty="0"/>
              <a:t>源于</a:t>
            </a:r>
            <a:r>
              <a:rPr lang="en-US" altLang="zh-CN" b="1" dirty="0"/>
              <a:t>Linux </a:t>
            </a:r>
            <a:r>
              <a:rPr lang="zh-CN" altLang="en-US" b="1" dirty="0"/>
              <a:t>内核开源项目</a:t>
            </a:r>
            <a:r>
              <a:rPr lang="en-US" altLang="zh-CN" b="1" dirty="0"/>
              <a:t>(1991)</a:t>
            </a:r>
          </a:p>
          <a:p>
            <a:pPr lvl="1"/>
            <a:r>
              <a:rPr lang="en-US" altLang="zh-CN" dirty="0"/>
              <a:t>2002-2005</a:t>
            </a:r>
            <a:r>
              <a:rPr lang="zh-CN" altLang="en-US" dirty="0"/>
              <a:t>，使用</a:t>
            </a:r>
            <a:r>
              <a:rPr lang="en-US" altLang="zh-CN" dirty="0" err="1"/>
              <a:t>BitKeeper</a:t>
            </a:r>
            <a:r>
              <a:rPr lang="zh-CN" altLang="en-US" dirty="0"/>
              <a:t>进行</a:t>
            </a:r>
            <a:r>
              <a:rPr lang="en-US" altLang="zh-CN" dirty="0"/>
              <a:t>Linux</a:t>
            </a:r>
            <a:r>
              <a:rPr lang="zh-CN" altLang="en-US" dirty="0"/>
              <a:t>内核源代码管理，</a:t>
            </a:r>
            <a:r>
              <a:rPr lang="en-US" altLang="zh-CN" dirty="0"/>
              <a:t>2005</a:t>
            </a:r>
            <a:r>
              <a:rPr lang="zh-CN" altLang="en-US" dirty="0"/>
              <a:t>年后</a:t>
            </a:r>
            <a:r>
              <a:rPr lang="en-US" altLang="zh-CN" dirty="0" err="1"/>
              <a:t>BitKeeper</a:t>
            </a:r>
            <a:r>
              <a:rPr lang="zh-CN" altLang="en-US" dirty="0"/>
              <a:t>开始付费</a:t>
            </a:r>
            <a:endParaRPr lang="en-US" altLang="zh-CN" dirty="0"/>
          </a:p>
          <a:p>
            <a:pPr lvl="1"/>
            <a:r>
              <a:rPr lang="en-US" altLang="zh-CN" dirty="0"/>
              <a:t>2005.4.5</a:t>
            </a:r>
            <a:r>
              <a:rPr lang="zh-CN" altLang="en-US" dirty="0"/>
              <a:t>， </a:t>
            </a:r>
            <a:r>
              <a:rPr lang="en-US" altLang="zh-CN" dirty="0"/>
              <a:t>Linus</a:t>
            </a:r>
            <a:r>
              <a:rPr lang="zh-CN" altLang="en-US" dirty="0"/>
              <a:t>发布了第一个</a:t>
            </a:r>
            <a:r>
              <a:rPr lang="en-US" altLang="zh-CN" dirty="0"/>
              <a:t>Git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en-US" altLang="zh-CN" dirty="0"/>
              <a:t>2005.6.15</a:t>
            </a:r>
            <a:r>
              <a:rPr lang="zh-CN" altLang="en-US" dirty="0"/>
              <a:t>，</a:t>
            </a:r>
            <a:r>
              <a:rPr lang="en-US" altLang="zh-CN" dirty="0"/>
              <a:t>Git</a:t>
            </a:r>
            <a:r>
              <a:rPr lang="zh-CN" altLang="en-US" dirty="0"/>
              <a:t>被用于</a:t>
            </a:r>
            <a:r>
              <a:rPr lang="en-US" altLang="zh-CN" dirty="0"/>
              <a:t>Linux</a:t>
            </a:r>
            <a:r>
              <a:rPr lang="zh-CN" altLang="en-US" dirty="0"/>
              <a:t>内核的源代码管理</a:t>
            </a:r>
          </a:p>
          <a:p>
            <a:r>
              <a:rPr lang="zh-CN" altLang="en-US" dirty="0"/>
              <a:t> </a:t>
            </a:r>
            <a:r>
              <a:rPr lang="en-US" altLang="zh-CN" b="1" dirty="0"/>
              <a:t>Git</a:t>
            </a:r>
            <a:r>
              <a:rPr lang="zh-CN" altLang="en-US" b="1" dirty="0"/>
              <a:t>的优点</a:t>
            </a:r>
            <a:endParaRPr lang="en-US" altLang="zh-CN" b="1" dirty="0"/>
          </a:p>
          <a:p>
            <a:pPr lvl="1"/>
            <a:r>
              <a:rPr lang="zh-CN" altLang="en-US" dirty="0"/>
              <a:t>速度快</a:t>
            </a:r>
            <a:endParaRPr lang="en-US" altLang="zh-CN" dirty="0"/>
          </a:p>
          <a:p>
            <a:pPr lvl="1"/>
            <a:r>
              <a:rPr lang="zh-CN" altLang="en-US" dirty="0"/>
              <a:t>简单的设计 </a:t>
            </a:r>
            <a:endParaRPr lang="en-US" altLang="zh-CN" dirty="0"/>
          </a:p>
          <a:p>
            <a:pPr lvl="1"/>
            <a:r>
              <a:rPr lang="zh-CN" altLang="en-US" dirty="0"/>
              <a:t>对非线性开发模式的强力支持（允许上千个并行开发的分支）</a:t>
            </a:r>
            <a:endParaRPr lang="en-US" altLang="zh-CN" dirty="0"/>
          </a:p>
          <a:p>
            <a:pPr lvl="1"/>
            <a:r>
              <a:rPr lang="zh-CN" altLang="en-US" dirty="0"/>
              <a:t>分布式管理</a:t>
            </a:r>
            <a:endParaRPr lang="en-US" altLang="zh-CN" dirty="0"/>
          </a:p>
          <a:p>
            <a:pPr lvl="1"/>
            <a:r>
              <a:rPr lang="zh-CN" altLang="en-US" dirty="0"/>
              <a:t>有能力高效管理类似 </a:t>
            </a:r>
            <a:r>
              <a:rPr lang="en-US" altLang="zh-CN" dirty="0"/>
              <a:t>Linux </a:t>
            </a:r>
            <a:r>
              <a:rPr lang="zh-CN" altLang="en-US" dirty="0"/>
              <a:t>内核一样的超大规模项目  （速度和数据量）</a:t>
            </a:r>
            <a:endParaRPr lang="en-US" altLang="zh-CN" dirty="0"/>
          </a:p>
          <a:p>
            <a:r>
              <a:rPr lang="zh-CN" altLang="en-US" b="1" dirty="0"/>
              <a:t>自 </a:t>
            </a:r>
            <a:r>
              <a:rPr lang="en-US" altLang="zh-CN" b="1" dirty="0"/>
              <a:t>2005 </a:t>
            </a:r>
            <a:r>
              <a:rPr lang="zh-CN" altLang="en-US" b="1" dirty="0"/>
              <a:t>年诞生以来，</a:t>
            </a:r>
            <a:r>
              <a:rPr lang="en-US" altLang="zh-CN" b="1" dirty="0"/>
              <a:t>Git </a:t>
            </a:r>
            <a:r>
              <a:rPr lang="zh-CN" altLang="en-US" b="1" dirty="0"/>
              <a:t>日臻成熟完善，在高度易用的同时，仍然保留着初期设定的目标。它的速度飞快，极其适合管理大项目，且拥有非线性分支管理系统，可以应付绝大多数复杂的项目开发需求。</a:t>
            </a:r>
          </a:p>
          <a:p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33EBD0-D51A-4344-AB2B-693E065A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1862" y="1442230"/>
            <a:ext cx="1181472" cy="180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4881B807-6473-4389-8A14-698BDE6F6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572" y="3323957"/>
            <a:ext cx="1793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dirty="0">
                <a:ea typeface="MS PGothic" pitchFamily="34" charset="-128"/>
              </a:rPr>
              <a:t>Linus Torvalds</a:t>
            </a:r>
            <a:endParaRPr lang="zh-CN" altLang="zh-CN" sz="2400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E0EFF71-63FC-46E3-A361-46ACB367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1018" y="3856898"/>
            <a:ext cx="1143160" cy="1343212"/>
          </a:xfrm>
          <a:prstGeom prst="rect">
            <a:avLst/>
          </a:prstGeom>
          <a:noFill/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3520F47-E07B-4D1C-95D3-AD1CB3CD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2692" y="5375484"/>
            <a:ext cx="1319812" cy="56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333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8942F-76F4-4C34-8E52-4E330899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传统版本管理软件</a:t>
            </a:r>
            <a:r>
              <a:rPr lang="en-US" altLang="zh-CN" b="1" dirty="0"/>
              <a:t>——</a:t>
            </a:r>
            <a:r>
              <a:rPr lang="zh-CN" altLang="en-US" b="1" dirty="0"/>
              <a:t>集中式版本管理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86E9A-CC2C-4F18-813B-D5255A82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79937"/>
            <a:ext cx="10058400" cy="1965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版本管理在服务器中进行，当用户修改代码时：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用户从服务器</a:t>
            </a:r>
            <a:r>
              <a:rPr lang="en-US" altLang="zh-CN" dirty="0"/>
              <a:t>checkout</a:t>
            </a:r>
            <a:r>
              <a:rPr lang="zh-CN" altLang="en-US" dirty="0"/>
              <a:t>代码文件至本地进行修改（用户获得该文件的修改权限）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服务器将被</a:t>
            </a:r>
            <a:r>
              <a:rPr lang="en-US" altLang="zh-CN" dirty="0"/>
              <a:t>checkout</a:t>
            </a:r>
            <a:r>
              <a:rPr lang="zh-CN" altLang="en-US" dirty="0"/>
              <a:t>的代码文件锁定，期间其他用户无法再次</a:t>
            </a:r>
            <a:r>
              <a:rPr lang="en-US" altLang="zh-CN" dirty="0"/>
              <a:t>checkout</a:t>
            </a:r>
            <a:r>
              <a:rPr lang="zh-CN" altLang="en-US" dirty="0"/>
              <a:t>该文件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代码文件修改完成后</a:t>
            </a:r>
            <a:r>
              <a:rPr lang="en-US" altLang="zh-CN" dirty="0"/>
              <a:t>commit</a:t>
            </a:r>
            <a:r>
              <a:rPr lang="zh-CN" altLang="en-US" dirty="0"/>
              <a:t>至服务器，服务器解除对该文件的锁定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Picture 2" descr="http://github.danmarner.com/static/img/18333fig0102.png">
            <a:extLst>
              <a:ext uri="{FF2B5EF4-FFF2-40B4-BE49-F238E27FC236}">
                <a16:creationId xmlns:a16="http://schemas.microsoft.com/office/drawing/2014/main" id="{4D470D8F-7782-4F92-92ED-18327E6C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7796" y="3194812"/>
            <a:ext cx="3949519" cy="309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25E86-1483-48D2-8816-22E396E6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3415" y="3339026"/>
            <a:ext cx="442272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80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11EF-92EC-4837-82D4-C4DBE06A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Git——</a:t>
            </a:r>
            <a:r>
              <a:rPr lang="zh-CN" altLang="en-US" b="1" dirty="0"/>
              <a:t>分布式版本管理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A74C5-74C3-4F96-98C3-7830C8F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79937"/>
            <a:ext cx="10058400" cy="18177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本地仓库：存储在用户本地计算机中的代码仓库</a:t>
            </a:r>
            <a:endParaRPr lang="en-US" altLang="zh-CN" dirty="0"/>
          </a:p>
          <a:p>
            <a:r>
              <a:rPr lang="zh-CN" altLang="en-US" dirty="0"/>
              <a:t>远程仓库：存储在服务器中的代码仓库</a:t>
            </a:r>
            <a:endParaRPr lang="en-US" altLang="zh-CN" dirty="0"/>
          </a:p>
          <a:p>
            <a:r>
              <a:rPr lang="zh-CN" altLang="en-US" dirty="0"/>
              <a:t>用户所有的代码提交都首先是在本地仓库中进行，并不会影响远程仓库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pull/push</a:t>
            </a:r>
            <a:r>
              <a:rPr lang="zh-CN" altLang="en-US" dirty="0"/>
              <a:t>操作实现本地仓库与远程仓库的同步（可能需要解决冲突</a:t>
            </a:r>
            <a:r>
              <a:rPr lang="en-US" altLang="zh-CN" dirty="0"/>
              <a:t>conflict</a:t>
            </a:r>
            <a:r>
              <a:rPr lang="zh-CN" altLang="en-US" dirty="0"/>
              <a:t>）</a:t>
            </a:r>
          </a:p>
        </p:txBody>
      </p:sp>
      <p:pic>
        <p:nvPicPr>
          <p:cNvPr id="4" name="Picture 4" descr="http://github.danmarner.com/static/img/18333fig0103.png">
            <a:extLst>
              <a:ext uri="{FF2B5EF4-FFF2-40B4-BE49-F238E27FC236}">
                <a16:creationId xmlns:a16="http://schemas.microsoft.com/office/drawing/2014/main" id="{3F8146B4-91CE-4D22-911A-695A43731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310" y="3047460"/>
            <a:ext cx="2799259" cy="315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709C9F1-AF4B-4EEF-8468-2BF4E52BE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132" y="2903181"/>
            <a:ext cx="4783317" cy="344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92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30CC5-AD10-4D04-8712-3D1E709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9EC14-372D-4F41-AB4E-4D21C45D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使用包安装，以</a:t>
            </a:r>
            <a:r>
              <a:rPr lang="en-US" altLang="zh-CN" dirty="0"/>
              <a:t>Ubuntu</a:t>
            </a:r>
            <a:r>
              <a:rPr lang="zh-CN" altLang="en-US" dirty="0"/>
              <a:t>为例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源代码安装，从官网下载源码 </a:t>
            </a:r>
            <a:r>
              <a:rPr lang="en-US" altLang="zh-CN" dirty="0">
                <a:hlinkClick r:id="rId2"/>
              </a:rPr>
              <a:t>http://git-scm.com</a:t>
            </a:r>
            <a:r>
              <a:rPr lang="zh-CN" altLang="en-US" dirty="0"/>
              <a:t>，并编译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Windows</a:t>
            </a:r>
            <a:r>
              <a:rPr lang="zh-CN" altLang="en-US" dirty="0"/>
              <a:t>下直接安装发布的二进制安装包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Git for Windows</a:t>
            </a:r>
            <a:r>
              <a:rPr lang="zh-CN" altLang="en-US" dirty="0"/>
              <a:t>， </a:t>
            </a:r>
            <a:r>
              <a:rPr lang="en-US" altLang="zh-CN" dirty="0">
                <a:hlinkClick r:id="rId3"/>
              </a:rPr>
              <a:t>http://code.google.com/p/msysgit</a:t>
            </a:r>
            <a:r>
              <a:rPr lang="en-US" altLang="zh-CN" dirty="0"/>
              <a:t> </a:t>
            </a:r>
            <a:r>
              <a:rPr lang="zh-CN" altLang="en-US" dirty="0"/>
              <a:t>（支持命令行和图形界面）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     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C59022-9F16-467C-B8B1-9FC97678EEC3}"/>
              </a:ext>
            </a:extLst>
          </p:cNvPr>
          <p:cNvSpPr/>
          <p:nvPr/>
        </p:nvSpPr>
        <p:spPr>
          <a:xfrm>
            <a:off x="1535836" y="1560901"/>
            <a:ext cx="3870664" cy="49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$ </a:t>
            </a:r>
            <a:r>
              <a:rPr lang="en-US" altLang="zh-CN" dirty="0" err="1">
                <a:solidFill>
                  <a:schemeClr val="tx1"/>
                </a:solidFill>
              </a:rPr>
              <a:t>sudo</a:t>
            </a:r>
            <a:r>
              <a:rPr lang="en-US" altLang="zh-CN" dirty="0">
                <a:solidFill>
                  <a:schemeClr val="tx1"/>
                </a:solidFill>
              </a:rPr>
              <a:t> apt-get install git-core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E3C155-0A2A-41A8-8504-12C661E6E01D}"/>
              </a:ext>
            </a:extLst>
          </p:cNvPr>
          <p:cNvSpPr/>
          <p:nvPr/>
        </p:nvSpPr>
        <p:spPr>
          <a:xfrm>
            <a:off x="1535836" y="2674178"/>
            <a:ext cx="442161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tar –</a:t>
            </a:r>
            <a:r>
              <a:rPr lang="en-US" altLang="zh-CN" dirty="0" err="1">
                <a:solidFill>
                  <a:schemeClr val="tx1"/>
                </a:solidFill>
              </a:rPr>
              <a:t>jxvf</a:t>
            </a:r>
            <a:r>
              <a:rPr lang="en-US" altLang="zh-CN" dirty="0">
                <a:solidFill>
                  <a:schemeClr val="tx1"/>
                </a:solidFill>
              </a:rPr>
              <a:t> git-version.tar.bz2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cd git-version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make prefix=/</a:t>
            </a:r>
            <a:r>
              <a:rPr lang="en-US" altLang="zh-CN" dirty="0" err="1">
                <a:solidFill>
                  <a:schemeClr val="tx1"/>
                </a:solidFill>
              </a:rPr>
              <a:t>usr</a:t>
            </a:r>
            <a:r>
              <a:rPr lang="en-US" altLang="zh-CN" dirty="0">
                <a:solidFill>
                  <a:schemeClr val="tx1"/>
                </a:solidFill>
              </a:rPr>
              <a:t>/local all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</a:t>
            </a:r>
            <a:r>
              <a:rPr lang="en-US" altLang="zh-CN" dirty="0" err="1">
                <a:solidFill>
                  <a:schemeClr val="tx1"/>
                </a:solidFill>
              </a:rPr>
              <a:t>sudo</a:t>
            </a:r>
            <a:r>
              <a:rPr lang="en-US" altLang="zh-CN" dirty="0">
                <a:solidFill>
                  <a:schemeClr val="tx1"/>
                </a:solidFill>
              </a:rPr>
              <a:t> make install prefix=/</a:t>
            </a:r>
            <a:r>
              <a:rPr lang="en-US" altLang="zh-CN" dirty="0" err="1">
                <a:solidFill>
                  <a:schemeClr val="tx1"/>
                </a:solidFill>
              </a:rPr>
              <a:t>usr</a:t>
            </a:r>
            <a:r>
              <a:rPr lang="en-US" altLang="zh-CN" dirty="0">
                <a:solidFill>
                  <a:schemeClr val="tx1"/>
                </a:solidFill>
              </a:rPr>
              <a:t>/local</a:t>
            </a:r>
          </a:p>
        </p:txBody>
      </p:sp>
    </p:spTree>
    <p:extLst>
      <p:ext uri="{BB962C8B-B14F-4D97-AF65-F5344CB8AC3E}">
        <p14:creationId xmlns:p14="http://schemas.microsoft.com/office/powerpoint/2010/main" val="49159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F7143-8E7E-492F-8755-05D0ED3B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初始配置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095EB-28CD-4396-85A2-27523C56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30166"/>
            <a:ext cx="10058400" cy="522626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Git</a:t>
            </a:r>
            <a:r>
              <a:rPr lang="zh-CN" altLang="en-US" dirty="0"/>
              <a:t>使用前必须设置用户姓名和邮箱，这些信息会出现在每一次的提交记录中</a:t>
            </a:r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dirty="0"/>
              <a:t>其它操作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A5F99D-709E-4C56-9B11-D4F5ADA2F910}"/>
              </a:ext>
            </a:extLst>
          </p:cNvPr>
          <p:cNvSpPr/>
          <p:nvPr/>
        </p:nvSpPr>
        <p:spPr>
          <a:xfrm>
            <a:off x="1249507" y="1448362"/>
            <a:ext cx="822700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设置用户姓名为</a:t>
            </a:r>
            <a:r>
              <a:rPr lang="en-US" altLang="zh-CN" dirty="0">
                <a:solidFill>
                  <a:schemeClr val="tx1"/>
                </a:solidFill>
              </a:rPr>
              <a:t>John Doe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config --global user.name “John Doe”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设置邮箱为</a:t>
            </a:r>
            <a:r>
              <a:rPr lang="en-US" altLang="zh-CN" dirty="0">
                <a:solidFill>
                  <a:schemeClr val="tx1"/>
                </a:solidFill>
              </a:rPr>
              <a:t>johndoe@example.com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config --global </a:t>
            </a:r>
            <a:r>
              <a:rPr lang="en-US" altLang="zh-CN" dirty="0" err="1">
                <a:solidFill>
                  <a:schemeClr val="tx1"/>
                </a:solidFill>
              </a:rPr>
              <a:t>user.email</a:t>
            </a:r>
            <a:r>
              <a:rPr lang="en-US" altLang="zh-CN" dirty="0">
                <a:solidFill>
                  <a:schemeClr val="tx1"/>
                </a:solidFill>
              </a:rPr>
              <a:t> johndoe@example.com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设置</a:t>
            </a:r>
            <a:r>
              <a:rPr lang="en-US" altLang="zh-CN" dirty="0">
                <a:solidFill>
                  <a:schemeClr val="tx1"/>
                </a:solidFill>
              </a:rPr>
              <a:t>git</a:t>
            </a:r>
            <a:r>
              <a:rPr lang="zh-CN" altLang="en-US" dirty="0">
                <a:solidFill>
                  <a:schemeClr val="tx1"/>
                </a:solidFill>
              </a:rPr>
              <a:t>的默认编辑器为</a:t>
            </a:r>
            <a:r>
              <a:rPr lang="en-US" altLang="zh-CN" dirty="0">
                <a:solidFill>
                  <a:schemeClr val="tx1"/>
                </a:solidFill>
              </a:rPr>
              <a:t>vim</a:t>
            </a:r>
            <a:r>
              <a:rPr lang="zh-CN" altLang="en-US" dirty="0">
                <a:solidFill>
                  <a:schemeClr val="tx1"/>
                </a:solidFill>
              </a:rPr>
              <a:t>（推荐），可更换为 </a:t>
            </a:r>
            <a:r>
              <a:rPr lang="en-US" altLang="zh-CN" dirty="0" err="1">
                <a:solidFill>
                  <a:schemeClr val="tx1"/>
                </a:solidFill>
              </a:rPr>
              <a:t>gedit</a:t>
            </a:r>
            <a:r>
              <a:rPr lang="zh-CN" altLang="en-US" dirty="0">
                <a:solidFill>
                  <a:schemeClr val="tx1"/>
                </a:solidFill>
              </a:rPr>
              <a:t>，不设置时默认为</a:t>
            </a:r>
            <a:r>
              <a:rPr lang="en-US" altLang="zh-CN" dirty="0" err="1">
                <a:solidFill>
                  <a:schemeClr val="tx1"/>
                </a:solidFill>
              </a:rPr>
              <a:t>nano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config --global </a:t>
            </a:r>
            <a:r>
              <a:rPr lang="en-US" altLang="zh-CN" dirty="0" err="1">
                <a:solidFill>
                  <a:schemeClr val="tx1"/>
                </a:solidFill>
              </a:rPr>
              <a:t>core.editor</a:t>
            </a:r>
            <a:r>
              <a:rPr lang="en-US" altLang="zh-CN" dirty="0">
                <a:solidFill>
                  <a:schemeClr val="tx1"/>
                </a:solidFill>
              </a:rPr>
              <a:t> vim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设置配色方案（可选）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config --global </a:t>
            </a:r>
            <a:r>
              <a:rPr lang="en-US" altLang="zh-CN" dirty="0" err="1">
                <a:solidFill>
                  <a:schemeClr val="tx1"/>
                </a:solidFill>
              </a:rPr>
              <a:t>color.ui</a:t>
            </a:r>
            <a:r>
              <a:rPr lang="en-US" altLang="zh-CN" dirty="0">
                <a:solidFill>
                  <a:schemeClr val="tx1"/>
                </a:solidFill>
              </a:rPr>
              <a:t> true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B90E21-56F2-4063-B5A2-2C15C9B67C2E}"/>
              </a:ext>
            </a:extLst>
          </p:cNvPr>
          <p:cNvSpPr/>
          <p:nvPr/>
        </p:nvSpPr>
        <p:spPr>
          <a:xfrm>
            <a:off x="1249508" y="4274881"/>
            <a:ext cx="58255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</a:t>
            </a:r>
            <a:r>
              <a:rPr lang="zh-CN" altLang="en-US" dirty="0">
                <a:solidFill>
                  <a:schemeClr val="tx1"/>
                </a:solidFill>
              </a:rPr>
              <a:t>查看全部配置信息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config –list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</a:t>
            </a:r>
            <a:r>
              <a:rPr lang="zh-CN" altLang="en-US" dirty="0">
                <a:solidFill>
                  <a:schemeClr val="tx1"/>
                </a:solidFill>
              </a:rPr>
              <a:t>查看置顶配置信息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config user.name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两种获取帮助的方式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help config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config --help</a:t>
            </a:r>
          </a:p>
        </p:txBody>
      </p:sp>
    </p:spTree>
    <p:extLst>
      <p:ext uri="{BB962C8B-B14F-4D97-AF65-F5344CB8AC3E}">
        <p14:creationId xmlns:p14="http://schemas.microsoft.com/office/powerpoint/2010/main" val="92366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820BB-6125-4E6E-AE5A-994D53DF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创建本地仓库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E15A0-FB4E-42F6-99BF-ACD88BC2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初始化新仓库（本次课程不需要）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从远程仓库创建一个本地仓库副本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BAD9F5-F70E-44D5-B343-B5C12F1C74C0}"/>
              </a:ext>
            </a:extLst>
          </p:cNvPr>
          <p:cNvSpPr/>
          <p:nvPr/>
        </p:nvSpPr>
        <p:spPr>
          <a:xfrm>
            <a:off x="1249508" y="1619262"/>
            <a:ext cx="8411728" cy="17113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进入要创建本地仓库的目录 </a:t>
            </a:r>
            <a:r>
              <a:rPr lang="en-US" altLang="zh-CN" dirty="0">
                <a:solidFill>
                  <a:schemeClr val="tx1"/>
                </a:solidFill>
              </a:rPr>
              <a:t>myproject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$ cd myproject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创建一个空的本地仓库，命令执行完成后</a:t>
            </a:r>
            <a:r>
              <a:rPr lang="en-US" altLang="zh-CN" dirty="0">
                <a:solidFill>
                  <a:schemeClr val="tx1"/>
                </a:solidFill>
              </a:rPr>
              <a:t>myproject</a:t>
            </a:r>
            <a:r>
              <a:rPr lang="zh-CN" altLang="en-US" dirty="0">
                <a:solidFill>
                  <a:schemeClr val="tx1"/>
                </a:solidFill>
              </a:rPr>
              <a:t>下会出现一个</a:t>
            </a:r>
            <a:r>
              <a:rPr lang="en-US" altLang="zh-CN" dirty="0">
                <a:solidFill>
                  <a:schemeClr val="tx1"/>
                </a:solidFill>
              </a:rPr>
              <a:t>.git</a:t>
            </a:r>
            <a:r>
              <a:rPr lang="zh-CN" altLang="en-US" dirty="0">
                <a:solidFill>
                  <a:schemeClr val="tx1"/>
                </a:solidFill>
              </a:rPr>
              <a:t>的隐藏目录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</a:t>
            </a:r>
            <a:r>
              <a:rPr lang="en-US" altLang="zh-CN" dirty="0" err="1">
                <a:solidFill>
                  <a:schemeClr val="tx1"/>
                </a:solidFill>
              </a:rPr>
              <a:t>init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C63AD-85E8-4BE8-A554-E211AD9632B9}"/>
              </a:ext>
            </a:extLst>
          </p:cNvPr>
          <p:cNvSpPr/>
          <p:nvPr/>
        </p:nvSpPr>
        <p:spPr>
          <a:xfrm>
            <a:off x="1249508" y="4184823"/>
            <a:ext cx="9667874" cy="880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本次课程所使用的远程仓库，命令执行完成后当前目录下会创建一个名为</a:t>
            </a:r>
            <a:r>
              <a:rPr lang="en-US" altLang="zh-CN" dirty="0">
                <a:solidFill>
                  <a:schemeClr val="tx1"/>
                </a:solidFill>
              </a:rPr>
              <a:t>NEMU2021</a:t>
            </a:r>
            <a:r>
              <a:rPr lang="zh-CN" altLang="en-US" dirty="0">
                <a:solidFill>
                  <a:schemeClr val="tx1"/>
                </a:solidFill>
              </a:rPr>
              <a:t>的文件夹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$ git clone </a:t>
            </a:r>
            <a:r>
              <a:rPr lang="en-US" altLang="zh-CN" b="1" dirty="0">
                <a:solidFill>
                  <a:schemeClr val="tx1"/>
                </a:solidFill>
              </a:rPr>
              <a:t>https://gitee.com/wjztju/NEMU2021.git</a:t>
            </a:r>
          </a:p>
        </p:txBody>
      </p:sp>
    </p:spTree>
    <p:extLst>
      <p:ext uri="{BB962C8B-B14F-4D97-AF65-F5344CB8AC3E}">
        <p14:creationId xmlns:p14="http://schemas.microsoft.com/office/powerpoint/2010/main" val="379020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2FECA-5CC2-4668-8163-C20A680D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本地仓库中的文件状态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61348-5486-456C-8F93-3AF594A1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79938"/>
            <a:ext cx="10058400" cy="2060426"/>
          </a:xfrm>
        </p:spPr>
        <p:txBody>
          <a:bodyPr/>
          <a:lstStyle/>
          <a:p>
            <a:r>
              <a:rPr lang="zh-CN" altLang="en-US" b="1" dirty="0"/>
              <a:t>未跟踪 </a:t>
            </a:r>
            <a:r>
              <a:rPr lang="en-US" altLang="zh-CN" b="1" dirty="0"/>
              <a:t>(untracked)</a:t>
            </a:r>
            <a:r>
              <a:rPr lang="zh-CN" altLang="en-US" b="1" dirty="0"/>
              <a:t>：</a:t>
            </a:r>
            <a:r>
              <a:rPr lang="zh-CN" altLang="en-US" dirty="0"/>
              <a:t>为纳入本地仓库管理的文件</a:t>
            </a:r>
            <a:endParaRPr lang="en-US" altLang="zh-CN" dirty="0"/>
          </a:p>
          <a:p>
            <a:r>
              <a:rPr lang="zh-CN" altLang="en-US" b="1" dirty="0"/>
              <a:t>未修改 </a:t>
            </a:r>
            <a:r>
              <a:rPr lang="en-US" altLang="zh-CN" b="1" dirty="0"/>
              <a:t>(unmodified)</a:t>
            </a:r>
            <a:r>
              <a:rPr lang="zh-CN" altLang="en-US" b="1" dirty="0"/>
              <a:t>：</a:t>
            </a:r>
            <a:r>
              <a:rPr lang="zh-CN" altLang="en-US" dirty="0"/>
              <a:t>已纳入本地仓库且并未后续被修改的文件</a:t>
            </a:r>
          </a:p>
          <a:p>
            <a:r>
              <a:rPr lang="zh-CN" altLang="en-US" b="1" dirty="0"/>
              <a:t>已修改 </a:t>
            </a:r>
            <a:r>
              <a:rPr lang="en-US" altLang="zh-CN" b="1" dirty="0"/>
              <a:t>(modified)</a:t>
            </a:r>
            <a:r>
              <a:rPr lang="zh-CN" altLang="en-US" b="1" dirty="0"/>
              <a:t>：</a:t>
            </a:r>
            <a:r>
              <a:rPr lang="zh-CN" altLang="en-US" dirty="0"/>
              <a:t>被本地仓库管理且被修改过的文件</a:t>
            </a:r>
          </a:p>
          <a:p>
            <a:r>
              <a:rPr lang="zh-CN" altLang="en-US" b="1" dirty="0"/>
              <a:t>已缓存 </a:t>
            </a:r>
            <a:r>
              <a:rPr lang="en-US" altLang="zh-CN" b="1" dirty="0"/>
              <a:t>(staged)</a:t>
            </a:r>
            <a:r>
              <a:rPr lang="zh-CN" altLang="en-US" b="1" dirty="0"/>
              <a:t>：</a:t>
            </a:r>
            <a:r>
              <a:rPr lang="zh-CN" altLang="en-US" dirty="0"/>
              <a:t>等待被提交的文件</a:t>
            </a:r>
          </a:p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3C506A-8490-48C5-A32F-28C643F84568}"/>
              </a:ext>
            </a:extLst>
          </p:cNvPr>
          <p:cNvSpPr/>
          <p:nvPr/>
        </p:nvSpPr>
        <p:spPr>
          <a:xfrm>
            <a:off x="2260164" y="3260422"/>
            <a:ext cx="1597891" cy="96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untracked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273B737-4A3A-4612-917E-EF383EAC6A50}"/>
              </a:ext>
            </a:extLst>
          </p:cNvPr>
          <p:cNvSpPr/>
          <p:nvPr/>
        </p:nvSpPr>
        <p:spPr>
          <a:xfrm>
            <a:off x="2262912" y="5151661"/>
            <a:ext cx="1597891" cy="96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unmodified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48395D6-E48B-450B-BCB9-C95142368E35}"/>
              </a:ext>
            </a:extLst>
          </p:cNvPr>
          <p:cNvSpPr/>
          <p:nvPr/>
        </p:nvSpPr>
        <p:spPr>
          <a:xfrm>
            <a:off x="5809384" y="5151661"/>
            <a:ext cx="1515053" cy="96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modified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7033087-0A85-413B-9D6B-6BC4E3DD1424}"/>
              </a:ext>
            </a:extLst>
          </p:cNvPr>
          <p:cNvSpPr/>
          <p:nvPr/>
        </p:nvSpPr>
        <p:spPr>
          <a:xfrm>
            <a:off x="5809384" y="3290136"/>
            <a:ext cx="1515053" cy="96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staged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E2E4CB-7145-4BE4-A0D8-12C34A51997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24091" y="3740713"/>
            <a:ext cx="11360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65471B3-C0D8-4207-BEDF-2E340D15BBD4}"/>
              </a:ext>
            </a:extLst>
          </p:cNvPr>
          <p:cNvSpPr txBox="1"/>
          <p:nvPr/>
        </p:nvSpPr>
        <p:spPr>
          <a:xfrm>
            <a:off x="4146105" y="335360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命令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00382D-89BD-47A7-A369-4CFC9C28A6E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858055" y="3740713"/>
            <a:ext cx="1951329" cy="29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BDFBFF-C93E-4BEC-A054-C9151F4932FA}"/>
              </a:ext>
            </a:extLst>
          </p:cNvPr>
          <p:cNvSpPr txBox="1"/>
          <p:nvPr/>
        </p:nvSpPr>
        <p:spPr>
          <a:xfrm>
            <a:off x="1152168" y="3315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新建文件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6DE784-0958-4F81-ADCB-FB2B0BEA0D76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>
            <a:off x="3626797" y="5971569"/>
            <a:ext cx="24044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81F0E5C-1185-42B5-8B27-1A4F5FF6000A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3061858" y="4110044"/>
            <a:ext cx="2969400" cy="1041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94C858F-F2D2-4038-A337-1558E7E02D1C}"/>
              </a:ext>
            </a:extLst>
          </p:cNvPr>
          <p:cNvSpPr txBox="1"/>
          <p:nvPr/>
        </p:nvSpPr>
        <p:spPr>
          <a:xfrm rot="20432853">
            <a:off x="3718473" y="4248815"/>
            <a:ext cx="17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commit </a:t>
            </a:r>
            <a:r>
              <a:rPr lang="zh-CN" altLang="en-US" dirty="0"/>
              <a:t>命令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6BA955-7C84-48A0-9F84-77E3978C2F90}"/>
              </a:ext>
            </a:extLst>
          </p:cNvPr>
          <p:cNvSpPr txBox="1"/>
          <p:nvPr/>
        </p:nvSpPr>
        <p:spPr>
          <a:xfrm>
            <a:off x="4417937" y="59715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编辑文件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64692CE-2161-4D8A-B923-22A0024E1B1D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6566911" y="4250718"/>
            <a:ext cx="0" cy="9009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550E59A-B3DC-448E-9A03-DA54F2C43E55}"/>
              </a:ext>
            </a:extLst>
          </p:cNvPr>
          <p:cNvSpPr txBox="1"/>
          <p:nvPr/>
        </p:nvSpPr>
        <p:spPr>
          <a:xfrm>
            <a:off x="6678266" y="451652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命令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BFD4D59-554C-495D-BA03-1EB29CA9D77D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flipH="1">
            <a:off x="3626797" y="5292335"/>
            <a:ext cx="24044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0AF1888-A08D-48F7-B77F-2D1AAD8D42FE}"/>
              </a:ext>
            </a:extLst>
          </p:cNvPr>
          <p:cNvSpPr txBox="1"/>
          <p:nvPr/>
        </p:nvSpPr>
        <p:spPr>
          <a:xfrm>
            <a:off x="4000464" y="4784057"/>
            <a:ext cx="1941237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git commit -a </a:t>
            </a:r>
            <a:r>
              <a:rPr lang="zh-CN" altLang="en-US" dirty="0"/>
              <a:t>命令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git checkout </a:t>
            </a:r>
            <a:r>
              <a:rPr lang="zh-CN" altLang="en-US" dirty="0"/>
              <a:t>命令</a:t>
            </a: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8661FF6D-E5FB-49FD-AB49-B9EAE8A9DD27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7324437" y="3770427"/>
            <a:ext cx="12700" cy="1861525"/>
          </a:xfrm>
          <a:prstGeom prst="curvedConnector3">
            <a:avLst>
              <a:gd name="adj1" fmla="val 7618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E238785-EEC8-4374-87A2-1C8E1AD7D9E6}"/>
              </a:ext>
            </a:extLst>
          </p:cNvPr>
          <p:cNvSpPr txBox="1"/>
          <p:nvPr/>
        </p:nvSpPr>
        <p:spPr>
          <a:xfrm>
            <a:off x="8386763" y="4283690"/>
            <a:ext cx="357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reset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zh-CN" altLang="en-US" dirty="0"/>
              <a:t>再次修改处于</a:t>
            </a:r>
            <a:r>
              <a:rPr lang="en-US" altLang="zh-CN" dirty="0"/>
              <a:t>staged</a:t>
            </a:r>
            <a:r>
              <a:rPr lang="zh-CN" altLang="en-US" dirty="0"/>
              <a:t>状态的文件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37EFEBD-19AB-4D75-B3ED-4CF017937642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2494170" y="4080330"/>
            <a:ext cx="2748" cy="1212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35DFE23-05CB-416A-84E4-7BCCDF9EE796}"/>
              </a:ext>
            </a:extLst>
          </p:cNvPr>
          <p:cNvSpPr txBox="1"/>
          <p:nvPr/>
        </p:nvSpPr>
        <p:spPr>
          <a:xfrm>
            <a:off x="1212936" y="443122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rm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8454019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. Machine-Level Programming I Basics" id="{4FC462A0-64D6-4670-A79F-9894A42C7D71}" vid="{2D028EC6-358B-435A-9228-FCEC239F3E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235</TotalTime>
  <Words>2002</Words>
  <Application>Microsoft Office PowerPoint</Application>
  <PresentationFormat>宽屏</PresentationFormat>
  <Paragraphs>257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MS PGothic</vt:lpstr>
      <vt:lpstr>宋体</vt:lpstr>
      <vt:lpstr>Calibri</vt:lpstr>
      <vt:lpstr>Calibri Light</vt:lpstr>
      <vt:lpstr>回顾</vt:lpstr>
      <vt:lpstr>Git入门</vt:lpstr>
      <vt:lpstr>软件开发中经常遇到的问题</vt:lpstr>
      <vt:lpstr>关于Git</vt:lpstr>
      <vt:lpstr>传统版本管理软件——集中式版本管理</vt:lpstr>
      <vt:lpstr>Git——分布式版本管理</vt:lpstr>
      <vt:lpstr>Git的安装</vt:lpstr>
      <vt:lpstr>初始配置</vt:lpstr>
      <vt:lpstr>创建本地仓库</vt:lpstr>
      <vt:lpstr>本地仓库中的文件状态</vt:lpstr>
      <vt:lpstr>git add 命令</vt:lpstr>
      <vt:lpstr>git commit 命令</vt:lpstr>
      <vt:lpstr>git log 命令</vt:lpstr>
      <vt:lpstr>git checkout 命令</vt:lpstr>
      <vt:lpstr>与远程仓库的同步</vt:lpstr>
      <vt:lpstr>其他常用命令 </vt:lpstr>
      <vt:lpstr>参考教程</vt:lpstr>
      <vt:lpstr>本次课程中对git使用的要求</vt:lpstr>
      <vt:lpstr>本次课程中对git使用的要求</vt:lpstr>
      <vt:lpstr>本次课程中对git使用的要求</vt:lpstr>
      <vt:lpstr>本次课程中对git使用的要求</vt:lpstr>
      <vt:lpstr>本次课程中对git使用的要求</vt:lpstr>
      <vt:lpstr>本次课程中对git使用的要求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Git入门</dc:title>
  <dc:creator>Li Youmeng</dc:creator>
  <cp:lastModifiedBy>Youmeng Li</cp:lastModifiedBy>
  <cp:revision>24</cp:revision>
  <dcterms:created xsi:type="dcterms:W3CDTF">2021-08-22T16:12:45Z</dcterms:created>
  <dcterms:modified xsi:type="dcterms:W3CDTF">2021-08-22T20:12:40Z</dcterms:modified>
</cp:coreProperties>
</file>