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1029" r:id="rId3"/>
    <p:sldId id="422" r:id="rId4"/>
    <p:sldId id="1030" r:id="rId5"/>
    <p:sldId id="1031" r:id="rId6"/>
    <p:sldId id="519" r:id="rId7"/>
    <p:sldId id="1005" r:id="rId8"/>
    <p:sldId id="595" r:id="rId9"/>
    <p:sldId id="933" r:id="rId10"/>
    <p:sldId id="605" r:id="rId11"/>
    <p:sldId id="1012" r:id="rId12"/>
    <p:sldId id="601" r:id="rId13"/>
    <p:sldId id="602" r:id="rId14"/>
    <p:sldId id="607" r:id="rId15"/>
    <p:sldId id="1006" r:id="rId16"/>
    <p:sldId id="600" r:id="rId17"/>
    <p:sldId id="1009" r:id="rId18"/>
    <p:sldId id="1010" r:id="rId19"/>
    <p:sldId id="1011" r:id="rId20"/>
    <p:sldId id="1035" r:id="rId21"/>
    <p:sldId id="1024" r:id="rId22"/>
    <p:sldId id="1007" r:id="rId23"/>
    <p:sldId id="1013" r:id="rId24"/>
    <p:sldId id="1014" r:id="rId25"/>
    <p:sldId id="1015" r:id="rId26"/>
    <p:sldId id="1016" r:id="rId27"/>
    <p:sldId id="1017" r:id="rId28"/>
    <p:sldId id="1032" r:id="rId29"/>
    <p:sldId id="1036" r:id="rId30"/>
    <p:sldId id="1018" r:id="rId31"/>
    <p:sldId id="1019" r:id="rId32"/>
    <p:sldId id="1008" r:id="rId33"/>
    <p:sldId id="1020" r:id="rId34"/>
    <p:sldId id="1021" r:id="rId35"/>
    <p:sldId id="1023" r:id="rId36"/>
    <p:sldId id="1022" r:id="rId37"/>
    <p:sldId id="1033" r:id="rId38"/>
    <p:sldId id="1034" r:id="rId39"/>
    <p:sldId id="1028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9242"/>
    <a:srgbClr val="9900CC"/>
    <a:srgbClr val="FF0000"/>
    <a:srgbClr val="FF9933"/>
    <a:srgbClr val="CC3300"/>
    <a:srgbClr val="0066FF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89343" autoAdjust="0"/>
  </p:normalViewPr>
  <p:slideViewPr>
    <p:cSldViewPr>
      <p:cViewPr varScale="1">
        <p:scale>
          <a:sx n="60" d="100"/>
          <a:sy n="60" d="100"/>
        </p:scale>
        <p:origin x="16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C4B2DBF-9043-43B3-A019-159C7DA24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FE420-4C80-41D1-AD9E-EDE91962EA2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3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FE420-4C80-41D1-AD9E-EDE91962EA2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1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简单介绍一下</a:t>
            </a:r>
            <a:r>
              <a:rPr lang="en-US" altLang="zh-CN"/>
              <a:t>PA1</a:t>
            </a:r>
            <a:r>
              <a:rPr lang="zh-CN" altLang="en-US"/>
              <a:t>～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5A1DA9-368C-4BD9-AAB4-25B442C8A4B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FE420-4C80-41D1-AD9E-EDE91962EA2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9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FE420-4C80-41D1-AD9E-EDE91962EA2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87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FE420-4C80-41D1-AD9E-EDE91962EA2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1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FE420-4C80-41D1-AD9E-EDE91962EA2B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4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0B64-A362-4EC6-A98E-5BCED6F9AA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42E21-B6AA-48F7-BF20-3A6B47238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7598D-D639-4EE0-A894-9EDBB1D26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5AEF4-215F-476E-9975-B90D1D4E6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20C3-BA17-4C5D-A362-D2C80CFC7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B17FE-69F7-4BE0-80B2-7B3422B06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9FDC5-8C22-454D-ABA4-1346519E8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0806-1B68-4EB9-B356-8076252B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1E5D-E2E9-4B55-8D72-03B8D0811D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9234B-0CD9-45B0-9DC6-EDF4F6BB6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79744-3B7E-4CD4-BEF4-235966FB5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8A6E8EF-301A-4501-A00B-8EE016D152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444" y="513909"/>
            <a:ext cx="8145463" cy="596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</a:rPr>
              <a:t>计算机系统综合实践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/>
              <a:t> </a:t>
            </a:r>
            <a:r>
              <a:rPr lang="zh-CN" altLang="en-US" sz="3600" dirty="0"/>
              <a:t>（面向</a:t>
            </a:r>
            <a:r>
              <a:rPr lang="en-US" altLang="zh-CN" sz="3600" dirty="0"/>
              <a:t>IA-32</a:t>
            </a:r>
            <a:r>
              <a:rPr lang="zh-CN" altLang="en-US" sz="3600" dirty="0"/>
              <a:t>的模拟器“</a:t>
            </a:r>
            <a:r>
              <a:rPr lang="en-US" altLang="zh-CN" sz="3600" dirty="0" err="1"/>
              <a:t>NEMU</a:t>
            </a:r>
            <a:r>
              <a:rPr lang="zh-CN" altLang="en-US" sz="3600" dirty="0"/>
              <a:t>”设计）</a:t>
            </a:r>
            <a:br>
              <a:rPr lang="en-US" altLang="zh-CN" sz="3600" dirty="0"/>
            </a:br>
            <a:r>
              <a:rPr lang="zh-CN" altLang="en-US" sz="3200" dirty="0">
                <a:solidFill>
                  <a:srgbClr val="3333CC"/>
                </a:solidFill>
              </a:rPr>
              <a:t>天津大学</a:t>
            </a:r>
            <a:br>
              <a:rPr lang="en-US" altLang="zh-CN" sz="3200" dirty="0">
                <a:solidFill>
                  <a:srgbClr val="3333CC"/>
                </a:solidFill>
              </a:rPr>
            </a:br>
            <a:r>
              <a:rPr lang="zh-CN" altLang="en-US" sz="3200" dirty="0">
                <a:solidFill>
                  <a:srgbClr val="3333CC"/>
                </a:solidFill>
              </a:rPr>
              <a:t>智能与计算学部</a:t>
            </a:r>
            <a:br>
              <a:rPr lang="en-US" altLang="zh-CN" sz="3200" dirty="0">
                <a:solidFill>
                  <a:srgbClr val="3333CC"/>
                </a:solidFill>
              </a:rPr>
            </a:br>
            <a:r>
              <a:rPr lang="zh-CN" altLang="en-US" sz="3200" dirty="0">
                <a:solidFill>
                  <a:srgbClr val="3333CC"/>
                </a:solidFill>
              </a:rPr>
              <a:t>李雪威、李幼萌、王立、魏继增、章亦葵</a:t>
            </a:r>
            <a:endParaRPr lang="en-US" altLang="zh-CN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前导课程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计算机系统基础</a:t>
            </a:r>
            <a:endParaRPr lang="en-US" altLang="zh-CN" dirty="0"/>
          </a:p>
          <a:p>
            <a:pPr eaLnBrk="1" hangingPunct="1"/>
            <a:r>
              <a:rPr lang="zh-CN" altLang="en-US" dirty="0"/>
              <a:t>与理论课紧密结合</a:t>
            </a:r>
          </a:p>
          <a:p>
            <a:pPr lvl="1" eaLnBrk="1" hangingPunct="1"/>
            <a:r>
              <a:rPr lang="zh-CN" altLang="en-US" dirty="0"/>
              <a:t>知识点覆盖度广</a:t>
            </a:r>
            <a:r>
              <a:rPr lang="en-US" altLang="zh-CN" dirty="0"/>
              <a:t>: </a:t>
            </a:r>
            <a:r>
              <a:rPr lang="zh-CN" altLang="en-US" dirty="0"/>
              <a:t>约</a:t>
            </a:r>
            <a:r>
              <a:rPr lang="en-US" altLang="zh-CN" dirty="0"/>
              <a:t>95%</a:t>
            </a:r>
          </a:p>
          <a:p>
            <a:pPr lvl="2" eaLnBrk="1" hangingPunct="1"/>
            <a:r>
              <a:rPr lang="zh-CN" altLang="en-US" dirty="0"/>
              <a:t>只有动态链接没有涉及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并有部分延伸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覆盖系统栈中</a:t>
            </a:r>
            <a:r>
              <a:rPr lang="en-US" altLang="zh-CN" dirty="0">
                <a:solidFill>
                  <a:srgbClr val="FF0000"/>
                </a:solidFill>
              </a:rPr>
              <a:t>ISA</a:t>
            </a:r>
            <a:r>
              <a:rPr lang="zh-CN" altLang="en-US" dirty="0">
                <a:solidFill>
                  <a:srgbClr val="FF0000"/>
                </a:solidFill>
              </a:rPr>
              <a:t>以上层次</a:t>
            </a:r>
          </a:p>
          <a:p>
            <a:pPr eaLnBrk="1" hangingPunct="1"/>
            <a:r>
              <a:rPr lang="zh-CN" altLang="en-US" dirty="0"/>
              <a:t>觉得自己上课听懂了</a:t>
            </a:r>
            <a:r>
              <a:rPr lang="en-US" altLang="zh-CN" dirty="0"/>
              <a:t>?</a:t>
            </a:r>
          </a:p>
          <a:p>
            <a:pPr lvl="1" eaLnBrk="1" hangingPunct="1"/>
            <a:r>
              <a:rPr lang="zh-CN" altLang="en-US" dirty="0"/>
              <a:t>做一做</a:t>
            </a:r>
            <a:r>
              <a:rPr lang="en-US" altLang="zh-CN" dirty="0" err="1"/>
              <a:t>NEMU</a:t>
            </a:r>
            <a:r>
              <a:rPr lang="zh-CN" altLang="en-US" dirty="0"/>
              <a:t>实验就知道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06277"/>
            <a:ext cx="3935405" cy="39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32041" y="1606277"/>
            <a:ext cx="3935404" cy="18947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62BCA50-B82D-48F1-B594-BBA0B6C72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什么是</a:t>
            </a:r>
            <a:r>
              <a:rPr lang="en-US" altLang="zh-CN" sz="3600" dirty="0" err="1"/>
              <a:t>NEMU</a:t>
            </a:r>
            <a:r>
              <a:rPr lang="zh-CN" altLang="en-US" sz="3600" dirty="0"/>
              <a:t>？（</a:t>
            </a:r>
            <a:r>
              <a:rPr lang="en-US" altLang="zh-CN" sz="3600" dirty="0"/>
              <a:t>cont.</a:t>
            </a:r>
            <a:r>
              <a:rPr lang="zh-CN" altLang="en-US" sz="3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7327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简易调试器</a:t>
            </a:r>
            <a:r>
              <a:rPr lang="en-US" altLang="zh-CN" dirty="0"/>
              <a:t>(</a:t>
            </a:r>
            <a:r>
              <a:rPr lang="zh-CN" altLang="en-US" dirty="0"/>
              <a:t>位于</a:t>
            </a:r>
            <a:r>
              <a:rPr lang="en-US" altLang="zh-CN" dirty="0"/>
              <a:t>monitor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</a:p>
          <a:p>
            <a:pPr lvl="1" eaLnBrk="1" hangingPunct="1">
              <a:defRPr/>
            </a:pPr>
            <a:r>
              <a:rPr lang="zh-CN" altLang="en-US" dirty="0"/>
              <a:t>单步执行</a:t>
            </a:r>
            <a:r>
              <a:rPr lang="en-US" altLang="zh-CN" dirty="0"/>
              <a:t>, </a:t>
            </a:r>
            <a:r>
              <a:rPr lang="zh-CN" altLang="en-US" dirty="0"/>
              <a:t>打印寄存器</a:t>
            </a:r>
            <a:r>
              <a:rPr lang="en-US" altLang="zh-CN" dirty="0"/>
              <a:t>/</a:t>
            </a:r>
            <a:r>
              <a:rPr lang="zh-CN" altLang="en-US" dirty="0"/>
              <a:t>内存</a:t>
            </a:r>
            <a:r>
              <a:rPr lang="en-US" altLang="zh-CN" dirty="0"/>
              <a:t>, </a:t>
            </a:r>
            <a:r>
              <a:rPr lang="zh-CN" altLang="en-US" dirty="0"/>
              <a:t>表达式求值</a:t>
            </a:r>
            <a:r>
              <a:rPr lang="en-US" altLang="zh-CN" dirty="0"/>
              <a:t>, </a:t>
            </a:r>
            <a:r>
              <a:rPr lang="zh-CN" altLang="en-US" dirty="0"/>
              <a:t>监视点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CPU</a:t>
            </a:r>
            <a:r>
              <a:rPr lang="zh-CN" altLang="en-US" dirty="0"/>
              <a:t>核心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完整的指令周期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支持</a:t>
            </a:r>
            <a:r>
              <a:rPr lang="en-US" altLang="zh-CN" dirty="0"/>
              <a:t>x86</a:t>
            </a:r>
            <a:r>
              <a:rPr lang="zh-CN" altLang="en-US" dirty="0"/>
              <a:t>保护模式下的大部分常用指令</a:t>
            </a:r>
            <a:r>
              <a:rPr lang="en-US" altLang="zh-CN" dirty="0"/>
              <a:t>(</a:t>
            </a:r>
            <a:r>
              <a:rPr lang="zh-CN" altLang="en-US" dirty="0"/>
              <a:t>不支持实模式</a:t>
            </a:r>
            <a:r>
              <a:rPr lang="en-US" altLang="zh-CN" dirty="0"/>
              <a:t>)</a:t>
            </a:r>
          </a:p>
          <a:p>
            <a:pPr lvl="2" eaLnBrk="1" hangingPunct="1">
              <a:defRPr/>
            </a:pPr>
            <a:r>
              <a:rPr lang="zh-CN" altLang="en-US" sz="2000" dirty="0"/>
              <a:t>不支持</a:t>
            </a:r>
            <a:r>
              <a:rPr lang="en-US" altLang="zh-CN" sz="2000" dirty="0"/>
              <a:t>x87</a:t>
            </a:r>
            <a:r>
              <a:rPr lang="zh-CN" altLang="en-US" sz="2000" dirty="0"/>
              <a:t>浮点指令</a:t>
            </a:r>
            <a:endParaRPr lang="en-US" altLang="zh-CN" sz="2000" dirty="0"/>
          </a:p>
          <a:p>
            <a:pPr eaLnBrk="1" hangingPunct="1">
              <a:defRPr/>
            </a:pPr>
            <a:r>
              <a:rPr lang="zh-CN" altLang="en-US" dirty="0"/>
              <a:t>存储管理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DRAM(</a:t>
            </a:r>
            <a:r>
              <a:rPr lang="zh-CN" altLang="en-US" dirty="0"/>
              <a:t>包含</a:t>
            </a:r>
            <a:r>
              <a:rPr lang="en-US" altLang="zh-CN" dirty="0"/>
              <a:t>row buffer</a:t>
            </a:r>
            <a:r>
              <a:rPr lang="zh-CN" altLang="en-US" dirty="0"/>
              <a:t>和</a:t>
            </a:r>
            <a:r>
              <a:rPr lang="en-US" altLang="zh-CN" dirty="0"/>
              <a:t>burst</a:t>
            </a:r>
            <a:r>
              <a:rPr lang="zh-CN" altLang="en-US" dirty="0"/>
              <a:t>的物理特性</a:t>
            </a:r>
            <a:r>
              <a:rPr lang="en-US" altLang="zh-CN" dirty="0"/>
              <a:t>)</a:t>
            </a:r>
          </a:p>
          <a:p>
            <a:pPr lvl="1" eaLnBrk="1" hangingPunct="1">
              <a:defRPr/>
            </a:pPr>
            <a:r>
              <a:rPr lang="zh-CN" altLang="en-US" dirty="0"/>
              <a:t>两级</a:t>
            </a:r>
            <a:r>
              <a:rPr lang="en-US" altLang="zh-CN" dirty="0"/>
              <a:t>cache</a:t>
            </a:r>
          </a:p>
          <a:p>
            <a:pPr lvl="1" eaLnBrk="1" hangingPunct="1">
              <a:defRPr/>
            </a:pPr>
            <a:r>
              <a:rPr lang="en-US" altLang="zh-CN" dirty="0"/>
              <a:t>MMU</a:t>
            </a:r>
          </a:p>
          <a:p>
            <a:pPr lvl="2" eaLnBrk="1" hangingPunct="1">
              <a:defRPr/>
            </a:pPr>
            <a:r>
              <a:rPr lang="en-US" altLang="zh-CN" sz="2000" dirty="0"/>
              <a:t>IA-32</a:t>
            </a:r>
            <a:r>
              <a:rPr lang="zh-CN" altLang="en-US" sz="2000" dirty="0"/>
              <a:t>分段机制</a:t>
            </a:r>
            <a:r>
              <a:rPr lang="en-US" altLang="zh-CN" sz="2000" dirty="0"/>
              <a:t>, IA-32</a:t>
            </a:r>
            <a:r>
              <a:rPr lang="zh-CN" altLang="en-US" sz="2000" dirty="0"/>
              <a:t>分页机制</a:t>
            </a:r>
            <a:r>
              <a:rPr lang="en-US" altLang="zh-CN" sz="2000" dirty="0"/>
              <a:t>(</a:t>
            </a:r>
            <a:r>
              <a:rPr lang="zh-CN" altLang="en-US" sz="2000" dirty="0"/>
              <a:t>包含</a:t>
            </a:r>
            <a:r>
              <a:rPr lang="en-US" altLang="zh-CN" sz="2000" dirty="0"/>
              <a:t>TLB)</a:t>
            </a:r>
          </a:p>
          <a:p>
            <a:pPr lvl="2" eaLnBrk="1" hangingPunct="1">
              <a:defRPr/>
            </a:pPr>
            <a:r>
              <a:rPr lang="zh-CN" altLang="en-US" sz="2000" dirty="0"/>
              <a:t>不支持保护机制</a:t>
            </a:r>
            <a:endParaRPr lang="en-US" altLang="zh-CN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34356E-667A-4BFB-82DA-E735C18CF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/>
              <a:t>NEMU</a:t>
            </a:r>
            <a:r>
              <a:rPr lang="zh-CN" altLang="en-US" sz="3600" dirty="0"/>
              <a:t>特性</a:t>
            </a:r>
          </a:p>
        </p:txBody>
      </p:sp>
    </p:spTree>
    <p:extLst>
      <p:ext uri="{BB962C8B-B14F-4D97-AF65-F5344CB8AC3E}">
        <p14:creationId xmlns:p14="http://schemas.microsoft.com/office/powerpoint/2010/main" val="354622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中断</a:t>
            </a:r>
            <a:r>
              <a:rPr lang="en-US" altLang="zh-CN" dirty="0"/>
              <a:t>/</a:t>
            </a:r>
            <a:r>
              <a:rPr lang="zh-CN" altLang="en-US" dirty="0"/>
              <a:t>异常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IA-32</a:t>
            </a:r>
            <a:r>
              <a:rPr lang="zh-CN" altLang="en-US" dirty="0"/>
              <a:t>中断机制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不支持保护机制</a:t>
            </a:r>
            <a:endParaRPr lang="en-US" altLang="zh-CN" dirty="0"/>
          </a:p>
          <a:p>
            <a:pPr eaLnBrk="1" hangingPunct="1"/>
            <a:r>
              <a:rPr lang="zh-CN" altLang="en-US" dirty="0"/>
              <a:t>设备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时钟</a:t>
            </a:r>
            <a:r>
              <a:rPr lang="en-US" altLang="zh-CN" dirty="0"/>
              <a:t>, </a:t>
            </a:r>
            <a:r>
              <a:rPr lang="zh-CN" altLang="en-US" dirty="0"/>
              <a:t>键盘</a:t>
            </a:r>
            <a:r>
              <a:rPr lang="en-US" altLang="zh-CN" dirty="0"/>
              <a:t>, VGA, </a:t>
            </a:r>
            <a:r>
              <a:rPr lang="zh-CN" altLang="en-US" dirty="0"/>
              <a:t>串口</a:t>
            </a:r>
            <a:r>
              <a:rPr lang="en-US" altLang="zh-CN" dirty="0"/>
              <a:t>, IDE, I8259 PIC</a:t>
            </a:r>
          </a:p>
          <a:p>
            <a:pPr lvl="2" eaLnBrk="1" hangingPunct="1"/>
            <a:r>
              <a:rPr lang="zh-CN" altLang="en-US" sz="2000" dirty="0"/>
              <a:t>大部分功能都不可编程</a:t>
            </a:r>
            <a:endParaRPr lang="en-US" altLang="zh-CN" sz="2000" dirty="0"/>
          </a:p>
          <a:p>
            <a:pPr lvl="1" eaLnBrk="1" hangingPunct="1"/>
            <a:r>
              <a:rPr lang="zh-CN" altLang="en-US" dirty="0"/>
              <a:t>端口</a:t>
            </a:r>
            <a:r>
              <a:rPr lang="en-US" altLang="zh-CN" dirty="0"/>
              <a:t>I/O, </a:t>
            </a:r>
            <a:r>
              <a:rPr lang="zh-CN" altLang="en-US" dirty="0"/>
              <a:t>内存映射</a:t>
            </a:r>
            <a:r>
              <a:rPr lang="en-US" altLang="zh-CN" dirty="0"/>
              <a:t>I/O</a:t>
            </a:r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37871C8-8110-427C-8A80-A685400FF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/>
              <a:t>NEMU</a:t>
            </a:r>
            <a:r>
              <a:rPr lang="zh-CN" altLang="en-US" sz="3600" dirty="0"/>
              <a:t>特性（</a:t>
            </a:r>
            <a:r>
              <a:rPr lang="en-US" altLang="zh-CN" sz="3600" dirty="0"/>
              <a:t>cont.</a:t>
            </a:r>
            <a:r>
              <a:rPr lang="zh-CN" altLang="en-US" sz="3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4630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实验中后期会结合</a:t>
            </a:r>
            <a:r>
              <a:rPr lang="en-US" altLang="zh-CN" dirty="0"/>
              <a:t>OS kernel</a:t>
            </a:r>
            <a:r>
              <a:rPr lang="zh-CN" altLang="en-US" dirty="0"/>
              <a:t>进行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一个单核单任务微型操作系统的内核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2</a:t>
            </a:r>
            <a:r>
              <a:rPr lang="zh-CN" altLang="en-US" dirty="0"/>
              <a:t>个设备驱动</a:t>
            </a:r>
            <a:endParaRPr lang="en-US" altLang="zh-CN" dirty="0"/>
          </a:p>
          <a:p>
            <a:pPr lvl="3" eaLnBrk="1" hangingPunct="1"/>
            <a:r>
              <a:rPr lang="en-US" altLang="zh-CN" dirty="0" err="1"/>
              <a:t>Ramdisk</a:t>
            </a:r>
            <a:r>
              <a:rPr lang="en-US" altLang="zh-CN" dirty="0"/>
              <a:t>, IDE</a:t>
            </a:r>
          </a:p>
          <a:p>
            <a:pPr lvl="2" eaLnBrk="1" hangingPunct="1"/>
            <a:r>
              <a:rPr lang="en-US" altLang="zh-CN" dirty="0"/>
              <a:t>ELF32</a:t>
            </a:r>
            <a:r>
              <a:rPr lang="zh-CN" altLang="en-US" dirty="0"/>
              <a:t>加载器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分页存储管理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简易文件系统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文件数量</a:t>
            </a:r>
            <a:r>
              <a:rPr lang="en-US" altLang="zh-CN" dirty="0"/>
              <a:t>, </a:t>
            </a:r>
            <a:r>
              <a:rPr lang="zh-CN" altLang="en-US" dirty="0"/>
              <a:t>大小皆固定</a:t>
            </a:r>
            <a:r>
              <a:rPr lang="en-US" altLang="zh-CN" dirty="0"/>
              <a:t>, </a:t>
            </a:r>
            <a:r>
              <a:rPr lang="zh-CN" altLang="en-US" dirty="0"/>
              <a:t>没有目录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6</a:t>
            </a:r>
            <a:r>
              <a:rPr lang="zh-CN" altLang="en-US" dirty="0"/>
              <a:t>个系统调用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open, read, write, </a:t>
            </a:r>
            <a:r>
              <a:rPr lang="en-US" altLang="zh-CN" dirty="0" err="1"/>
              <a:t>lseek</a:t>
            </a:r>
            <a:r>
              <a:rPr lang="en-US" altLang="zh-CN" dirty="0"/>
              <a:t>, close, </a:t>
            </a:r>
            <a:r>
              <a:rPr lang="en-US" altLang="zh-CN" dirty="0" err="1"/>
              <a:t>brk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软</a:t>
            </a:r>
            <a:r>
              <a:rPr lang="en-US" altLang="zh-CN" dirty="0"/>
              <a:t>(kernel)</a:t>
            </a:r>
            <a:r>
              <a:rPr lang="zh-CN" altLang="en-US" dirty="0"/>
              <a:t>硬</a:t>
            </a:r>
            <a:r>
              <a:rPr lang="en-US" altLang="zh-CN" dirty="0"/>
              <a:t>(NEMU)</a:t>
            </a:r>
            <a:r>
              <a:rPr lang="zh-CN" altLang="en-US" dirty="0"/>
              <a:t>结合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EF45284-440E-4099-A545-7C136B6EE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软硬结合的计算机系统</a:t>
            </a:r>
          </a:p>
        </p:txBody>
      </p:sp>
    </p:spTree>
    <p:extLst>
      <p:ext uri="{BB962C8B-B14F-4D97-AF65-F5344CB8AC3E}">
        <p14:creationId xmlns:p14="http://schemas.microsoft.com/office/powerpoint/2010/main" val="138068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sz="3000" dirty="0"/>
              <a:t>在</a:t>
            </a:r>
            <a:r>
              <a:rPr lang="en-US" altLang="zh-CN" sz="3000" dirty="0"/>
              <a:t>NEMU</a:t>
            </a:r>
            <a:r>
              <a:rPr lang="zh-CN" altLang="en-US" sz="3000" dirty="0"/>
              <a:t>中运行仙剑奇侠传</a:t>
            </a:r>
            <a:endParaRPr lang="en-US" altLang="zh-CN" sz="3000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endParaRPr lang="en-US" altLang="zh-CN" sz="3000" dirty="0">
              <a:solidFill>
                <a:srgbClr val="FF0000"/>
              </a:solidFill>
            </a:endParaRPr>
          </a:p>
          <a:p>
            <a:r>
              <a:rPr lang="zh-CN" altLang="en-US" sz="3000" dirty="0">
                <a:solidFill>
                  <a:srgbClr val="FF0000"/>
                </a:solidFill>
              </a:rPr>
              <a:t>重新审视计算机系统栈</a:t>
            </a:r>
          </a:p>
        </p:txBody>
      </p:sp>
      <p:pic>
        <p:nvPicPr>
          <p:cNvPr id="4" name="Picture 2" descr="\\VBOXSVR\winD\temp\Pictures\Screenshot from 2014-10-31 00:14: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313765"/>
            <a:ext cx="5752305" cy="38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DD4C6C4-A3CE-48E0-B591-D3683F7F4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实验的终极任务</a:t>
            </a:r>
          </a:p>
        </p:txBody>
      </p:sp>
    </p:spTree>
    <p:extLst>
      <p:ext uri="{BB962C8B-B14F-4D97-AF65-F5344CB8AC3E}">
        <p14:creationId xmlns:p14="http://schemas.microsoft.com/office/powerpoint/2010/main" val="140548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8022" y="1279393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什么是</a:t>
            </a:r>
            <a:r>
              <a:rPr kumimoji="1" lang="en-US" altLang="zh-CN" sz="2800" kern="0" dirty="0" err="1">
                <a:latin typeface="Centaur" pitchFamily="18" charset="0"/>
                <a:ea typeface="华文楷体" pitchFamily="2" charset="-122"/>
              </a:rPr>
              <a:t>NEMU</a:t>
            </a: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？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zh-CN" altLang="en-US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实验内容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实验环境和相关工具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实验基本步骤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小贴士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844A72-19D1-42E3-99CD-911E5978D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4013899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670" y="836613"/>
            <a:ext cx="8424167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简易调试器</a:t>
            </a:r>
            <a:r>
              <a:rPr lang="en-US" altLang="zh-CN" sz="3200" dirty="0"/>
              <a:t>(</a:t>
            </a:r>
            <a:r>
              <a:rPr lang="zh-CN" altLang="en-US" sz="3200" dirty="0"/>
              <a:t>类似于</a:t>
            </a:r>
            <a:r>
              <a:rPr lang="en-US" altLang="zh-CN" sz="3200" dirty="0" err="1"/>
              <a:t>GDB</a:t>
            </a:r>
            <a:r>
              <a:rPr lang="en-US" altLang="zh-CN" sz="3200" dirty="0"/>
              <a:t>)</a:t>
            </a:r>
          </a:p>
          <a:p>
            <a:pPr lvl="1" eaLnBrk="1" hangingPunct="1">
              <a:defRPr/>
            </a:pPr>
            <a:r>
              <a:rPr lang="zh-CN" altLang="en-US" sz="2800" dirty="0"/>
              <a:t>寄存器结构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/>
              <a:t>单步执行</a:t>
            </a:r>
            <a:r>
              <a:rPr lang="en-US" altLang="zh-CN" sz="2800" dirty="0"/>
              <a:t>, </a:t>
            </a:r>
            <a:r>
              <a:rPr lang="zh-CN" altLang="en-US" sz="2800" dirty="0"/>
              <a:t>打印寄存器</a:t>
            </a:r>
            <a:r>
              <a:rPr lang="en-US" altLang="zh-CN" sz="2800" dirty="0"/>
              <a:t>/</a:t>
            </a:r>
            <a:r>
              <a:rPr lang="zh-CN" altLang="en-US" sz="2800" dirty="0"/>
              <a:t>内存</a:t>
            </a:r>
            <a:r>
              <a:rPr lang="en-US" altLang="zh-CN" sz="2800" dirty="0"/>
              <a:t>, </a:t>
            </a:r>
            <a:r>
              <a:rPr lang="zh-CN" altLang="en-US" sz="2800" dirty="0"/>
              <a:t>表达式求值</a:t>
            </a:r>
            <a:r>
              <a:rPr lang="en-US" altLang="zh-CN" sz="2800" dirty="0"/>
              <a:t>, </a:t>
            </a:r>
            <a:r>
              <a:rPr lang="zh-CN" altLang="en-US" sz="2800" dirty="0"/>
              <a:t>监视点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涉及</a:t>
            </a:r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r>
              <a:rPr lang="zh-CN" altLang="en-US" sz="2800" dirty="0">
                <a:solidFill>
                  <a:srgbClr val="FF0000"/>
                </a:solidFill>
              </a:rPr>
              <a:t>个必做任务，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个选做任务，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道思考题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009242"/>
                </a:solidFill>
              </a:rPr>
              <a:t>预计消耗</a:t>
            </a:r>
            <a:r>
              <a:rPr lang="en-US" altLang="zh-CN" sz="2800" dirty="0">
                <a:solidFill>
                  <a:srgbClr val="009242"/>
                </a:solidFill>
              </a:rPr>
              <a:t>30</a:t>
            </a:r>
            <a:r>
              <a:rPr lang="zh-CN" altLang="en-US" sz="2800" dirty="0">
                <a:solidFill>
                  <a:srgbClr val="009242"/>
                </a:solidFill>
              </a:rPr>
              <a:t>小时，约</a:t>
            </a:r>
            <a:r>
              <a:rPr lang="en-US" altLang="zh-CN" sz="2800" dirty="0">
                <a:solidFill>
                  <a:srgbClr val="009242"/>
                </a:solidFill>
              </a:rPr>
              <a:t>400</a:t>
            </a:r>
            <a:r>
              <a:rPr lang="zh-CN" altLang="en-US" sz="2800" dirty="0">
                <a:solidFill>
                  <a:srgbClr val="009242"/>
                </a:solidFill>
              </a:rPr>
              <a:t>行代码</a:t>
            </a:r>
            <a:endParaRPr lang="en-US" altLang="zh-CN" sz="2800" dirty="0">
              <a:solidFill>
                <a:srgbClr val="00924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/>
              <a:t>PA1</a:t>
            </a:r>
            <a:r>
              <a:rPr lang="en-US" altLang="zh-CN" sz="3600" dirty="0"/>
              <a:t> – </a:t>
            </a:r>
            <a:r>
              <a:rPr lang="zh-CN" altLang="en-US" sz="3600" dirty="0"/>
              <a:t>简易调试器</a:t>
            </a:r>
          </a:p>
        </p:txBody>
      </p:sp>
    </p:spTree>
    <p:extLst>
      <p:ext uri="{BB962C8B-B14F-4D97-AF65-F5344CB8AC3E}">
        <p14:creationId xmlns:p14="http://schemas.microsoft.com/office/powerpoint/2010/main" val="133618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670" y="836613"/>
            <a:ext cx="8424167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指令系统</a:t>
            </a:r>
            <a:endParaRPr lang="en-US" altLang="zh-CN" sz="3200" dirty="0"/>
          </a:p>
          <a:p>
            <a:pPr lvl="1" eaLnBrk="1" hangingPunct="1">
              <a:defRPr/>
            </a:pPr>
            <a:r>
              <a:rPr lang="zh-CN" altLang="en-US" sz="2800" dirty="0"/>
              <a:t>实现指令周期，支持保护模式下的常用指令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/>
              <a:t>支持浮点数处理（不是浮点指令）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/>
              <a:t>进一步完善简易调试（打印变量、栈帧链）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/>
              <a:t>实现用户程序的加载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/>
              <a:t>黑客小挑战：运行时代码劫持（选做）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涉及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zh-CN" altLang="en-US" sz="2800" dirty="0">
                <a:solidFill>
                  <a:srgbClr val="FF0000"/>
                </a:solidFill>
              </a:rPr>
              <a:t>个必做任务，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个选做任务，</a:t>
            </a:r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r>
              <a:rPr lang="zh-CN" altLang="en-US" sz="2800" dirty="0">
                <a:solidFill>
                  <a:srgbClr val="FF0000"/>
                </a:solidFill>
              </a:rPr>
              <a:t>个思考题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009242"/>
                </a:solidFill>
              </a:rPr>
              <a:t>预计消耗</a:t>
            </a:r>
            <a:r>
              <a:rPr lang="en-US" altLang="zh-CN" sz="2800" dirty="0">
                <a:solidFill>
                  <a:srgbClr val="009242"/>
                </a:solidFill>
              </a:rPr>
              <a:t>60</a:t>
            </a:r>
            <a:r>
              <a:rPr lang="zh-CN" altLang="en-US" sz="2800" dirty="0">
                <a:solidFill>
                  <a:srgbClr val="009242"/>
                </a:solidFill>
              </a:rPr>
              <a:t>小时，约</a:t>
            </a:r>
            <a:r>
              <a:rPr lang="en-US" altLang="zh-CN" sz="2800" dirty="0">
                <a:solidFill>
                  <a:srgbClr val="009242"/>
                </a:solidFill>
              </a:rPr>
              <a:t>800</a:t>
            </a:r>
            <a:r>
              <a:rPr lang="zh-CN" altLang="en-US" sz="2800" dirty="0">
                <a:solidFill>
                  <a:srgbClr val="009242"/>
                </a:solidFill>
              </a:rPr>
              <a:t>行代码</a:t>
            </a:r>
            <a:endParaRPr lang="en-US" altLang="zh-CN" sz="2800" dirty="0">
              <a:solidFill>
                <a:srgbClr val="00924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/>
              <a:t>PA2</a:t>
            </a:r>
            <a:r>
              <a:rPr lang="en-US" altLang="zh-CN" sz="3600" dirty="0"/>
              <a:t> – </a:t>
            </a:r>
            <a:r>
              <a:rPr lang="zh-CN" altLang="en-US" sz="3600" dirty="0"/>
              <a:t>指令系统</a:t>
            </a:r>
          </a:p>
        </p:txBody>
      </p:sp>
    </p:spTree>
    <p:extLst>
      <p:ext uri="{BB962C8B-B14F-4D97-AF65-F5344CB8AC3E}">
        <p14:creationId xmlns:p14="http://schemas.microsoft.com/office/powerpoint/2010/main" val="372273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670" y="836613"/>
            <a:ext cx="8424167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存储管理</a:t>
            </a:r>
            <a:endParaRPr lang="en-US" altLang="zh-CN" sz="3200" dirty="0"/>
          </a:p>
          <a:p>
            <a:pPr lvl="1" eaLnBrk="1" hangingPunct="1">
              <a:defRPr/>
            </a:pPr>
            <a:r>
              <a:rPr lang="en-US" altLang="zh-CN" sz="2800" dirty="0"/>
              <a:t>Cache</a:t>
            </a:r>
          </a:p>
          <a:p>
            <a:pPr lvl="1" eaLnBrk="1" hangingPunct="1">
              <a:defRPr/>
            </a:pPr>
            <a:r>
              <a:rPr lang="en-US" altLang="zh-CN" sz="2800" dirty="0"/>
              <a:t>IA-32</a:t>
            </a:r>
            <a:r>
              <a:rPr lang="zh-CN" altLang="en-US" sz="2800" dirty="0"/>
              <a:t>分段机制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800" dirty="0"/>
              <a:t>IA-32</a:t>
            </a:r>
            <a:r>
              <a:rPr lang="zh-CN" altLang="en-US" sz="2800" dirty="0"/>
              <a:t>分页机制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/>
              <a:t>快表</a:t>
            </a:r>
            <a:r>
              <a:rPr lang="en-US" altLang="zh-CN" sz="2800" dirty="0" err="1"/>
              <a:t>TLB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涉及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个必做任务，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个选做任务，</a:t>
            </a:r>
            <a:r>
              <a:rPr lang="en-US" altLang="zh-CN" sz="2800" dirty="0">
                <a:solidFill>
                  <a:srgbClr val="FF0000"/>
                </a:solidFill>
              </a:rPr>
              <a:t>11</a:t>
            </a:r>
            <a:r>
              <a:rPr lang="zh-CN" altLang="en-US" sz="2800" dirty="0">
                <a:solidFill>
                  <a:srgbClr val="FF0000"/>
                </a:solidFill>
              </a:rPr>
              <a:t>道思考题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009242"/>
                </a:solidFill>
              </a:rPr>
              <a:t>预计消耗</a:t>
            </a:r>
            <a:r>
              <a:rPr lang="en-US" altLang="zh-CN" sz="2800" dirty="0">
                <a:solidFill>
                  <a:srgbClr val="009242"/>
                </a:solidFill>
              </a:rPr>
              <a:t>45</a:t>
            </a:r>
            <a:r>
              <a:rPr lang="zh-CN" altLang="en-US" sz="2800" dirty="0">
                <a:solidFill>
                  <a:srgbClr val="009242"/>
                </a:solidFill>
              </a:rPr>
              <a:t>小时，约</a:t>
            </a:r>
            <a:r>
              <a:rPr lang="en-US" altLang="zh-CN" sz="2800" dirty="0">
                <a:solidFill>
                  <a:srgbClr val="009242"/>
                </a:solidFill>
              </a:rPr>
              <a:t>500</a:t>
            </a:r>
            <a:r>
              <a:rPr lang="zh-CN" altLang="en-US" sz="2800" dirty="0">
                <a:solidFill>
                  <a:srgbClr val="009242"/>
                </a:solidFill>
              </a:rPr>
              <a:t>行代码</a:t>
            </a:r>
            <a:endParaRPr lang="en-US" altLang="zh-CN" sz="2800" dirty="0">
              <a:solidFill>
                <a:srgbClr val="00924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/>
              <a:t>PA3</a:t>
            </a:r>
            <a:r>
              <a:rPr lang="en-US" altLang="zh-CN" sz="3600" dirty="0"/>
              <a:t> – </a:t>
            </a:r>
            <a:r>
              <a:rPr lang="zh-CN" altLang="en-US" sz="3600" dirty="0"/>
              <a:t>存储管理</a:t>
            </a:r>
          </a:p>
        </p:txBody>
      </p:sp>
    </p:spTree>
    <p:extLst>
      <p:ext uri="{BB962C8B-B14F-4D97-AF65-F5344CB8AC3E}">
        <p14:creationId xmlns:p14="http://schemas.microsoft.com/office/powerpoint/2010/main" val="91215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670" y="836613"/>
            <a:ext cx="8424167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中断与</a:t>
            </a:r>
            <a:r>
              <a:rPr lang="en-US" altLang="zh-CN" sz="3200" dirty="0"/>
              <a:t>I/O</a:t>
            </a:r>
          </a:p>
          <a:p>
            <a:pPr lvl="1" eaLnBrk="1" hangingPunct="1">
              <a:defRPr/>
            </a:pPr>
            <a:r>
              <a:rPr lang="en-US" altLang="zh-CN" sz="2800" dirty="0"/>
              <a:t>IA-32</a:t>
            </a:r>
            <a:r>
              <a:rPr lang="zh-CN" altLang="en-US" sz="2800" dirty="0"/>
              <a:t>中断机制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/>
              <a:t>系统调用（运行</a:t>
            </a:r>
            <a:r>
              <a:rPr lang="en-US" altLang="zh-CN" sz="2800" dirty="0"/>
              <a:t>Hello World</a:t>
            </a:r>
            <a:r>
              <a:rPr lang="zh-CN" altLang="en-US" sz="2800" dirty="0"/>
              <a:t>程序）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/>
              <a:t>设备与</a:t>
            </a:r>
            <a:r>
              <a:rPr lang="en-US" altLang="zh-CN" sz="2800" dirty="0"/>
              <a:t>I/O</a:t>
            </a:r>
            <a:r>
              <a:rPr lang="zh-CN" altLang="en-US" sz="2800" dirty="0"/>
              <a:t>（运行打字小游戏）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800" dirty="0"/>
              <a:t>HAL</a:t>
            </a:r>
            <a:r>
              <a:rPr lang="zh-CN" altLang="en-US" sz="2800" dirty="0"/>
              <a:t>、文件系统（运行仙剑奇侠传）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009242"/>
                </a:solidFill>
              </a:rPr>
              <a:t>预计消耗</a:t>
            </a:r>
            <a:r>
              <a:rPr lang="en-US" altLang="zh-CN" sz="2800" dirty="0">
                <a:solidFill>
                  <a:srgbClr val="009242"/>
                </a:solidFill>
              </a:rPr>
              <a:t>30</a:t>
            </a:r>
            <a:r>
              <a:rPr lang="zh-CN" altLang="en-US" sz="2800" dirty="0">
                <a:solidFill>
                  <a:srgbClr val="009242"/>
                </a:solidFill>
              </a:rPr>
              <a:t>小时，约</a:t>
            </a:r>
            <a:r>
              <a:rPr lang="en-US" altLang="zh-CN" sz="2800" dirty="0">
                <a:solidFill>
                  <a:srgbClr val="009242"/>
                </a:solidFill>
              </a:rPr>
              <a:t>300</a:t>
            </a:r>
            <a:r>
              <a:rPr lang="zh-CN" altLang="en-US" sz="2800" dirty="0">
                <a:solidFill>
                  <a:srgbClr val="009242"/>
                </a:solidFill>
              </a:rPr>
              <a:t>行代码</a:t>
            </a:r>
            <a:endParaRPr lang="en-US" altLang="zh-CN" sz="2800" dirty="0">
              <a:solidFill>
                <a:srgbClr val="00924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/>
              <a:t>PA4</a:t>
            </a:r>
            <a:r>
              <a:rPr lang="en-US" altLang="zh-CN" sz="3600" dirty="0"/>
              <a:t> – </a:t>
            </a:r>
            <a:r>
              <a:rPr lang="zh-CN" altLang="en-US" sz="3600" dirty="0"/>
              <a:t>中断与</a:t>
            </a:r>
            <a:r>
              <a:rPr lang="en-US" altLang="zh-CN" sz="3600" dirty="0"/>
              <a:t>I/O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8AC69-8DD0-4F50-9A4C-7DBA86194FC6}"/>
              </a:ext>
            </a:extLst>
          </p:cNvPr>
          <p:cNvSpPr txBox="1"/>
          <p:nvPr/>
        </p:nvSpPr>
        <p:spPr>
          <a:xfrm>
            <a:off x="836585" y="4599130"/>
            <a:ext cx="7335815" cy="156966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本课程仅需要完成</a:t>
            </a:r>
            <a:r>
              <a:rPr lang="en-US" altLang="zh-CN" sz="3200" b="1" dirty="0" err="1">
                <a:solidFill>
                  <a:srgbClr val="FF0000"/>
                </a:solidFill>
              </a:rPr>
              <a:t>PA1</a:t>
            </a:r>
            <a:r>
              <a:rPr lang="en-US" altLang="zh-CN" sz="3200" b="1" dirty="0">
                <a:solidFill>
                  <a:srgbClr val="FF0000"/>
                </a:solidFill>
              </a:rPr>
              <a:t> ~ </a:t>
            </a:r>
            <a:r>
              <a:rPr lang="en-US" altLang="zh-CN" sz="3200" b="1" dirty="0" err="1">
                <a:solidFill>
                  <a:srgbClr val="FF0000"/>
                </a:solidFill>
              </a:rPr>
              <a:t>PA3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鼓励兴趣和精力的同学可挑战</a:t>
            </a:r>
            <a:r>
              <a:rPr lang="en-US" altLang="zh-CN" sz="3200" b="1" dirty="0" err="1">
                <a:solidFill>
                  <a:srgbClr val="FF0000"/>
                </a:solidFill>
              </a:rPr>
              <a:t>PA4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B844A72-19D1-42E3-99CD-911E5978D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上课时间和地点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780D7D-6115-4EA3-A9A5-0CD19079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地点：</a:t>
            </a:r>
            <a:r>
              <a:rPr lang="en-US" altLang="zh-CN" dirty="0"/>
              <a:t>47</a:t>
            </a:r>
            <a:r>
              <a:rPr lang="zh-CN" altLang="en-US" dirty="0"/>
              <a:t>楼</a:t>
            </a:r>
            <a:endParaRPr lang="en-US" altLang="zh-CN" dirty="0"/>
          </a:p>
          <a:p>
            <a:pPr marL="685800"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12</a:t>
            </a:r>
            <a:r>
              <a:rPr lang="zh-CN" altLang="en-US" dirty="0"/>
              <a:t>机房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1~4</a:t>
            </a:r>
            <a:r>
              <a:rPr lang="zh-CN" altLang="en-US" dirty="0">
                <a:sym typeface="Wingdings" panose="05000000000000000000" pitchFamily="2" charset="2"/>
              </a:rPr>
              <a:t>班（章亦葵）</a:t>
            </a:r>
            <a:endParaRPr lang="en-US" altLang="zh-CN" dirty="0"/>
          </a:p>
          <a:p>
            <a:pPr marL="685800"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13</a:t>
            </a:r>
            <a:r>
              <a:rPr lang="zh-CN" altLang="en-US" dirty="0"/>
              <a:t>机房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11~14</a:t>
            </a:r>
            <a:r>
              <a:rPr lang="zh-CN" altLang="en-US" dirty="0">
                <a:sym typeface="Wingdings" panose="05000000000000000000" pitchFamily="2" charset="2"/>
              </a:rPr>
              <a:t>班（王立）</a:t>
            </a:r>
            <a:endParaRPr lang="en-US" altLang="zh-CN" dirty="0"/>
          </a:p>
          <a:p>
            <a:pPr marL="685800"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14</a:t>
            </a:r>
            <a:r>
              <a:rPr lang="zh-CN" altLang="en-US" dirty="0"/>
              <a:t>机房：腾讯班、</a:t>
            </a:r>
            <a:r>
              <a:rPr lang="en-US" altLang="zh-CN" dirty="0"/>
              <a:t>9</a:t>
            </a:r>
            <a:r>
              <a:rPr lang="zh-CN" altLang="en-US" dirty="0"/>
              <a:t>班、</a:t>
            </a:r>
            <a:r>
              <a:rPr lang="en-US" altLang="zh-CN" dirty="0"/>
              <a:t>10</a:t>
            </a:r>
            <a:r>
              <a:rPr lang="zh-CN" altLang="en-US" dirty="0"/>
              <a:t>班（李雪威、魏继增）</a:t>
            </a:r>
            <a:endParaRPr lang="en-US" altLang="zh-CN" dirty="0"/>
          </a:p>
          <a:p>
            <a:pPr marL="685800"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15</a:t>
            </a:r>
            <a:r>
              <a:rPr lang="zh-CN" altLang="en-US" dirty="0"/>
              <a:t>机房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5~8</a:t>
            </a:r>
            <a:r>
              <a:rPr lang="zh-CN" altLang="en-US" dirty="0">
                <a:sym typeface="Wingdings" panose="05000000000000000000" pitchFamily="2" charset="2"/>
              </a:rPr>
              <a:t>班（李幼萌）</a:t>
            </a:r>
            <a:endParaRPr lang="en-US" altLang="zh-CN" dirty="0"/>
          </a:p>
          <a:p>
            <a:pPr marL="685800"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前两周每隔</a:t>
            </a:r>
            <a:r>
              <a:rPr lang="en-US" altLang="zh-CN" dirty="0"/>
              <a:t>1</a:t>
            </a:r>
            <a:r>
              <a:rPr lang="zh-CN" altLang="en-US" dirty="0"/>
              <a:t>天全天集中到教室，第三周视情况而定</a:t>
            </a:r>
            <a:endParaRPr lang="en-US" altLang="zh-CN" dirty="0"/>
          </a:p>
          <a:p>
            <a:pPr lvl="1" indent="-342900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上午</a:t>
            </a:r>
            <a:r>
              <a:rPr lang="en-US" altLang="zh-CN" dirty="0"/>
              <a:t>9:00~12:00</a:t>
            </a:r>
            <a:r>
              <a:rPr lang="zh-CN" altLang="en-US" dirty="0"/>
              <a:t>，下午</a:t>
            </a:r>
            <a:r>
              <a:rPr lang="en-US" altLang="zh-CN" dirty="0"/>
              <a:t>1:30~16:30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集中时间：授课、抽查汇报、答疑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其余时间大家自主完成实验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课程结束时间：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日晚</a:t>
            </a:r>
            <a:r>
              <a:rPr lang="en-US" altLang="zh-CN" dirty="0"/>
              <a:t>24:00</a:t>
            </a:r>
          </a:p>
        </p:txBody>
      </p:sp>
    </p:spTree>
    <p:extLst>
      <p:ext uri="{BB962C8B-B14F-4D97-AF65-F5344CB8AC3E}">
        <p14:creationId xmlns:p14="http://schemas.microsoft.com/office/powerpoint/2010/main" val="1906198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提交时间（工程代码）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AB9E63-4F2E-4352-9059-FBCE84AD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8" y="1244219"/>
            <a:ext cx="7468015" cy="51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65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894" y="836613"/>
            <a:ext cx="8776330" cy="5218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dirty="0" err="1"/>
              <a:t>PA1</a:t>
            </a:r>
            <a:r>
              <a:rPr lang="zh-CN" altLang="en-US" sz="3200" dirty="0"/>
              <a:t>：简易调试器（</a:t>
            </a:r>
            <a:r>
              <a:rPr lang="en-US" altLang="zh-CN" sz="3200" dirty="0">
                <a:solidFill>
                  <a:srgbClr val="0066CC"/>
                </a:solidFill>
              </a:rPr>
              <a:t>20%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dirty="0" err="1"/>
              <a:t>PA2</a:t>
            </a:r>
            <a:r>
              <a:rPr lang="zh-CN" altLang="en-US" sz="3200" dirty="0"/>
              <a:t>：指令系统（</a:t>
            </a:r>
            <a:r>
              <a:rPr lang="en-US" altLang="zh-CN" sz="3200" dirty="0">
                <a:solidFill>
                  <a:srgbClr val="0066CC"/>
                </a:solidFill>
              </a:rPr>
              <a:t>40%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dirty="0" err="1"/>
              <a:t>PA3</a:t>
            </a:r>
            <a:r>
              <a:rPr lang="zh-CN" altLang="en-US" sz="3200" dirty="0"/>
              <a:t>：存储管理（</a:t>
            </a:r>
            <a:r>
              <a:rPr lang="en-US" altLang="zh-CN" sz="3200" dirty="0">
                <a:solidFill>
                  <a:srgbClr val="0066CC"/>
                </a:solidFill>
              </a:rPr>
              <a:t>40%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dirty="0"/>
              <a:t>每次实验中代码实现占</a:t>
            </a:r>
            <a:r>
              <a:rPr lang="en-US" altLang="zh-CN" sz="3200" dirty="0">
                <a:solidFill>
                  <a:srgbClr val="0066CC"/>
                </a:solidFill>
              </a:rPr>
              <a:t>70%</a:t>
            </a:r>
            <a:r>
              <a:rPr lang="zh-CN" altLang="en-US" sz="3200" dirty="0"/>
              <a:t>，实验报告占</a:t>
            </a:r>
            <a:r>
              <a:rPr lang="en-US" altLang="zh-CN" sz="3200" dirty="0">
                <a:solidFill>
                  <a:srgbClr val="0066CC"/>
                </a:solidFill>
              </a:rPr>
              <a:t>30%</a:t>
            </a:r>
            <a:r>
              <a:rPr lang="zh-CN" altLang="en-US" sz="3200" dirty="0">
                <a:solidFill>
                  <a:srgbClr val="0066CC"/>
                </a:solidFill>
              </a:rPr>
              <a:t>。</a:t>
            </a:r>
            <a:endParaRPr lang="en-US" altLang="zh-CN" sz="3200" dirty="0">
              <a:solidFill>
                <a:srgbClr val="0066CC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dirty="0"/>
              <a:t>对于代码实现，完成所有必做任务起评分</a:t>
            </a:r>
            <a:r>
              <a:rPr lang="en-US" altLang="zh-CN" sz="3200" dirty="0">
                <a:solidFill>
                  <a:srgbClr val="0066CC"/>
                </a:solidFill>
              </a:rPr>
              <a:t>90</a:t>
            </a:r>
            <a:r>
              <a:rPr lang="zh-CN" altLang="en-US" sz="3200" dirty="0">
                <a:solidFill>
                  <a:srgbClr val="0066CC"/>
                </a:solidFill>
              </a:rPr>
              <a:t>分</a:t>
            </a:r>
            <a:r>
              <a:rPr lang="zh-CN" altLang="en-US" sz="3200" dirty="0"/>
              <a:t>，完成所有必做任务</a:t>
            </a:r>
            <a:r>
              <a:rPr lang="en-US" altLang="zh-CN" sz="3200" dirty="0"/>
              <a:t>+</a:t>
            </a:r>
            <a:r>
              <a:rPr lang="zh-CN" altLang="en-US" sz="3200" dirty="0"/>
              <a:t>选做任务起评分</a:t>
            </a:r>
            <a:r>
              <a:rPr lang="en-US" altLang="zh-CN" sz="3200" dirty="0">
                <a:solidFill>
                  <a:srgbClr val="0066CC"/>
                </a:solidFill>
              </a:rPr>
              <a:t>100</a:t>
            </a:r>
            <a:r>
              <a:rPr lang="zh-CN" altLang="en-US" sz="3200" dirty="0">
                <a:solidFill>
                  <a:srgbClr val="0066CC"/>
                </a:solidFill>
              </a:rPr>
              <a:t>分。</a:t>
            </a:r>
            <a:endParaRPr lang="en-US" altLang="zh-CN" sz="3200" dirty="0">
              <a:solidFill>
                <a:srgbClr val="0066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考核方式</a:t>
            </a:r>
          </a:p>
        </p:txBody>
      </p:sp>
    </p:spTree>
    <p:extLst>
      <p:ext uri="{BB962C8B-B14F-4D97-AF65-F5344CB8AC3E}">
        <p14:creationId xmlns:p14="http://schemas.microsoft.com/office/powerpoint/2010/main" val="313241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8022" y="1279393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什么是</a:t>
            </a:r>
            <a:r>
              <a:rPr kumimoji="1" lang="en-US" altLang="zh-CN" sz="2800" kern="0" dirty="0" err="1">
                <a:latin typeface="Centaur" pitchFamily="18" charset="0"/>
                <a:ea typeface="华文楷体" pitchFamily="2" charset="-122"/>
              </a:rPr>
              <a:t>NEMU</a:t>
            </a: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？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zh-CN" altLang="en-US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实验内容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实验环境和相关工具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小贴士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844A72-19D1-42E3-99CD-911E5978D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792796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670" y="836613"/>
            <a:ext cx="8424167" cy="52181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3200" dirty="0"/>
              <a:t>智能与计算学部虚拟仿真实验平台（</a:t>
            </a:r>
            <a:r>
              <a:rPr lang="zh-CN" altLang="en-US" sz="3200" dirty="0">
                <a:solidFill>
                  <a:srgbClr val="FF0000"/>
                </a:solidFill>
              </a:rPr>
              <a:t>推荐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0" indent="0" eaLnBrk="1" hangingPunct="1">
              <a:buNone/>
              <a:defRPr/>
            </a:pPr>
            <a:r>
              <a:rPr lang="en-US" altLang="zh-CN" sz="3200" dirty="0"/>
              <a:t>   </a:t>
            </a:r>
            <a:r>
              <a:rPr lang="zh-CN" altLang="en-US" sz="3200" dirty="0"/>
              <a:t>（</a:t>
            </a:r>
            <a:r>
              <a:rPr lang="en-US" altLang="zh-CN" sz="3200" dirty="0"/>
              <a:t>http://172.28.45.56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 eaLnBrk="1" hangingPunct="1">
              <a:defRPr/>
            </a:pPr>
            <a:r>
              <a:rPr lang="zh-CN" altLang="en-US" sz="3200" dirty="0"/>
              <a:t>完成实验</a:t>
            </a:r>
            <a:endParaRPr lang="en-US" altLang="zh-CN" sz="3200" dirty="0"/>
          </a:p>
          <a:p>
            <a:pPr lvl="1" eaLnBrk="1" hangingPunct="1">
              <a:defRPr/>
            </a:pPr>
            <a:r>
              <a:rPr lang="zh-CN" altLang="en-US" sz="3200" dirty="0"/>
              <a:t>实验验收</a:t>
            </a:r>
            <a:endParaRPr lang="en-US" altLang="zh-CN" sz="3200" dirty="0"/>
          </a:p>
          <a:p>
            <a:pPr lvl="1" eaLnBrk="1" hangingPunct="1">
              <a:defRPr/>
            </a:pPr>
            <a:r>
              <a:rPr lang="zh-CN" altLang="en-US" sz="3200" dirty="0"/>
              <a:t>提交在线实验报告</a:t>
            </a:r>
            <a:endParaRPr lang="en-US" altLang="zh-CN" sz="3200" dirty="0"/>
          </a:p>
          <a:p>
            <a:pPr lvl="1" eaLnBrk="1" hangingPunct="1">
              <a:defRPr/>
            </a:pPr>
            <a:r>
              <a:rPr lang="zh-CN" altLang="en-US" sz="3200" dirty="0"/>
              <a:t>提交最终工程源码</a:t>
            </a:r>
            <a:endParaRPr lang="en-US" altLang="zh-CN" sz="3200" dirty="0"/>
          </a:p>
          <a:p>
            <a:pPr lvl="1" eaLnBrk="1" hangingPunct="1">
              <a:defRPr/>
            </a:pPr>
            <a:r>
              <a:rPr lang="zh-CN" altLang="en-US" sz="3200" dirty="0"/>
              <a:t>答疑</a:t>
            </a:r>
            <a:endParaRPr lang="en-US" altLang="zh-CN" sz="3200" dirty="0"/>
          </a:p>
          <a:p>
            <a:pPr eaLnBrk="1" hangingPunct="1">
              <a:defRPr/>
            </a:pPr>
            <a:r>
              <a:rPr lang="zh-CN" altLang="en-US" sz="3200" dirty="0"/>
              <a:t>自主搭建实验平台</a:t>
            </a:r>
            <a:endParaRPr lang="en-US" altLang="zh-CN" sz="3200" dirty="0"/>
          </a:p>
          <a:p>
            <a:pPr lvl="1" eaLnBrk="1" hangingPunct="1">
              <a:defRPr/>
            </a:pPr>
            <a:r>
              <a:rPr lang="zh-CN" altLang="en-US" sz="3200" dirty="0"/>
              <a:t>仍需在虚拟仿真实验平台完成提交、验收</a:t>
            </a:r>
            <a:endParaRPr lang="en-US" altLang="zh-CN" sz="3200" dirty="0"/>
          </a:p>
          <a:p>
            <a:pPr marL="457200" lvl="1" indent="0" eaLnBrk="1" hangingPunct="1">
              <a:buNone/>
              <a:defRPr/>
            </a:pPr>
            <a:endParaRPr lang="en-US" altLang="zh-CN" sz="3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实验平台</a:t>
            </a:r>
          </a:p>
        </p:txBody>
      </p:sp>
    </p:spTree>
    <p:extLst>
      <p:ext uri="{BB962C8B-B14F-4D97-AF65-F5344CB8AC3E}">
        <p14:creationId xmlns:p14="http://schemas.microsoft.com/office/powerpoint/2010/main" val="113963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269" y="930776"/>
            <a:ext cx="8424167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操作系统：</a:t>
            </a:r>
            <a:r>
              <a:rPr lang="en-US" altLang="zh-CN" sz="3200" dirty="0" err="1"/>
              <a:t>Ubuntu18.04</a:t>
            </a:r>
            <a:endParaRPr lang="en-US" altLang="zh-CN" sz="3200" dirty="0"/>
          </a:p>
          <a:p>
            <a:pPr marL="0" indent="0" eaLnBrk="1" hangingPunct="1">
              <a:buNone/>
              <a:defRPr/>
            </a:pPr>
            <a:endParaRPr lang="en-US" altLang="zh-CN" sz="3200" dirty="0"/>
          </a:p>
          <a:p>
            <a:pPr eaLnBrk="1" hangingPunct="1">
              <a:defRPr/>
            </a:pPr>
            <a:r>
              <a:rPr lang="zh-CN" altLang="en-US" sz="3200" dirty="0"/>
              <a:t>编译环境：</a:t>
            </a:r>
            <a:r>
              <a:rPr lang="en-US" altLang="zh-CN" sz="3200" dirty="0"/>
              <a:t>GNU GCC-4.4.7</a:t>
            </a:r>
          </a:p>
          <a:p>
            <a:pPr eaLnBrk="1" hangingPunct="1">
              <a:defRPr/>
            </a:pPr>
            <a:endParaRPr lang="en-US" altLang="zh-CN" sz="3200" dirty="0"/>
          </a:p>
          <a:p>
            <a:pPr eaLnBrk="1" hangingPunct="1">
              <a:defRPr/>
            </a:pPr>
            <a:r>
              <a:rPr lang="zh-CN" altLang="en-US" sz="3200" dirty="0"/>
              <a:t>环境已在虚拟仿真平台为同学配置完成，可直接进行实验。</a:t>
            </a:r>
            <a:endParaRPr lang="en-US" altLang="zh-CN" sz="3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实验环境</a:t>
            </a:r>
          </a:p>
        </p:txBody>
      </p:sp>
    </p:spTree>
    <p:extLst>
      <p:ext uri="{BB962C8B-B14F-4D97-AF65-F5344CB8AC3E}">
        <p14:creationId xmlns:p14="http://schemas.microsoft.com/office/powerpoint/2010/main" val="108118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269" y="930776"/>
            <a:ext cx="8424167" cy="5218112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CN" altLang="en-US" sz="3200" dirty="0"/>
              <a:t>开发工具：</a:t>
            </a:r>
            <a:r>
              <a:rPr lang="en-US" altLang="zh-CN" sz="3200" dirty="0"/>
              <a:t>vim + </a:t>
            </a:r>
            <a:r>
              <a:rPr lang="en-US" altLang="zh-CN" sz="3200" dirty="0" err="1"/>
              <a:t>ctags</a:t>
            </a:r>
            <a:r>
              <a:rPr lang="en-US" altLang="zh-CN" sz="3200" dirty="0"/>
              <a:t> + </a:t>
            </a:r>
            <a:r>
              <a:rPr lang="en-US" altLang="zh-CN" sz="3200" dirty="0" err="1"/>
              <a:t>tmux</a:t>
            </a:r>
            <a:r>
              <a:rPr lang="en-US" altLang="zh-CN" sz="3200" dirty="0"/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推荐，不强制</a:t>
            </a:r>
            <a:r>
              <a:rPr lang="en-US" altLang="zh-CN" sz="3200" dirty="0"/>
              <a:t>)</a:t>
            </a:r>
          </a:p>
          <a:p>
            <a:pPr lvl="1" eaLnBrk="1" hangingPunct="1">
              <a:defRPr/>
            </a:pPr>
            <a:r>
              <a:rPr lang="en-US" altLang="zh-CN" sz="2800" dirty="0"/>
              <a:t>vim</a:t>
            </a:r>
            <a:r>
              <a:rPr lang="zh-CN" altLang="en-US" sz="2800" dirty="0"/>
              <a:t>：编辑器之神，强烈推荐大家学习使用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800" dirty="0" err="1"/>
              <a:t>ctags</a:t>
            </a:r>
            <a:r>
              <a:rPr lang="zh-CN" altLang="en-US" sz="2800" dirty="0"/>
              <a:t>：代码阅读辅助工具</a:t>
            </a:r>
            <a:endParaRPr lang="en-US" altLang="zh-CN" sz="2800" dirty="0"/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 也可选用</a:t>
            </a:r>
            <a:r>
              <a:rPr lang="en-US" altLang="zh-CN" dirty="0"/>
              <a:t>wine + source insight</a:t>
            </a:r>
          </a:p>
          <a:p>
            <a:pPr lvl="1" eaLnBrk="1" hangingPunct="1">
              <a:defRPr/>
            </a:pPr>
            <a:r>
              <a:rPr lang="en-US" altLang="zh-CN" sz="2800" dirty="0" err="1"/>
              <a:t>tmux</a:t>
            </a:r>
            <a:r>
              <a:rPr lang="zh-CN" altLang="en-US" sz="2800" dirty="0"/>
              <a:t>：终端复用器，用于终端切分窗口</a:t>
            </a:r>
            <a:endParaRPr lang="en-US" altLang="zh-CN" sz="2800" dirty="0"/>
          </a:p>
          <a:p>
            <a:pPr eaLnBrk="1" hangingPunct="1">
              <a:defRPr/>
            </a:pPr>
            <a:endParaRPr lang="en-US" altLang="zh-CN" sz="3200" dirty="0"/>
          </a:p>
          <a:p>
            <a:pPr eaLnBrk="1" hangingPunct="1">
              <a:defRPr/>
            </a:pPr>
            <a:r>
              <a:rPr lang="zh-CN" altLang="en-US" sz="3200" dirty="0"/>
              <a:t>版本控制工具：</a:t>
            </a:r>
            <a:r>
              <a:rPr lang="en-US" altLang="zh-CN" sz="3200" dirty="0"/>
              <a:t>git</a:t>
            </a:r>
            <a:r>
              <a:rPr lang="zh-CN" altLang="en-US" sz="3200" dirty="0"/>
              <a:t>（</a:t>
            </a:r>
            <a:r>
              <a:rPr lang="zh-CN" altLang="en-US" sz="3200" dirty="0">
                <a:solidFill>
                  <a:srgbClr val="FF0000"/>
                </a:solidFill>
              </a:rPr>
              <a:t>必须使用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 eaLnBrk="1" hangingPunct="1">
              <a:defRPr/>
            </a:pPr>
            <a:r>
              <a:rPr lang="zh-CN" altLang="en-US" sz="3200" dirty="0"/>
              <a:t>开发过程的跟踪（防抄袭）</a:t>
            </a:r>
            <a:endParaRPr lang="en-US" altLang="zh-CN" sz="3200" dirty="0"/>
          </a:p>
          <a:p>
            <a:pPr lvl="1" eaLnBrk="1" hangingPunct="1">
              <a:defRPr/>
            </a:pPr>
            <a:r>
              <a:rPr lang="zh-CN" altLang="en-US" sz="3200" dirty="0"/>
              <a:t>工程的版本控制</a:t>
            </a:r>
            <a:endParaRPr lang="en-US" altLang="zh-CN" sz="3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其它工具</a:t>
            </a:r>
          </a:p>
        </p:txBody>
      </p:sp>
    </p:spTree>
    <p:extLst>
      <p:ext uri="{BB962C8B-B14F-4D97-AF65-F5344CB8AC3E}">
        <p14:creationId xmlns:p14="http://schemas.microsoft.com/office/powerpoint/2010/main" val="28117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269" y="930775"/>
            <a:ext cx="8424167" cy="5693579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sz="3200" dirty="0"/>
              <a:t>必读资料</a:t>
            </a:r>
            <a:endParaRPr lang="en-US" altLang="zh-CN" sz="3200" dirty="0"/>
          </a:p>
          <a:p>
            <a:pPr lvl="1" algn="just" eaLnBrk="1" hangingPunct="1">
              <a:defRPr/>
            </a:pPr>
            <a:r>
              <a:rPr lang="en-US" altLang="zh-CN" sz="2800" dirty="0" err="1"/>
              <a:t>NEMU</a:t>
            </a:r>
            <a:r>
              <a:rPr lang="zh-CN" altLang="en-US" sz="2800" dirty="0"/>
              <a:t>实验指导书</a:t>
            </a:r>
            <a:r>
              <a:rPr lang="en-US" altLang="zh-CN" sz="2800" dirty="0" err="1"/>
              <a:t>PA0~PA4</a:t>
            </a:r>
            <a:endParaRPr lang="en-US" altLang="zh-CN" sz="2800" dirty="0"/>
          </a:p>
          <a:p>
            <a:pPr lvl="1" algn="just" eaLnBrk="1" hangingPunct="1">
              <a:defRPr/>
            </a:pPr>
            <a:r>
              <a:rPr lang="en-US" altLang="zh-CN" sz="2800" dirty="0" err="1"/>
              <a:t>i386</a:t>
            </a:r>
            <a:r>
              <a:rPr lang="zh-CN" altLang="en-US" sz="2800" dirty="0"/>
              <a:t>程序员手册</a:t>
            </a:r>
            <a:endParaRPr lang="en-US" altLang="zh-CN" sz="2800" dirty="0"/>
          </a:p>
          <a:p>
            <a:pPr lvl="1" algn="just" eaLnBrk="1" hangingPunct="1">
              <a:defRPr/>
            </a:pPr>
            <a:r>
              <a:rPr lang="zh-CN" altLang="en-US" sz="2800" dirty="0"/>
              <a:t>“袁春风，计算机系统基础，机械工业出版社”（第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版均可）</a:t>
            </a:r>
            <a:endParaRPr lang="en-US" altLang="zh-CN" sz="2800" dirty="0"/>
          </a:p>
          <a:p>
            <a:pPr lvl="1" algn="just"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3200" dirty="0"/>
              <a:t>其它资料</a:t>
            </a:r>
          </a:p>
          <a:p>
            <a:pPr lvl="1" eaLnBrk="1" hangingPunct="1">
              <a:defRPr/>
            </a:pPr>
            <a:r>
              <a:rPr lang="zh-CN" altLang="en-US" sz="2800" dirty="0"/>
              <a:t>虚拟仿真平台使用说明（附件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800" dirty="0" err="1"/>
              <a:t>NEMU</a:t>
            </a:r>
            <a:r>
              <a:rPr lang="zh-CN" altLang="en-US" sz="2800" dirty="0"/>
              <a:t>实验环境配置（附件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— — </a:t>
            </a:r>
            <a:r>
              <a:rPr lang="zh-CN" altLang="en-US" sz="2800" dirty="0"/>
              <a:t>使用虚仿平台不需要该资料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800" dirty="0"/>
              <a:t>Linux</a:t>
            </a:r>
            <a:r>
              <a:rPr lang="zh-CN" altLang="en-US" sz="2800" dirty="0"/>
              <a:t>入门教程（附件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800" dirty="0"/>
              <a:t>git</a:t>
            </a:r>
            <a:r>
              <a:rPr lang="zh-CN" altLang="en-US" sz="2800" dirty="0"/>
              <a:t>入门教程（附件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800" dirty="0"/>
              <a:t>man</a:t>
            </a:r>
            <a:r>
              <a:rPr lang="zh-CN" altLang="en-US" sz="2800" dirty="0"/>
              <a:t>入门教程（附件</a:t>
            </a: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800" dirty="0" err="1"/>
              <a:t>i386</a:t>
            </a:r>
            <a:r>
              <a:rPr lang="zh-CN" altLang="en-US" sz="2800" dirty="0"/>
              <a:t>手册勘误（附件</a:t>
            </a:r>
            <a:r>
              <a:rPr lang="en-US" altLang="zh-CN" sz="2800" dirty="0"/>
              <a:t>6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800" dirty="0"/>
              <a:t>Make</a:t>
            </a:r>
            <a:r>
              <a:rPr lang="zh-CN" altLang="en-US" sz="2800" dirty="0"/>
              <a:t>手册</a:t>
            </a:r>
            <a:endParaRPr lang="en-US" altLang="zh-CN" sz="2800" dirty="0"/>
          </a:p>
          <a:p>
            <a:pPr eaLnBrk="1" hangingPunct="1">
              <a:defRPr/>
            </a:pPr>
            <a:endParaRPr lang="en-US" altLang="zh-CN" sz="3200" dirty="0"/>
          </a:p>
          <a:p>
            <a:pPr eaLnBrk="1" hangingPunct="1">
              <a:defRPr/>
            </a:pPr>
            <a:r>
              <a:rPr lang="zh-CN" altLang="en-US" sz="3200" dirty="0"/>
              <a:t>上述资料可登录学部虚仿平台，进入课程后进行下载</a:t>
            </a:r>
            <a:endParaRPr lang="en-US" altLang="zh-CN" sz="2800" dirty="0"/>
          </a:p>
          <a:p>
            <a:pPr lvl="1" eaLnBrk="1" hangingPunct="1">
              <a:defRPr/>
            </a:pPr>
            <a:endParaRPr lang="en-US" altLang="zh-CN" sz="2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65353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626" y="930776"/>
            <a:ext cx="8617221" cy="5218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000" dirty="0" err="1"/>
              <a:t>gitee</a:t>
            </a:r>
            <a:r>
              <a:rPr lang="zh-CN" altLang="en-US" sz="3000" dirty="0"/>
              <a:t>打包下载</a:t>
            </a:r>
            <a:endParaRPr lang="en-US" altLang="zh-CN" sz="30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800" dirty="0"/>
              <a:t>https://</a:t>
            </a:r>
            <a:r>
              <a:rPr lang="en-US" altLang="zh-CN" sz="2800" dirty="0" err="1"/>
              <a:t>gitee.com</a:t>
            </a:r>
            <a:r>
              <a:rPr lang="en-US" altLang="zh-CN" sz="2800" dirty="0"/>
              <a:t>/</a:t>
            </a:r>
            <a:r>
              <a:rPr lang="en-US" altLang="zh-CN" sz="2800" dirty="0" err="1"/>
              <a:t>wjztju</a:t>
            </a:r>
            <a:r>
              <a:rPr lang="en-US" altLang="zh-CN" sz="2800" dirty="0"/>
              <a:t>/</a:t>
            </a:r>
            <a:r>
              <a:rPr lang="en-US" altLang="zh-CN" sz="2800" dirty="0" err="1"/>
              <a:t>NEMU2021.git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800" dirty="0"/>
              <a:t>git clone</a:t>
            </a:r>
            <a:r>
              <a:rPr lang="zh-CN" altLang="en-US" sz="2800" dirty="0"/>
              <a:t>下载</a:t>
            </a:r>
            <a:endParaRPr lang="en-US" altLang="zh-CN" sz="2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框架代码</a:t>
            </a:r>
          </a:p>
        </p:txBody>
      </p:sp>
    </p:spTree>
    <p:extLst>
      <p:ext uri="{BB962C8B-B14F-4D97-AF65-F5344CB8AC3E}">
        <p14:creationId xmlns:p14="http://schemas.microsoft.com/office/powerpoint/2010/main" val="4171653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626" y="930776"/>
            <a:ext cx="8617221" cy="521811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000" dirty="0"/>
              <a:t>每位同学</a:t>
            </a:r>
            <a:r>
              <a:rPr lang="zh-CN" altLang="en-US" sz="3000" dirty="0">
                <a:solidFill>
                  <a:srgbClr val="FF0000"/>
                </a:solidFill>
              </a:rPr>
              <a:t>必须建立</a:t>
            </a:r>
            <a:r>
              <a:rPr lang="zh-CN" altLang="en-US" sz="3000" dirty="0"/>
              <a:t>自己的</a:t>
            </a:r>
            <a:r>
              <a:rPr lang="en-US" altLang="zh-CN" sz="3000" dirty="0" err="1"/>
              <a:t>gitee</a:t>
            </a:r>
            <a:r>
              <a:rPr lang="zh-CN" altLang="en-US" sz="3000" dirty="0"/>
              <a:t>远程仓库，通过“</a:t>
            </a:r>
            <a:r>
              <a:rPr lang="en-US" altLang="zh-CN" sz="3000" dirty="0"/>
              <a:t>git push</a:t>
            </a:r>
            <a:r>
              <a:rPr lang="zh-CN" altLang="en-US" sz="3000" dirty="0"/>
              <a:t>”定期将工程推送到远程仓库备份</a:t>
            </a:r>
            <a:endParaRPr lang="en-US" altLang="zh-CN" sz="30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0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000" dirty="0"/>
              <a:t>该远程仓库将用作备份和阶段性检查</a:t>
            </a:r>
            <a:endParaRPr lang="en-US" altLang="zh-CN" sz="30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0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注意：每位同学</a:t>
            </a:r>
            <a:r>
              <a:rPr lang="zh-CN" altLang="en-US" sz="2800" dirty="0"/>
              <a:t>必须进行</a:t>
            </a:r>
            <a:r>
              <a:rPr lang="zh-CN" altLang="en-US" sz="2800" dirty="0">
                <a:solidFill>
                  <a:srgbClr val="FF0000"/>
                </a:solidFill>
              </a:rPr>
              <a:t>工程备份</a:t>
            </a:r>
            <a:r>
              <a:rPr lang="zh-CN" altLang="en-US" sz="2800" dirty="0"/>
              <a:t>，实验过程中如果因为没有自行备份出现工程丢失或损坏，不能复现实现结果，后果自负！！！</a:t>
            </a:r>
            <a:endParaRPr lang="en-US" altLang="zh-CN" sz="3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代码维护</a:t>
            </a:r>
          </a:p>
        </p:txBody>
      </p:sp>
    </p:spTree>
    <p:extLst>
      <p:ext uri="{BB962C8B-B14F-4D97-AF65-F5344CB8AC3E}">
        <p14:creationId xmlns:p14="http://schemas.microsoft.com/office/powerpoint/2010/main" val="1394053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717B4E7-8905-4A25-BDF8-538287998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课程群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55C3E6-08A8-4A8D-B937-5531A50D8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191919"/>
              </a:clrFrom>
              <a:clrTo>
                <a:srgbClr val="19191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3" y="908720"/>
            <a:ext cx="4384830" cy="567928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DE0DBFC-012C-4E66-8353-BB4924F95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088740"/>
            <a:ext cx="4309847" cy="52181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4000" dirty="0">
                <a:solidFill>
                  <a:srgbClr val="FF0000"/>
                </a:solidFill>
              </a:rPr>
              <a:t>本群只用于发布课程通知和共性问题的说明，群内一概不予答疑！！！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6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8022" y="1279393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什么是</a:t>
            </a:r>
            <a:r>
              <a:rPr kumimoji="1" lang="en-US" altLang="zh-CN" sz="2800" kern="0" dirty="0" err="1">
                <a:latin typeface="Centaur" pitchFamily="18" charset="0"/>
                <a:ea typeface="华文楷体" pitchFamily="2" charset="-122"/>
              </a:rPr>
              <a:t>NEMU</a:t>
            </a: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？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zh-CN" altLang="en-US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实验内容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实验环境和相关工具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实验基本步骤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小贴士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844A72-19D1-42E3-99CD-911E5978D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提纲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8022" y="1279393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什么是</a:t>
            </a:r>
            <a:r>
              <a:rPr kumimoji="1" lang="en-US" altLang="zh-CN" sz="2800" kern="0" dirty="0" err="1">
                <a:latin typeface="Centaur" pitchFamily="18" charset="0"/>
                <a:ea typeface="华文楷体" pitchFamily="2" charset="-122"/>
              </a:rPr>
              <a:t>NEMU</a:t>
            </a: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？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zh-CN" altLang="en-US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实验内容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实验环境和相关工具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实验基本步骤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小贴士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844A72-19D1-42E3-99CD-911E5978D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587818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269" y="930776"/>
            <a:ext cx="8424167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000" dirty="0"/>
              <a:t>请按照“附件</a:t>
            </a:r>
            <a:r>
              <a:rPr lang="en-US" altLang="zh-CN" sz="3000" dirty="0"/>
              <a:t>1 - </a:t>
            </a:r>
            <a:r>
              <a:rPr lang="zh-CN" altLang="en-US" sz="3000" dirty="0"/>
              <a:t>虚拟仿真实验平台使用手册”进入实验平台。</a:t>
            </a:r>
            <a:endParaRPr lang="en-US" altLang="zh-CN" sz="3000" dirty="0"/>
          </a:p>
          <a:p>
            <a:pPr eaLnBrk="1" hangingPunct="1">
              <a:defRPr/>
            </a:pPr>
            <a:endParaRPr lang="en-US" altLang="zh-CN" sz="3000" dirty="0"/>
          </a:p>
          <a:p>
            <a:pPr eaLnBrk="1" hangingPunct="1">
              <a:defRPr/>
            </a:pPr>
            <a:r>
              <a:rPr lang="zh-CN" altLang="en-US" sz="3000" dirty="0"/>
              <a:t>参考实验指导书“</a:t>
            </a:r>
            <a:r>
              <a:rPr lang="en-US" altLang="zh-CN" sz="3000" dirty="0" err="1"/>
              <a:t>PA0</a:t>
            </a:r>
            <a:r>
              <a:rPr lang="en-US" altLang="zh-CN" sz="3000" dirty="0"/>
              <a:t> – </a:t>
            </a:r>
            <a:r>
              <a:rPr lang="zh-CN" altLang="en-US" sz="3000" dirty="0"/>
              <a:t>实验前的准备”的第三节熟悉基本实验步骤。</a:t>
            </a:r>
            <a:endParaRPr lang="en-US" altLang="zh-CN" sz="3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实验基本步骤</a:t>
            </a:r>
          </a:p>
        </p:txBody>
      </p:sp>
    </p:spTree>
    <p:extLst>
      <p:ext uri="{BB962C8B-B14F-4D97-AF65-F5344CB8AC3E}">
        <p14:creationId xmlns:p14="http://schemas.microsoft.com/office/powerpoint/2010/main" val="3126856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8022" y="1279393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什么是</a:t>
            </a:r>
            <a:r>
              <a:rPr kumimoji="1" lang="en-US" altLang="zh-CN" sz="2800" kern="0" dirty="0" err="1">
                <a:latin typeface="Centaur" pitchFamily="18" charset="0"/>
                <a:ea typeface="华文楷体" pitchFamily="2" charset="-122"/>
              </a:rPr>
              <a:t>NEMU</a:t>
            </a: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？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zh-CN" altLang="en-US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实验内容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实验环境和相关工具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实验基本步骤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zh-CN" altLang="en-US" sz="2800" kern="0" dirty="0">
                <a:latin typeface="Centaur" pitchFamily="18" charset="0"/>
                <a:ea typeface="华文楷体" pitchFamily="2" charset="-122"/>
              </a:rPr>
              <a:t>小贴士</a:t>
            </a:r>
            <a:endParaRPr kumimoji="1" lang="en-US" altLang="zh-CN" sz="2800" kern="0" dirty="0">
              <a:latin typeface="Centaur" pitchFamily="18" charset="0"/>
              <a:ea typeface="华文楷体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844A72-19D1-42E3-99CD-911E5978D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966995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269" y="930776"/>
            <a:ext cx="8424167" cy="52181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/>
              <a:t>道理我都懂，但真正做的时候很难啊！</a:t>
            </a:r>
            <a:endParaRPr lang="en-US" altLang="zh-CN" sz="32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/>
              <a:t>没错，让任何计算机系统工程落地生根天生就是很难的一件事情！很多计算机大师都觉得难，不是只有你觉得难，这很正常！</a:t>
            </a:r>
            <a:endParaRPr lang="en-US" altLang="zh-CN" sz="32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/>
              <a:t>究竟难在哪里？</a:t>
            </a:r>
            <a:endParaRPr lang="en-US" altLang="zh-CN" sz="3200" dirty="0"/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>
                <a:solidFill>
                  <a:srgbClr val="009242"/>
                </a:solidFill>
              </a:rPr>
              <a:t>技能：</a:t>
            </a:r>
            <a:r>
              <a:rPr lang="zh-CN" altLang="en-US" sz="2600" dirty="0"/>
              <a:t>陌生的环境</a:t>
            </a:r>
            <a:r>
              <a:rPr lang="en-US" altLang="zh-CN" sz="2600" dirty="0"/>
              <a:t>/</a:t>
            </a:r>
            <a:r>
              <a:rPr lang="zh-CN" altLang="en-US" sz="2600" dirty="0"/>
              <a:t>工具</a:t>
            </a:r>
            <a:r>
              <a:rPr lang="en-US" altLang="zh-CN" sz="2600" dirty="0"/>
              <a:t>/</a:t>
            </a:r>
            <a:r>
              <a:rPr lang="zh-CN" altLang="en-US" sz="2600" dirty="0"/>
              <a:t>框架（</a:t>
            </a:r>
            <a:r>
              <a:rPr lang="en-US" altLang="zh-CN" sz="2600" dirty="0"/>
              <a:t>Linux</a:t>
            </a:r>
            <a:r>
              <a:rPr lang="zh-CN" altLang="en-US" sz="2600" dirty="0"/>
              <a:t>、</a:t>
            </a:r>
            <a:r>
              <a:rPr lang="en-US" altLang="zh-CN" sz="2600" dirty="0"/>
              <a:t>Vim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GDB</a:t>
            </a:r>
            <a:r>
              <a:rPr lang="zh-CN" altLang="en-US" sz="2600" dirty="0"/>
              <a:t>，</a:t>
            </a:r>
            <a:r>
              <a:rPr lang="en-US" altLang="zh-CN" sz="2600" dirty="0"/>
              <a:t>Git . . .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>
                <a:solidFill>
                  <a:srgbClr val="009242"/>
                </a:solidFill>
              </a:rPr>
              <a:t>前导课程：</a:t>
            </a:r>
            <a:r>
              <a:rPr lang="zh-CN" altLang="en-US" sz="2600" dirty="0"/>
              <a:t>代码挂了、程序出了难以理解的错误</a:t>
            </a:r>
            <a:endParaRPr lang="en-US" altLang="zh-CN" sz="2600" dirty="0"/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>
                <a:solidFill>
                  <a:srgbClr val="009242"/>
                </a:solidFill>
              </a:rPr>
              <a:t>系统观：</a:t>
            </a:r>
            <a:r>
              <a:rPr lang="zh-CN" altLang="en-US" sz="2600" dirty="0"/>
              <a:t>不明白框架代码是什么意思，不明白为什么突然执行到这里了</a:t>
            </a:r>
            <a:endParaRPr lang="en-US" altLang="zh-CN" sz="2600" dirty="0"/>
          </a:p>
          <a:p>
            <a:pPr eaLnBrk="1" hangingPunct="1">
              <a:defRPr/>
            </a:pPr>
            <a:endParaRPr lang="en-US" altLang="zh-CN" sz="3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717B4E7-8905-4A25-BDF8-538287998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/>
              <a:t>NEMU</a:t>
            </a:r>
            <a:r>
              <a:rPr lang="zh-CN" altLang="en-US" sz="3600" dirty="0"/>
              <a:t>实验过程中可能遇到的困难</a:t>
            </a:r>
          </a:p>
        </p:txBody>
      </p:sp>
    </p:spTree>
    <p:extLst>
      <p:ext uri="{BB962C8B-B14F-4D97-AF65-F5344CB8AC3E}">
        <p14:creationId xmlns:p14="http://schemas.microsoft.com/office/powerpoint/2010/main" val="226148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269" y="930776"/>
            <a:ext cx="8424167" cy="521811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通过基本调试原则调整心情</a:t>
            </a:r>
            <a:endParaRPr lang="en-US" altLang="zh-CN" sz="2800" dirty="0"/>
          </a:p>
          <a:p>
            <a:pPr lvl="1" algn="just" eaLnBrk="1" hangingPunct="1">
              <a:defRPr/>
            </a:pPr>
            <a:r>
              <a:rPr lang="zh-CN" altLang="en-US" sz="2400" dirty="0"/>
              <a:t>机器永远是对的</a:t>
            </a:r>
            <a:endParaRPr lang="en-US" altLang="zh-CN" sz="2400" dirty="0"/>
          </a:p>
          <a:p>
            <a:pPr lvl="1" algn="just" eaLnBrk="1" hangingPunct="1">
              <a:defRPr/>
            </a:pPr>
            <a:r>
              <a:rPr lang="zh-CN" altLang="en-US" sz="2400" dirty="0"/>
              <a:t>未测试代码永远是错的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正确使用搜索工具</a:t>
            </a:r>
            <a:endParaRPr lang="en-US" altLang="zh-CN" sz="2800" dirty="0"/>
          </a:p>
          <a:p>
            <a:pPr lvl="1" algn="just" eaLnBrk="1" hangingPunct="1">
              <a:defRPr/>
            </a:pPr>
            <a:r>
              <a:rPr lang="zh-CN" altLang="en-US" sz="2400" dirty="0"/>
              <a:t>用</a:t>
            </a:r>
            <a:r>
              <a:rPr lang="zh-CN" altLang="en-US" sz="2400" dirty="0">
                <a:solidFill>
                  <a:srgbClr val="009242"/>
                </a:solidFill>
              </a:rPr>
              <a:t>百度百科</a:t>
            </a:r>
            <a:r>
              <a:rPr lang="zh-CN" altLang="en-US" sz="2400" dirty="0"/>
              <a:t>查看词条简介（没办法，</a:t>
            </a:r>
            <a:r>
              <a:rPr lang="en-US" altLang="zh-CN" sz="2400" dirty="0" err="1"/>
              <a:t>wikipedia</a:t>
            </a:r>
            <a:r>
              <a:rPr lang="zh-CN" altLang="en-US" sz="2400" dirty="0"/>
              <a:t>上不去）</a:t>
            </a:r>
            <a:endParaRPr lang="en-US" altLang="zh-CN" sz="2400" dirty="0"/>
          </a:p>
          <a:p>
            <a:pPr lvl="1" algn="just" eaLnBrk="1" hangingPunct="1">
              <a:defRPr/>
            </a:pPr>
            <a:r>
              <a:rPr lang="zh-CN" altLang="en-US" sz="2400" dirty="0"/>
              <a:t>用</a:t>
            </a:r>
            <a:r>
              <a:rPr lang="en-US" altLang="zh-CN" sz="2400" dirty="0">
                <a:solidFill>
                  <a:srgbClr val="009242"/>
                </a:solidFill>
              </a:rPr>
              <a:t>man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9242"/>
                </a:solidFill>
              </a:rPr>
              <a:t>百度</a:t>
            </a:r>
            <a:r>
              <a:rPr lang="zh-CN" altLang="en-US" sz="2400" dirty="0"/>
              <a:t>找教程（没办法，</a:t>
            </a:r>
            <a:r>
              <a:rPr lang="en-US" altLang="zh-CN" sz="2400" dirty="0"/>
              <a:t>Google</a:t>
            </a:r>
            <a:r>
              <a:rPr lang="zh-CN" altLang="en-US" sz="2400" dirty="0"/>
              <a:t>上不去）</a:t>
            </a:r>
            <a:endParaRPr lang="en-US" altLang="zh-CN" sz="2400" dirty="0"/>
          </a:p>
          <a:p>
            <a:pPr lvl="1" algn="just" eaLnBrk="1" hangingPunct="1">
              <a:defRPr/>
            </a:pPr>
            <a:r>
              <a:rPr lang="zh-CN" altLang="en-US" sz="2400" dirty="0"/>
              <a:t>用</a:t>
            </a:r>
            <a:r>
              <a:rPr lang="en-US" altLang="zh-CN" sz="2400" dirty="0" err="1">
                <a:solidFill>
                  <a:srgbClr val="009242"/>
                </a:solidFill>
              </a:rPr>
              <a:t>stackoverflow</a:t>
            </a:r>
            <a:r>
              <a:rPr lang="zh-CN" altLang="en-US" sz="2400" dirty="0"/>
              <a:t>、</a:t>
            </a:r>
            <a:r>
              <a:rPr lang="en-US" altLang="zh-CN" sz="2400" dirty="0" err="1">
                <a:solidFill>
                  <a:srgbClr val="009242"/>
                </a:solidFill>
              </a:rPr>
              <a:t>CSDN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9242"/>
                </a:solidFill>
              </a:rPr>
              <a:t>知乎</a:t>
            </a:r>
            <a:r>
              <a:rPr lang="zh-CN" altLang="en-US" sz="2400" dirty="0"/>
              <a:t>找解决方案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4000" dirty="0">
                <a:solidFill>
                  <a:srgbClr val="FF0000"/>
                </a:solidFill>
              </a:rPr>
              <a:t>仔细</a:t>
            </a:r>
            <a:r>
              <a:rPr lang="zh-CN" altLang="en-US" sz="2800" dirty="0"/>
              <a:t>阅读各种手册（</a:t>
            </a:r>
            <a:r>
              <a:rPr lang="en-US" altLang="zh-CN" sz="2800" dirty="0"/>
              <a:t>RTFM</a:t>
            </a:r>
            <a:r>
              <a:rPr lang="zh-CN" altLang="en-US" sz="2800" dirty="0"/>
              <a:t>），了解系统行为</a:t>
            </a:r>
            <a:endParaRPr lang="en-US" altLang="zh-CN" sz="28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一边读手册，一边读框架代码（</a:t>
            </a:r>
            <a:r>
              <a:rPr lang="zh-CN" altLang="en-US" sz="2800" dirty="0">
                <a:solidFill>
                  <a:srgbClr val="FF0000"/>
                </a:solidFill>
              </a:rPr>
              <a:t>切记！切记！切记！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通过编译选项</a:t>
            </a:r>
            <a:r>
              <a:rPr lang="en-US" altLang="zh-CN" sz="2800" dirty="0">
                <a:solidFill>
                  <a:srgbClr val="FF0000"/>
                </a:solidFill>
              </a:rPr>
              <a:t>-Wall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en-US" altLang="zh-CN" sz="2800" dirty="0" err="1">
                <a:solidFill>
                  <a:srgbClr val="FF0000"/>
                </a:solidFill>
              </a:rPr>
              <a:t>Werror</a:t>
            </a:r>
            <a:r>
              <a:rPr lang="zh-CN" altLang="en-US" sz="2800" dirty="0"/>
              <a:t>消除潜在</a:t>
            </a:r>
            <a:r>
              <a:rPr lang="en-US" altLang="zh-CN" sz="2800" dirty="0"/>
              <a:t>bug</a:t>
            </a:r>
            <a:r>
              <a:rPr lang="zh-CN" altLang="en-US" sz="2800" dirty="0"/>
              <a:t>（已设置好）</a:t>
            </a:r>
            <a:endParaRPr lang="en-US" altLang="zh-CN" sz="28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使用</a:t>
            </a:r>
            <a:r>
              <a:rPr lang="en-US" altLang="zh-CN" sz="2800" dirty="0">
                <a:solidFill>
                  <a:srgbClr val="FF0000"/>
                </a:solidFill>
              </a:rPr>
              <a:t>assert</a:t>
            </a:r>
            <a:r>
              <a:rPr lang="zh-CN" altLang="en-US" sz="2800" dirty="0"/>
              <a:t>尽早暴露错误</a:t>
            </a:r>
            <a:endParaRPr lang="en-US" altLang="zh-CN" sz="28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使用</a:t>
            </a:r>
            <a:r>
              <a:rPr lang="en-US" altLang="zh-CN" sz="2800" dirty="0">
                <a:solidFill>
                  <a:srgbClr val="FF0000"/>
                </a:solidFill>
              </a:rPr>
              <a:t>git</a:t>
            </a:r>
            <a:r>
              <a:rPr lang="zh-CN" altLang="en-US" sz="2800" dirty="0"/>
              <a:t>尽早提交能跑的代码</a:t>
            </a:r>
            <a:endParaRPr lang="en-US" altLang="zh-CN" sz="28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铭记</a:t>
            </a:r>
            <a:r>
              <a:rPr lang="en-US" altLang="zh-CN" sz="2800" dirty="0">
                <a:solidFill>
                  <a:srgbClr val="FF0000"/>
                </a:solidFill>
              </a:rPr>
              <a:t>KISS</a:t>
            </a:r>
            <a:r>
              <a:rPr lang="zh-CN" altLang="en-US" sz="2800" dirty="0"/>
              <a:t>法则，尽早测试，先完成后完美</a:t>
            </a:r>
            <a:endParaRPr lang="en-US" altLang="zh-CN" sz="2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717B4E7-8905-4A25-BDF8-538287998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遇到困难怎么办？ </a:t>
            </a:r>
            <a:r>
              <a:rPr lang="en-US" altLang="zh-CN" sz="3200" dirty="0"/>
              <a:t>— — </a:t>
            </a:r>
            <a:r>
              <a:rPr lang="en-US" altLang="zh-CN" sz="3200" dirty="0" err="1"/>
              <a:t>NEMU</a:t>
            </a:r>
            <a:r>
              <a:rPr lang="zh-CN" altLang="en-US" sz="3200" dirty="0"/>
              <a:t>教会你很多</a:t>
            </a:r>
          </a:p>
        </p:txBody>
      </p:sp>
    </p:spTree>
    <p:extLst>
      <p:ext uri="{BB962C8B-B14F-4D97-AF65-F5344CB8AC3E}">
        <p14:creationId xmlns:p14="http://schemas.microsoft.com/office/powerpoint/2010/main" val="32107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269" y="930776"/>
            <a:ext cx="8424167" cy="5218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人总会犯错误，</a:t>
            </a:r>
            <a:r>
              <a:rPr lang="en-US" altLang="zh-CN" sz="2800" dirty="0"/>
              <a:t>bug</a:t>
            </a:r>
            <a:r>
              <a:rPr lang="zh-CN" altLang="en-US" sz="2800" dirty="0"/>
              <a:t>是无法避免的</a:t>
            </a:r>
            <a:endParaRPr lang="en-US" altLang="zh-CN" sz="28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锻炼自己的系统观</a:t>
            </a:r>
            <a:endParaRPr lang="en-US" altLang="zh-CN" sz="2800" dirty="0"/>
          </a:p>
          <a:p>
            <a:pPr lvl="1" algn="just" eaLnBrk="1" hangingPunct="1">
              <a:defRPr/>
            </a:pPr>
            <a:r>
              <a:rPr lang="zh-CN" altLang="en-US" sz="2400" dirty="0"/>
              <a:t>可以快速定位错误在系统栈中的位置</a:t>
            </a:r>
            <a:endParaRPr lang="en-US" altLang="zh-CN" sz="2400" dirty="0"/>
          </a:p>
          <a:p>
            <a:pPr lvl="1" algn="just" eaLnBrk="1" hangingPunct="1">
              <a:defRPr/>
            </a:pPr>
            <a:r>
              <a:rPr lang="zh-CN" altLang="en-US" sz="2400" dirty="0"/>
              <a:t>了解系统如何工作，克服恐惧感</a:t>
            </a:r>
            <a:endParaRPr lang="en-US" altLang="zh-CN" sz="28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实践！实践！实践！</a:t>
            </a:r>
            <a:endParaRPr lang="en-US" altLang="zh-CN" sz="2800" dirty="0"/>
          </a:p>
          <a:p>
            <a:pPr lvl="1" algn="just" eaLnBrk="1" hangingPunct="1">
              <a:defRPr/>
            </a:pPr>
            <a:r>
              <a:rPr lang="zh-CN" altLang="en-US" sz="2400" dirty="0"/>
              <a:t>做实验 </a:t>
            </a:r>
            <a:r>
              <a:rPr lang="en-US" altLang="zh-CN" sz="2400" dirty="0"/>
              <a:t>-&gt; </a:t>
            </a:r>
            <a:r>
              <a:rPr lang="zh-CN" altLang="en-US" sz="2400" dirty="0"/>
              <a:t>踩坑 </a:t>
            </a:r>
            <a:r>
              <a:rPr lang="en-US" altLang="zh-CN" sz="2400" dirty="0"/>
              <a:t>-&gt; </a:t>
            </a:r>
            <a:r>
              <a:rPr lang="zh-CN" altLang="en-US" sz="2400" dirty="0"/>
              <a:t>调</a:t>
            </a:r>
            <a:r>
              <a:rPr lang="en-US" altLang="zh-CN" sz="2400" dirty="0"/>
              <a:t>bug -&gt;</a:t>
            </a:r>
            <a:r>
              <a:rPr lang="zh-CN" altLang="en-US" sz="2400" dirty="0"/>
              <a:t>总结经验</a:t>
            </a:r>
          </a:p>
          <a:p>
            <a:pPr lvl="1" algn="just" eaLnBrk="1" hangingPunct="1">
              <a:defRPr/>
            </a:pPr>
            <a:r>
              <a:rPr lang="zh-CN" altLang="en-US" sz="2400" dirty="0"/>
              <a:t>做更大的实验</a:t>
            </a:r>
            <a:r>
              <a:rPr lang="en-US" altLang="zh-CN" sz="2400" dirty="0"/>
              <a:t>/</a:t>
            </a:r>
            <a:r>
              <a:rPr lang="zh-CN" altLang="en-US" sz="2400" dirty="0"/>
              <a:t>项目 </a:t>
            </a:r>
            <a:r>
              <a:rPr lang="en-US" altLang="zh-CN" sz="2400" dirty="0"/>
              <a:t>-&gt; </a:t>
            </a:r>
            <a:r>
              <a:rPr lang="zh-CN" altLang="en-US" sz="2400" dirty="0"/>
              <a:t>踩更深的坑 </a:t>
            </a:r>
            <a:r>
              <a:rPr lang="en-US" altLang="zh-CN" sz="2400" dirty="0"/>
              <a:t>-&gt; </a:t>
            </a:r>
            <a:r>
              <a:rPr lang="zh-CN" altLang="en-US" sz="2400" dirty="0"/>
              <a:t>调更难的</a:t>
            </a:r>
            <a:r>
              <a:rPr lang="en-US" altLang="zh-CN" sz="2400" dirty="0"/>
              <a:t>bug -&gt; </a:t>
            </a:r>
            <a:r>
              <a:rPr lang="zh-CN" altLang="en-US" sz="2400" dirty="0"/>
              <a:t>总结更宝贵的经验</a:t>
            </a:r>
            <a:endParaRPr lang="en-US" altLang="zh-CN" sz="2400" dirty="0"/>
          </a:p>
          <a:p>
            <a:pPr lvl="1" algn="just" eaLnBrk="1" hangingPunct="1">
              <a:defRPr/>
            </a:pPr>
            <a:r>
              <a:rPr lang="zh-CN" altLang="en-US" sz="2400" dirty="0"/>
              <a:t>本质就是积攒“</a:t>
            </a:r>
            <a:r>
              <a:rPr lang="zh-CN" altLang="en-US" sz="2400" dirty="0">
                <a:solidFill>
                  <a:srgbClr val="FF0000"/>
                </a:solidFill>
              </a:rPr>
              <a:t>经验值</a:t>
            </a:r>
            <a:r>
              <a:rPr lang="zh-CN" altLang="en-US" sz="2400" dirty="0"/>
              <a:t>”和打游戏一个道理</a:t>
            </a:r>
            <a:r>
              <a:rPr lang="en-US" altLang="zh-CN" sz="2400" dirty="0"/>
              <a:t>^_^</a:t>
            </a:r>
            <a:endParaRPr lang="zh-CN" altLang="en-US" sz="2400" dirty="0"/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altLang="zh-CN" sz="2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717B4E7-8905-4A25-BDF8-538287998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除了上面这些，我还能做什么</a:t>
            </a:r>
          </a:p>
        </p:txBody>
      </p:sp>
    </p:spTree>
    <p:extLst>
      <p:ext uri="{BB962C8B-B14F-4D97-AF65-F5344CB8AC3E}">
        <p14:creationId xmlns:p14="http://schemas.microsoft.com/office/powerpoint/2010/main" val="353514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626" y="795761"/>
            <a:ext cx="8617221" cy="465846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/>
              <a:t>从本质上理解一个程序在计算机上是如何运行的</a:t>
            </a:r>
            <a:endParaRPr lang="en-US" altLang="zh-CN" sz="26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/>
              <a:t>串联相关软硬件知识，建立系统观</a:t>
            </a:r>
            <a:endParaRPr lang="en-US" altLang="zh-CN" sz="26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/>
              <a:t>不再惧怕大型程序（都是纸老虎！），能看懂、会开发</a:t>
            </a:r>
            <a:endParaRPr lang="en-US" altLang="zh-CN" sz="26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/>
              <a:t>掌握</a:t>
            </a:r>
            <a:r>
              <a:rPr lang="en-US" altLang="zh-CN" sz="2600" dirty="0"/>
              <a:t>Linux</a:t>
            </a:r>
            <a:r>
              <a:rPr lang="zh-CN" altLang="en-US" sz="2600" dirty="0"/>
              <a:t>系统下的软件开发、管理方法</a:t>
            </a:r>
            <a:endParaRPr lang="en-US" altLang="zh-CN" sz="26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提高文档阅读能力（特别是英文文档）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/>
              <a:t>获得成就感，增强学习信心！</a:t>
            </a:r>
            <a:endParaRPr lang="en-US" altLang="zh-CN" sz="2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717B4E7-8905-4A25-BDF8-538287998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你能从</a:t>
            </a:r>
            <a:r>
              <a:rPr lang="en-US" altLang="zh-CN" sz="3200" dirty="0" err="1"/>
              <a:t>NEMU</a:t>
            </a:r>
            <a:r>
              <a:rPr lang="zh-CN" altLang="en-US" sz="3200" dirty="0"/>
              <a:t>实验中收获什么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68479F-20DD-45C9-B507-F43DAD010C39}"/>
              </a:ext>
            </a:extLst>
          </p:cNvPr>
          <p:cNvSpPr txBox="1"/>
          <p:nvPr/>
        </p:nvSpPr>
        <p:spPr>
          <a:xfrm>
            <a:off x="528084" y="5529243"/>
            <a:ext cx="7400165" cy="9541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CC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你知道吗？“</a:t>
            </a:r>
            <a:r>
              <a:rPr lang="en-US" altLang="zh-CN" sz="2800" dirty="0" err="1">
                <a:solidFill>
                  <a:srgbClr val="0066CC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NEMU</a:t>
            </a:r>
            <a:r>
              <a:rPr lang="zh-CN" altLang="en-US" sz="2800" dirty="0">
                <a:solidFill>
                  <a:srgbClr val="0066CC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”就是一个本科生大四时候独立设计的。相信你也可以！</a:t>
            </a:r>
          </a:p>
        </p:txBody>
      </p:sp>
    </p:spTree>
    <p:extLst>
      <p:ext uri="{BB962C8B-B14F-4D97-AF65-F5344CB8AC3E}">
        <p14:creationId xmlns:p14="http://schemas.microsoft.com/office/powerpoint/2010/main" val="28395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626" y="1278187"/>
            <a:ext cx="8617221" cy="3713359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4800" dirty="0">
                <a:solidFill>
                  <a:srgbClr val="FF0000"/>
                </a:solidFill>
              </a:rPr>
              <a:t>工程代码必须进行备份！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4800" dirty="0">
                <a:solidFill>
                  <a:srgbClr val="FF0000"/>
                </a:solidFill>
              </a:rPr>
              <a:t>工程代码必须进行备份！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4800" dirty="0">
                <a:solidFill>
                  <a:srgbClr val="FF0000"/>
                </a:solidFill>
              </a:rPr>
              <a:t>工程代码必须进行备份！</a:t>
            </a:r>
            <a:endParaRPr lang="en-US" altLang="zh-CN" sz="4800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99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626" y="1278187"/>
            <a:ext cx="8617221" cy="359097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/>
              <a:t>按时参加集中实践</a:t>
            </a:r>
            <a:endParaRPr lang="en-US" altLang="zh-CN" sz="26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/>
              <a:t>按时提交实践作业（分阶段提交和最终提交）</a:t>
            </a:r>
            <a:endParaRPr lang="en-US" altLang="zh-CN" sz="26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>
                <a:solidFill>
                  <a:srgbClr val="FF0000"/>
                </a:solidFill>
              </a:rPr>
              <a:t>底线</a:t>
            </a:r>
            <a:r>
              <a:rPr lang="en-US" altLang="zh-CN" sz="2600" dirty="0">
                <a:solidFill>
                  <a:srgbClr val="FF0000"/>
                </a:solidFill>
              </a:rPr>
              <a:t>1</a:t>
            </a:r>
            <a:r>
              <a:rPr lang="zh-CN" altLang="en-US" sz="2600" dirty="0">
                <a:solidFill>
                  <a:srgbClr val="FF0000"/>
                </a:solidFill>
              </a:rPr>
              <a:t>：</a:t>
            </a:r>
            <a:r>
              <a:rPr lang="zh-CN" altLang="en-US" sz="2600" dirty="0"/>
              <a:t>实验结果与实验报告必须一致，否则成绩一律为“</a:t>
            </a:r>
            <a:r>
              <a:rPr lang="en-US" altLang="zh-CN" sz="2600" dirty="0"/>
              <a:t>0</a:t>
            </a:r>
            <a:r>
              <a:rPr lang="zh-CN" altLang="en-US" sz="2600" dirty="0"/>
              <a:t>”</a:t>
            </a:r>
            <a:endParaRPr lang="en-US" altLang="zh-CN" sz="26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>
                <a:solidFill>
                  <a:srgbClr val="FF0000"/>
                </a:solidFill>
              </a:rPr>
              <a:t>底线</a:t>
            </a:r>
            <a:r>
              <a:rPr lang="en-US" altLang="zh-CN" sz="2600" dirty="0">
                <a:solidFill>
                  <a:srgbClr val="FF0000"/>
                </a:solidFill>
              </a:rPr>
              <a:t>2</a:t>
            </a:r>
            <a:r>
              <a:rPr lang="zh-CN" altLang="en-US" sz="2600" dirty="0">
                <a:solidFill>
                  <a:srgbClr val="FF0000"/>
                </a:solidFill>
              </a:rPr>
              <a:t>：</a:t>
            </a:r>
            <a:r>
              <a:rPr lang="zh-CN" altLang="en-US" sz="2600" dirty="0"/>
              <a:t>独立完成、可借鉴同学或网上的资源，但不能照搬抄袭，一经发现，成绩一律为“</a:t>
            </a:r>
            <a:r>
              <a:rPr lang="en-US" altLang="zh-CN" sz="2600" dirty="0"/>
              <a:t>0</a:t>
            </a:r>
            <a:r>
              <a:rPr lang="zh-CN" altLang="en-US" sz="2600" dirty="0"/>
              <a:t>”</a:t>
            </a:r>
            <a:endParaRPr lang="en-US" altLang="zh-CN" sz="26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717B4E7-8905-4A25-BDF8-538287998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课程要求</a:t>
            </a:r>
          </a:p>
        </p:txBody>
      </p:sp>
    </p:spTree>
    <p:extLst>
      <p:ext uri="{BB962C8B-B14F-4D97-AF65-F5344CB8AC3E}">
        <p14:creationId xmlns:p14="http://schemas.microsoft.com/office/powerpoint/2010/main" val="5094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626" y="2213865"/>
            <a:ext cx="8617221" cy="1373099"/>
          </a:xfrm>
        </p:spPr>
        <p:txBody>
          <a:bodyPr>
            <a:no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4400" dirty="0">
                <a:solidFill>
                  <a:srgbClr val="0066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Welcome to </a:t>
            </a:r>
            <a:r>
              <a:rPr lang="en-US" altLang="zh-CN" sz="4400" dirty="0" err="1">
                <a:solidFill>
                  <a:srgbClr val="0066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NEMU</a:t>
            </a:r>
            <a:r>
              <a:rPr lang="zh-CN" altLang="en-US" sz="4400" dirty="0">
                <a:solidFill>
                  <a:srgbClr val="0066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！</a:t>
            </a:r>
            <a:endParaRPr lang="en-US" altLang="zh-CN" sz="4400" dirty="0">
              <a:solidFill>
                <a:srgbClr val="0066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4400" dirty="0">
                <a:solidFill>
                  <a:srgbClr val="0066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奋战五星期，造台“计算机”！</a:t>
            </a:r>
            <a:endParaRPr lang="en-US" altLang="zh-CN" sz="4400" dirty="0">
              <a:solidFill>
                <a:srgbClr val="0066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9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EE25503D-EFDC-4F51-A5B2-5D7471B86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课程简介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EE0ABF2F-FCF4-4800-819A-26A25103D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本课程是一门集中实践类课程。学生在学习了“计算机系统基础</a:t>
            </a:r>
            <a:r>
              <a:rPr lang="en-US" altLang="zh-CN" dirty="0"/>
              <a:t>”</a:t>
            </a:r>
            <a:r>
              <a:rPr lang="zh-CN" altLang="en-US" dirty="0"/>
              <a:t>课程基础之上，通过高级语言构建一台</a:t>
            </a:r>
            <a:r>
              <a:rPr lang="zh-CN" altLang="en-US" dirty="0">
                <a:solidFill>
                  <a:srgbClr val="0066CC"/>
                </a:solidFill>
              </a:rPr>
              <a:t>支持</a:t>
            </a:r>
            <a:r>
              <a:rPr lang="en-US" altLang="zh-CN" dirty="0" err="1">
                <a:solidFill>
                  <a:srgbClr val="0066CC"/>
                </a:solidFill>
              </a:rPr>
              <a:t>IA32</a:t>
            </a:r>
            <a:r>
              <a:rPr lang="en-US" altLang="zh-CN" dirty="0">
                <a:solidFill>
                  <a:srgbClr val="0066CC"/>
                </a:solidFill>
              </a:rPr>
              <a:t> ISA</a:t>
            </a:r>
            <a:r>
              <a:rPr lang="zh-CN" altLang="en-US" dirty="0">
                <a:solidFill>
                  <a:srgbClr val="0066CC"/>
                </a:solidFill>
              </a:rPr>
              <a:t>的虚拟计算机系统</a:t>
            </a:r>
            <a:r>
              <a:rPr lang="en-US" altLang="zh-CN" dirty="0">
                <a:solidFill>
                  <a:srgbClr val="0066CC"/>
                </a:solidFill>
              </a:rPr>
              <a:t>——</a:t>
            </a:r>
            <a:r>
              <a:rPr lang="en-US" altLang="zh-CN" dirty="0" err="1">
                <a:solidFill>
                  <a:srgbClr val="0066CC"/>
                </a:solidFill>
              </a:rPr>
              <a:t>NEMU</a:t>
            </a:r>
            <a:r>
              <a:rPr lang="zh-CN" altLang="en-US" dirty="0"/>
              <a:t>。学生通过该任务可以将所其涉及的硬件和软件基本概念串联起来，从而实现深入理解计算机系统的全貌和相关软硬件知识体系，理解计算机系统中每一个抽象层次及相互转换关系，建立计算机软硬件协同工作的概念。最终，锻炼学生的计算机系统思维，培养计算机系统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126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EE25503D-EFDC-4F51-A5B2-5D7471B86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课程目标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EE0ABF2F-FCF4-4800-819A-26A25103D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60772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通过开发基于</a:t>
            </a:r>
            <a:r>
              <a:rPr lang="en-US" altLang="zh-CN" dirty="0" err="1"/>
              <a:t>IA32</a:t>
            </a:r>
            <a:r>
              <a:rPr lang="en-US" altLang="zh-CN" dirty="0"/>
              <a:t> ISA</a:t>
            </a:r>
            <a:r>
              <a:rPr lang="zh-CN" altLang="en-US" dirty="0"/>
              <a:t>的虚拟计算机系统（复杂工程问题），锻炼计算思维能力和系统能力；掌握计算机各抽象层次之间的逻辑关系和转换机理；建立完整软硬件协同工作的概念；能够准确描述计算机系统在运行程序的过程中哪些任务由软件完成，哪些任务由硬件完成，哪些任务需要软硬件协同处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通过对计算机系统设计问题的分析求解，训练编写复杂程序的能力。利用已有知识和软件工程规范，从分析入手逐步分解复杂工程问题，设计并构建实现方案，编写的程序符合软件工程规范。</a:t>
            </a:r>
          </a:p>
        </p:txBody>
      </p:sp>
    </p:spTree>
    <p:extLst>
      <p:ext uri="{BB962C8B-B14F-4D97-AF65-F5344CB8AC3E}">
        <p14:creationId xmlns:p14="http://schemas.microsoft.com/office/powerpoint/2010/main" val="252010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2571750" y="1771457"/>
            <a:ext cx="4387850" cy="39846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Algorithm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2571750" y="2173095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Programming Language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2571750" y="2573145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Operating System/Virtual Machines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2571750" y="2973195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Instruction Set Architecture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2571750" y="3374832"/>
            <a:ext cx="4387850" cy="4000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Micro-architecture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2571750" y="3776470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Register-Transfer Level</a:t>
            </a:r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2571750" y="4176520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Gates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2571750" y="4576570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Circuits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2571750" y="4975032"/>
            <a:ext cx="4387850" cy="4000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2571750" y="5376670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Physics</a:t>
            </a:r>
          </a:p>
        </p:txBody>
      </p:sp>
      <p:sp>
        <p:nvSpPr>
          <p:cNvPr id="6158" name="AutoShape 4"/>
          <p:cNvSpPr>
            <a:spLocks noChangeArrowheads="1"/>
          </p:cNvSpPr>
          <p:nvPr/>
        </p:nvSpPr>
        <p:spPr bwMode="auto">
          <a:xfrm>
            <a:off x="2571750" y="1368232"/>
            <a:ext cx="4387850" cy="39846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38" y="5216332"/>
            <a:ext cx="812800" cy="642938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 l="47096" t="53006"/>
          <a:stretch>
            <a:fillRect/>
          </a:stretch>
        </p:blipFill>
        <p:spPr bwMode="auto">
          <a:xfrm>
            <a:off x="1544638" y="4882957"/>
            <a:ext cx="639762" cy="601663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 l="47181" t="45686" r="23619" b="20050"/>
          <a:stretch>
            <a:fillRect/>
          </a:stretch>
        </p:blipFill>
        <p:spPr bwMode="auto">
          <a:xfrm>
            <a:off x="7500938" y="4440045"/>
            <a:ext cx="785812" cy="706437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1638" y="3917757"/>
            <a:ext cx="927100" cy="1509713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3560570"/>
            <a:ext cx="1109663" cy="809625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62088" y="2989070"/>
            <a:ext cx="1038225" cy="1284287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72313" y="2863657"/>
            <a:ext cx="1738312" cy="625475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7188" y="2489007"/>
            <a:ext cx="973137" cy="1168400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4238" y="1882582"/>
            <a:ext cx="1409700" cy="904875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01763" y="1488882"/>
            <a:ext cx="1039812" cy="1212850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15188" y="988820"/>
            <a:ext cx="1436687" cy="809625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EE25503D-EFDC-4F51-A5B2-5D7471B86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计算机系统栈*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4A83CC-8798-4644-83A0-74C093EE93FA}"/>
              </a:ext>
            </a:extLst>
          </p:cNvPr>
          <p:cNvSpPr txBox="1"/>
          <p:nvPr/>
        </p:nvSpPr>
        <p:spPr>
          <a:xfrm>
            <a:off x="357188" y="6260383"/>
            <a:ext cx="597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* </a:t>
            </a:r>
            <a:r>
              <a:rPr lang="en-US" altLang="zh-CN" sz="1800" dirty="0"/>
              <a:t>from Computer Architecture, Princeton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什么是</a:t>
            </a:r>
            <a:r>
              <a:rPr lang="en-US" altLang="zh-CN" sz="3600" dirty="0" err="1"/>
              <a:t>NEMU</a:t>
            </a:r>
            <a:r>
              <a:rPr lang="zh-CN" altLang="en-US" sz="3600" dirty="0"/>
              <a:t>？</a:t>
            </a:r>
          </a:p>
        </p:txBody>
      </p:sp>
      <p:sp>
        <p:nvSpPr>
          <p:cNvPr id="42" name="矩形 41"/>
          <p:cNvSpPr/>
          <p:nvPr/>
        </p:nvSpPr>
        <p:spPr>
          <a:xfrm>
            <a:off x="746574" y="1942372"/>
            <a:ext cx="3150350" cy="85655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Computer Hardware</a:t>
            </a:r>
          </a:p>
          <a:p>
            <a:pPr algn="ctr"/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6575" y="1445854"/>
            <a:ext cx="3150350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Linux/GNU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6574" y="953725"/>
            <a:ext cx="3150350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Application Program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6614" y="2879648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上运行应用程序</a:t>
            </a:r>
          </a:p>
        </p:txBody>
      </p:sp>
      <p:sp>
        <p:nvSpPr>
          <p:cNvPr id="59" name="矩形 58"/>
          <p:cNvSpPr/>
          <p:nvPr/>
        </p:nvSpPr>
        <p:spPr>
          <a:xfrm>
            <a:off x="746574" y="5650222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Computer Hardware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6575" y="5153704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Linux/GNU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46574" y="4661575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NES Emulator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6576" y="4165057"/>
            <a:ext cx="3105344" cy="496518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Simulated NES Hardware</a:t>
            </a:r>
            <a:endParaRPr lang="zh-CN" altLang="en-US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46575" y="3672928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Super Mario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067054" y="5634245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Computer Hardware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67055" y="5137727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Linux/GNU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67054" y="4645598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NEMU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067056" y="3699030"/>
            <a:ext cx="3105344" cy="946568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Simulated X86 Hardware</a:t>
            </a:r>
          </a:p>
          <a:p>
            <a:pPr algn="ctr"/>
            <a:endParaRPr lang="zh-CN" altLang="en-US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067055" y="3187998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Micro OS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067055" y="2690017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Application Program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02812" y="6309320"/>
            <a:ext cx="28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在虚拟机上运行应用程序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54004" y="908720"/>
            <a:ext cx="229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  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ebx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67055" y="1403775"/>
            <a:ext cx="387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  0x100(%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4)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75603" y="2393885"/>
            <a:ext cx="945105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1797667" y="2392422"/>
            <a:ext cx="117013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3024390" y="2393885"/>
            <a:ext cx="81009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3940467" y="4914165"/>
            <a:ext cx="990110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3927416" y="4194085"/>
            <a:ext cx="1049629" cy="225025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左大括号 81"/>
          <p:cNvSpPr/>
          <p:nvPr/>
        </p:nvSpPr>
        <p:spPr>
          <a:xfrm>
            <a:off x="4797025" y="2690017"/>
            <a:ext cx="180020" cy="94510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3898388" y="3203975"/>
            <a:ext cx="808627" cy="733131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081569" y="4208599"/>
            <a:ext cx="945105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103633" y="4207136"/>
            <a:ext cx="117013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330356" y="4208599"/>
            <a:ext cx="81009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217405" y="3834045"/>
            <a:ext cx="45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98388" y="2062589"/>
            <a:ext cx="45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96" y="5301771"/>
            <a:ext cx="705566" cy="70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385499"/>
            <a:ext cx="708249" cy="51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686158"/>
            <a:ext cx="694383" cy="46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47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5549E-6 L 5E-6 0.39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7283E-6 L 1.38889E-6 0.3336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2" grpId="1"/>
      <p:bldP spid="72" grpId="2"/>
      <p:bldP spid="73" grpId="0"/>
      <p:bldP spid="73" grpId="1"/>
      <p:bldP spid="73" grpId="2"/>
      <p:bldP spid="82" grpId="0" animBg="1"/>
      <p:bldP spid="86" grpId="0" animBg="1"/>
      <p:bldP spid="87" grpId="0" animBg="1"/>
      <p:bldP spid="88" grpId="0" animBg="1"/>
      <p:bldP spid="91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FF0000"/>
                </a:solidFill>
              </a:rPr>
              <a:t>程序如何在计算机上运行</a:t>
            </a:r>
            <a:r>
              <a:rPr lang="en-US" altLang="zh-CN" dirty="0"/>
              <a:t>"</a:t>
            </a:r>
            <a:r>
              <a:rPr lang="zh-CN" altLang="en-US" dirty="0"/>
              <a:t>的根本途径是实现一个完整的计算机系统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err="1"/>
              <a:t>NEMU</a:t>
            </a:r>
            <a:r>
              <a:rPr lang="zh-CN" altLang="en-US" dirty="0"/>
              <a:t>任务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功能完备</a:t>
            </a:r>
            <a:r>
              <a:rPr lang="en-US" altLang="zh-CN" dirty="0"/>
              <a:t>(</a:t>
            </a:r>
            <a:r>
              <a:rPr lang="zh-CN" altLang="en-US" dirty="0"/>
              <a:t>但经过简化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IA-32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位）全系统模拟器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包括</a:t>
            </a:r>
            <a:r>
              <a:rPr lang="en-US" altLang="zh-CN" dirty="0"/>
              <a:t>4</a:t>
            </a:r>
            <a:r>
              <a:rPr lang="zh-CN" altLang="en-US" dirty="0"/>
              <a:t>个连贯的实验内容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简易调试器</a:t>
            </a:r>
            <a:r>
              <a:rPr lang="en-US" altLang="zh-CN" dirty="0"/>
              <a:t>(</a:t>
            </a:r>
            <a:r>
              <a:rPr lang="zh-CN" altLang="en-US" dirty="0"/>
              <a:t>过渡实验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zh-CN" altLang="en-US" dirty="0"/>
              <a:t>指令系统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存储管理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中断与</a:t>
            </a:r>
            <a:r>
              <a:rPr lang="en-US" altLang="zh-CN" dirty="0"/>
              <a:t>I/O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408731A-823E-47D4-8DB2-F494236F9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什么是</a:t>
            </a:r>
            <a:r>
              <a:rPr lang="en-US" altLang="zh-CN" sz="3600" dirty="0" err="1"/>
              <a:t>NEMU</a:t>
            </a:r>
            <a:r>
              <a:rPr lang="zh-CN" altLang="en-US" sz="3600" dirty="0"/>
              <a:t>？（</a:t>
            </a:r>
            <a:r>
              <a:rPr lang="en-US" altLang="zh-CN" sz="3600" dirty="0"/>
              <a:t>cont.</a:t>
            </a:r>
            <a:r>
              <a:rPr lang="zh-CN" altLang="en-US" sz="3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6121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" y="1000125"/>
            <a:ext cx="8715375" cy="5768975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CN" dirty="0"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43438" y="1000125"/>
            <a:ext cx="3857625" cy="2786063"/>
          </a:xfrm>
          <a:prstGeom prst="rect">
            <a:avLst/>
          </a:prstGeom>
          <a:solidFill>
            <a:srgbClr val="00808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643438" y="3929063"/>
            <a:ext cx="3857625" cy="2786062"/>
          </a:xfrm>
          <a:prstGeom prst="rect">
            <a:avLst/>
          </a:prstGeom>
          <a:solidFill>
            <a:srgbClr val="993366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85750" y="1687513"/>
            <a:ext cx="4143375" cy="5000625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714375" y="1887538"/>
            <a:ext cx="1285875" cy="523875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Timer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2786063" y="2030413"/>
            <a:ext cx="1282700" cy="954087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I8259 PIC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714375" y="3702050"/>
            <a:ext cx="1285875" cy="955675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Serial port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714375" y="5173663"/>
            <a:ext cx="1282700" cy="523875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IDE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5257800" y="5975350"/>
            <a:ext cx="2071688" cy="523875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Memory</a:t>
            </a:r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7286625" y="3048000"/>
            <a:ext cx="1000125" cy="523875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EXU</a:t>
            </a: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7286625" y="1143000"/>
            <a:ext cx="1000125" cy="523875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IFU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4929188" y="2474913"/>
            <a:ext cx="1714500" cy="954087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Register File</a:t>
            </a: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4786313" y="1143000"/>
            <a:ext cx="1928812" cy="523875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Controller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2000250" y="2244725"/>
            <a:ext cx="785813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6643688" y="3214688"/>
            <a:ext cx="642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Line 18"/>
          <p:cNvSpPr>
            <a:spLocks noChangeShapeType="1"/>
          </p:cNvSpPr>
          <p:nvPr/>
        </p:nvSpPr>
        <p:spPr bwMode="auto">
          <a:xfrm>
            <a:off x="7829550" y="1700213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Text Box 34"/>
          <p:cNvSpPr txBox="1">
            <a:spLocks noChangeArrowheads="1"/>
          </p:cNvSpPr>
          <p:nvPr/>
        </p:nvSpPr>
        <p:spPr bwMode="auto">
          <a:xfrm>
            <a:off x="5429250" y="5024438"/>
            <a:ext cx="1571625" cy="522287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Cache</a:t>
            </a:r>
          </a:p>
        </p:txBody>
      </p:sp>
      <p:sp>
        <p:nvSpPr>
          <p:cNvPr id="3091" name="Text Box 35"/>
          <p:cNvSpPr txBox="1">
            <a:spLocks noChangeArrowheads="1"/>
          </p:cNvSpPr>
          <p:nvPr/>
        </p:nvSpPr>
        <p:spPr bwMode="auto">
          <a:xfrm>
            <a:off x="5072063" y="1857375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main CPU</a:t>
            </a:r>
          </a:p>
        </p:txBody>
      </p:sp>
      <p:sp>
        <p:nvSpPr>
          <p:cNvPr id="3092" name="Text Box 36"/>
          <p:cNvSpPr txBox="1">
            <a:spLocks noChangeArrowheads="1"/>
          </p:cNvSpPr>
          <p:nvPr/>
        </p:nvSpPr>
        <p:spPr bwMode="auto">
          <a:xfrm>
            <a:off x="6858000" y="5281613"/>
            <a:ext cx="16287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memory management</a:t>
            </a:r>
          </a:p>
        </p:txBody>
      </p:sp>
      <p:sp>
        <p:nvSpPr>
          <p:cNvPr id="3093" name="Text Box 37"/>
          <p:cNvSpPr txBox="1">
            <a:spLocks noChangeArrowheads="1"/>
          </p:cNvSpPr>
          <p:nvPr/>
        </p:nvSpPr>
        <p:spPr bwMode="auto">
          <a:xfrm>
            <a:off x="7072313" y="261938"/>
            <a:ext cx="1500187" cy="523875"/>
          </a:xfrm>
          <a:prstGeom prst="rect">
            <a:avLst/>
          </a:prstGeom>
          <a:solidFill>
            <a:srgbClr val="00FF00"/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Monitor</a:t>
            </a:r>
          </a:p>
        </p:txBody>
      </p:sp>
      <p:sp>
        <p:nvSpPr>
          <p:cNvPr id="3094" name="Text Box 11"/>
          <p:cNvSpPr txBox="1">
            <a:spLocks noChangeArrowheads="1"/>
          </p:cNvSpPr>
          <p:nvPr/>
        </p:nvSpPr>
        <p:spPr bwMode="auto">
          <a:xfrm>
            <a:off x="7286625" y="2071688"/>
            <a:ext cx="1000125" cy="523875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IDU</a:t>
            </a: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00675" y="4071938"/>
            <a:ext cx="1643063" cy="523875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MMU</a:t>
            </a:r>
          </a:p>
        </p:txBody>
      </p:sp>
      <p:sp>
        <p:nvSpPr>
          <p:cNvPr id="3096" name="Text Box 5"/>
          <p:cNvSpPr txBox="1">
            <a:spLocks noChangeArrowheads="1"/>
          </p:cNvSpPr>
          <p:nvPr/>
        </p:nvSpPr>
        <p:spPr bwMode="auto">
          <a:xfrm>
            <a:off x="428625" y="2833688"/>
            <a:ext cx="1785938" cy="523875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Keyboard</a:t>
            </a:r>
          </a:p>
        </p:txBody>
      </p:sp>
      <p:sp>
        <p:nvSpPr>
          <p:cNvPr id="3097" name="Line 38"/>
          <p:cNvSpPr>
            <a:spLocks noChangeShapeType="1"/>
          </p:cNvSpPr>
          <p:nvPr/>
        </p:nvSpPr>
        <p:spPr bwMode="auto">
          <a:xfrm>
            <a:off x="6715125" y="1428750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8" name="Line 18"/>
          <p:cNvSpPr>
            <a:spLocks noChangeShapeType="1"/>
          </p:cNvSpPr>
          <p:nvPr/>
        </p:nvSpPr>
        <p:spPr bwMode="auto">
          <a:xfrm>
            <a:off x="7815263" y="2657475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9" name="Elbow Connector 62"/>
          <p:cNvCxnSpPr>
            <a:endCxn id="3083" idx="2"/>
          </p:cNvCxnSpPr>
          <p:nvPr/>
        </p:nvCxnSpPr>
        <p:spPr>
          <a:xfrm flipV="1">
            <a:off x="7072313" y="3571875"/>
            <a:ext cx="714375" cy="692150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0" name="Line 18"/>
          <p:cNvSpPr>
            <a:spLocks noChangeShapeType="1"/>
          </p:cNvSpPr>
          <p:nvPr/>
        </p:nvSpPr>
        <p:spPr bwMode="auto">
          <a:xfrm>
            <a:off x="6215063" y="4641850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1" name="Line 18"/>
          <p:cNvSpPr>
            <a:spLocks noChangeShapeType="1"/>
          </p:cNvSpPr>
          <p:nvPr/>
        </p:nvSpPr>
        <p:spPr bwMode="auto">
          <a:xfrm>
            <a:off x="6215063" y="5570538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2" name="Line 15"/>
          <p:cNvSpPr>
            <a:spLocks noChangeShapeType="1"/>
          </p:cNvSpPr>
          <p:nvPr/>
        </p:nvSpPr>
        <p:spPr bwMode="auto">
          <a:xfrm>
            <a:off x="2214563" y="2901950"/>
            <a:ext cx="5715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3" name="Straight Arrow Connector 75"/>
          <p:cNvCxnSpPr>
            <a:stCxn id="3080" idx="3"/>
          </p:cNvCxnSpPr>
          <p:nvPr/>
        </p:nvCxnSpPr>
        <p:spPr>
          <a:xfrm>
            <a:off x="2000250" y="4179888"/>
            <a:ext cx="571500" cy="1587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Text Box 36"/>
          <p:cNvSpPr txBox="1">
            <a:spLocks noChangeArrowheads="1"/>
          </p:cNvSpPr>
          <p:nvPr/>
        </p:nvSpPr>
        <p:spPr bwMode="auto">
          <a:xfrm>
            <a:off x="285750" y="6091238"/>
            <a:ext cx="1000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device</a:t>
            </a: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6143625" y="53975"/>
            <a:ext cx="2786063" cy="874713"/>
          </a:xfrm>
          <a:prstGeom prst="rect">
            <a:avLst/>
          </a:prstGeom>
          <a:noFill/>
          <a:ln w="38100">
            <a:solidFill>
              <a:srgbClr val="0000FF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" name="Text Box 47"/>
          <p:cNvSpPr txBox="1">
            <a:spLocks noChangeArrowheads="1"/>
          </p:cNvSpPr>
          <p:nvPr/>
        </p:nvSpPr>
        <p:spPr bwMode="auto">
          <a:xfrm>
            <a:off x="6151563" y="514350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u="sng">
                <a:solidFill>
                  <a:srgbClr val="0000FF"/>
                </a:solidFill>
              </a:rPr>
              <a:t>PA1</a:t>
            </a:r>
          </a:p>
        </p:txBody>
      </p:sp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4643438" y="1041400"/>
            <a:ext cx="4286250" cy="278606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8242300" y="341947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u="sng">
                <a:solidFill>
                  <a:srgbClr val="FF0000"/>
                </a:solidFill>
              </a:rPr>
              <a:t>PA2</a:t>
            </a:r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7600950" y="4500563"/>
            <a:ext cx="757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u="sng">
                <a:solidFill>
                  <a:srgbClr val="FFC000"/>
                </a:solidFill>
              </a:rPr>
              <a:t>PA3</a:t>
            </a:r>
          </a:p>
        </p:txBody>
      </p:sp>
      <p:cxnSp>
        <p:nvCxnSpPr>
          <p:cNvPr id="41" name="Straight Arrow Connector 185"/>
          <p:cNvCxnSpPr/>
          <p:nvPr/>
        </p:nvCxnSpPr>
        <p:spPr>
          <a:xfrm flipV="1">
            <a:off x="2214563" y="3286125"/>
            <a:ext cx="1428750" cy="635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3500438" y="3500438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u="sng">
                <a:solidFill>
                  <a:srgbClr val="0099FF"/>
                </a:solidFill>
              </a:rPr>
              <a:t>PA4</a:t>
            </a:r>
          </a:p>
        </p:txBody>
      </p:sp>
      <p:cxnSp>
        <p:nvCxnSpPr>
          <p:cNvPr id="44" name="Elbow Connector 71"/>
          <p:cNvCxnSpPr>
            <a:stCxn id="3081" idx="3"/>
          </p:cNvCxnSpPr>
          <p:nvPr/>
        </p:nvCxnSpPr>
        <p:spPr>
          <a:xfrm flipV="1">
            <a:off x="1997075" y="3286125"/>
            <a:ext cx="2932113" cy="2149475"/>
          </a:xfrm>
          <a:prstGeom prst="bentConnector3">
            <a:avLst>
              <a:gd name="adj1" fmla="val 18787"/>
            </a:avLst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42"/>
          <p:cNvCxnSpPr>
            <a:stCxn id="3079" idx="3"/>
            <a:endCxn id="3086" idx="1"/>
          </p:cNvCxnSpPr>
          <p:nvPr/>
        </p:nvCxnSpPr>
        <p:spPr>
          <a:xfrm flipV="1">
            <a:off x="4068763" y="1404938"/>
            <a:ext cx="717550" cy="1103312"/>
          </a:xfrm>
          <a:prstGeom prst="bentConnector3">
            <a:avLst>
              <a:gd name="adj1" fmla="val 63314"/>
            </a:avLst>
          </a:prstGeom>
          <a:ln w="38100">
            <a:solidFill>
              <a:srgbClr val="FF33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62"/>
          <p:cNvCxnSpPr>
            <a:stCxn id="3093" idx="1"/>
            <a:endCxn id="3085" idx="3"/>
          </p:cNvCxnSpPr>
          <p:nvPr/>
        </p:nvCxnSpPr>
        <p:spPr>
          <a:xfrm rot="10800000" flipV="1">
            <a:off x="6643688" y="523875"/>
            <a:ext cx="428625" cy="24272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62"/>
          <p:cNvCxnSpPr>
            <a:stCxn id="3093" idx="3"/>
            <a:endCxn id="3082" idx="3"/>
          </p:cNvCxnSpPr>
          <p:nvPr/>
        </p:nvCxnSpPr>
        <p:spPr>
          <a:xfrm flipH="1">
            <a:off x="7329488" y="523875"/>
            <a:ext cx="1243012" cy="5713413"/>
          </a:xfrm>
          <a:prstGeom prst="bentConnector3">
            <a:avLst>
              <a:gd name="adj1" fmla="val -18391"/>
            </a:avLst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62"/>
          <p:cNvCxnSpPr>
            <a:endCxn id="3086" idx="0"/>
          </p:cNvCxnSpPr>
          <p:nvPr/>
        </p:nvCxnSpPr>
        <p:spPr>
          <a:xfrm rot="10800000" flipV="1">
            <a:off x="5751513" y="357188"/>
            <a:ext cx="1320800" cy="785812"/>
          </a:xfrm>
          <a:prstGeom prst="bentConnector2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7" name="Text Box 35"/>
          <p:cNvSpPr txBox="1">
            <a:spLocks noChangeArrowheads="1"/>
          </p:cNvSpPr>
          <p:nvPr/>
        </p:nvSpPr>
        <p:spPr bwMode="auto">
          <a:xfrm>
            <a:off x="285750" y="1071563"/>
            <a:ext cx="2357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a computer system </a:t>
            </a:r>
          </a:p>
        </p:txBody>
      </p:sp>
      <p:sp>
        <p:nvSpPr>
          <p:cNvPr id="3118" name="Text Box 8"/>
          <p:cNvSpPr txBox="1">
            <a:spLocks noChangeArrowheads="1"/>
          </p:cNvSpPr>
          <p:nvPr/>
        </p:nvSpPr>
        <p:spPr bwMode="auto">
          <a:xfrm>
            <a:off x="714375" y="5173663"/>
            <a:ext cx="1282700" cy="523875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IDE</a:t>
            </a:r>
          </a:p>
        </p:txBody>
      </p:sp>
      <p:sp>
        <p:nvSpPr>
          <p:cNvPr id="3119" name="Text Box 5"/>
          <p:cNvSpPr txBox="1">
            <a:spLocks noChangeArrowheads="1"/>
          </p:cNvSpPr>
          <p:nvPr/>
        </p:nvSpPr>
        <p:spPr bwMode="auto">
          <a:xfrm>
            <a:off x="3071813" y="5192713"/>
            <a:ext cx="1071562" cy="522287"/>
          </a:xfrm>
          <a:prstGeom prst="rect">
            <a:avLst/>
          </a:prstGeom>
          <a:solidFill>
            <a:srgbClr val="00FF00">
              <a:alpha val="20000"/>
            </a:srgbClr>
          </a:solidFill>
          <a:ln w="38100">
            <a:solidFill>
              <a:srgbClr val="FF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VGA</a:t>
            </a:r>
          </a:p>
        </p:txBody>
      </p:sp>
      <p:sp>
        <p:nvSpPr>
          <p:cNvPr id="3120" name="Line 18"/>
          <p:cNvSpPr>
            <a:spLocks noChangeShapeType="1"/>
          </p:cNvSpPr>
          <p:nvPr/>
        </p:nvSpPr>
        <p:spPr bwMode="auto">
          <a:xfrm>
            <a:off x="6215063" y="4641850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1" name="Line 18"/>
          <p:cNvSpPr>
            <a:spLocks noChangeShapeType="1"/>
          </p:cNvSpPr>
          <p:nvPr/>
        </p:nvSpPr>
        <p:spPr bwMode="auto">
          <a:xfrm>
            <a:off x="6215063" y="5570538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4" name="Straight Arrow Connector 87"/>
          <p:cNvCxnSpPr/>
          <p:nvPr/>
        </p:nvCxnSpPr>
        <p:spPr>
          <a:xfrm rot="10800000" flipV="1">
            <a:off x="2571750" y="5429250"/>
            <a:ext cx="500063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58"/>
          <p:cNvCxnSpPr>
            <a:stCxn id="3119" idx="3"/>
          </p:cNvCxnSpPr>
          <p:nvPr/>
        </p:nvCxnSpPr>
        <p:spPr>
          <a:xfrm>
            <a:off x="4143375" y="5454650"/>
            <a:ext cx="2071688" cy="260350"/>
          </a:xfrm>
          <a:prstGeom prst="bentConnector3">
            <a:avLst>
              <a:gd name="adj1" fmla="val 50000"/>
            </a:avLst>
          </a:prstGeom>
          <a:ln w="38100"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142"/>
          <p:cNvCxnSpPr>
            <a:stCxn id="3118" idx="2"/>
          </p:cNvCxnSpPr>
          <p:nvPr/>
        </p:nvCxnSpPr>
        <p:spPr>
          <a:xfrm rot="16200000" flipH="1">
            <a:off x="3036888" y="4016375"/>
            <a:ext cx="539750" cy="3902075"/>
          </a:xfrm>
          <a:prstGeom prst="bentConnector2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5" name="Group 64"/>
          <p:cNvGrpSpPr>
            <a:grpSpLocks/>
          </p:cNvGrpSpPr>
          <p:nvPr/>
        </p:nvGrpSpPr>
        <p:grpSpPr bwMode="auto">
          <a:xfrm>
            <a:off x="428625" y="60325"/>
            <a:ext cx="5214938" cy="939800"/>
            <a:chOff x="428625" y="60325"/>
            <a:chExt cx="5214945" cy="940073"/>
          </a:xfrm>
        </p:grpSpPr>
        <p:sp>
          <p:nvSpPr>
            <p:cNvPr id="3127" name="Text Box 35"/>
            <p:cNvSpPr txBox="1">
              <a:spLocks noChangeArrowheads="1"/>
            </p:cNvSpPr>
            <p:nvPr/>
          </p:nvSpPr>
          <p:spPr bwMode="auto">
            <a:xfrm>
              <a:off x="928688" y="60325"/>
              <a:ext cx="2214563" cy="338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Common data flow</a:t>
              </a:r>
            </a:p>
          </p:txBody>
        </p:sp>
        <p:sp>
          <p:nvSpPr>
            <p:cNvPr id="3128" name="Line 16"/>
            <p:cNvSpPr>
              <a:spLocks noChangeShapeType="1"/>
            </p:cNvSpPr>
            <p:nvPr/>
          </p:nvSpPr>
          <p:spPr bwMode="auto">
            <a:xfrm>
              <a:off x="428625" y="233587"/>
              <a:ext cx="42862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15"/>
            <p:cNvSpPr>
              <a:spLocks noChangeShapeType="1"/>
            </p:cNvSpPr>
            <p:nvPr/>
          </p:nvSpPr>
          <p:spPr bwMode="auto">
            <a:xfrm>
              <a:off x="428625" y="505559"/>
              <a:ext cx="428625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Line 15"/>
            <p:cNvSpPr>
              <a:spLocks noChangeShapeType="1"/>
            </p:cNvSpPr>
            <p:nvPr/>
          </p:nvSpPr>
          <p:spPr bwMode="auto">
            <a:xfrm>
              <a:off x="428625" y="804815"/>
              <a:ext cx="428625" cy="0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928944" y="227862"/>
              <a:ext cx="42862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Line 15"/>
            <p:cNvSpPr>
              <a:spLocks noChangeShapeType="1"/>
            </p:cNvSpPr>
            <p:nvPr/>
          </p:nvSpPr>
          <p:spPr bwMode="auto">
            <a:xfrm>
              <a:off x="2928944" y="513476"/>
              <a:ext cx="4286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Text Box 35"/>
            <p:cNvSpPr txBox="1">
              <a:spLocks noChangeArrowheads="1"/>
            </p:cNvSpPr>
            <p:nvPr/>
          </p:nvSpPr>
          <p:spPr bwMode="auto">
            <a:xfrm>
              <a:off x="928688" y="335470"/>
              <a:ext cx="2214563" cy="338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33CC"/>
                  </a:solidFill>
                </a:rPr>
                <a:t>Interrupt</a:t>
              </a:r>
            </a:p>
          </p:txBody>
        </p:sp>
        <p:sp>
          <p:nvSpPr>
            <p:cNvPr id="3134" name="Text Box 35"/>
            <p:cNvSpPr txBox="1">
              <a:spLocks noChangeArrowheads="1"/>
            </p:cNvSpPr>
            <p:nvPr/>
          </p:nvSpPr>
          <p:spPr bwMode="auto">
            <a:xfrm>
              <a:off x="928688" y="662008"/>
              <a:ext cx="2214563" cy="338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99FF"/>
                  </a:solidFill>
                </a:rPr>
                <a:t>Port I/O</a:t>
              </a:r>
            </a:p>
          </p:txBody>
        </p:sp>
        <p:sp>
          <p:nvSpPr>
            <p:cNvPr id="3135" name="Text Box 35"/>
            <p:cNvSpPr txBox="1">
              <a:spLocks noChangeArrowheads="1"/>
            </p:cNvSpPr>
            <p:nvPr/>
          </p:nvSpPr>
          <p:spPr bwMode="auto">
            <a:xfrm>
              <a:off x="3429007" y="71414"/>
              <a:ext cx="2214563" cy="338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6600"/>
                  </a:solidFill>
                </a:rPr>
                <a:t>Memory mapped I/O</a:t>
              </a:r>
            </a:p>
          </p:txBody>
        </p:sp>
        <p:sp>
          <p:nvSpPr>
            <p:cNvPr id="3136" name="Text Box 35"/>
            <p:cNvSpPr txBox="1">
              <a:spLocks noChangeArrowheads="1"/>
            </p:cNvSpPr>
            <p:nvPr/>
          </p:nvSpPr>
          <p:spPr bwMode="auto">
            <a:xfrm>
              <a:off x="3415359" y="370669"/>
              <a:ext cx="2214563" cy="338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DMA</a:t>
              </a:r>
            </a:p>
          </p:txBody>
        </p:sp>
        <p:sp>
          <p:nvSpPr>
            <p:cNvPr id="3137" name="Line 15"/>
            <p:cNvSpPr>
              <a:spLocks noChangeShapeType="1"/>
            </p:cNvSpPr>
            <p:nvPr/>
          </p:nvSpPr>
          <p:spPr bwMode="auto">
            <a:xfrm>
              <a:off x="2928929" y="786005"/>
              <a:ext cx="428625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Text Box 35"/>
            <p:cNvSpPr txBox="1">
              <a:spLocks noChangeArrowheads="1"/>
            </p:cNvSpPr>
            <p:nvPr/>
          </p:nvSpPr>
          <p:spPr bwMode="auto">
            <a:xfrm>
              <a:off x="3415344" y="643198"/>
              <a:ext cx="2214563" cy="338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B050"/>
                  </a:solidFill>
                </a:rPr>
                <a:t>Debug information</a:t>
              </a:r>
            </a:p>
          </p:txBody>
        </p:sp>
      </p:grpSp>
      <p:sp>
        <p:nvSpPr>
          <p:cNvPr id="3126" name="灯片编号占位符 70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</p:spPr>
        <p:txBody>
          <a:bodyPr/>
          <a:lstStyle/>
          <a:p>
            <a:fld id="{9B5FB5E8-ADB5-4FB3-93D4-7F9E545157B8}" type="slidenum">
              <a:rPr lang="en-US" altLang="zh-CN" smtClean="0">
                <a:cs typeface="Arial" charset="0"/>
              </a:rPr>
              <a:pPr/>
              <a:t>9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animBg="1"/>
      <p:bldP spid="38" grpId="0"/>
      <p:bldP spid="40" grpId="0"/>
      <p:bldP spid="4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31531</TotalTime>
  <Words>2184</Words>
  <Application>Microsoft Office PowerPoint</Application>
  <PresentationFormat>全屏显示(4:3)</PresentationFormat>
  <Paragraphs>389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Monotype Sorts</vt:lpstr>
      <vt:lpstr>华文彩云</vt:lpstr>
      <vt:lpstr>华文仿宋</vt:lpstr>
      <vt:lpstr>微软雅黑</vt:lpstr>
      <vt:lpstr>Arial</vt:lpstr>
      <vt:lpstr>Centaur</vt:lpstr>
      <vt:lpstr>Wingdings</vt:lpstr>
      <vt:lpstr>默认设计模板</vt:lpstr>
      <vt:lpstr>计算机系统综合实践  （面向IA-32的模拟器“NEMU”设计） 天津大学 智能与计算学部 李雪威、李幼萌、王立、魏继增、章亦葵</vt:lpstr>
      <vt:lpstr>上课时间和地点</vt:lpstr>
      <vt:lpstr>提纲</vt:lpstr>
      <vt:lpstr>课程简介</vt:lpstr>
      <vt:lpstr>课程目标</vt:lpstr>
      <vt:lpstr>计算机系统栈*</vt:lpstr>
      <vt:lpstr>什么是NEMU？</vt:lpstr>
      <vt:lpstr>什么是NEMU？（cont.）</vt:lpstr>
      <vt:lpstr>PowerPoint 演示文稿</vt:lpstr>
      <vt:lpstr>什么是NEMU？（cont.）</vt:lpstr>
      <vt:lpstr>NEMU特性</vt:lpstr>
      <vt:lpstr>NEMU特性（cont.）</vt:lpstr>
      <vt:lpstr>软硬结合的计算机系统</vt:lpstr>
      <vt:lpstr>实验的终极任务</vt:lpstr>
      <vt:lpstr>提纲</vt:lpstr>
      <vt:lpstr>PA1 – 简易调试器</vt:lpstr>
      <vt:lpstr>PA2 – 指令系统</vt:lpstr>
      <vt:lpstr>PA3 – 存储管理</vt:lpstr>
      <vt:lpstr>PA4 – 中断与I/O</vt:lpstr>
      <vt:lpstr>提交时间（工程代码）</vt:lpstr>
      <vt:lpstr>考核方式</vt:lpstr>
      <vt:lpstr>提纲</vt:lpstr>
      <vt:lpstr>实验平台</vt:lpstr>
      <vt:lpstr>实验环境</vt:lpstr>
      <vt:lpstr>其它工具</vt:lpstr>
      <vt:lpstr>参考资料</vt:lpstr>
      <vt:lpstr>框架代码</vt:lpstr>
      <vt:lpstr>代码维护</vt:lpstr>
      <vt:lpstr>课程群</vt:lpstr>
      <vt:lpstr>提纲</vt:lpstr>
      <vt:lpstr>实验基本步骤</vt:lpstr>
      <vt:lpstr>提纲</vt:lpstr>
      <vt:lpstr>NEMU实验过程中可能遇到的困难</vt:lpstr>
      <vt:lpstr>遇到困难怎么办？ — — NEMU教会你很多</vt:lpstr>
      <vt:lpstr>除了上面这些，我还能做什么</vt:lpstr>
      <vt:lpstr>你能从NEMU实验中收获什么</vt:lpstr>
      <vt:lpstr>PowerPoint 演示文稿</vt:lpstr>
      <vt:lpstr>课程要求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WJZ</cp:lastModifiedBy>
  <cp:revision>2575</cp:revision>
  <dcterms:created xsi:type="dcterms:W3CDTF">2008-04-26T09:05:28Z</dcterms:created>
  <dcterms:modified xsi:type="dcterms:W3CDTF">2021-08-22T02:09:31Z</dcterms:modified>
</cp:coreProperties>
</file>