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919" r:id="rId3"/>
    <p:sldId id="983" r:id="rId4"/>
    <p:sldId id="876" r:id="rId5"/>
    <p:sldId id="934" r:id="rId6"/>
    <p:sldId id="936" r:id="rId7"/>
    <p:sldId id="937" r:id="rId8"/>
    <p:sldId id="938" r:id="rId9"/>
    <p:sldId id="939" r:id="rId10"/>
    <p:sldId id="940" r:id="rId11"/>
    <p:sldId id="941" r:id="rId12"/>
    <p:sldId id="984" r:id="rId13"/>
    <p:sldId id="942" r:id="rId14"/>
    <p:sldId id="985" r:id="rId15"/>
    <p:sldId id="995" r:id="rId16"/>
    <p:sldId id="944" r:id="rId17"/>
    <p:sldId id="943" r:id="rId18"/>
    <p:sldId id="946" r:id="rId19"/>
    <p:sldId id="945" r:id="rId20"/>
    <p:sldId id="947" r:id="rId21"/>
    <p:sldId id="948" r:id="rId22"/>
    <p:sldId id="949" r:id="rId23"/>
    <p:sldId id="950" r:id="rId24"/>
    <p:sldId id="951" r:id="rId25"/>
    <p:sldId id="1003" r:id="rId26"/>
    <p:sldId id="935" r:id="rId27"/>
    <p:sldId id="952" r:id="rId28"/>
    <p:sldId id="993" r:id="rId29"/>
    <p:sldId id="994" r:id="rId30"/>
    <p:sldId id="1014" r:id="rId31"/>
    <p:sldId id="1015" r:id="rId32"/>
    <p:sldId id="953" r:id="rId33"/>
    <p:sldId id="986" r:id="rId34"/>
    <p:sldId id="987" r:id="rId35"/>
    <p:sldId id="988" r:id="rId36"/>
    <p:sldId id="989" r:id="rId37"/>
    <p:sldId id="990" r:id="rId38"/>
    <p:sldId id="991" r:id="rId39"/>
    <p:sldId id="992" r:id="rId40"/>
    <p:sldId id="954" r:id="rId41"/>
    <p:sldId id="1005" r:id="rId42"/>
    <p:sldId id="1007" r:id="rId43"/>
    <p:sldId id="1006" r:id="rId44"/>
    <p:sldId id="1008" r:id="rId45"/>
    <p:sldId id="1009" r:id="rId46"/>
    <p:sldId id="473" r:id="rId47"/>
    <p:sldId id="474" r:id="rId48"/>
    <p:sldId id="963" r:id="rId49"/>
    <p:sldId id="955" r:id="rId50"/>
    <p:sldId id="956" r:id="rId51"/>
    <p:sldId id="487" r:id="rId52"/>
    <p:sldId id="957" r:id="rId53"/>
    <p:sldId id="958" r:id="rId54"/>
    <p:sldId id="959" r:id="rId55"/>
    <p:sldId id="431" r:id="rId56"/>
    <p:sldId id="960" r:id="rId57"/>
    <p:sldId id="434" r:id="rId58"/>
    <p:sldId id="962" r:id="rId59"/>
    <p:sldId id="961" r:id="rId60"/>
    <p:sldId id="964" r:id="rId61"/>
    <p:sldId id="965" r:id="rId62"/>
    <p:sldId id="969" r:id="rId63"/>
    <p:sldId id="476" r:id="rId64"/>
    <p:sldId id="970" r:id="rId65"/>
    <p:sldId id="971" r:id="rId66"/>
    <p:sldId id="972" r:id="rId67"/>
    <p:sldId id="973" r:id="rId68"/>
    <p:sldId id="974" r:id="rId69"/>
    <p:sldId id="975" r:id="rId70"/>
    <p:sldId id="1013" r:id="rId71"/>
    <p:sldId id="976" r:id="rId72"/>
    <p:sldId id="977" r:id="rId73"/>
    <p:sldId id="978" r:id="rId74"/>
    <p:sldId id="979" r:id="rId75"/>
    <p:sldId id="996" r:id="rId76"/>
    <p:sldId id="997" r:id="rId77"/>
    <p:sldId id="998" r:id="rId78"/>
    <p:sldId id="999" r:id="rId79"/>
    <p:sldId id="1000" r:id="rId80"/>
    <p:sldId id="1001" r:id="rId81"/>
    <p:sldId id="1002" r:id="rId82"/>
    <p:sldId id="1012" r:id="rId83"/>
    <p:sldId id="982" r:id="rId8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9900CC"/>
    <a:srgbClr val="FF0000"/>
    <a:srgbClr val="FF9933"/>
    <a:srgbClr val="009242"/>
    <a:srgbClr val="CC3300"/>
    <a:srgbClr val="0066FF"/>
    <a:srgbClr val="0048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46" autoAdjust="0"/>
    <p:restoredTop sz="89343" autoAdjust="0"/>
  </p:normalViewPr>
  <p:slideViewPr>
    <p:cSldViewPr>
      <p:cViewPr varScale="1">
        <p:scale>
          <a:sx n="60" d="100"/>
          <a:sy n="60" d="100"/>
        </p:scale>
        <p:origin x="1652" y="4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5840"/>
    </p:cViewPr>
  </p:sorterViewPr>
  <p:notesViewPr>
    <p:cSldViewPr>
      <p:cViewPr varScale="1">
        <p:scale>
          <a:sx n="68" d="100"/>
          <a:sy n="68" d="100"/>
        </p:scale>
        <p:origin x="-3288"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757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C4B2DBF-9043-43B3-A019-159C7DA24C2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r>
              <a:rPr lang="zh-CN" altLang="en-US" dirty="0"/>
              <a:t>看一下，指令组</a:t>
            </a:r>
            <a:r>
              <a:rPr lang="en-US" altLang="zh-CN" dirty="0"/>
              <a:t>p416</a:t>
            </a:r>
            <a:r>
              <a:rPr lang="zh-CN" altLang="en-US" dirty="0"/>
              <a:t>：</a:t>
            </a:r>
            <a:endParaRPr lang="en-US" altLang="zh-CN" dirty="0"/>
          </a:p>
          <a:p>
            <a:r>
              <a:rPr lang="en-US" altLang="zh-CN" sz="1200" kern="1200" baseline="0" dirty="0">
                <a:solidFill>
                  <a:schemeClr val="tx1"/>
                </a:solidFill>
                <a:latin typeface="Arial" charset="0"/>
                <a:ea typeface="宋体" pitchFamily="2" charset="-122"/>
                <a:cs typeface="+mn-cs"/>
              </a:rPr>
              <a:t>x86</a:t>
            </a:r>
            <a:r>
              <a:rPr lang="zh-CN" altLang="en-US" sz="1200" kern="1200" baseline="0" dirty="0">
                <a:solidFill>
                  <a:schemeClr val="tx1"/>
                </a:solidFill>
                <a:latin typeface="Arial" charset="0"/>
                <a:ea typeface="宋体" pitchFamily="2" charset="-122"/>
                <a:cs typeface="+mn-cs"/>
              </a:rPr>
              <a:t>把这种类型的指令划分成不同的指令组</a:t>
            </a:r>
            <a:r>
              <a:rPr lang="en-US" altLang="zh-CN" sz="1200" kern="1200" baseline="0" dirty="0">
                <a:solidFill>
                  <a:schemeClr val="tx1"/>
                </a:solidFill>
                <a:latin typeface="Arial" charset="0"/>
                <a:ea typeface="宋体" pitchFamily="2" charset="-122"/>
                <a:cs typeface="+mn-cs"/>
              </a:rPr>
              <a:t>(instruction group), </a:t>
            </a:r>
            <a:r>
              <a:rPr lang="zh-CN" altLang="en-US" sz="1200" kern="1200" baseline="0" dirty="0">
                <a:solidFill>
                  <a:schemeClr val="tx1"/>
                </a:solidFill>
                <a:latin typeface="Arial" charset="0"/>
                <a:ea typeface="宋体" pitchFamily="2" charset="-122"/>
                <a:cs typeface="+mn-cs"/>
              </a:rPr>
              <a:t>在同一个指令组中的指令需要通过</a:t>
            </a:r>
            <a:r>
              <a:rPr lang="en-US" altLang="zh-CN" sz="1200" kern="1200" baseline="0" dirty="0" err="1">
                <a:solidFill>
                  <a:schemeClr val="tx1"/>
                </a:solidFill>
                <a:latin typeface="Arial" charset="0"/>
                <a:ea typeface="宋体" pitchFamily="2" charset="-122"/>
                <a:cs typeface="+mn-cs"/>
              </a:rPr>
              <a:t>ModR</a:t>
            </a:r>
            <a:r>
              <a:rPr lang="en-US" altLang="zh-CN" sz="1200" kern="1200" baseline="0" dirty="0">
                <a:solidFill>
                  <a:schemeClr val="tx1"/>
                </a:solidFill>
                <a:latin typeface="Arial" charset="0"/>
                <a:ea typeface="宋体" pitchFamily="2" charset="-122"/>
                <a:cs typeface="+mn-cs"/>
              </a:rPr>
              <a:t>/M</a:t>
            </a:r>
            <a:r>
              <a:rPr lang="zh-CN" altLang="en-US" sz="1200" kern="1200" baseline="0" dirty="0">
                <a:solidFill>
                  <a:schemeClr val="tx1"/>
                </a:solidFill>
                <a:latin typeface="Arial" charset="0"/>
                <a:ea typeface="宋体" pitchFamily="2" charset="-122"/>
                <a:cs typeface="+mn-cs"/>
              </a:rPr>
              <a:t>字节中的扩展</a:t>
            </a:r>
            <a:r>
              <a:rPr lang="en-US" altLang="zh-CN" sz="1200" kern="1200" baseline="0" dirty="0" err="1">
                <a:solidFill>
                  <a:schemeClr val="tx1"/>
                </a:solidFill>
                <a:latin typeface="Arial" charset="0"/>
                <a:ea typeface="宋体" pitchFamily="2" charset="-122"/>
                <a:cs typeface="+mn-cs"/>
              </a:rPr>
              <a:t>opcode</a:t>
            </a:r>
            <a:r>
              <a:rPr lang="zh-CN" altLang="en-US" sz="1200" kern="1200" baseline="0" dirty="0">
                <a:solidFill>
                  <a:schemeClr val="tx1"/>
                </a:solidFill>
                <a:latin typeface="Arial" charset="0"/>
                <a:ea typeface="宋体" pitchFamily="2" charset="-122"/>
                <a:cs typeface="+mn-cs"/>
              </a:rPr>
              <a:t>域来区分</a:t>
            </a:r>
            <a:r>
              <a:rPr lang="en-US" altLang="zh-CN" sz="1200" kern="1200" baseline="0" dirty="0">
                <a:solidFill>
                  <a:schemeClr val="tx1"/>
                </a:solidFill>
                <a:latin typeface="Arial" charset="0"/>
                <a:ea typeface="宋体" pitchFamily="2" charset="-122"/>
                <a:cs typeface="+mn-cs"/>
              </a:rPr>
              <a:t>.</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r>
              <a:rPr lang="en-US" altLang="zh-CN"/>
              <a:t>make_helper</a:t>
            </a:r>
            <a:r>
              <a:rPr lang="zh-CN" altLang="en-US"/>
              <a:t>宏定义的函数，统称为“</a:t>
            </a:r>
            <a:r>
              <a:rPr lang="en-US" altLang="zh-CN"/>
              <a:t>helper</a:t>
            </a:r>
            <a:r>
              <a:rPr lang="zh-CN" altLang="en-US"/>
              <a:t>”函数</a:t>
            </a:r>
            <a:endParaRPr lang="en-US" altLang="zh-CN"/>
          </a:p>
          <a:p>
            <a:r>
              <a:rPr lang="zh-CN" altLang="en-US"/>
              <a:t>现在真正进入了</a:t>
            </a:r>
            <a:r>
              <a:rPr lang="en-US" altLang="zh-CN"/>
              <a:t>NEMU</a:t>
            </a:r>
            <a:r>
              <a:rPr lang="zh-CN" altLang="en-US"/>
              <a:t>的指令周期，将分取值，译码，执行分别解释。</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r>
              <a:rPr lang="en-US" altLang="zh-CN" dirty="0"/>
              <a:t>NEMU</a:t>
            </a:r>
            <a:r>
              <a:rPr lang="zh-CN" altLang="en-US" dirty="0"/>
              <a:t>中所有指令的</a:t>
            </a:r>
            <a:r>
              <a:rPr lang="en-US" altLang="zh-CN" dirty="0"/>
              <a:t>helper</a:t>
            </a:r>
            <a:r>
              <a:rPr lang="zh-CN" altLang="en-US" dirty="0"/>
              <a:t>函数。。。。</a:t>
            </a:r>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r>
              <a:rPr lang="zh-CN" altLang="en-US" dirty="0"/>
              <a:t>它把译码和执行的</a:t>
            </a:r>
            <a:r>
              <a:rPr lang="en-US" altLang="zh-CN" dirty="0"/>
              <a:t>helper</a:t>
            </a:r>
            <a:r>
              <a:rPr lang="zh-CN" altLang="en-US" dirty="0"/>
              <a:t>函数的指针作为参数</a:t>
            </a:r>
            <a:r>
              <a:rPr lang="en-US" altLang="zh-CN" dirty="0"/>
              <a:t>, </a:t>
            </a:r>
            <a:r>
              <a:rPr lang="zh-CN" altLang="en-US" dirty="0"/>
              <a:t>依次调用它们</a:t>
            </a:r>
            <a:r>
              <a:rPr lang="en-US" altLang="zh-CN" dirty="0"/>
              <a:t>, </a:t>
            </a:r>
            <a:r>
              <a:rPr lang="zh-CN" altLang="en-US" dirty="0"/>
              <a:t>这样我们就可以分别编写译码和执行的</a:t>
            </a:r>
            <a:r>
              <a:rPr lang="en-US" altLang="zh-CN" dirty="0"/>
              <a:t>helper</a:t>
            </a:r>
            <a:r>
              <a:rPr lang="zh-CN" altLang="en-US" dirty="0"/>
              <a:t>函数了</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r>
              <a:rPr lang="zh-CN" altLang="en-US" dirty="0"/>
              <a:t>为什么</a:t>
            </a:r>
            <a:r>
              <a:rPr lang="en-US" altLang="zh-CN" dirty="0"/>
              <a:t>NEMU</a:t>
            </a:r>
            <a:r>
              <a:rPr lang="zh-CN" altLang="en-US" dirty="0"/>
              <a:t>中使用了大量的宏去模拟指令的执行？</a:t>
            </a:r>
            <a:endParaRPr lang="en-US" altLang="zh-CN" dirty="0"/>
          </a:p>
          <a:p>
            <a:endParaRPr lang="en-US" altLang="zh-CN" dirty="0"/>
          </a:p>
          <a:p>
            <a:r>
              <a:rPr lang="zh-CN" altLang="en-US" dirty="0"/>
              <a:t>在框架代码中</a:t>
            </a:r>
            <a:r>
              <a:rPr lang="en-US" altLang="zh-CN" dirty="0"/>
              <a:t>, </a:t>
            </a:r>
            <a:r>
              <a:rPr lang="zh-CN" altLang="en-US" dirty="0"/>
              <a:t>实现译码和执行之间的解耦的是 </a:t>
            </a:r>
            <a:r>
              <a:rPr lang="en-US" altLang="zh-CN" dirty="0" err="1"/>
              <a:t>idex</a:t>
            </a:r>
            <a:r>
              <a:rPr lang="en-US" altLang="zh-CN" dirty="0"/>
              <a:t>() </a:t>
            </a:r>
            <a:r>
              <a:rPr lang="zh-CN" altLang="en-US" dirty="0"/>
              <a:t>函数</a:t>
            </a:r>
            <a:r>
              <a:rPr lang="en-US" altLang="zh-CN" dirty="0"/>
              <a:t>, </a:t>
            </a:r>
            <a:r>
              <a:rPr lang="zh-CN" altLang="en-US" dirty="0"/>
              <a:t>它把译码和执行的</a:t>
            </a:r>
            <a:r>
              <a:rPr lang="en-US" altLang="zh-CN" dirty="0"/>
              <a:t>helper</a:t>
            </a:r>
            <a:r>
              <a:rPr lang="zh-CN" altLang="en-US" dirty="0"/>
              <a:t>函数的指针作为参数</a:t>
            </a:r>
            <a:r>
              <a:rPr lang="en-US" altLang="zh-CN" dirty="0"/>
              <a:t>, </a:t>
            </a:r>
            <a:r>
              <a:rPr lang="zh-CN" altLang="en-US" dirty="0"/>
              <a:t>依次调用它们</a:t>
            </a:r>
            <a:r>
              <a:rPr lang="en-US" altLang="zh-CN" dirty="0"/>
              <a:t>, </a:t>
            </a:r>
            <a:r>
              <a:rPr lang="zh-CN" altLang="en-US" dirty="0"/>
              <a:t>这</a:t>
            </a:r>
          </a:p>
          <a:p>
            <a:r>
              <a:rPr lang="zh-CN" altLang="en-US" dirty="0"/>
              <a:t>样我们就可以分别编写译码和执行的</a:t>
            </a:r>
            <a:r>
              <a:rPr lang="en-US" altLang="zh-CN" dirty="0"/>
              <a:t>helper</a:t>
            </a:r>
            <a:r>
              <a:rPr lang="zh-CN" altLang="en-US" dirty="0"/>
              <a:t>函数了</a:t>
            </a:r>
            <a:r>
              <a:rPr lang="en-US" altLang="zh-CN" dirty="0"/>
              <a:t>. </a:t>
            </a:r>
            <a:r>
              <a:rPr lang="zh-CN" altLang="en-US" dirty="0"/>
              <a:t>实现操作数长度和译码</a:t>
            </a:r>
            <a:r>
              <a:rPr lang="en-US" altLang="zh-CN" dirty="0"/>
              <a:t>, </a:t>
            </a:r>
            <a:r>
              <a:rPr lang="zh-CN" altLang="en-US" dirty="0"/>
              <a:t>执行这两者之间的解耦的是宏 </a:t>
            </a:r>
            <a:r>
              <a:rPr lang="en-US" altLang="zh-CN" dirty="0"/>
              <a:t>DATA_BYTE , </a:t>
            </a:r>
            <a:r>
              <a:rPr lang="zh-CN" altLang="en-US" dirty="0"/>
              <a:t>它把不</a:t>
            </a:r>
          </a:p>
          <a:p>
            <a:r>
              <a:rPr lang="zh-CN" altLang="en-US" dirty="0"/>
              <a:t>同操作数长度的共性抽象出来</a:t>
            </a:r>
            <a:r>
              <a:rPr lang="en-US" altLang="zh-CN" dirty="0"/>
              <a:t>, </a:t>
            </a:r>
            <a:r>
              <a:rPr lang="zh-CN" altLang="en-US" dirty="0"/>
              <a:t>编写一份模板</a:t>
            </a:r>
            <a:r>
              <a:rPr lang="en-US" altLang="zh-CN" dirty="0"/>
              <a:t>, </a:t>
            </a:r>
            <a:r>
              <a:rPr lang="zh-CN" altLang="en-US" dirty="0"/>
              <a:t>分别进行</a:t>
            </a:r>
            <a:r>
              <a:rPr lang="en-US" altLang="zh-CN" dirty="0"/>
              <a:t>3</a:t>
            </a:r>
            <a:r>
              <a:rPr lang="zh-CN" altLang="en-US" dirty="0"/>
              <a:t>次实例化</a:t>
            </a:r>
            <a:r>
              <a:rPr lang="en-US" altLang="zh-CN" dirty="0"/>
              <a:t>, </a:t>
            </a:r>
            <a:r>
              <a:rPr lang="zh-CN" altLang="en-US" dirty="0"/>
              <a:t>就可以得到</a:t>
            </a:r>
            <a:r>
              <a:rPr lang="en-US" altLang="zh-CN" dirty="0"/>
              <a:t>3</a:t>
            </a:r>
            <a:r>
              <a:rPr lang="zh-CN" altLang="en-US" dirty="0"/>
              <a:t>分不同操作数长度的代码</a:t>
            </a:r>
            <a:r>
              <a:rPr lang="en-US" altLang="zh-CN" dirty="0"/>
              <a:t>.</a:t>
            </a:r>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r>
              <a:rPr lang="en-US" altLang="zh-CN" sz="1200" kern="1200" baseline="0" dirty="0">
                <a:solidFill>
                  <a:schemeClr val="tx1"/>
                </a:solidFill>
                <a:latin typeface="Arial" charset="0"/>
                <a:ea typeface="宋体" pitchFamily="2" charset="-122"/>
                <a:cs typeface="+mn-cs"/>
              </a:rPr>
              <a:t>1. </a:t>
            </a:r>
            <a:r>
              <a:rPr lang="zh-CN" altLang="en-US" sz="1200" kern="1200" baseline="0" dirty="0">
                <a:solidFill>
                  <a:schemeClr val="tx1"/>
                </a:solidFill>
                <a:latin typeface="Arial" charset="0"/>
                <a:ea typeface="宋体" pitchFamily="2" charset="-122"/>
                <a:cs typeface="+mn-cs"/>
              </a:rPr>
              <a:t>在文件头尾分别包含 </a:t>
            </a:r>
            <a:r>
              <a:rPr lang="en-US" altLang="zh-CN" sz="1200" kern="1200" baseline="0" dirty="0" err="1">
                <a:solidFill>
                  <a:schemeClr val="tx1"/>
                </a:solidFill>
                <a:latin typeface="Arial" charset="0"/>
                <a:ea typeface="宋体" pitchFamily="2" charset="-122"/>
                <a:cs typeface="+mn-cs"/>
              </a:rPr>
              <a:t>cpu</a:t>
            </a:r>
            <a:r>
              <a:rPr lang="en-US" altLang="zh-CN" sz="1200" kern="1200" baseline="0" dirty="0">
                <a:solidFill>
                  <a:schemeClr val="tx1"/>
                </a:solidFill>
                <a:latin typeface="Arial" charset="0"/>
                <a:ea typeface="宋体" pitchFamily="2" charset="-122"/>
                <a:cs typeface="+mn-cs"/>
              </a:rPr>
              <a:t>/exec/template-</a:t>
            </a:r>
            <a:r>
              <a:rPr lang="en-US" altLang="zh-CN" sz="1200" kern="1200" baseline="0" dirty="0" err="1">
                <a:solidFill>
                  <a:schemeClr val="tx1"/>
                </a:solidFill>
                <a:latin typeface="Arial" charset="0"/>
                <a:ea typeface="宋体" pitchFamily="2" charset="-122"/>
                <a:cs typeface="+mn-cs"/>
              </a:rPr>
              <a:t>start.h</a:t>
            </a:r>
            <a:r>
              <a:rPr lang="en-US" altLang="zh-CN" sz="1200" kern="1200" baseline="0" dirty="0">
                <a:solidFill>
                  <a:schemeClr val="tx1"/>
                </a:solidFill>
                <a:latin typeface="Arial" charset="0"/>
                <a:ea typeface="宋体" pitchFamily="2" charset="-122"/>
                <a:cs typeface="+mn-cs"/>
              </a:rPr>
              <a:t> </a:t>
            </a:r>
            <a:r>
              <a:rPr lang="zh-CN" altLang="en-US" sz="1200" kern="1200" baseline="0" dirty="0">
                <a:solidFill>
                  <a:schemeClr val="tx1"/>
                </a:solidFill>
                <a:latin typeface="Arial" charset="0"/>
                <a:ea typeface="宋体" pitchFamily="2" charset="-122"/>
                <a:cs typeface="+mn-cs"/>
              </a:rPr>
              <a:t>和 </a:t>
            </a:r>
            <a:r>
              <a:rPr lang="en-US" altLang="zh-CN" sz="1200" kern="1200" baseline="0" dirty="0" err="1">
                <a:solidFill>
                  <a:schemeClr val="tx1"/>
                </a:solidFill>
                <a:latin typeface="Arial" charset="0"/>
                <a:ea typeface="宋体" pitchFamily="2" charset="-122"/>
                <a:cs typeface="+mn-cs"/>
              </a:rPr>
              <a:t>cpu</a:t>
            </a:r>
            <a:r>
              <a:rPr lang="en-US" altLang="zh-CN" sz="1200" kern="1200" baseline="0" dirty="0">
                <a:solidFill>
                  <a:schemeClr val="tx1"/>
                </a:solidFill>
                <a:latin typeface="Arial" charset="0"/>
                <a:ea typeface="宋体" pitchFamily="2" charset="-122"/>
                <a:cs typeface="+mn-cs"/>
              </a:rPr>
              <a:t>/exec/template-</a:t>
            </a:r>
            <a:r>
              <a:rPr lang="en-US" altLang="zh-CN" sz="1200" kern="1200" baseline="0" dirty="0" err="1">
                <a:solidFill>
                  <a:schemeClr val="tx1"/>
                </a:solidFill>
                <a:latin typeface="Arial" charset="0"/>
                <a:ea typeface="宋体" pitchFamily="2" charset="-122"/>
                <a:cs typeface="+mn-cs"/>
              </a:rPr>
              <a:t>end.h</a:t>
            </a:r>
            <a:endParaRPr lang="en-US" altLang="zh-CN" sz="1200" kern="1200" baseline="0" dirty="0">
              <a:solidFill>
                <a:schemeClr val="tx1"/>
              </a:solidFill>
              <a:latin typeface="Arial" charset="0"/>
              <a:ea typeface="宋体" pitchFamily="2" charset="-122"/>
              <a:cs typeface="+mn-cs"/>
            </a:endParaRPr>
          </a:p>
          <a:p>
            <a:r>
              <a:rPr lang="en-US" altLang="zh-CN" sz="1200" kern="1200" baseline="0" dirty="0">
                <a:solidFill>
                  <a:schemeClr val="tx1"/>
                </a:solidFill>
                <a:latin typeface="Arial" charset="0"/>
                <a:ea typeface="宋体" pitchFamily="2" charset="-122"/>
                <a:cs typeface="+mn-cs"/>
              </a:rPr>
              <a:t>2. </a:t>
            </a:r>
            <a:r>
              <a:rPr lang="zh-CN" altLang="en-US" sz="1200" kern="1200" baseline="0" dirty="0">
                <a:solidFill>
                  <a:schemeClr val="tx1"/>
                </a:solidFill>
                <a:latin typeface="Arial" charset="0"/>
                <a:ea typeface="宋体" pitchFamily="2" charset="-122"/>
                <a:cs typeface="+mn-cs"/>
              </a:rPr>
              <a:t>定义宏 </a:t>
            </a:r>
            <a:r>
              <a:rPr lang="en-US" altLang="zh-CN" sz="1200" kern="1200" baseline="0" dirty="0" err="1">
                <a:solidFill>
                  <a:schemeClr val="tx1"/>
                </a:solidFill>
                <a:latin typeface="Arial" charset="0"/>
                <a:ea typeface="宋体" pitchFamily="2" charset="-122"/>
                <a:cs typeface="+mn-cs"/>
              </a:rPr>
              <a:t>instr</a:t>
            </a:r>
            <a:r>
              <a:rPr lang="en-US" altLang="zh-CN" sz="1200" kern="1200" baseline="0" dirty="0">
                <a:solidFill>
                  <a:schemeClr val="tx1"/>
                </a:solidFill>
                <a:latin typeface="Arial" charset="0"/>
                <a:ea typeface="宋体" pitchFamily="2" charset="-122"/>
                <a:cs typeface="+mn-cs"/>
              </a:rPr>
              <a:t> </a:t>
            </a:r>
            <a:r>
              <a:rPr lang="zh-CN" altLang="en-US" sz="1200" kern="1200" baseline="0" dirty="0">
                <a:solidFill>
                  <a:schemeClr val="tx1"/>
                </a:solidFill>
                <a:latin typeface="Arial" charset="0"/>
                <a:ea typeface="宋体" pitchFamily="2" charset="-122"/>
                <a:cs typeface="+mn-cs"/>
              </a:rPr>
              <a:t>为指令名称</a:t>
            </a:r>
          </a:p>
          <a:p>
            <a:r>
              <a:rPr lang="en-US" altLang="zh-CN" sz="1200" kern="1200" baseline="0" dirty="0">
                <a:solidFill>
                  <a:schemeClr val="tx1"/>
                </a:solidFill>
                <a:latin typeface="Arial" charset="0"/>
                <a:ea typeface="宋体" pitchFamily="2" charset="-122"/>
                <a:cs typeface="+mn-cs"/>
              </a:rPr>
              <a:t>3. </a:t>
            </a:r>
            <a:r>
              <a:rPr lang="zh-CN" altLang="en-US" sz="1200" kern="1200" baseline="0" dirty="0">
                <a:solidFill>
                  <a:schemeClr val="tx1"/>
                </a:solidFill>
                <a:latin typeface="Arial" charset="0"/>
                <a:ea typeface="宋体" pitchFamily="2" charset="-122"/>
                <a:cs typeface="+mn-cs"/>
              </a:rPr>
              <a:t>定义函数 </a:t>
            </a:r>
            <a:r>
              <a:rPr lang="en-US" altLang="zh-CN" sz="1200" kern="1200" baseline="0" dirty="0">
                <a:solidFill>
                  <a:schemeClr val="tx1"/>
                </a:solidFill>
                <a:latin typeface="Arial" charset="0"/>
                <a:ea typeface="宋体" pitchFamily="2" charset="-122"/>
                <a:cs typeface="+mn-cs"/>
              </a:rPr>
              <a:t>static void </a:t>
            </a:r>
            <a:r>
              <a:rPr lang="en-US" altLang="zh-CN" sz="1200" kern="1200" baseline="0" dirty="0" err="1">
                <a:solidFill>
                  <a:schemeClr val="tx1"/>
                </a:solidFill>
                <a:latin typeface="Arial" charset="0"/>
                <a:ea typeface="宋体" pitchFamily="2" charset="-122"/>
                <a:cs typeface="+mn-cs"/>
              </a:rPr>
              <a:t>do_execute</a:t>
            </a:r>
            <a:r>
              <a:rPr lang="en-US" altLang="zh-CN" sz="1200" kern="1200" baseline="0" dirty="0">
                <a:solidFill>
                  <a:schemeClr val="tx1"/>
                </a:solidFill>
                <a:latin typeface="Arial" charset="0"/>
                <a:ea typeface="宋体" pitchFamily="2" charset="-122"/>
                <a:cs typeface="+mn-cs"/>
              </a:rPr>
              <a:t>() , </a:t>
            </a:r>
            <a:r>
              <a:rPr lang="zh-CN" altLang="en-US" sz="1200" kern="1200" baseline="0" dirty="0">
                <a:solidFill>
                  <a:schemeClr val="tx1"/>
                </a:solidFill>
                <a:latin typeface="Arial" charset="0"/>
                <a:ea typeface="宋体" pitchFamily="2" charset="-122"/>
                <a:cs typeface="+mn-cs"/>
              </a:rPr>
              <a:t>实现该指令的通用执行过程</a:t>
            </a:r>
          </a:p>
          <a:p>
            <a:r>
              <a:rPr lang="en-US" altLang="zh-CN" sz="1200" kern="1200" baseline="0" dirty="0">
                <a:solidFill>
                  <a:schemeClr val="tx1"/>
                </a:solidFill>
                <a:latin typeface="Arial" charset="0"/>
                <a:ea typeface="宋体" pitchFamily="2" charset="-122"/>
                <a:cs typeface="+mn-cs"/>
              </a:rPr>
              <a:t>4. </a:t>
            </a:r>
            <a:r>
              <a:rPr lang="zh-CN" altLang="en-US" sz="1200" kern="1200" baseline="0" dirty="0">
                <a:solidFill>
                  <a:schemeClr val="tx1"/>
                </a:solidFill>
                <a:latin typeface="Arial" charset="0"/>
                <a:ea typeface="宋体" pitchFamily="2" charset="-122"/>
                <a:cs typeface="+mn-cs"/>
              </a:rPr>
              <a:t>定义</a:t>
            </a:r>
            <a:r>
              <a:rPr lang="en-US" altLang="zh-CN" sz="1200" kern="1200" baseline="0" dirty="0">
                <a:solidFill>
                  <a:schemeClr val="tx1"/>
                </a:solidFill>
                <a:latin typeface="Arial" charset="0"/>
                <a:ea typeface="宋体" pitchFamily="2" charset="-122"/>
                <a:cs typeface="+mn-cs"/>
              </a:rPr>
              <a:t>helper</a:t>
            </a:r>
            <a:r>
              <a:rPr lang="zh-CN" altLang="en-US" sz="1200" kern="1200" baseline="0" dirty="0">
                <a:solidFill>
                  <a:schemeClr val="tx1"/>
                </a:solidFill>
                <a:latin typeface="Arial" charset="0"/>
                <a:ea typeface="宋体" pitchFamily="2" charset="-122"/>
                <a:cs typeface="+mn-cs"/>
              </a:rPr>
              <a:t>函数</a:t>
            </a:r>
          </a:p>
          <a:p>
            <a:r>
              <a:rPr lang="zh-CN" altLang="en-US" sz="1200" kern="1200" baseline="0" dirty="0">
                <a:solidFill>
                  <a:schemeClr val="tx1"/>
                </a:solidFill>
                <a:latin typeface="Arial" charset="0"/>
                <a:ea typeface="宋体" pitchFamily="2" charset="-122"/>
                <a:cs typeface="+mn-cs"/>
              </a:rPr>
              <a:t>   </a:t>
            </a:r>
            <a:r>
              <a:rPr lang="en-US" altLang="zh-CN" sz="1200" kern="1200" baseline="0" dirty="0">
                <a:solidFill>
                  <a:schemeClr val="tx1"/>
                </a:solidFill>
                <a:latin typeface="Arial" charset="0"/>
                <a:ea typeface="宋体" pitchFamily="2" charset="-122"/>
                <a:cs typeface="+mn-cs"/>
              </a:rPr>
              <a:t>4.1 </a:t>
            </a:r>
            <a:r>
              <a:rPr lang="zh-CN" altLang="en-US" sz="1200" kern="1200" baseline="0" dirty="0">
                <a:solidFill>
                  <a:schemeClr val="tx1"/>
                </a:solidFill>
                <a:latin typeface="Arial" charset="0"/>
                <a:ea typeface="宋体" pitchFamily="2" charset="-122"/>
                <a:cs typeface="+mn-cs"/>
              </a:rPr>
              <a:t>若指令的译码方式在 </a:t>
            </a:r>
            <a:r>
              <a:rPr lang="en-US" altLang="zh-CN" sz="1200" kern="1200" baseline="0" dirty="0" err="1">
                <a:solidFill>
                  <a:schemeClr val="tx1"/>
                </a:solidFill>
                <a:latin typeface="Arial" charset="0"/>
                <a:ea typeface="宋体" pitchFamily="2" charset="-122"/>
                <a:cs typeface="+mn-cs"/>
              </a:rPr>
              <a:t>nemu</a:t>
            </a:r>
            <a:r>
              <a:rPr lang="en-US" altLang="zh-CN" sz="1200" kern="1200" baseline="0" dirty="0">
                <a:solidFill>
                  <a:schemeClr val="tx1"/>
                </a:solidFill>
                <a:latin typeface="Arial" charset="0"/>
                <a:ea typeface="宋体" pitchFamily="2" charset="-122"/>
                <a:cs typeface="+mn-cs"/>
              </a:rPr>
              <a:t>/include/</a:t>
            </a:r>
            <a:r>
              <a:rPr lang="en-US" altLang="zh-CN" sz="1200" kern="1200" baseline="0" dirty="0" err="1">
                <a:solidFill>
                  <a:schemeClr val="tx1"/>
                </a:solidFill>
                <a:latin typeface="Arial" charset="0"/>
                <a:ea typeface="宋体" pitchFamily="2" charset="-122"/>
                <a:cs typeface="+mn-cs"/>
              </a:rPr>
              <a:t>cpu</a:t>
            </a:r>
            <a:r>
              <a:rPr lang="en-US" altLang="zh-CN" sz="1200" kern="1200" baseline="0" dirty="0">
                <a:solidFill>
                  <a:schemeClr val="tx1"/>
                </a:solidFill>
                <a:latin typeface="Arial" charset="0"/>
                <a:ea typeface="宋体" pitchFamily="2" charset="-122"/>
                <a:cs typeface="+mn-cs"/>
              </a:rPr>
              <a:t>/decode/</a:t>
            </a:r>
            <a:r>
              <a:rPr lang="en-US" altLang="zh-CN" sz="1200" kern="1200" baseline="0" dirty="0" err="1">
                <a:solidFill>
                  <a:schemeClr val="tx1"/>
                </a:solidFill>
                <a:latin typeface="Arial" charset="0"/>
                <a:ea typeface="宋体" pitchFamily="2" charset="-122"/>
                <a:cs typeface="+mn-cs"/>
              </a:rPr>
              <a:t>decode.h</a:t>
            </a:r>
            <a:r>
              <a:rPr lang="en-US" altLang="zh-CN" sz="1200" kern="1200" baseline="0" dirty="0">
                <a:solidFill>
                  <a:schemeClr val="tx1"/>
                </a:solidFill>
                <a:latin typeface="Arial" charset="0"/>
                <a:ea typeface="宋体" pitchFamily="2" charset="-122"/>
                <a:cs typeface="+mn-cs"/>
              </a:rPr>
              <a:t> </a:t>
            </a:r>
            <a:r>
              <a:rPr lang="zh-CN" altLang="en-US" sz="1200" kern="1200" baseline="0" dirty="0">
                <a:solidFill>
                  <a:schemeClr val="tx1"/>
                </a:solidFill>
                <a:latin typeface="Arial" charset="0"/>
                <a:ea typeface="宋体" pitchFamily="2" charset="-122"/>
                <a:cs typeface="+mn-cs"/>
              </a:rPr>
              <a:t>中已经存在</a:t>
            </a:r>
            <a:r>
              <a:rPr lang="en-US" altLang="zh-CN" sz="1200" kern="1200" baseline="0" dirty="0">
                <a:solidFill>
                  <a:schemeClr val="tx1"/>
                </a:solidFill>
                <a:latin typeface="Arial" charset="0"/>
                <a:ea typeface="宋体" pitchFamily="2" charset="-122"/>
                <a:cs typeface="+mn-cs"/>
              </a:rPr>
              <a:t>, </a:t>
            </a:r>
            <a:r>
              <a:rPr lang="zh-CN" altLang="en-US" sz="1200" kern="1200" baseline="0" dirty="0">
                <a:solidFill>
                  <a:schemeClr val="tx1"/>
                </a:solidFill>
                <a:latin typeface="Arial" charset="0"/>
                <a:ea typeface="宋体" pitchFamily="2" charset="-122"/>
                <a:cs typeface="+mn-cs"/>
              </a:rPr>
              <a:t>那么可以考虑使用宏 </a:t>
            </a:r>
            <a:r>
              <a:rPr lang="en-US" altLang="zh-CN" sz="1200" kern="1200" baseline="0" dirty="0" err="1">
                <a:solidFill>
                  <a:schemeClr val="tx1"/>
                </a:solidFill>
                <a:latin typeface="Arial" charset="0"/>
                <a:ea typeface="宋体" pitchFamily="2" charset="-122"/>
                <a:cs typeface="+mn-cs"/>
              </a:rPr>
              <a:t>make_instr_helper</a:t>
            </a:r>
            <a:r>
              <a:rPr lang="en-US" altLang="zh-CN" sz="1200" kern="1200" baseline="0" dirty="0">
                <a:solidFill>
                  <a:schemeClr val="tx1"/>
                </a:solidFill>
                <a:latin typeface="Arial" charset="0"/>
                <a:ea typeface="宋体" pitchFamily="2" charset="-122"/>
                <a:cs typeface="+mn-cs"/>
              </a:rPr>
              <a:t>() </a:t>
            </a:r>
            <a:r>
              <a:rPr lang="zh-CN" altLang="en-US" sz="1200" kern="1200" baseline="0" dirty="0">
                <a:solidFill>
                  <a:schemeClr val="tx1"/>
                </a:solidFill>
                <a:latin typeface="Arial" charset="0"/>
                <a:ea typeface="宋体" pitchFamily="2" charset="-122"/>
                <a:cs typeface="+mn-cs"/>
              </a:rPr>
              <a:t>来</a:t>
            </a:r>
          </a:p>
          <a:p>
            <a:r>
              <a:rPr lang="zh-CN" altLang="en-US" sz="1200" kern="1200" baseline="0" dirty="0">
                <a:solidFill>
                  <a:schemeClr val="tx1"/>
                </a:solidFill>
                <a:latin typeface="Arial" charset="0"/>
                <a:ea typeface="宋体" pitchFamily="2" charset="-122"/>
                <a:cs typeface="+mn-cs"/>
              </a:rPr>
              <a:t>构造</a:t>
            </a:r>
            <a:r>
              <a:rPr lang="en-US" altLang="zh-CN" sz="1200" kern="1200" baseline="0" dirty="0">
                <a:solidFill>
                  <a:schemeClr val="tx1"/>
                </a:solidFill>
                <a:latin typeface="Arial" charset="0"/>
                <a:ea typeface="宋体" pitchFamily="2" charset="-122"/>
                <a:cs typeface="+mn-cs"/>
              </a:rPr>
              <a:t>helper</a:t>
            </a:r>
            <a:r>
              <a:rPr lang="zh-CN" altLang="en-US" sz="1200" kern="1200" baseline="0" dirty="0">
                <a:solidFill>
                  <a:schemeClr val="tx1"/>
                </a:solidFill>
                <a:latin typeface="Arial" charset="0"/>
                <a:ea typeface="宋体" pitchFamily="2" charset="-122"/>
                <a:cs typeface="+mn-cs"/>
              </a:rPr>
              <a:t>函数 </a:t>
            </a:r>
            <a:r>
              <a:rPr lang="en-US" altLang="zh-CN" sz="1200" kern="1200" baseline="0" dirty="0">
                <a:solidFill>
                  <a:schemeClr val="tx1"/>
                </a:solidFill>
                <a:latin typeface="Arial" charset="0"/>
                <a:ea typeface="宋体" pitchFamily="2" charset="-122"/>
                <a:cs typeface="+mn-cs"/>
              </a:rPr>
              <a:t>(</a:t>
            </a:r>
            <a:r>
              <a:rPr lang="zh-CN" altLang="en-US" sz="1200" kern="1200" baseline="0" dirty="0">
                <a:solidFill>
                  <a:schemeClr val="tx1"/>
                </a:solidFill>
                <a:latin typeface="Arial" charset="0"/>
                <a:ea typeface="宋体" pitchFamily="2" charset="-122"/>
                <a:cs typeface="+mn-cs"/>
              </a:rPr>
              <a:t>大部分</a:t>
            </a:r>
            <a:r>
              <a:rPr lang="en-US" altLang="zh-CN" sz="1200" kern="1200" baseline="0" dirty="0">
                <a:solidFill>
                  <a:schemeClr val="tx1"/>
                </a:solidFill>
                <a:latin typeface="Arial" charset="0"/>
                <a:ea typeface="宋体" pitchFamily="2" charset="-122"/>
                <a:cs typeface="+mn-cs"/>
              </a:rPr>
              <a:t>helper</a:t>
            </a:r>
            <a:r>
              <a:rPr lang="zh-CN" altLang="en-US" sz="1200" kern="1200" baseline="0" dirty="0">
                <a:solidFill>
                  <a:schemeClr val="tx1"/>
                </a:solidFill>
                <a:latin typeface="Arial" charset="0"/>
                <a:ea typeface="宋体" pitchFamily="2" charset="-122"/>
                <a:cs typeface="+mn-cs"/>
              </a:rPr>
              <a:t>函数都可以通过这种方式构造</a:t>
            </a:r>
            <a:r>
              <a:rPr lang="en-US" altLang="zh-CN" sz="1200" kern="1200" baseline="0" dirty="0">
                <a:solidFill>
                  <a:schemeClr val="tx1"/>
                </a:solidFill>
                <a:latin typeface="Arial" charset="0"/>
                <a:ea typeface="宋体" pitchFamily="2" charset="-122"/>
                <a:cs typeface="+mn-cs"/>
              </a:rPr>
              <a:t>)</a:t>
            </a:r>
          </a:p>
          <a:p>
            <a:r>
              <a:rPr lang="zh-CN" altLang="en-US" sz="1200" kern="1200" baseline="0" dirty="0">
                <a:solidFill>
                  <a:schemeClr val="tx1"/>
                </a:solidFill>
                <a:latin typeface="Arial" charset="0"/>
                <a:ea typeface="宋体" pitchFamily="2" charset="-122"/>
                <a:cs typeface="+mn-cs"/>
              </a:rPr>
              <a:t>   </a:t>
            </a:r>
            <a:r>
              <a:rPr lang="en-US" altLang="zh-CN" sz="1200" kern="1200" baseline="0" dirty="0">
                <a:solidFill>
                  <a:schemeClr val="tx1"/>
                </a:solidFill>
                <a:latin typeface="Arial" charset="0"/>
                <a:ea typeface="宋体" pitchFamily="2" charset="-122"/>
                <a:cs typeface="+mn-cs"/>
              </a:rPr>
              <a:t>4.2 </a:t>
            </a:r>
            <a:r>
              <a:rPr lang="zh-CN" altLang="en-US" sz="1200" kern="1200" baseline="0" dirty="0">
                <a:solidFill>
                  <a:schemeClr val="tx1"/>
                </a:solidFill>
                <a:latin typeface="Arial" charset="0"/>
                <a:ea typeface="宋体" pitchFamily="2" charset="-122"/>
                <a:cs typeface="+mn-cs"/>
              </a:rPr>
              <a:t>否则可以考虑添加相应的译码函数；或者不使用 </a:t>
            </a:r>
            <a:r>
              <a:rPr lang="en-US" altLang="zh-CN" sz="1200" kern="1200" baseline="0" dirty="0" err="1">
                <a:solidFill>
                  <a:schemeClr val="tx1"/>
                </a:solidFill>
                <a:latin typeface="Arial" charset="0"/>
                <a:ea typeface="宋体" pitchFamily="2" charset="-122"/>
                <a:cs typeface="+mn-cs"/>
              </a:rPr>
              <a:t>make_instr_helper</a:t>
            </a:r>
            <a:r>
              <a:rPr lang="en-US" altLang="zh-CN" sz="1200" kern="1200" baseline="0" dirty="0">
                <a:solidFill>
                  <a:schemeClr val="tx1"/>
                </a:solidFill>
                <a:latin typeface="Arial" charset="0"/>
                <a:ea typeface="宋体" pitchFamily="2" charset="-122"/>
                <a:cs typeface="+mn-cs"/>
              </a:rPr>
              <a:t>() , </a:t>
            </a:r>
            <a:r>
              <a:rPr lang="zh-CN" altLang="en-US" sz="1200" kern="1200" baseline="0" dirty="0">
                <a:solidFill>
                  <a:schemeClr val="tx1"/>
                </a:solidFill>
                <a:latin typeface="Arial" charset="0"/>
                <a:ea typeface="宋体" pitchFamily="2" charset="-122"/>
                <a:cs typeface="+mn-cs"/>
              </a:rPr>
              <a:t>而是直接使用 </a:t>
            </a:r>
            <a:r>
              <a:rPr lang="en-US" altLang="zh-CN" sz="1200" kern="1200" baseline="0" dirty="0" err="1">
                <a:solidFill>
                  <a:schemeClr val="tx1"/>
                </a:solidFill>
                <a:latin typeface="Arial" charset="0"/>
                <a:ea typeface="宋体" pitchFamily="2" charset="-122"/>
                <a:cs typeface="+mn-cs"/>
              </a:rPr>
              <a:t>make_helper</a:t>
            </a:r>
            <a:r>
              <a:rPr lang="en-US" altLang="zh-CN" sz="1200" kern="1200" baseline="0" dirty="0">
                <a:solidFill>
                  <a:schemeClr val="tx1"/>
                </a:solidFill>
                <a:latin typeface="Arial" charset="0"/>
                <a:ea typeface="宋体" pitchFamily="2" charset="-122"/>
                <a:cs typeface="+mn-cs"/>
              </a:rPr>
              <a:t>() </a:t>
            </a:r>
            <a:r>
              <a:rPr lang="zh-CN" altLang="en-US" sz="1200" kern="1200" baseline="0" dirty="0">
                <a:solidFill>
                  <a:schemeClr val="tx1"/>
                </a:solidFill>
                <a:latin typeface="Arial" charset="0"/>
                <a:ea typeface="宋体" pitchFamily="2" charset="-122"/>
                <a:cs typeface="+mn-cs"/>
              </a:rPr>
              <a:t>来定义</a:t>
            </a:r>
            <a:r>
              <a:rPr lang="en-US" altLang="zh-CN" sz="1200" kern="1200" baseline="0" dirty="0">
                <a:solidFill>
                  <a:schemeClr val="tx1"/>
                </a:solidFill>
                <a:latin typeface="Arial" charset="0"/>
                <a:ea typeface="宋体" pitchFamily="2" charset="-122"/>
                <a:cs typeface="+mn-cs"/>
              </a:rPr>
              <a:t>helper</a:t>
            </a:r>
            <a:r>
              <a:rPr lang="zh-CN" altLang="en-US" sz="1200" kern="1200" baseline="0" dirty="0">
                <a:solidFill>
                  <a:schemeClr val="tx1"/>
                </a:solidFill>
                <a:latin typeface="Arial" charset="0"/>
                <a:ea typeface="宋体" pitchFamily="2" charset="-122"/>
                <a:cs typeface="+mn-cs"/>
              </a:rPr>
              <a:t>函数</a:t>
            </a:r>
            <a:r>
              <a:rPr lang="en-US" altLang="zh-CN" sz="1200" kern="1200" baseline="0" dirty="0">
                <a:solidFill>
                  <a:schemeClr val="tx1"/>
                </a:solidFill>
                <a:latin typeface="Arial" charset="0"/>
                <a:ea typeface="宋体" pitchFamily="2" charset="-122"/>
                <a:cs typeface="+mn-cs"/>
              </a:rPr>
              <a:t>, </a:t>
            </a:r>
            <a:r>
              <a:rPr lang="zh-CN" altLang="en-US" sz="1200" kern="1200" baseline="0" dirty="0">
                <a:solidFill>
                  <a:schemeClr val="tx1"/>
                </a:solidFill>
                <a:latin typeface="Arial" charset="0"/>
                <a:ea typeface="宋体" pitchFamily="2" charset="-122"/>
                <a:cs typeface="+mn-cs"/>
              </a:rPr>
              <a:t>在函数体中直接进行译码</a:t>
            </a:r>
            <a:r>
              <a:rPr lang="en-US" altLang="zh-CN" sz="1200" kern="1200" baseline="0" dirty="0">
                <a:solidFill>
                  <a:schemeClr val="tx1"/>
                </a:solidFill>
                <a:latin typeface="Arial" charset="0"/>
                <a:ea typeface="宋体" pitchFamily="2" charset="-122"/>
                <a:cs typeface="+mn-cs"/>
              </a:rPr>
              <a:t>, </a:t>
            </a:r>
            <a:r>
              <a:rPr lang="zh-CN" altLang="en-US" sz="1200" kern="1200" baseline="0" dirty="0">
                <a:solidFill>
                  <a:schemeClr val="tx1"/>
                </a:solidFill>
                <a:latin typeface="Arial" charset="0"/>
                <a:ea typeface="宋体" pitchFamily="2" charset="-122"/>
                <a:cs typeface="+mn-cs"/>
              </a:rPr>
              <a:t>并调用 </a:t>
            </a:r>
            <a:r>
              <a:rPr lang="en-US" altLang="zh-CN" sz="1200" kern="1200" baseline="0" dirty="0" err="1">
                <a:solidFill>
                  <a:schemeClr val="tx1"/>
                </a:solidFill>
                <a:latin typeface="Arial" charset="0"/>
                <a:ea typeface="宋体" pitchFamily="2" charset="-122"/>
                <a:cs typeface="+mn-cs"/>
              </a:rPr>
              <a:t>do_execute</a:t>
            </a:r>
            <a:r>
              <a:rPr lang="en-US" altLang="zh-CN" sz="1200" kern="1200" baseline="0" dirty="0">
                <a:solidFill>
                  <a:schemeClr val="tx1"/>
                </a:solidFill>
                <a:latin typeface="Arial" charset="0"/>
                <a:ea typeface="宋体" pitchFamily="2" charset="-122"/>
                <a:cs typeface="+mn-cs"/>
              </a:rPr>
              <a:t>() (</a:t>
            </a:r>
            <a:r>
              <a:rPr lang="zh-CN" altLang="en-US" sz="1200" kern="1200" baseline="0" dirty="0">
                <a:solidFill>
                  <a:schemeClr val="tx1"/>
                </a:solidFill>
                <a:latin typeface="Arial" charset="0"/>
                <a:ea typeface="宋体" pitchFamily="2" charset="-122"/>
                <a:cs typeface="+mn-cs"/>
              </a:rPr>
              <a:t>可以参考 </a:t>
            </a:r>
            <a:r>
              <a:rPr lang="en-US" altLang="zh-CN" sz="1200" kern="1200" baseline="0" dirty="0" err="1">
                <a:solidFill>
                  <a:schemeClr val="tx1"/>
                </a:solidFill>
                <a:latin typeface="Arial" charset="0"/>
                <a:ea typeface="宋体" pitchFamily="2" charset="-122"/>
                <a:cs typeface="+mn-cs"/>
              </a:rPr>
              <a:t>nemu</a:t>
            </a:r>
            <a:r>
              <a:rPr lang="en-US" altLang="zh-CN" sz="1200" kern="1200" baseline="0" dirty="0">
                <a:solidFill>
                  <a:schemeClr val="tx1"/>
                </a:solidFill>
                <a:latin typeface="Arial" charset="0"/>
                <a:ea typeface="宋体" pitchFamily="2" charset="-122"/>
                <a:cs typeface="+mn-cs"/>
              </a:rPr>
              <a:t>/</a:t>
            </a:r>
            <a:r>
              <a:rPr lang="en-US" altLang="zh-CN" sz="1200" kern="1200" baseline="0" dirty="0" err="1">
                <a:solidFill>
                  <a:schemeClr val="tx1"/>
                </a:solidFill>
                <a:latin typeface="Arial" charset="0"/>
                <a:ea typeface="宋体" pitchFamily="2" charset="-122"/>
                <a:cs typeface="+mn-cs"/>
              </a:rPr>
              <a:t>src</a:t>
            </a:r>
            <a:r>
              <a:rPr lang="en-US" altLang="zh-CN" sz="1200" kern="1200" baseline="0" dirty="0">
                <a:solidFill>
                  <a:schemeClr val="tx1"/>
                </a:solidFill>
                <a:latin typeface="Arial" charset="0"/>
                <a:ea typeface="宋体" pitchFamily="2" charset="-122"/>
                <a:cs typeface="+mn-cs"/>
              </a:rPr>
              <a:t>/</a:t>
            </a:r>
            <a:r>
              <a:rPr lang="en-US" altLang="zh-CN" sz="1200" kern="1200" baseline="0" dirty="0" err="1">
                <a:solidFill>
                  <a:schemeClr val="tx1"/>
                </a:solidFill>
                <a:latin typeface="Arial" charset="0"/>
                <a:ea typeface="宋体" pitchFamily="2" charset="-122"/>
                <a:cs typeface="+mn-cs"/>
              </a:rPr>
              <a:t>cpu</a:t>
            </a:r>
            <a:r>
              <a:rPr lang="en-US" altLang="zh-CN" sz="1200" kern="1200" baseline="0" dirty="0">
                <a:solidFill>
                  <a:schemeClr val="tx1"/>
                </a:solidFill>
                <a:latin typeface="Arial" charset="0"/>
                <a:ea typeface="宋体" pitchFamily="2" charset="-122"/>
                <a:cs typeface="+mn-cs"/>
              </a:rPr>
              <a:t>/exec/data-</a:t>
            </a:r>
            <a:r>
              <a:rPr lang="en-US" altLang="zh-CN" sz="1200" kern="1200" baseline="0" dirty="0" err="1">
                <a:solidFill>
                  <a:schemeClr val="tx1"/>
                </a:solidFill>
                <a:latin typeface="Arial" charset="0"/>
                <a:ea typeface="宋体" pitchFamily="2" charset="-122"/>
                <a:cs typeface="+mn-cs"/>
              </a:rPr>
              <a:t>mov</a:t>
            </a:r>
            <a:r>
              <a:rPr lang="en-US" altLang="zh-CN" sz="1200" kern="1200" baseline="0" dirty="0">
                <a:solidFill>
                  <a:schemeClr val="tx1"/>
                </a:solidFill>
                <a:latin typeface="Arial" charset="0"/>
                <a:ea typeface="宋体" pitchFamily="2" charset="-122"/>
                <a:cs typeface="+mn-cs"/>
              </a:rPr>
              <a:t>/</a:t>
            </a:r>
            <a:r>
              <a:rPr lang="en-US" altLang="zh-CN" sz="1200" kern="1200" baseline="0" dirty="0" err="1">
                <a:solidFill>
                  <a:schemeClr val="tx1"/>
                </a:solidFill>
                <a:latin typeface="Arial" charset="0"/>
                <a:ea typeface="宋体" pitchFamily="2" charset="-122"/>
                <a:cs typeface="+mn-cs"/>
              </a:rPr>
              <a:t>xchg-template.h</a:t>
            </a:r>
            <a:r>
              <a:rPr lang="en-US" altLang="zh-CN" sz="1200" kern="1200" baseline="0" dirty="0">
                <a:solidFill>
                  <a:schemeClr val="tx1"/>
                </a:solidFill>
                <a:latin typeface="Arial" charset="0"/>
                <a:ea typeface="宋体" pitchFamily="2" charset="-122"/>
                <a:cs typeface="+mn-cs"/>
              </a:rPr>
              <a:t> </a:t>
            </a:r>
            <a:r>
              <a:rPr lang="zh-CN" altLang="en-US" sz="1200" kern="1200" baseline="0" dirty="0">
                <a:solidFill>
                  <a:schemeClr val="tx1"/>
                </a:solidFill>
                <a:latin typeface="Arial" charset="0"/>
                <a:ea typeface="宋体" pitchFamily="2" charset="-122"/>
                <a:cs typeface="+mn-cs"/>
              </a:rPr>
              <a:t>中的 </a:t>
            </a:r>
            <a:r>
              <a:rPr lang="en-US" altLang="zh-CN" sz="1200" kern="1200" baseline="0" dirty="0">
                <a:solidFill>
                  <a:schemeClr val="tx1"/>
                </a:solidFill>
                <a:latin typeface="Arial" charset="0"/>
                <a:ea typeface="宋体" pitchFamily="2" charset="-122"/>
                <a:cs typeface="+mn-cs"/>
              </a:rPr>
              <a:t>xchg_a2r </a:t>
            </a:r>
            <a:r>
              <a:rPr lang="zh-CN" altLang="en-US" sz="1200" kern="1200" baseline="0" dirty="0">
                <a:solidFill>
                  <a:schemeClr val="tx1"/>
                </a:solidFill>
                <a:latin typeface="Arial" charset="0"/>
                <a:ea typeface="宋体" pitchFamily="2" charset="-122"/>
                <a:cs typeface="+mn-cs"/>
              </a:rPr>
              <a:t>指令类型</a:t>
            </a:r>
            <a:r>
              <a:rPr lang="en-US" altLang="zh-CN" sz="1200" kern="1200" baseline="0" dirty="0">
                <a:solidFill>
                  <a:schemeClr val="tx1"/>
                </a:solidFill>
                <a:latin typeface="Arial" charset="0"/>
                <a:ea typeface="宋体" pitchFamily="2" charset="-122"/>
                <a:cs typeface="+mn-cs"/>
              </a:rPr>
              <a:t>)</a:t>
            </a:r>
          </a:p>
          <a:p>
            <a:endParaRPr lang="en-US" altLang="zh-CN" sz="1200" kern="1200" baseline="0" dirty="0">
              <a:solidFill>
                <a:schemeClr val="tx1"/>
              </a:solidFill>
              <a:latin typeface="Arial" charset="0"/>
              <a:ea typeface="宋体" pitchFamily="2" charset="-122"/>
              <a:cs typeface="+mn-cs"/>
            </a:endParaRPr>
          </a:p>
          <a:p>
            <a:r>
              <a:rPr lang="en-US" altLang="zh-CN" sz="1200" kern="1200" baseline="0" dirty="0" err="1">
                <a:solidFill>
                  <a:schemeClr val="tx1"/>
                </a:solidFill>
                <a:latin typeface="Arial" charset="0"/>
                <a:ea typeface="宋体" pitchFamily="2" charset="-122"/>
                <a:cs typeface="+mn-cs"/>
              </a:rPr>
              <a:t>xxx.C</a:t>
            </a:r>
            <a:endParaRPr lang="en-US" altLang="zh-CN" sz="1200" kern="1200" baseline="0" dirty="0">
              <a:solidFill>
                <a:schemeClr val="tx1"/>
              </a:solidFill>
              <a:latin typeface="Arial" charset="0"/>
              <a:ea typeface="宋体" pitchFamily="2" charset="-122"/>
              <a:cs typeface="+mn-cs"/>
            </a:endParaRPr>
          </a:p>
          <a:p>
            <a:r>
              <a:rPr lang="zh-CN" altLang="en-US" sz="1200" kern="1200" baseline="0" dirty="0">
                <a:solidFill>
                  <a:schemeClr val="tx1"/>
                </a:solidFill>
                <a:latin typeface="Arial" charset="0"/>
                <a:ea typeface="宋体" pitchFamily="2" charset="-122"/>
                <a:cs typeface="+mn-cs"/>
              </a:rPr>
              <a:t>包含 </a:t>
            </a:r>
            <a:r>
              <a:rPr lang="en-US" altLang="zh-CN" sz="1200" kern="1200" baseline="0" dirty="0" err="1">
                <a:solidFill>
                  <a:schemeClr val="tx1"/>
                </a:solidFill>
                <a:latin typeface="Arial" charset="0"/>
                <a:ea typeface="宋体" pitchFamily="2" charset="-122"/>
                <a:cs typeface="+mn-cs"/>
              </a:rPr>
              <a:t>cpu</a:t>
            </a:r>
            <a:r>
              <a:rPr lang="en-US" altLang="zh-CN" sz="1200" kern="1200" baseline="0" dirty="0">
                <a:solidFill>
                  <a:schemeClr val="tx1"/>
                </a:solidFill>
                <a:latin typeface="Arial" charset="0"/>
                <a:ea typeface="宋体" pitchFamily="2" charset="-122"/>
                <a:cs typeface="+mn-cs"/>
              </a:rPr>
              <a:t>/exec-</a:t>
            </a:r>
            <a:r>
              <a:rPr lang="en-US" altLang="zh-CN" sz="1200" kern="1200" baseline="0" dirty="0" err="1">
                <a:solidFill>
                  <a:schemeClr val="tx1"/>
                </a:solidFill>
                <a:latin typeface="Arial" charset="0"/>
                <a:ea typeface="宋体" pitchFamily="2" charset="-122"/>
                <a:cs typeface="+mn-cs"/>
              </a:rPr>
              <a:t>helper.h</a:t>
            </a:r>
            <a:endParaRPr lang="en-US" altLang="zh-CN" sz="1200" kern="1200" baseline="0" dirty="0">
              <a:solidFill>
                <a:schemeClr val="tx1"/>
              </a:solidFill>
              <a:latin typeface="Arial" charset="0"/>
              <a:ea typeface="宋体" pitchFamily="2" charset="-122"/>
              <a:cs typeface="+mn-cs"/>
            </a:endParaRPr>
          </a:p>
          <a:p>
            <a:r>
              <a:rPr lang="en-US" altLang="zh-CN" sz="1200" kern="1200" baseline="0" dirty="0">
                <a:solidFill>
                  <a:schemeClr val="tx1"/>
                </a:solidFill>
                <a:latin typeface="Arial" charset="0"/>
                <a:ea typeface="宋体" pitchFamily="2" charset="-122"/>
                <a:cs typeface="+mn-cs"/>
              </a:rPr>
              <a:t>1. </a:t>
            </a:r>
            <a:r>
              <a:rPr lang="zh-CN" altLang="en-US" sz="1200" kern="1200" baseline="0" dirty="0">
                <a:solidFill>
                  <a:schemeClr val="tx1"/>
                </a:solidFill>
                <a:latin typeface="Arial" charset="0"/>
                <a:ea typeface="宋体" pitchFamily="2" charset="-122"/>
                <a:cs typeface="+mn-cs"/>
              </a:rPr>
              <a:t>通过分别将宏 </a:t>
            </a:r>
            <a:r>
              <a:rPr lang="en-US" altLang="zh-CN" sz="1200" kern="1200" baseline="0" dirty="0">
                <a:solidFill>
                  <a:schemeClr val="tx1"/>
                </a:solidFill>
                <a:latin typeface="Arial" charset="0"/>
                <a:ea typeface="宋体" pitchFamily="2" charset="-122"/>
                <a:cs typeface="+mn-cs"/>
              </a:rPr>
              <a:t>DATA_BYTE </a:t>
            </a:r>
            <a:r>
              <a:rPr lang="zh-CN" altLang="en-US" sz="1200" kern="1200" baseline="0" dirty="0">
                <a:solidFill>
                  <a:schemeClr val="tx1"/>
                </a:solidFill>
                <a:latin typeface="Arial" charset="0"/>
                <a:ea typeface="宋体" pitchFamily="2" charset="-122"/>
                <a:cs typeface="+mn-cs"/>
              </a:rPr>
              <a:t>定义成 </a:t>
            </a:r>
            <a:r>
              <a:rPr lang="en-US" altLang="zh-CN" sz="1200" kern="1200" baseline="0" dirty="0">
                <a:solidFill>
                  <a:schemeClr val="tx1"/>
                </a:solidFill>
                <a:latin typeface="Arial" charset="0"/>
                <a:ea typeface="宋体" pitchFamily="2" charset="-122"/>
                <a:cs typeface="+mn-cs"/>
              </a:rPr>
              <a:t>1 , 2 , 4 , </a:t>
            </a:r>
            <a:r>
              <a:rPr lang="zh-CN" altLang="en-US" sz="1200" kern="1200" baseline="0" dirty="0">
                <a:solidFill>
                  <a:schemeClr val="tx1"/>
                </a:solidFill>
                <a:latin typeface="Arial" charset="0"/>
                <a:ea typeface="宋体" pitchFamily="2" charset="-122"/>
                <a:cs typeface="+mn-cs"/>
              </a:rPr>
              <a:t>分别对指令模板文件 </a:t>
            </a:r>
            <a:r>
              <a:rPr lang="en-US" altLang="zh-CN" sz="1200" kern="1200" baseline="0" dirty="0">
                <a:solidFill>
                  <a:schemeClr val="tx1"/>
                </a:solidFill>
                <a:latin typeface="Arial" charset="0"/>
                <a:ea typeface="宋体" pitchFamily="2" charset="-122"/>
                <a:cs typeface="+mn-cs"/>
              </a:rPr>
              <a:t>xxx-</a:t>
            </a:r>
            <a:r>
              <a:rPr lang="en-US" altLang="zh-CN" sz="1200" kern="1200" baseline="0" dirty="0" err="1">
                <a:solidFill>
                  <a:schemeClr val="tx1"/>
                </a:solidFill>
                <a:latin typeface="Arial" charset="0"/>
                <a:ea typeface="宋体" pitchFamily="2" charset="-122"/>
                <a:cs typeface="+mn-cs"/>
              </a:rPr>
              <a:t>template.h</a:t>
            </a:r>
            <a:r>
              <a:rPr lang="en-US" altLang="zh-CN" sz="1200" kern="1200" baseline="0" dirty="0">
                <a:solidFill>
                  <a:schemeClr val="tx1"/>
                </a:solidFill>
                <a:latin typeface="Arial" charset="0"/>
                <a:ea typeface="宋体" pitchFamily="2" charset="-122"/>
                <a:cs typeface="+mn-cs"/>
              </a:rPr>
              <a:t> </a:t>
            </a:r>
            <a:r>
              <a:rPr lang="zh-CN" altLang="en-US" sz="1200" kern="1200" baseline="0" dirty="0">
                <a:solidFill>
                  <a:schemeClr val="tx1"/>
                </a:solidFill>
                <a:latin typeface="Arial" charset="0"/>
                <a:ea typeface="宋体" pitchFamily="2" charset="-122"/>
                <a:cs typeface="+mn-cs"/>
              </a:rPr>
              <a:t>进行实例化</a:t>
            </a:r>
          </a:p>
          <a:p>
            <a:r>
              <a:rPr lang="en-US" altLang="zh-CN" sz="1200" kern="1200" baseline="0" dirty="0">
                <a:solidFill>
                  <a:schemeClr val="tx1"/>
                </a:solidFill>
                <a:latin typeface="Arial" charset="0"/>
                <a:ea typeface="宋体" pitchFamily="2" charset="-122"/>
                <a:cs typeface="+mn-cs"/>
              </a:rPr>
              <a:t>2. </a:t>
            </a:r>
            <a:r>
              <a:rPr lang="zh-CN" altLang="en-US" sz="1200" kern="1200" baseline="0" dirty="0">
                <a:solidFill>
                  <a:schemeClr val="tx1"/>
                </a:solidFill>
                <a:latin typeface="Arial" charset="0"/>
                <a:ea typeface="宋体" pitchFamily="2" charset="-122"/>
                <a:cs typeface="+mn-cs"/>
              </a:rPr>
              <a:t>若一个</a:t>
            </a:r>
            <a:r>
              <a:rPr lang="en-US" altLang="zh-CN" sz="1200" kern="1200" baseline="0" dirty="0">
                <a:solidFill>
                  <a:schemeClr val="tx1"/>
                </a:solidFill>
                <a:latin typeface="Arial" charset="0"/>
                <a:ea typeface="宋体" pitchFamily="2" charset="-122"/>
                <a:cs typeface="+mn-cs"/>
              </a:rPr>
              <a:t>helper</a:t>
            </a:r>
            <a:r>
              <a:rPr lang="zh-CN" altLang="en-US" sz="1200" kern="1200" baseline="0" dirty="0">
                <a:solidFill>
                  <a:schemeClr val="tx1"/>
                </a:solidFill>
                <a:latin typeface="Arial" charset="0"/>
                <a:ea typeface="宋体" pitchFamily="2" charset="-122"/>
                <a:cs typeface="+mn-cs"/>
              </a:rPr>
              <a:t>函数只会在某些操作数长度中用到</a:t>
            </a:r>
            <a:r>
              <a:rPr lang="en-US" altLang="zh-CN" sz="1200" kern="1200" baseline="0" dirty="0">
                <a:solidFill>
                  <a:schemeClr val="tx1"/>
                </a:solidFill>
                <a:latin typeface="Arial" charset="0"/>
                <a:ea typeface="宋体" pitchFamily="2" charset="-122"/>
                <a:cs typeface="+mn-cs"/>
              </a:rPr>
              <a:t>, </a:t>
            </a:r>
            <a:r>
              <a:rPr lang="zh-CN" altLang="en-US" sz="1200" kern="1200" baseline="0" dirty="0">
                <a:solidFill>
                  <a:schemeClr val="tx1"/>
                </a:solidFill>
                <a:latin typeface="Arial" charset="0"/>
                <a:ea typeface="宋体" pitchFamily="2" charset="-122"/>
                <a:cs typeface="+mn-cs"/>
              </a:rPr>
              <a:t>可以在 </a:t>
            </a:r>
            <a:r>
              <a:rPr lang="en-US" altLang="zh-CN" sz="1200" kern="1200" baseline="0" dirty="0">
                <a:solidFill>
                  <a:schemeClr val="tx1"/>
                </a:solidFill>
                <a:latin typeface="Arial" charset="0"/>
                <a:ea typeface="宋体" pitchFamily="2" charset="-122"/>
                <a:cs typeface="+mn-cs"/>
              </a:rPr>
              <a:t>xxx-</a:t>
            </a:r>
            <a:r>
              <a:rPr lang="en-US" altLang="zh-CN" sz="1200" kern="1200" baseline="0" dirty="0" err="1">
                <a:solidFill>
                  <a:schemeClr val="tx1"/>
                </a:solidFill>
                <a:latin typeface="Arial" charset="0"/>
                <a:ea typeface="宋体" pitchFamily="2" charset="-122"/>
                <a:cs typeface="+mn-cs"/>
              </a:rPr>
              <a:t>template.h</a:t>
            </a:r>
            <a:r>
              <a:rPr lang="en-US" altLang="zh-CN" sz="1200" kern="1200" baseline="0" dirty="0">
                <a:solidFill>
                  <a:schemeClr val="tx1"/>
                </a:solidFill>
                <a:latin typeface="Arial" charset="0"/>
                <a:ea typeface="宋体" pitchFamily="2" charset="-122"/>
                <a:cs typeface="+mn-cs"/>
              </a:rPr>
              <a:t> </a:t>
            </a:r>
            <a:r>
              <a:rPr lang="zh-CN" altLang="en-US" sz="1200" kern="1200" baseline="0" dirty="0">
                <a:solidFill>
                  <a:schemeClr val="tx1"/>
                </a:solidFill>
                <a:latin typeface="Arial" charset="0"/>
                <a:ea typeface="宋体" pitchFamily="2" charset="-122"/>
                <a:cs typeface="+mn-cs"/>
              </a:rPr>
              <a:t>中通过条件编译的功能来指定 </a:t>
            </a:r>
            <a:r>
              <a:rPr lang="en-US" altLang="zh-CN" sz="1200" kern="1200" baseline="0" dirty="0">
                <a:solidFill>
                  <a:schemeClr val="tx1"/>
                </a:solidFill>
                <a:latin typeface="Arial" charset="0"/>
                <a:ea typeface="宋体" pitchFamily="2" charset="-122"/>
                <a:cs typeface="+mn-cs"/>
              </a:rPr>
              <a:t>(</a:t>
            </a:r>
            <a:r>
              <a:rPr lang="zh-CN" altLang="en-US" sz="1200" kern="1200" baseline="0" dirty="0">
                <a:solidFill>
                  <a:schemeClr val="tx1"/>
                </a:solidFill>
                <a:latin typeface="Arial" charset="0"/>
                <a:ea typeface="宋体" pitchFamily="2" charset="-122"/>
                <a:cs typeface="+mn-cs"/>
              </a:rPr>
              <a:t>可以参考</a:t>
            </a:r>
          </a:p>
          <a:p>
            <a:r>
              <a:rPr lang="en-US" altLang="zh-CN" sz="1200" kern="1200" baseline="0" dirty="0" err="1">
                <a:solidFill>
                  <a:schemeClr val="tx1"/>
                </a:solidFill>
                <a:latin typeface="Arial" charset="0"/>
                <a:ea typeface="宋体" pitchFamily="2" charset="-122"/>
                <a:cs typeface="+mn-cs"/>
              </a:rPr>
              <a:t>nemu</a:t>
            </a:r>
            <a:r>
              <a:rPr lang="en-US" altLang="zh-CN" sz="1200" kern="1200" baseline="0" dirty="0">
                <a:solidFill>
                  <a:schemeClr val="tx1"/>
                </a:solidFill>
                <a:latin typeface="Arial" charset="0"/>
                <a:ea typeface="宋体" pitchFamily="2" charset="-122"/>
                <a:cs typeface="+mn-cs"/>
              </a:rPr>
              <a:t>/</a:t>
            </a:r>
            <a:r>
              <a:rPr lang="en-US" altLang="zh-CN" sz="1200" kern="1200" baseline="0" dirty="0" err="1">
                <a:solidFill>
                  <a:schemeClr val="tx1"/>
                </a:solidFill>
                <a:latin typeface="Arial" charset="0"/>
                <a:ea typeface="宋体" pitchFamily="2" charset="-122"/>
                <a:cs typeface="+mn-cs"/>
              </a:rPr>
              <a:t>src</a:t>
            </a:r>
            <a:r>
              <a:rPr lang="en-US" altLang="zh-CN" sz="1200" kern="1200" baseline="0" dirty="0">
                <a:solidFill>
                  <a:schemeClr val="tx1"/>
                </a:solidFill>
                <a:latin typeface="Arial" charset="0"/>
                <a:ea typeface="宋体" pitchFamily="2" charset="-122"/>
                <a:cs typeface="+mn-cs"/>
              </a:rPr>
              <a:t>/</a:t>
            </a:r>
            <a:r>
              <a:rPr lang="en-US" altLang="zh-CN" sz="1200" kern="1200" baseline="0" dirty="0" err="1">
                <a:solidFill>
                  <a:schemeClr val="tx1"/>
                </a:solidFill>
                <a:latin typeface="Arial" charset="0"/>
                <a:ea typeface="宋体" pitchFamily="2" charset="-122"/>
                <a:cs typeface="+mn-cs"/>
              </a:rPr>
              <a:t>cpu</a:t>
            </a:r>
            <a:r>
              <a:rPr lang="en-US" altLang="zh-CN" sz="1200" kern="1200" baseline="0" dirty="0">
                <a:solidFill>
                  <a:schemeClr val="tx1"/>
                </a:solidFill>
                <a:latin typeface="Arial" charset="0"/>
                <a:ea typeface="宋体" pitchFamily="2" charset="-122"/>
                <a:cs typeface="+mn-cs"/>
              </a:rPr>
              <a:t>/exec/data-</a:t>
            </a:r>
            <a:r>
              <a:rPr lang="en-US" altLang="zh-CN" sz="1200" kern="1200" baseline="0" dirty="0" err="1">
                <a:solidFill>
                  <a:schemeClr val="tx1"/>
                </a:solidFill>
                <a:latin typeface="Arial" charset="0"/>
                <a:ea typeface="宋体" pitchFamily="2" charset="-122"/>
                <a:cs typeface="+mn-cs"/>
              </a:rPr>
              <a:t>mov</a:t>
            </a:r>
            <a:r>
              <a:rPr lang="en-US" altLang="zh-CN" sz="1200" kern="1200" baseline="0" dirty="0">
                <a:solidFill>
                  <a:schemeClr val="tx1"/>
                </a:solidFill>
                <a:latin typeface="Arial" charset="0"/>
                <a:ea typeface="宋体" pitchFamily="2" charset="-122"/>
                <a:cs typeface="+mn-cs"/>
              </a:rPr>
              <a:t>/</a:t>
            </a:r>
            <a:r>
              <a:rPr lang="en-US" altLang="zh-CN" sz="1200" kern="1200" baseline="0" dirty="0" err="1">
                <a:solidFill>
                  <a:schemeClr val="tx1"/>
                </a:solidFill>
                <a:latin typeface="Arial" charset="0"/>
                <a:ea typeface="宋体" pitchFamily="2" charset="-122"/>
                <a:cs typeface="+mn-cs"/>
              </a:rPr>
              <a:t>xchg-template.h</a:t>
            </a:r>
            <a:r>
              <a:rPr lang="en-US" altLang="zh-CN" sz="1200" kern="1200" baseline="0" dirty="0">
                <a:solidFill>
                  <a:schemeClr val="tx1"/>
                </a:solidFill>
                <a:latin typeface="Arial" charset="0"/>
                <a:ea typeface="宋体" pitchFamily="2" charset="-122"/>
                <a:cs typeface="+mn-cs"/>
              </a:rPr>
              <a:t> </a:t>
            </a:r>
            <a:r>
              <a:rPr lang="zh-CN" altLang="en-US" sz="1200" kern="1200" baseline="0" dirty="0">
                <a:solidFill>
                  <a:schemeClr val="tx1"/>
                </a:solidFill>
                <a:latin typeface="Arial" charset="0"/>
                <a:ea typeface="宋体" pitchFamily="2" charset="-122"/>
                <a:cs typeface="+mn-cs"/>
              </a:rPr>
              <a:t>中的 </a:t>
            </a:r>
            <a:r>
              <a:rPr lang="en-US" altLang="zh-CN" sz="1200" kern="1200" baseline="0" dirty="0">
                <a:solidFill>
                  <a:schemeClr val="tx1"/>
                </a:solidFill>
                <a:latin typeface="Arial" charset="0"/>
                <a:ea typeface="宋体" pitchFamily="2" charset="-122"/>
                <a:cs typeface="+mn-cs"/>
              </a:rPr>
              <a:t>xchg_a2r </a:t>
            </a:r>
            <a:r>
              <a:rPr lang="zh-CN" altLang="en-US" sz="1200" kern="1200" baseline="0" dirty="0">
                <a:solidFill>
                  <a:schemeClr val="tx1"/>
                </a:solidFill>
                <a:latin typeface="Arial" charset="0"/>
                <a:ea typeface="宋体" pitchFamily="2" charset="-122"/>
                <a:cs typeface="+mn-cs"/>
              </a:rPr>
              <a:t>指令类型</a:t>
            </a:r>
            <a:r>
              <a:rPr lang="en-US" altLang="zh-CN" sz="1200" kern="1200" baseline="0" dirty="0">
                <a:solidFill>
                  <a:schemeClr val="tx1"/>
                </a:solidFill>
                <a:latin typeface="Arial" charset="0"/>
                <a:ea typeface="宋体" pitchFamily="2" charset="-122"/>
                <a:cs typeface="+mn-cs"/>
              </a:rPr>
              <a:t>)</a:t>
            </a:r>
          </a:p>
          <a:p>
            <a:r>
              <a:rPr lang="en-US" altLang="zh-CN" sz="1200" kern="1200" baseline="0" dirty="0">
                <a:solidFill>
                  <a:schemeClr val="tx1"/>
                </a:solidFill>
                <a:latin typeface="Arial" charset="0"/>
                <a:ea typeface="宋体" pitchFamily="2" charset="-122"/>
                <a:cs typeface="+mn-cs"/>
              </a:rPr>
              <a:t>3. </a:t>
            </a:r>
            <a:r>
              <a:rPr lang="zh-CN" altLang="en-US" sz="1200" kern="1200" baseline="0" dirty="0">
                <a:solidFill>
                  <a:schemeClr val="tx1"/>
                </a:solidFill>
                <a:latin typeface="Arial" charset="0"/>
                <a:ea typeface="宋体" pitchFamily="2" charset="-122"/>
                <a:cs typeface="+mn-cs"/>
              </a:rPr>
              <a:t>必要时通过宏 </a:t>
            </a:r>
            <a:r>
              <a:rPr lang="en-US" altLang="zh-CN" sz="1200" kern="1200" baseline="0" dirty="0" err="1">
                <a:solidFill>
                  <a:schemeClr val="tx1"/>
                </a:solidFill>
                <a:latin typeface="Arial" charset="0"/>
                <a:ea typeface="宋体" pitchFamily="2" charset="-122"/>
                <a:cs typeface="+mn-cs"/>
              </a:rPr>
              <a:t>make_helper_v</a:t>
            </a:r>
            <a:r>
              <a:rPr lang="en-US" altLang="zh-CN" sz="1200" kern="1200" baseline="0" dirty="0">
                <a:solidFill>
                  <a:schemeClr val="tx1"/>
                </a:solidFill>
                <a:latin typeface="Arial" charset="0"/>
                <a:ea typeface="宋体" pitchFamily="2" charset="-122"/>
                <a:cs typeface="+mn-cs"/>
              </a:rPr>
              <a:t>() </a:t>
            </a:r>
            <a:r>
              <a:rPr lang="zh-CN" altLang="en-US" sz="1200" kern="1200" baseline="0" dirty="0">
                <a:solidFill>
                  <a:schemeClr val="tx1"/>
                </a:solidFill>
                <a:latin typeface="Arial" charset="0"/>
                <a:ea typeface="宋体" pitchFamily="2" charset="-122"/>
                <a:cs typeface="+mn-cs"/>
              </a:rPr>
              <a:t>定义相应的重载函数</a:t>
            </a:r>
            <a:r>
              <a:rPr lang="en-US" altLang="zh-CN" sz="1200" kern="1200" baseline="0" dirty="0">
                <a:solidFill>
                  <a:schemeClr val="tx1"/>
                </a:solidFill>
                <a:latin typeface="Arial" charset="0"/>
                <a:ea typeface="宋体" pitchFamily="2" charset="-122"/>
                <a:cs typeface="+mn-cs"/>
              </a:rPr>
              <a:t>, </a:t>
            </a:r>
            <a:r>
              <a:rPr lang="zh-CN" altLang="en-US" sz="1200" kern="1200" baseline="0" dirty="0">
                <a:solidFill>
                  <a:schemeClr val="tx1"/>
                </a:solidFill>
                <a:latin typeface="Arial" charset="0"/>
                <a:ea typeface="宋体" pitchFamily="2" charset="-122"/>
                <a:cs typeface="+mn-cs"/>
              </a:rPr>
              <a:t>根据指令的操作数长度前缀确定调用哪一个</a:t>
            </a:r>
            <a:r>
              <a:rPr lang="en-US" altLang="zh-CN" sz="1200" kern="1200" baseline="0" dirty="0">
                <a:solidFill>
                  <a:schemeClr val="tx1"/>
                </a:solidFill>
                <a:latin typeface="Arial" charset="0"/>
                <a:ea typeface="宋体" pitchFamily="2" charset="-122"/>
                <a:cs typeface="+mn-cs"/>
              </a:rPr>
              <a:t>helper</a:t>
            </a:r>
            <a:r>
              <a:rPr lang="zh-CN" altLang="en-US" sz="1200" kern="1200" baseline="0" dirty="0">
                <a:solidFill>
                  <a:schemeClr val="tx1"/>
                </a:solidFill>
                <a:latin typeface="Arial" charset="0"/>
                <a:ea typeface="宋体" pitchFamily="2" charset="-122"/>
                <a:cs typeface="+mn-cs"/>
              </a:rPr>
              <a:t>函数</a:t>
            </a:r>
            <a:endParaRPr lang="en-US" altLang="zh-CN" sz="1200" kern="1200" baseline="0" dirty="0">
              <a:solidFill>
                <a:schemeClr val="tx1"/>
              </a:solidFill>
              <a:latin typeface="Arial" charset="0"/>
              <a:ea typeface="宋体" pitchFamily="2" charset="-122"/>
              <a:cs typeface="+mn-cs"/>
            </a:endParaRPr>
          </a:p>
          <a:p>
            <a:endParaRPr lang="en-US" altLang="zh-CN" sz="1200" kern="1200" baseline="0" dirty="0">
              <a:solidFill>
                <a:schemeClr val="tx1"/>
              </a:solidFill>
              <a:latin typeface="Arial" charset="0"/>
              <a:ea typeface="宋体" pitchFamily="2" charset="-122"/>
              <a:cs typeface="+mn-cs"/>
            </a:endParaRPr>
          </a:p>
          <a:p>
            <a:r>
              <a:rPr lang="zh-CN" altLang="en-US" sz="1200" kern="1200" baseline="0" dirty="0">
                <a:solidFill>
                  <a:schemeClr val="tx1"/>
                </a:solidFill>
                <a:latin typeface="Arial" charset="0"/>
                <a:ea typeface="宋体" pitchFamily="2" charset="-122"/>
                <a:cs typeface="+mn-cs"/>
              </a:rPr>
              <a:t>如果指令的形式不易抽象成模板</a:t>
            </a:r>
            <a:r>
              <a:rPr lang="en-US" altLang="zh-CN" sz="1200" kern="1200" baseline="0" dirty="0">
                <a:solidFill>
                  <a:schemeClr val="tx1"/>
                </a:solidFill>
                <a:latin typeface="Arial" charset="0"/>
                <a:ea typeface="宋体" pitchFamily="2" charset="-122"/>
                <a:cs typeface="+mn-cs"/>
              </a:rPr>
              <a:t>(</a:t>
            </a:r>
            <a:r>
              <a:rPr lang="zh-CN" altLang="en-US" sz="1200" kern="1200" baseline="0" dirty="0">
                <a:solidFill>
                  <a:schemeClr val="tx1"/>
                </a:solidFill>
                <a:latin typeface="Arial" charset="0"/>
                <a:ea typeface="宋体" pitchFamily="2" charset="-122"/>
                <a:cs typeface="+mn-cs"/>
              </a:rPr>
              <a:t>例如 </a:t>
            </a:r>
            <a:r>
              <a:rPr lang="en-US" altLang="zh-CN" sz="1200" kern="1200" baseline="0" dirty="0">
                <a:solidFill>
                  <a:schemeClr val="tx1"/>
                </a:solidFill>
                <a:latin typeface="Arial" charset="0"/>
                <a:ea typeface="宋体" pitchFamily="2" charset="-122"/>
                <a:cs typeface="+mn-cs"/>
              </a:rPr>
              <a:t>ret ), </a:t>
            </a:r>
            <a:r>
              <a:rPr lang="zh-CN" altLang="en-US" sz="1200" kern="1200" baseline="0" dirty="0">
                <a:solidFill>
                  <a:schemeClr val="tx1"/>
                </a:solidFill>
                <a:latin typeface="Arial" charset="0"/>
                <a:ea typeface="宋体" pitchFamily="2" charset="-122"/>
                <a:cs typeface="+mn-cs"/>
              </a:rPr>
              <a:t>那么可以不采取模板的方式实现</a:t>
            </a:r>
            <a:r>
              <a:rPr lang="en-US" altLang="zh-CN" sz="1200" kern="1200" baseline="0" dirty="0">
                <a:solidFill>
                  <a:schemeClr val="tx1"/>
                </a:solidFill>
                <a:latin typeface="Arial" charset="0"/>
                <a:ea typeface="宋体" pitchFamily="2" charset="-122"/>
                <a:cs typeface="+mn-cs"/>
              </a:rPr>
              <a:t>, </a:t>
            </a:r>
            <a:r>
              <a:rPr lang="zh-CN" altLang="en-US" sz="1200" kern="1200" baseline="0" dirty="0">
                <a:solidFill>
                  <a:schemeClr val="tx1"/>
                </a:solidFill>
                <a:latin typeface="Arial" charset="0"/>
                <a:ea typeface="宋体" pitchFamily="2" charset="-122"/>
                <a:cs typeface="+mn-cs"/>
              </a:rPr>
              <a:t>直接在 </a:t>
            </a:r>
            <a:r>
              <a:rPr lang="en-US" altLang="zh-CN" sz="1200" kern="1200" baseline="0" dirty="0" err="1">
                <a:solidFill>
                  <a:schemeClr val="tx1"/>
                </a:solidFill>
                <a:latin typeface="Arial" charset="0"/>
                <a:ea typeface="宋体" pitchFamily="2" charset="-122"/>
                <a:cs typeface="+mn-cs"/>
              </a:rPr>
              <a:t>xxx.c</a:t>
            </a:r>
            <a:r>
              <a:rPr lang="en-US" altLang="zh-CN" sz="1200" kern="1200" baseline="0" dirty="0">
                <a:solidFill>
                  <a:schemeClr val="tx1"/>
                </a:solidFill>
                <a:latin typeface="Arial" charset="0"/>
                <a:ea typeface="宋体" pitchFamily="2" charset="-122"/>
                <a:cs typeface="+mn-cs"/>
              </a:rPr>
              <a:t> </a:t>
            </a:r>
            <a:r>
              <a:rPr lang="zh-CN" altLang="en-US" sz="1200" kern="1200" baseline="0" dirty="0">
                <a:solidFill>
                  <a:schemeClr val="tx1"/>
                </a:solidFill>
                <a:latin typeface="Arial" charset="0"/>
                <a:ea typeface="宋体" pitchFamily="2" charset="-122"/>
                <a:cs typeface="+mn-cs"/>
              </a:rPr>
              <a:t>中通过宏 </a:t>
            </a:r>
            <a:r>
              <a:rPr lang="en-US" altLang="zh-CN" sz="1200" kern="1200" baseline="0" dirty="0" err="1">
                <a:solidFill>
                  <a:schemeClr val="tx1"/>
                </a:solidFill>
                <a:latin typeface="Arial" charset="0"/>
                <a:ea typeface="宋体" pitchFamily="2" charset="-122"/>
                <a:cs typeface="+mn-cs"/>
              </a:rPr>
              <a:t>make_helper</a:t>
            </a:r>
            <a:r>
              <a:rPr lang="en-US" altLang="zh-CN" sz="1200" kern="1200" baseline="0" dirty="0">
                <a:solidFill>
                  <a:schemeClr val="tx1"/>
                </a:solidFill>
                <a:latin typeface="Arial" charset="0"/>
                <a:ea typeface="宋体" pitchFamily="2" charset="-122"/>
                <a:cs typeface="+mn-cs"/>
              </a:rPr>
              <a:t>() </a:t>
            </a:r>
            <a:r>
              <a:rPr lang="zh-CN" altLang="en-US" sz="1200" kern="1200" baseline="0" dirty="0">
                <a:solidFill>
                  <a:schemeClr val="tx1"/>
                </a:solidFill>
                <a:latin typeface="Arial" charset="0"/>
                <a:ea typeface="宋体" pitchFamily="2" charset="-122"/>
                <a:cs typeface="+mn-cs"/>
              </a:rPr>
              <a:t>定义函</a:t>
            </a:r>
          </a:p>
          <a:p>
            <a:r>
              <a:rPr lang="zh-CN" altLang="en-US" sz="1200" kern="1200" baseline="0" dirty="0">
                <a:solidFill>
                  <a:schemeClr val="tx1"/>
                </a:solidFill>
                <a:latin typeface="Arial" charset="0"/>
                <a:ea typeface="宋体" pitchFamily="2" charset="-122"/>
                <a:cs typeface="+mn-cs"/>
              </a:rPr>
              <a:t>数体</a:t>
            </a:r>
            <a:r>
              <a:rPr lang="en-US" altLang="zh-CN" sz="1200" kern="1200" baseline="0" dirty="0">
                <a:solidFill>
                  <a:schemeClr val="tx1"/>
                </a:solidFill>
                <a:latin typeface="Arial" charset="0"/>
                <a:ea typeface="宋体" pitchFamily="2" charset="-122"/>
                <a:cs typeface="+mn-cs"/>
              </a:rPr>
              <a:t>, </a:t>
            </a:r>
            <a:r>
              <a:rPr lang="zh-CN" altLang="en-US" sz="1200" kern="1200" baseline="0" dirty="0">
                <a:solidFill>
                  <a:schemeClr val="tx1"/>
                </a:solidFill>
                <a:latin typeface="Arial" charset="0"/>
                <a:ea typeface="宋体" pitchFamily="2" charset="-122"/>
                <a:cs typeface="+mn-cs"/>
              </a:rPr>
              <a:t>并编写译码和执行的过程</a:t>
            </a:r>
            <a:r>
              <a:rPr lang="en-US" altLang="zh-CN" sz="1200" kern="1200" baseline="0" dirty="0">
                <a:solidFill>
                  <a:schemeClr val="tx1"/>
                </a:solidFill>
                <a:latin typeface="Arial" charset="0"/>
                <a:ea typeface="宋体" pitchFamily="2" charset="-122"/>
                <a:cs typeface="+mn-cs"/>
              </a:rPr>
              <a:t>.</a:t>
            </a:r>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p:spPr>
        <p:txBody>
          <a:bodyPr/>
          <a:lstStyle/>
          <a:p>
            <a:r>
              <a:rPr lang="zh-CN" altLang="en-US" dirty="0"/>
              <a:t>请大家阅读一下代码，熟悉测试的流程，比如</a:t>
            </a:r>
            <a:r>
              <a:rPr lang="en-US" altLang="zh-CN" dirty="0"/>
              <a:t>HIT GOOD TRAP</a:t>
            </a:r>
            <a:r>
              <a:rPr lang="zh-CN" altLang="en-US" dirty="0"/>
              <a:t>如何生成的。</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0C4DEBEA-2781-481E-BC9F-327B253CF601}" type="slidenum">
              <a:rPr lang="zh-CN" altLang="en-US" smtClean="0"/>
              <a:pPr>
                <a:defRPr/>
              </a:pPr>
              <a:t>30</a:t>
            </a:fld>
            <a:endParaRPr lang="en-US" altLang="zh-CN"/>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endParaRPr lang="zh-CN" altLang="en-US"/>
          </a:p>
        </p:txBody>
      </p:sp>
    </p:spTree>
    <p:extLst>
      <p:ext uri="{BB962C8B-B14F-4D97-AF65-F5344CB8AC3E}">
        <p14:creationId xmlns:p14="http://schemas.microsoft.com/office/powerpoint/2010/main" val="2087645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0C4DEBEA-2781-481E-BC9F-327B253CF601}" type="slidenum">
              <a:rPr lang="zh-CN" altLang="en-US" smtClean="0"/>
              <a:pPr>
                <a:defRPr/>
              </a:pPr>
              <a:t>31</a:t>
            </a:fld>
            <a:endParaRPr lang="en-US" altLang="zh-CN"/>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endParaRPr lang="zh-CN" altLang="en-US"/>
          </a:p>
        </p:txBody>
      </p:sp>
    </p:spTree>
    <p:extLst>
      <p:ext uri="{BB962C8B-B14F-4D97-AF65-F5344CB8AC3E}">
        <p14:creationId xmlns:p14="http://schemas.microsoft.com/office/powerpoint/2010/main" val="720309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p:spPr>
        <p:txBody>
          <a:bodyPr/>
          <a:lstStyle/>
          <a:p>
            <a:r>
              <a:rPr lang="zh-CN" altLang="en-US" dirty="0"/>
              <a:t>链接视图</a:t>
            </a:r>
            <a:endParaRPr lang="en-US"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p:spPr>
        <p:txBody>
          <a:bodyPr/>
          <a:lstStyle/>
          <a:p>
            <a:r>
              <a:rPr lang="zh-CN" altLang="en-US" dirty="0"/>
              <a:t>执行视图，相比链接视图多了程序头表</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5CF4D55-0E78-4BBF-98CC-0340AB98FA69}" type="slidenum">
              <a:rPr lang="zh-CN" altLang="en-US" smtClean="0"/>
              <a:pPr/>
              <a:t>46</a:t>
            </a:fld>
            <a:endParaRPr lang="en-US" altLang="zh-CN"/>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5CF4D55-0E78-4BBF-98CC-0340AB98FA69}" type="slidenum">
              <a:rPr lang="zh-CN" altLang="en-US" smtClean="0"/>
              <a:pPr/>
              <a:t>47</a:t>
            </a:fld>
            <a:endParaRPr lang="en-US" altLang="zh-CN"/>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什么是符号？符号对应一个函数、一个全局变量或一个静态变量</a:t>
            </a:r>
            <a:endParaRPr lang="en-US" altLang="zh-CN" dirty="0"/>
          </a:p>
          <a:p>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p:spPr>
        <p:txBody>
          <a:bodyPr/>
          <a:lstStyle/>
          <a:p>
            <a:pPr>
              <a:lnSpc>
                <a:spcPct val="12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b="1" dirty="0"/>
              <a:t>Global symbols</a:t>
            </a:r>
          </a:p>
          <a:p>
            <a:pPr lvl="1">
              <a:lnSpc>
                <a:spcPct val="12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dirty="0"/>
              <a:t>Symbols </a:t>
            </a:r>
            <a:r>
              <a:rPr lang="en-GB" altLang="zh-CN" dirty="0">
                <a:solidFill>
                  <a:srgbClr val="FF0000"/>
                </a:solidFill>
              </a:rPr>
              <a:t>defined</a:t>
            </a:r>
            <a:r>
              <a:rPr lang="en-GB" altLang="zh-CN" dirty="0"/>
              <a:t> by module </a:t>
            </a:r>
            <a:r>
              <a:rPr lang="en-GB" altLang="zh-CN" i="1" dirty="0"/>
              <a:t>m</a:t>
            </a:r>
            <a:r>
              <a:rPr lang="en-GB" altLang="zh-CN" dirty="0"/>
              <a:t> that can be referenced by other modules.</a:t>
            </a:r>
          </a:p>
          <a:p>
            <a:pPr lvl="1">
              <a:lnSpc>
                <a:spcPct val="12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dirty="0"/>
              <a:t>E.g.: non-</a:t>
            </a:r>
            <a:r>
              <a:rPr lang="en-GB" altLang="zh-CN" b="1" dirty="0">
                <a:latin typeface="Consolas" panose="020B0609020204030204" pitchFamily="49" charset="0"/>
              </a:rPr>
              <a:t>static</a:t>
            </a:r>
            <a:r>
              <a:rPr lang="en-GB" altLang="zh-CN" dirty="0"/>
              <a:t> C functions and non-</a:t>
            </a:r>
            <a:r>
              <a:rPr lang="en-GB" altLang="zh-CN" b="1" dirty="0">
                <a:latin typeface="Consolas" panose="020B0609020204030204" pitchFamily="49" charset="0"/>
              </a:rPr>
              <a:t>static</a:t>
            </a:r>
            <a:r>
              <a:rPr lang="en-GB" altLang="zh-CN" dirty="0"/>
              <a:t> global variables.</a:t>
            </a:r>
          </a:p>
          <a:p>
            <a:pPr>
              <a:lnSpc>
                <a:spcPct val="12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b="1" dirty="0"/>
              <a:t>External symbols</a:t>
            </a:r>
          </a:p>
          <a:p>
            <a:pPr lvl="1">
              <a:lnSpc>
                <a:spcPct val="12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dirty="0"/>
              <a:t>Global symbols that are </a:t>
            </a:r>
            <a:r>
              <a:rPr lang="en-GB" altLang="zh-CN" dirty="0">
                <a:solidFill>
                  <a:srgbClr val="FF0000"/>
                </a:solidFill>
              </a:rPr>
              <a:t>referenced</a:t>
            </a:r>
            <a:r>
              <a:rPr lang="en-GB" altLang="zh-CN" dirty="0"/>
              <a:t> by module </a:t>
            </a:r>
            <a:r>
              <a:rPr lang="en-GB" altLang="zh-CN" i="1" dirty="0"/>
              <a:t>m</a:t>
            </a:r>
            <a:r>
              <a:rPr lang="en-GB" altLang="zh-CN" dirty="0"/>
              <a:t> but defined by some other module.</a:t>
            </a:r>
          </a:p>
          <a:p>
            <a:pPr>
              <a:lnSpc>
                <a:spcPct val="12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b="1" dirty="0"/>
              <a:t>Local symbols</a:t>
            </a:r>
          </a:p>
          <a:p>
            <a:pPr lvl="1">
              <a:lnSpc>
                <a:spcPct val="12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dirty="0"/>
              <a:t>Symbols that are </a:t>
            </a:r>
            <a:r>
              <a:rPr lang="en-GB" altLang="zh-CN" dirty="0">
                <a:solidFill>
                  <a:srgbClr val="FF0000"/>
                </a:solidFill>
              </a:rPr>
              <a:t>defined</a:t>
            </a:r>
            <a:r>
              <a:rPr lang="en-GB" altLang="zh-CN" dirty="0"/>
              <a:t> and referenced exclusively by module </a:t>
            </a:r>
            <a:r>
              <a:rPr lang="en-GB" altLang="zh-CN" i="1" dirty="0"/>
              <a:t>m</a:t>
            </a:r>
            <a:r>
              <a:rPr lang="en-GB" altLang="zh-CN" dirty="0"/>
              <a:t>.</a:t>
            </a:r>
          </a:p>
          <a:p>
            <a:pPr lvl="1">
              <a:lnSpc>
                <a:spcPct val="12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dirty="0"/>
              <a:t>E.g.: C functions and variables defined with the </a:t>
            </a:r>
            <a:r>
              <a:rPr lang="en-GB" altLang="zh-CN" b="1" dirty="0">
                <a:latin typeface="Consolas" panose="020B0609020204030204" pitchFamily="49" charset="0"/>
              </a:rPr>
              <a:t>static </a:t>
            </a:r>
            <a:r>
              <a:rPr lang="en-GB" altLang="zh-CN" dirty="0"/>
              <a:t>attribute.</a:t>
            </a:r>
          </a:p>
          <a:p>
            <a:pPr lvl="1">
              <a:lnSpc>
                <a:spcPct val="12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b="1" dirty="0">
                <a:solidFill>
                  <a:srgbClr val="C00000"/>
                </a:solidFill>
              </a:rPr>
              <a:t>Local linker symbols are </a:t>
            </a:r>
            <a:r>
              <a:rPr lang="en-GB" altLang="zh-CN" b="1" i="1" dirty="0">
                <a:solidFill>
                  <a:srgbClr val="C00000"/>
                </a:solidFill>
              </a:rPr>
              <a:t>not</a:t>
            </a:r>
            <a:r>
              <a:rPr lang="en-GB" altLang="zh-CN" b="1" dirty="0">
                <a:solidFill>
                  <a:srgbClr val="C00000"/>
                </a:solidFill>
              </a:rPr>
              <a:t> local program variables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5CF4D55-0E78-4BBF-98CC-0340AB98FA69}" type="slidenum">
              <a:rPr lang="zh-CN" altLang="en-US" smtClean="0"/>
              <a:pPr/>
              <a:t>51</a:t>
            </a:fld>
            <a:endParaRPr lang="en-US" altLang="zh-CN"/>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9015CD85-7931-472D-9BFC-6882D135F328}" type="slidenum">
              <a:rPr lang="zh-CN" altLang="en-US" smtClean="0"/>
              <a:pPr/>
              <a:t>55</a:t>
            </a:fld>
            <a:endParaRPr lang="en-US" altLang="zh-CN"/>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r>
              <a:rPr lang="zh-CN" altLang="en-US" dirty="0"/>
              <a:t>因此，当前栈帧的范围在帧指针</a:t>
            </a:r>
            <a:r>
              <a:rPr lang="en-US" altLang="zh-CN" dirty="0"/>
              <a:t>EBP</a:t>
            </a:r>
            <a:r>
              <a:rPr lang="zh-CN" altLang="en-US" dirty="0"/>
              <a:t>和栈指针</a:t>
            </a:r>
            <a:r>
              <a:rPr lang="en-US" altLang="zh-CN" dirty="0"/>
              <a:t>ESP</a:t>
            </a:r>
            <a:r>
              <a:rPr lang="zh-CN" altLang="en-US" dirty="0"/>
              <a:t>指向的区域之间。过程执行时，不断有数据入栈，所以栈指针会动态移动，而帧指针一般固定不变。对于程序来说对战中信息的访问大多可通过帧指针</a:t>
            </a:r>
            <a:r>
              <a:rPr lang="en-US" altLang="zh-CN" dirty="0"/>
              <a:t>EBP</a:t>
            </a:r>
            <a:r>
              <a:rPr lang="zh-CN" altLang="en-US" dirty="0"/>
              <a:t>进行。</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p:spPr>
        <p:txBody>
          <a:bodyPr/>
          <a:lstStyle/>
          <a:p>
            <a:r>
              <a:rPr lang="en-US" altLang="zh-CN" dirty="0" err="1"/>
              <a:t>IA64</a:t>
            </a:r>
            <a:r>
              <a:rPr lang="zh-CN" altLang="en-US" dirty="0"/>
              <a:t>：</a:t>
            </a:r>
            <a:r>
              <a:rPr lang="en-US" altLang="zh-CN" dirty="0" err="1"/>
              <a:t>rdi</a:t>
            </a:r>
            <a:r>
              <a:rPr lang="en-US" altLang="zh-CN" dirty="0"/>
              <a:t> </a:t>
            </a:r>
            <a:r>
              <a:rPr lang="en-US" altLang="zh-CN" dirty="0" err="1"/>
              <a:t>rsi</a:t>
            </a:r>
            <a:r>
              <a:rPr lang="en-US" altLang="zh-CN" dirty="0"/>
              <a:t> </a:t>
            </a:r>
            <a:r>
              <a:rPr lang="en-US" altLang="zh-CN" dirty="0" err="1"/>
              <a:t>rdx</a:t>
            </a:r>
            <a:r>
              <a:rPr lang="en-US" altLang="zh-CN" dirty="0"/>
              <a:t> </a:t>
            </a:r>
            <a:r>
              <a:rPr lang="en-US" altLang="zh-CN" dirty="0" err="1"/>
              <a:t>rcx</a:t>
            </a:r>
            <a:r>
              <a:rPr lang="en-US" altLang="zh-CN" dirty="0"/>
              <a:t> </a:t>
            </a:r>
            <a:r>
              <a:rPr lang="en-US" altLang="zh-CN" dirty="0" err="1"/>
              <a:t>r8</a:t>
            </a:r>
            <a:r>
              <a:rPr lang="zh-CN" altLang="en-US" dirty="0"/>
              <a:t>和</a:t>
            </a:r>
            <a:r>
              <a:rPr lang="en-US" altLang="zh-CN" dirty="0" err="1"/>
              <a:t>r9</a:t>
            </a:r>
            <a:endParaRPr lang="en-US" altLang="zh-CN" dirty="0"/>
          </a:p>
          <a:p>
            <a:r>
              <a:rPr lang="zh-CN" altLang="en-US" dirty="0"/>
              <a:t>返回值 </a:t>
            </a:r>
            <a:r>
              <a:rPr lang="en-US" altLang="zh-CN" dirty="0" err="1"/>
              <a:t>rax</a:t>
            </a:r>
            <a:r>
              <a:rPr lang="en-US" altLang="zh-CN" dirty="0"/>
              <a:t> </a:t>
            </a:r>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D0910944-8E8E-42DE-9176-96A5A748BAF3}" type="slidenum">
              <a:rPr lang="zh-CN" altLang="en-US" smtClean="0"/>
              <a:pPr/>
              <a:t>57</a:t>
            </a:fld>
            <a:endParaRPr lang="en-US" altLang="zh-CN"/>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p:spPr>
        <p:txBody>
          <a:bodyPr/>
          <a:lstStyle/>
          <a:p>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5CF4D55-0E78-4BBF-98CC-0340AB98FA69}" type="slidenum">
              <a:rPr lang="zh-CN" altLang="en-US" smtClean="0"/>
              <a:pPr/>
              <a:t>63</a:t>
            </a:fld>
            <a:endParaRPr lang="en-US" altLang="zh-CN"/>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r>
              <a:rPr lang="en-US" altLang="zh-CN" dirty="0" err="1"/>
              <a:t>p_type</a:t>
            </a:r>
            <a:r>
              <a:rPr lang="zh-CN" altLang="en-US" dirty="0"/>
              <a:t>描述了存储段的类型，比如可装入段（</a:t>
            </a:r>
            <a:r>
              <a:rPr lang="en-US" altLang="zh-CN" dirty="0"/>
              <a:t>PT_LOAD</a:t>
            </a:r>
            <a:r>
              <a:rPr lang="zh-CN" altLang="en-US" dirty="0"/>
              <a:t>）。</a:t>
            </a:r>
            <a:r>
              <a:rPr lang="en-US" altLang="zh-CN" dirty="0" err="1"/>
              <a:t>p_offset</a:t>
            </a:r>
            <a:r>
              <a:rPr lang="zh-CN" altLang="en-US" dirty="0"/>
              <a:t>指出本段的首字节在文件中的偏移量。</a:t>
            </a:r>
            <a:r>
              <a:rPr lang="en-US" altLang="zh-CN" dirty="0" err="1"/>
              <a:t>p_vaddr</a:t>
            </a:r>
            <a:r>
              <a:rPr lang="zh-CN" altLang="en-US" dirty="0"/>
              <a:t>本段首字节的虚拟地址，对于可装入段，也就是该段在虚拟地址空间中的装入位置。</a:t>
            </a:r>
            <a:r>
              <a:rPr lang="en-US" altLang="zh-CN" dirty="0" err="1"/>
              <a:t>p_paddr</a:t>
            </a:r>
            <a:r>
              <a:rPr lang="zh-CN" altLang="en-US" dirty="0"/>
              <a:t>本段首字节的物理地址，由于物理地址由操作系统动态确定，因而该信息通常无效。</a:t>
            </a:r>
            <a:r>
              <a:rPr lang="en-US" altLang="zh-CN" dirty="0" err="1"/>
              <a:t>p_filesz</a:t>
            </a:r>
            <a:r>
              <a:rPr lang="zh-CN" altLang="en-US" dirty="0"/>
              <a:t>指出本段在文件中所占的字节数，可以是</a:t>
            </a:r>
            <a:r>
              <a:rPr lang="en-US" altLang="zh-CN" dirty="0"/>
              <a:t>0. </a:t>
            </a:r>
            <a:r>
              <a:rPr lang="en-US" altLang="zh-CN" dirty="0" err="1"/>
              <a:t>p_memsz</a:t>
            </a:r>
            <a:r>
              <a:rPr lang="zh-CN" altLang="en-US" dirty="0"/>
              <a:t>指出本段在存储器中所占的字节数。</a:t>
            </a:r>
            <a:r>
              <a:rPr lang="en-US" altLang="zh-CN" dirty="0" err="1"/>
              <a:t>p_flag</a:t>
            </a:r>
            <a:r>
              <a:rPr lang="zh-CN" altLang="en-US" dirty="0"/>
              <a:t>指出存储权限，用于存储保护。</a:t>
            </a:r>
            <a:r>
              <a:rPr lang="en-US" altLang="zh-CN" dirty="0" err="1"/>
              <a:t>p_align</a:t>
            </a:r>
            <a:r>
              <a:rPr lang="zh-CN" altLang="en-US" dirty="0"/>
              <a:t>指出对齐方式。用</a:t>
            </a:r>
            <a:r>
              <a:rPr lang="en-US" altLang="zh-CN" dirty="0"/>
              <a:t>2</a:t>
            </a:r>
            <a:r>
              <a:rPr lang="zh-CN" altLang="en-US" dirty="0"/>
              <a:t>的整数次幂表示，通常与页面大小相关，</a:t>
            </a:r>
            <a:r>
              <a:rPr lang="en-US" altLang="zh-CN" dirty="0"/>
              <a:t>4KB</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r>
              <a:rPr lang="en-US" altLang="zh-CN"/>
              <a:t>0x84</a:t>
            </a:r>
            <a:r>
              <a:rPr lang="zh-CN" altLang="en-US"/>
              <a:t>：</a:t>
            </a:r>
            <a:r>
              <a:rPr lang="en-US" altLang="zh-CN"/>
              <a:t>10 000 100</a:t>
            </a:r>
          </a:p>
          <a:p>
            <a:r>
              <a:rPr lang="en-US" altLang="zh-CN"/>
              <a:t>0x99</a:t>
            </a:r>
            <a:r>
              <a:rPr lang="zh-CN" altLang="en-US"/>
              <a:t>：</a:t>
            </a:r>
            <a:r>
              <a:rPr lang="en-US" altLang="zh-CN"/>
              <a:t>10 011 001 </a:t>
            </a:r>
            <a:r>
              <a:rPr lang="en-US" altLang="zh-CN">
                <a:sym typeface="Wingdings" pitchFamily="2" charset="2"/>
              </a:rPr>
              <a:t> SS: 10 index</a:t>
            </a:r>
            <a:r>
              <a:rPr lang="zh-CN" altLang="en-US">
                <a:sym typeface="Wingdings" pitchFamily="2" charset="2"/>
              </a:rPr>
              <a:t>：</a:t>
            </a:r>
            <a:r>
              <a:rPr lang="en-US" altLang="zh-CN">
                <a:sym typeface="Wingdings" pitchFamily="2" charset="2"/>
              </a:rPr>
              <a:t>011</a:t>
            </a:r>
            <a:r>
              <a:rPr lang="zh-CN" altLang="en-US">
                <a:sym typeface="Wingdings" pitchFamily="2" charset="2"/>
              </a:rPr>
              <a:t>（</a:t>
            </a:r>
            <a:r>
              <a:rPr lang="en-US" altLang="zh-CN">
                <a:sym typeface="Wingdings" pitchFamily="2" charset="2"/>
              </a:rPr>
              <a:t>[%EBX * 4]</a:t>
            </a:r>
            <a:r>
              <a:rPr lang="zh-CN" altLang="en-US">
                <a:sym typeface="Wingdings" pitchFamily="2" charset="2"/>
              </a:rPr>
              <a:t>）</a:t>
            </a:r>
            <a:r>
              <a:rPr lang="en-US" altLang="zh-CN">
                <a:sym typeface="Wingdings" pitchFamily="2" charset="2"/>
              </a:rPr>
              <a:t>Base: 001 %ECX</a:t>
            </a:r>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a:lstStyle/>
          <a:p>
            <a:r>
              <a:rPr lang="zh-CN" altLang="en-US" dirty="0"/>
              <a:t>实际机器加载与之不同（加载</a:t>
            </a:r>
            <a:r>
              <a:rPr lang="en-US" altLang="zh-CN" dirty="0"/>
              <a:t>kernel</a:t>
            </a:r>
            <a:r>
              <a:rPr lang="zh-CN" altLang="en-US" dirty="0"/>
              <a:t>和用户程序均不同，要复杂的多）</a:t>
            </a:r>
          </a:p>
        </p:txBody>
      </p:sp>
    </p:spTree>
    <p:extLst>
      <p:ext uri="{BB962C8B-B14F-4D97-AF65-F5344CB8AC3E}">
        <p14:creationId xmlns:p14="http://schemas.microsoft.com/office/powerpoint/2010/main" val="193573209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r>
              <a:rPr lang="zh-CN" altLang="en-US"/>
              <a:t>操作码，汇编语言格式，时钟周期，功能描述</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5920B64-A362-4EC6-A98E-5BCED6F9AAB9}"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AF42E21-B6AA-48F7-BF20-3A6B47238515}"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057598D-D639-4EE0-A894-9EDBB1D262C3}"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815AEF4-215F-476E-9975-B90D1D4E6FC7}"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FE120C3-BA17-4C5D-A362-D2C80CFC74E1}"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ADB17FE-69F7-4BE0-80B2-7B3422B063C3}"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DFC9FDC5-8C22-454D-ABA4-1346519E8BD9}"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5EC0806-1B68-4EB9-B356-8076252B5455}"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FC11E5D-E2E9-4B55-8D72-03B8D0811D8E}"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0B9234B-0CD9-45B0-9DC6-EDF4F6BB6496}"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0579744-3B7E-4CD4-BEF4-235966FB522B}"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A8A6E8EF-301A-4501-A00B-8EE016D15200}"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609600"/>
            <a:ext cx="8145463" cy="5969000"/>
          </a:xfrm>
        </p:spPr>
        <p:txBody>
          <a:bodyPr/>
          <a:lstStyle/>
          <a:p>
            <a:pPr eaLnBrk="1" hangingPunct="1">
              <a:lnSpc>
                <a:spcPct val="135000"/>
              </a:lnSpc>
            </a:pPr>
            <a:r>
              <a:rPr lang="en-US" altLang="zh-CN" dirty="0" err="1">
                <a:solidFill>
                  <a:srgbClr val="FF0000"/>
                </a:solidFill>
              </a:rPr>
              <a:t>PA2</a:t>
            </a:r>
            <a:r>
              <a:rPr lang="en-US" altLang="zh-CN" dirty="0">
                <a:solidFill>
                  <a:srgbClr val="FF0000"/>
                </a:solidFill>
              </a:rPr>
              <a:t> – </a:t>
            </a:r>
            <a:r>
              <a:rPr lang="zh-CN" altLang="en-US" dirty="0">
                <a:solidFill>
                  <a:srgbClr val="FF0000"/>
                </a:solidFill>
              </a:rPr>
              <a:t>指令系统</a:t>
            </a:r>
            <a:br>
              <a:rPr lang="en-US" altLang="zh-CN" dirty="0">
                <a:solidFill>
                  <a:srgbClr val="FF0000"/>
                </a:solidFill>
              </a:rPr>
            </a:br>
            <a:r>
              <a:rPr lang="zh-CN" altLang="en-US" dirty="0"/>
              <a:t> </a:t>
            </a:r>
            <a:r>
              <a:rPr lang="zh-CN" altLang="en-US" sz="3200" dirty="0">
                <a:solidFill>
                  <a:srgbClr val="3333CC"/>
                </a:solidFill>
              </a:rPr>
              <a:t>天津大学</a:t>
            </a:r>
            <a:br>
              <a:rPr lang="en-US" altLang="zh-CN" sz="3200" dirty="0">
                <a:solidFill>
                  <a:srgbClr val="3333CC"/>
                </a:solidFill>
              </a:rPr>
            </a:br>
            <a:r>
              <a:rPr lang="zh-CN" altLang="en-US" sz="3200" dirty="0">
                <a:solidFill>
                  <a:srgbClr val="3333CC"/>
                </a:solidFill>
              </a:rPr>
              <a:t>智能与计算学部</a:t>
            </a:r>
            <a:br>
              <a:rPr lang="en-US" altLang="zh-CN" sz="3200" dirty="0">
                <a:solidFill>
                  <a:srgbClr val="3333CC"/>
                </a:solidFill>
              </a:rPr>
            </a:br>
            <a:r>
              <a:rPr lang="zh-CN" altLang="en-US" sz="3200" dirty="0">
                <a:solidFill>
                  <a:srgbClr val="3333CC"/>
                </a:solidFill>
              </a:rPr>
              <a:t>魏继增</a:t>
            </a:r>
            <a:endParaRPr lang="en-US" altLang="zh-CN" sz="3200" dirty="0">
              <a:solidFill>
                <a:srgbClr val="00B05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98425"/>
            <a:ext cx="8229600" cy="561975"/>
          </a:xfrm>
        </p:spPr>
        <p:txBody>
          <a:bodyPr/>
          <a:lstStyle/>
          <a:p>
            <a:r>
              <a:rPr lang="en-US" altLang="zh-CN" sz="3600"/>
              <a:t>Opcode Table</a:t>
            </a:r>
            <a:r>
              <a:rPr lang="zh-CN" altLang="en-US" sz="3600"/>
              <a:t>的阅读 </a:t>
            </a:r>
            <a:r>
              <a:rPr lang="en-US" altLang="zh-CN" sz="3600"/>
              <a:t>- 1</a:t>
            </a:r>
            <a:endParaRPr lang="zh-CN" altLang="en-US" sz="3600"/>
          </a:p>
        </p:txBody>
      </p:sp>
      <p:sp>
        <p:nvSpPr>
          <p:cNvPr id="12291" name="TextBox 13"/>
          <p:cNvSpPr txBox="1">
            <a:spLocks noChangeArrowheads="1"/>
          </p:cNvSpPr>
          <p:nvPr/>
        </p:nvSpPr>
        <p:spPr bwMode="auto">
          <a:xfrm>
            <a:off x="341313" y="773113"/>
            <a:ext cx="8461375" cy="646112"/>
          </a:xfrm>
          <a:prstGeom prst="rect">
            <a:avLst/>
          </a:prstGeom>
          <a:noFill/>
          <a:ln w="9525">
            <a:noFill/>
            <a:miter lim="800000"/>
            <a:headEnd/>
            <a:tailEnd/>
          </a:ln>
        </p:spPr>
        <p:txBody>
          <a:bodyPr>
            <a:spAutoFit/>
          </a:bodyPr>
          <a:lstStyle/>
          <a:p>
            <a:pPr algn="just"/>
            <a:r>
              <a:rPr lang="en-US" altLang="zh-CN" b="1">
                <a:solidFill>
                  <a:srgbClr val="FF0000"/>
                </a:solidFill>
                <a:latin typeface="微软雅黑" pitchFamily="34" charset="-122"/>
                <a:ea typeface="微软雅黑" pitchFamily="34" charset="-122"/>
              </a:rPr>
              <a:t>Tips</a:t>
            </a:r>
            <a:r>
              <a:rPr lang="zh-CN" altLang="en-US" b="1">
                <a:solidFill>
                  <a:srgbClr val="FF0000"/>
                </a:solidFill>
                <a:latin typeface="微软雅黑" pitchFamily="34" charset="-122"/>
                <a:ea typeface="微软雅黑" pitchFamily="34" charset="-122"/>
              </a:rPr>
              <a:t>：</a:t>
            </a:r>
            <a:r>
              <a:rPr lang="en-US" altLang="zh-CN">
                <a:latin typeface="微软雅黑" pitchFamily="34" charset="-122"/>
                <a:ea typeface="微软雅黑" pitchFamily="34" charset="-122"/>
              </a:rPr>
              <a:t>i386</a:t>
            </a:r>
            <a:r>
              <a:rPr lang="zh-CN" altLang="en-US">
                <a:latin typeface="微软雅黑" pitchFamily="34" charset="-122"/>
                <a:ea typeface="微软雅黑" pitchFamily="34" charset="-122"/>
              </a:rPr>
              <a:t>手册中是</a:t>
            </a:r>
            <a:r>
              <a:rPr lang="en-US" altLang="zh-CN">
                <a:latin typeface="微软雅黑" pitchFamily="34" charset="-122"/>
                <a:ea typeface="微软雅黑" pitchFamily="34" charset="-122"/>
              </a:rPr>
              <a:t>Intel</a:t>
            </a:r>
            <a:r>
              <a:rPr lang="zh-CN" altLang="en-US">
                <a:latin typeface="微软雅黑" pitchFamily="34" charset="-122"/>
                <a:ea typeface="微软雅黑" pitchFamily="34" charset="-122"/>
              </a:rPr>
              <a:t>格式，</a:t>
            </a:r>
            <a:r>
              <a:rPr lang="en-US" altLang="zh-CN">
                <a:latin typeface="微软雅黑" pitchFamily="34" charset="-122"/>
                <a:ea typeface="微软雅黑" pitchFamily="34" charset="-122"/>
              </a:rPr>
              <a:t>objdump</a:t>
            </a:r>
            <a:r>
              <a:rPr lang="zh-CN" altLang="en-US">
                <a:latin typeface="微软雅黑" pitchFamily="34" charset="-122"/>
                <a:ea typeface="微软雅黑" pitchFamily="34" charset="-122"/>
              </a:rPr>
              <a:t>默认格式是</a:t>
            </a:r>
            <a:r>
              <a:rPr lang="en-US" altLang="zh-CN">
                <a:latin typeface="微软雅黑" pitchFamily="34" charset="-122"/>
                <a:ea typeface="微软雅黑" pitchFamily="34" charset="-122"/>
              </a:rPr>
              <a:t>AT&amp;T</a:t>
            </a:r>
            <a:r>
              <a:rPr lang="zh-CN" altLang="en-US">
                <a:latin typeface="微软雅黑" pitchFamily="34" charset="-122"/>
                <a:ea typeface="微软雅黑" pitchFamily="34" charset="-122"/>
              </a:rPr>
              <a:t>格式，两者的源、目的操作数位置不同</a:t>
            </a:r>
          </a:p>
        </p:txBody>
      </p:sp>
      <p:sp>
        <p:nvSpPr>
          <p:cNvPr id="19" name="TextBox 18"/>
          <p:cNvSpPr txBox="1">
            <a:spLocks noChangeArrowheads="1"/>
          </p:cNvSpPr>
          <p:nvPr/>
        </p:nvSpPr>
        <p:spPr bwMode="auto">
          <a:xfrm>
            <a:off x="179388" y="3376613"/>
            <a:ext cx="8713787" cy="1754187"/>
          </a:xfrm>
          <a:prstGeom prst="rect">
            <a:avLst/>
          </a:prstGeom>
          <a:noFill/>
          <a:ln w="9525">
            <a:noFill/>
            <a:miter lim="800000"/>
            <a:headEnd/>
            <a:tailEnd/>
          </a:ln>
        </p:spPr>
        <p:txBody>
          <a:bodyPr>
            <a:spAutoFit/>
          </a:bodyPr>
          <a:lstStyle/>
          <a:p>
            <a:pPr marL="342900" indent="-342900">
              <a:buFontTx/>
              <a:buAutoNum type="arabicPeriod"/>
            </a:pPr>
            <a:r>
              <a:rPr lang="zh-CN" altLang="en-US" b="1">
                <a:solidFill>
                  <a:srgbClr val="FF0000"/>
                </a:solidFill>
                <a:latin typeface="微软雅黑" pitchFamily="34" charset="-122"/>
                <a:ea typeface="微软雅黑" pitchFamily="34" charset="-122"/>
              </a:rPr>
              <a:t>功能：</a:t>
            </a:r>
            <a:r>
              <a:rPr lang="zh-CN" altLang="en-US">
                <a:latin typeface="微软雅黑" pitchFamily="34" charset="-122"/>
                <a:ea typeface="微软雅黑" pitchFamily="34" charset="-122"/>
              </a:rPr>
              <a:t>将</a:t>
            </a:r>
            <a:r>
              <a:rPr lang="en-US" altLang="zh-CN">
                <a:latin typeface="微软雅黑" pitchFamily="34" charset="-122"/>
                <a:ea typeface="微软雅黑" pitchFamily="34" charset="-122"/>
              </a:rPr>
              <a:t>1</a:t>
            </a:r>
            <a:r>
              <a:rPr lang="zh-CN" altLang="en-US">
                <a:latin typeface="微软雅黑" pitchFamily="34" charset="-122"/>
                <a:ea typeface="微软雅黑" pitchFamily="34" charset="-122"/>
              </a:rPr>
              <a:t>个</a:t>
            </a:r>
            <a:r>
              <a:rPr lang="en-US" altLang="zh-CN">
                <a:latin typeface="微软雅黑" pitchFamily="34" charset="-122"/>
                <a:ea typeface="微软雅黑" pitchFamily="34" charset="-122"/>
              </a:rPr>
              <a:t>8</a:t>
            </a:r>
            <a:r>
              <a:rPr lang="zh-CN" altLang="en-US">
                <a:latin typeface="微软雅黑" pitchFamily="34" charset="-122"/>
                <a:ea typeface="微软雅黑" pitchFamily="34" charset="-122"/>
              </a:rPr>
              <a:t>位寄存器中的数据传送到</a:t>
            </a:r>
            <a:r>
              <a:rPr lang="en-US" altLang="zh-CN">
                <a:latin typeface="微软雅黑" pitchFamily="34" charset="-122"/>
                <a:ea typeface="微软雅黑" pitchFamily="34" charset="-122"/>
              </a:rPr>
              <a:t>8</a:t>
            </a:r>
            <a:r>
              <a:rPr lang="zh-CN" altLang="en-US">
                <a:latin typeface="微软雅黑" pitchFamily="34" charset="-122"/>
                <a:ea typeface="微软雅黑" pitchFamily="34" charset="-122"/>
              </a:rPr>
              <a:t>位的寄存器或者内存中。</a:t>
            </a:r>
            <a:endParaRPr lang="en-US" altLang="zh-CN">
              <a:latin typeface="微软雅黑" pitchFamily="34" charset="-122"/>
              <a:ea typeface="微软雅黑" pitchFamily="34" charset="-122"/>
            </a:endParaRPr>
          </a:p>
          <a:p>
            <a:pPr marL="342900" indent="-342900">
              <a:buFontTx/>
              <a:buAutoNum type="arabicPeriod"/>
            </a:pPr>
            <a:endParaRPr lang="en-US" altLang="zh-CN">
              <a:latin typeface="微软雅黑" pitchFamily="34" charset="-122"/>
              <a:ea typeface="微软雅黑" pitchFamily="34" charset="-122"/>
            </a:endParaRPr>
          </a:p>
          <a:p>
            <a:pPr marL="342900" indent="-342900">
              <a:buFontTx/>
              <a:buAutoNum type="arabicPeriod"/>
            </a:pPr>
            <a:r>
              <a:rPr lang="zh-CN" altLang="en-US" b="1">
                <a:solidFill>
                  <a:srgbClr val="FF0000"/>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88</a:t>
            </a:r>
            <a:r>
              <a:rPr lang="zh-CN" altLang="en-US" b="1">
                <a:solidFill>
                  <a:srgbClr val="FF0000"/>
                </a:solidFill>
                <a:latin typeface="微软雅黑" pitchFamily="34" charset="-122"/>
                <a:ea typeface="微软雅黑" pitchFamily="34" charset="-122"/>
              </a:rPr>
              <a:t>”</a:t>
            </a:r>
            <a:r>
              <a:rPr lang="zh-CN" altLang="en-US">
                <a:latin typeface="微软雅黑" pitchFamily="34" charset="-122"/>
                <a:ea typeface="微软雅黑" pitchFamily="34" charset="-122"/>
              </a:rPr>
              <a:t>表示</a:t>
            </a:r>
            <a:r>
              <a:rPr lang="en-US" altLang="zh-CN">
                <a:latin typeface="微软雅黑" pitchFamily="34" charset="-122"/>
                <a:ea typeface="微软雅黑" pitchFamily="34" charset="-122"/>
              </a:rPr>
              <a:t>opcode</a:t>
            </a:r>
            <a:r>
              <a:rPr lang="zh-CN" altLang="en-US">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/r</a:t>
            </a:r>
            <a:r>
              <a:rPr lang="zh-CN" altLang="en-US">
                <a:latin typeface="微软雅黑" pitchFamily="34" charset="-122"/>
                <a:ea typeface="微软雅黑" pitchFamily="34" charset="-122"/>
              </a:rPr>
              <a:t>表示后面跟一个</a:t>
            </a:r>
            <a:r>
              <a:rPr lang="en-US" altLang="zh-CN">
                <a:latin typeface="微软雅黑" pitchFamily="34" charset="-122"/>
                <a:ea typeface="微软雅黑" pitchFamily="34" charset="-122"/>
              </a:rPr>
              <a:t>ModR/M</a:t>
            </a:r>
            <a:r>
              <a:rPr lang="zh-CN" altLang="en-US">
                <a:latin typeface="微软雅黑" pitchFamily="34" charset="-122"/>
                <a:ea typeface="微软雅黑" pitchFamily="34" charset="-122"/>
              </a:rPr>
              <a:t>字节，并且其中的</a:t>
            </a:r>
            <a:r>
              <a:rPr lang="en-US" altLang="zh-CN">
                <a:latin typeface="微软雅黑" pitchFamily="34" charset="-122"/>
                <a:ea typeface="微软雅黑" pitchFamily="34" charset="-122"/>
              </a:rPr>
              <a:t>reg/opcode</a:t>
            </a:r>
            <a:r>
              <a:rPr lang="zh-CN" altLang="en-US">
                <a:latin typeface="微软雅黑" pitchFamily="34" charset="-122"/>
                <a:ea typeface="微软雅黑" pitchFamily="34" charset="-122"/>
              </a:rPr>
              <a:t>字段被解释为寄存器的编码。</a:t>
            </a:r>
            <a:endParaRPr lang="en-US" altLang="zh-CN">
              <a:latin typeface="微软雅黑" pitchFamily="34" charset="-122"/>
              <a:ea typeface="微软雅黑" pitchFamily="34" charset="-122"/>
            </a:endParaRPr>
          </a:p>
          <a:p>
            <a:pPr marL="342900" indent="-342900">
              <a:buFontTx/>
              <a:buAutoNum type="arabicPeriod"/>
            </a:pPr>
            <a:endParaRPr lang="en-US" altLang="zh-CN">
              <a:latin typeface="微软雅黑" pitchFamily="34" charset="-122"/>
              <a:ea typeface="微软雅黑" pitchFamily="34" charset="-122"/>
            </a:endParaRPr>
          </a:p>
          <a:p>
            <a:pPr marL="342900" indent="-342900">
              <a:buFontTx/>
              <a:buAutoNum type="arabicPeriod"/>
            </a:pPr>
            <a:r>
              <a:rPr lang="en-US" altLang="zh-CN" b="1">
                <a:solidFill>
                  <a:srgbClr val="FF0000"/>
                </a:solidFill>
                <a:latin typeface="微软雅黑" pitchFamily="34" charset="-122"/>
                <a:ea typeface="微软雅黑" pitchFamily="34" charset="-122"/>
              </a:rPr>
              <a:t>r8</a:t>
            </a:r>
            <a:r>
              <a:rPr lang="zh-CN" altLang="en-US">
                <a:latin typeface="微软雅黑" pitchFamily="34" charset="-122"/>
                <a:ea typeface="微软雅黑" pitchFamily="34" charset="-122"/>
              </a:rPr>
              <a:t>表示</a:t>
            </a:r>
            <a:r>
              <a:rPr lang="en-US" altLang="zh-CN">
                <a:latin typeface="微软雅黑" pitchFamily="34" charset="-122"/>
                <a:ea typeface="微软雅黑" pitchFamily="34" charset="-122"/>
              </a:rPr>
              <a:t>8</a:t>
            </a:r>
            <a:r>
              <a:rPr lang="zh-CN" altLang="en-US">
                <a:latin typeface="微软雅黑" pitchFamily="34" charset="-122"/>
                <a:ea typeface="微软雅黑" pitchFamily="34" charset="-122"/>
              </a:rPr>
              <a:t>位寄存器；</a:t>
            </a:r>
            <a:r>
              <a:rPr lang="en-US" altLang="zh-CN" b="1">
                <a:solidFill>
                  <a:srgbClr val="FF0000"/>
                </a:solidFill>
                <a:latin typeface="微软雅黑" pitchFamily="34" charset="-122"/>
                <a:ea typeface="微软雅黑" pitchFamily="34" charset="-122"/>
              </a:rPr>
              <a:t>r/m8</a:t>
            </a:r>
            <a:r>
              <a:rPr lang="zh-CN" altLang="en-US">
                <a:latin typeface="微软雅黑" pitchFamily="34" charset="-122"/>
                <a:ea typeface="微软雅黑" pitchFamily="34" charset="-122"/>
              </a:rPr>
              <a:t>表示</a:t>
            </a:r>
            <a:r>
              <a:rPr lang="en-US" altLang="zh-CN">
                <a:latin typeface="微软雅黑" pitchFamily="34" charset="-122"/>
                <a:ea typeface="微软雅黑" pitchFamily="34" charset="-122"/>
              </a:rPr>
              <a:t>8</a:t>
            </a:r>
            <a:r>
              <a:rPr lang="zh-CN" altLang="en-US">
                <a:latin typeface="微软雅黑" pitchFamily="34" charset="-122"/>
                <a:ea typeface="微软雅黑" pitchFamily="34" charset="-122"/>
              </a:rPr>
              <a:t>位寄存器或内存，至于是什么由</a:t>
            </a:r>
            <a:r>
              <a:rPr lang="en-US" altLang="zh-CN">
                <a:latin typeface="微软雅黑" pitchFamily="34" charset="-122"/>
                <a:ea typeface="微软雅黑" pitchFamily="34" charset="-122"/>
              </a:rPr>
              <a:t>mod</a:t>
            </a:r>
            <a:r>
              <a:rPr lang="zh-CN" altLang="en-US">
                <a:latin typeface="微软雅黑" pitchFamily="34" charset="-122"/>
                <a:ea typeface="微软雅黑" pitchFamily="34" charset="-122"/>
              </a:rPr>
              <a:t>字段决定。</a:t>
            </a:r>
          </a:p>
        </p:txBody>
      </p:sp>
      <p:sp>
        <p:nvSpPr>
          <p:cNvPr id="12293" name="TextBox 7"/>
          <p:cNvSpPr txBox="1">
            <a:spLocks noChangeArrowheads="1"/>
          </p:cNvSpPr>
          <p:nvPr/>
        </p:nvSpPr>
        <p:spPr bwMode="auto">
          <a:xfrm>
            <a:off x="385763" y="1927225"/>
            <a:ext cx="8372475" cy="646113"/>
          </a:xfrm>
          <a:prstGeom prst="rect">
            <a:avLst/>
          </a:prstGeom>
          <a:gradFill rotWithShape="1">
            <a:gsLst>
              <a:gs pos="0">
                <a:srgbClr val="8FDEA0"/>
              </a:gs>
              <a:gs pos="50000">
                <a:srgbClr val="BCE9C5"/>
              </a:gs>
              <a:gs pos="100000">
                <a:srgbClr val="DFF3E3"/>
              </a:gs>
            </a:gsLst>
            <a:lin ang="13500000" scaled="1"/>
          </a:gradFill>
          <a:ln w="28575">
            <a:noFill/>
            <a:miter lim="800000"/>
            <a:headEnd/>
            <a:tailEnd/>
          </a:ln>
        </p:spPr>
        <p:txBody>
          <a:bodyPr>
            <a:spAutoFit/>
          </a:bodyPr>
          <a:lstStyle/>
          <a:p>
            <a:r>
              <a:rPr lang="en-US" altLang="zh-CN">
                <a:latin typeface="微软雅黑" pitchFamily="34" charset="-122"/>
                <a:ea typeface="微软雅黑" pitchFamily="34" charset="-122"/>
              </a:rPr>
              <a:t>         Opcode    Instruction        Clocks        Description</a:t>
            </a:r>
          </a:p>
          <a:p>
            <a:r>
              <a:rPr lang="en-US" altLang="zh-CN">
                <a:latin typeface="微软雅黑" pitchFamily="34" charset="-122"/>
                <a:ea typeface="微软雅黑" pitchFamily="34" charset="-122"/>
              </a:rPr>
              <a:t>&lt; 1&gt; 88 /r         MOV r/m8, r8    2/2             Move byte register to r/m byte</a:t>
            </a:r>
            <a:endParaRPr lang="zh-CN" altLang="en-US">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blinds(horizontal)">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
                                            <p:txEl>
                                              <p:pRg st="2" end="2"/>
                                            </p:txEl>
                                          </p:spTgt>
                                        </p:tgtEl>
                                        <p:attrNameLst>
                                          <p:attrName>style.visibility</p:attrName>
                                        </p:attrNameLst>
                                      </p:cBhvr>
                                      <p:to>
                                        <p:strVal val="visible"/>
                                      </p:to>
                                    </p:set>
                                    <p:animEffect transition="in" filter="blinds(horizontal)">
                                      <p:cBhvr>
                                        <p:cTn id="12" dur="500"/>
                                        <p:tgtEl>
                                          <p:spTgt spid="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
                                            <p:txEl>
                                              <p:pRg st="4" end="4"/>
                                            </p:txEl>
                                          </p:spTgt>
                                        </p:tgtEl>
                                        <p:attrNameLst>
                                          <p:attrName>style.visibility</p:attrName>
                                        </p:attrNameLst>
                                      </p:cBhvr>
                                      <p:to>
                                        <p:strVal val="visible"/>
                                      </p:to>
                                    </p:set>
                                    <p:animEffect transition="in" filter="blinds(horizontal)">
                                      <p:cBhvr>
                                        <p:cTn id="17" dur="500"/>
                                        <p:tgtEl>
                                          <p:spTgt spid="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98425"/>
            <a:ext cx="8229600" cy="561975"/>
          </a:xfrm>
        </p:spPr>
        <p:txBody>
          <a:bodyPr/>
          <a:lstStyle/>
          <a:p>
            <a:r>
              <a:rPr lang="en-US" altLang="zh-CN" sz="3600"/>
              <a:t>Opcode Table</a:t>
            </a:r>
            <a:r>
              <a:rPr lang="zh-CN" altLang="en-US" sz="3600"/>
              <a:t>的阅读 </a:t>
            </a:r>
            <a:r>
              <a:rPr lang="en-US" altLang="zh-CN" sz="3600"/>
              <a:t>- 2</a:t>
            </a:r>
            <a:endParaRPr lang="zh-CN" altLang="en-US" sz="3600"/>
          </a:p>
        </p:txBody>
      </p:sp>
      <p:sp>
        <p:nvSpPr>
          <p:cNvPr id="19" name="TextBox 18"/>
          <p:cNvSpPr txBox="1">
            <a:spLocks noChangeArrowheads="1"/>
          </p:cNvSpPr>
          <p:nvPr/>
        </p:nvSpPr>
        <p:spPr bwMode="auto">
          <a:xfrm>
            <a:off x="206375" y="2409825"/>
            <a:ext cx="8713788" cy="922338"/>
          </a:xfrm>
          <a:prstGeom prst="rect">
            <a:avLst/>
          </a:prstGeom>
          <a:noFill/>
          <a:ln w="9525">
            <a:noFill/>
            <a:miter lim="800000"/>
            <a:headEnd/>
            <a:tailEnd/>
          </a:ln>
        </p:spPr>
        <p:txBody>
          <a:bodyPr>
            <a:spAutoFit/>
          </a:bodyPr>
          <a:lstStyle/>
          <a:p>
            <a:pPr marL="342900" indent="-342900">
              <a:buFontTx/>
              <a:buAutoNum type="arabicPeriod"/>
            </a:pPr>
            <a:r>
              <a:rPr lang="en-US" altLang="zh-CN">
                <a:latin typeface="微软雅黑" pitchFamily="34" charset="-122"/>
                <a:ea typeface="微软雅黑" pitchFamily="34" charset="-122"/>
              </a:rPr>
              <a:t>16</a:t>
            </a:r>
            <a:r>
              <a:rPr lang="zh-CN" altLang="en-US">
                <a:latin typeface="微软雅黑" pitchFamily="34" charset="-122"/>
                <a:ea typeface="微软雅黑" pitchFamily="34" charset="-122"/>
              </a:rPr>
              <a:t>位</a:t>
            </a:r>
            <a:r>
              <a:rPr lang="en-US" altLang="zh-CN">
                <a:latin typeface="微软雅黑" pitchFamily="34" charset="-122"/>
                <a:ea typeface="微软雅黑" pitchFamily="34" charset="-122"/>
              </a:rPr>
              <a:t>/32</a:t>
            </a:r>
            <a:r>
              <a:rPr lang="zh-CN" altLang="en-US">
                <a:latin typeface="微软雅黑" pitchFamily="34" charset="-122"/>
                <a:ea typeface="微软雅黑" pitchFamily="34" charset="-122"/>
              </a:rPr>
              <a:t>位操作的</a:t>
            </a:r>
            <a:r>
              <a:rPr lang="en-US" altLang="zh-CN">
                <a:latin typeface="微软雅黑" pitchFamily="34" charset="-122"/>
                <a:ea typeface="微软雅黑" pitchFamily="34" charset="-122"/>
              </a:rPr>
              <a:t>opcode</a:t>
            </a:r>
            <a:r>
              <a:rPr lang="zh-CN" altLang="en-US">
                <a:latin typeface="微软雅黑" pitchFamily="34" charset="-122"/>
                <a:ea typeface="微软雅黑" pitchFamily="34" charset="-122"/>
              </a:rPr>
              <a:t>相同，为了避免歧义，通过</a:t>
            </a:r>
            <a:r>
              <a:rPr lang="en-US" altLang="zh-CN">
                <a:latin typeface="微软雅黑" pitchFamily="34" charset="-122"/>
                <a:ea typeface="微软雅黑" pitchFamily="34" charset="-122"/>
              </a:rPr>
              <a:t>operand-size</a:t>
            </a:r>
            <a:r>
              <a:rPr lang="zh-CN" altLang="en-US">
                <a:latin typeface="微软雅黑" pitchFamily="34" charset="-122"/>
                <a:ea typeface="微软雅黑" pitchFamily="34" charset="-122"/>
              </a:rPr>
              <a:t>前缀进行区分。</a:t>
            </a:r>
            <a:endParaRPr lang="en-US" altLang="zh-CN">
              <a:latin typeface="微软雅黑" pitchFamily="34" charset="-122"/>
              <a:ea typeface="微软雅黑" pitchFamily="34" charset="-122"/>
            </a:endParaRPr>
          </a:p>
          <a:p>
            <a:pPr marL="342900" indent="-342900">
              <a:buFontTx/>
              <a:buAutoNum type="arabicPeriod"/>
            </a:pPr>
            <a:endParaRPr lang="en-US" altLang="zh-CN">
              <a:latin typeface="微软雅黑" pitchFamily="34" charset="-122"/>
              <a:ea typeface="微软雅黑" pitchFamily="34" charset="-122"/>
            </a:endParaRPr>
          </a:p>
          <a:p>
            <a:pPr marL="342900" indent="-342900">
              <a:buFontTx/>
              <a:buAutoNum type="arabicPeriod"/>
            </a:pPr>
            <a:r>
              <a:rPr lang="en-US" altLang="zh-CN" b="1">
                <a:solidFill>
                  <a:srgbClr val="FF0000"/>
                </a:solidFill>
                <a:latin typeface="微软雅黑" pitchFamily="34" charset="-122"/>
                <a:ea typeface="微软雅黑" pitchFamily="34" charset="-122"/>
              </a:rPr>
              <a:t>operand-size = 66</a:t>
            </a:r>
            <a:r>
              <a:rPr lang="zh-CN" altLang="en-US">
                <a:latin typeface="微软雅黑" pitchFamily="34" charset="-122"/>
                <a:ea typeface="微软雅黑" pitchFamily="34" charset="-122"/>
              </a:rPr>
              <a:t>，表示</a:t>
            </a:r>
            <a:r>
              <a:rPr lang="en-US" altLang="zh-CN">
                <a:latin typeface="微软雅黑" pitchFamily="34" charset="-122"/>
                <a:ea typeface="微软雅黑" pitchFamily="34" charset="-122"/>
              </a:rPr>
              <a:t>16</a:t>
            </a:r>
            <a:r>
              <a:rPr lang="zh-CN" altLang="en-US">
                <a:latin typeface="微软雅黑" pitchFamily="34" charset="-122"/>
                <a:ea typeface="微软雅黑" pitchFamily="34" charset="-122"/>
              </a:rPr>
              <a:t>位操作数；若该前缀不出现，则操作数默认为</a:t>
            </a:r>
            <a:r>
              <a:rPr lang="en-US" altLang="zh-CN">
                <a:latin typeface="微软雅黑" pitchFamily="34" charset="-122"/>
                <a:ea typeface="微软雅黑" pitchFamily="34" charset="-122"/>
              </a:rPr>
              <a:t>32</a:t>
            </a:r>
            <a:r>
              <a:rPr lang="zh-CN" altLang="en-US">
                <a:latin typeface="微软雅黑" pitchFamily="34" charset="-122"/>
                <a:ea typeface="微软雅黑" pitchFamily="34" charset="-122"/>
              </a:rPr>
              <a:t>位。</a:t>
            </a:r>
          </a:p>
        </p:txBody>
      </p:sp>
      <p:sp>
        <p:nvSpPr>
          <p:cNvPr id="13316" name="TextBox 7"/>
          <p:cNvSpPr txBox="1">
            <a:spLocks noChangeArrowheads="1"/>
          </p:cNvSpPr>
          <p:nvPr/>
        </p:nvSpPr>
        <p:spPr bwMode="auto">
          <a:xfrm>
            <a:off x="161925" y="1171575"/>
            <a:ext cx="8756650" cy="923925"/>
          </a:xfrm>
          <a:prstGeom prst="rect">
            <a:avLst/>
          </a:prstGeom>
          <a:gradFill rotWithShape="1">
            <a:gsLst>
              <a:gs pos="0">
                <a:srgbClr val="8FDEA0"/>
              </a:gs>
              <a:gs pos="50000">
                <a:srgbClr val="BCE9C5"/>
              </a:gs>
              <a:gs pos="100000">
                <a:srgbClr val="DFF3E3"/>
              </a:gs>
            </a:gsLst>
            <a:lin ang="13500000" scaled="1"/>
          </a:gradFill>
          <a:ln w="28575">
            <a:noFill/>
            <a:miter lim="800000"/>
            <a:headEnd/>
            <a:tailEnd/>
          </a:ln>
        </p:spPr>
        <p:txBody>
          <a:bodyPr>
            <a:spAutoFit/>
          </a:bodyPr>
          <a:lstStyle/>
          <a:p>
            <a:r>
              <a:rPr lang="en-US" altLang="zh-CN">
                <a:latin typeface="微软雅黑" pitchFamily="34" charset="-122"/>
                <a:ea typeface="微软雅黑" pitchFamily="34" charset="-122"/>
              </a:rPr>
              <a:t>         Opcode    Instruction        Clocks       Description</a:t>
            </a:r>
          </a:p>
          <a:p>
            <a:r>
              <a:rPr lang="en-US" altLang="zh-CN">
                <a:latin typeface="微软雅黑" pitchFamily="34" charset="-122"/>
                <a:ea typeface="微软雅黑" pitchFamily="34" charset="-122"/>
              </a:rPr>
              <a:t>&lt; 2&gt; 89 /r         MOV r/m16,r16     2/2       Move word register to r/m word</a:t>
            </a:r>
          </a:p>
          <a:p>
            <a:r>
              <a:rPr lang="en-US" altLang="zh-CN">
                <a:latin typeface="微软雅黑" pitchFamily="34" charset="-122"/>
                <a:ea typeface="微软雅黑" pitchFamily="34" charset="-122"/>
              </a:rPr>
              <a:t>&lt; 3&gt; 89 /r         MOV r/m32,r32     2/2       Move dword register to r/m dword</a:t>
            </a:r>
            <a:endParaRPr lang="zh-CN" altLang="en-US">
              <a:latin typeface="微软雅黑" pitchFamily="34" charset="-122"/>
              <a:ea typeface="微软雅黑" pitchFamily="34" charset="-122"/>
            </a:endParaRPr>
          </a:p>
        </p:txBody>
      </p:sp>
      <p:sp>
        <p:nvSpPr>
          <p:cNvPr id="9" name="TextBox 8"/>
          <p:cNvSpPr txBox="1">
            <a:spLocks noChangeArrowheads="1"/>
          </p:cNvSpPr>
          <p:nvPr/>
        </p:nvSpPr>
        <p:spPr bwMode="auto">
          <a:xfrm>
            <a:off x="161925" y="3668713"/>
            <a:ext cx="8756650" cy="1200150"/>
          </a:xfrm>
          <a:prstGeom prst="rect">
            <a:avLst/>
          </a:prstGeom>
          <a:gradFill rotWithShape="1">
            <a:gsLst>
              <a:gs pos="0">
                <a:srgbClr val="8FDEA0"/>
              </a:gs>
              <a:gs pos="50000">
                <a:srgbClr val="BCE9C5"/>
              </a:gs>
              <a:gs pos="100000">
                <a:srgbClr val="DFF3E3"/>
              </a:gs>
            </a:gsLst>
            <a:lin ang="13500000" scaled="1"/>
          </a:gradFill>
          <a:ln w="28575">
            <a:noFill/>
            <a:miter lim="800000"/>
            <a:headEnd/>
            <a:tailEnd/>
          </a:ln>
        </p:spPr>
        <p:txBody>
          <a:bodyPr>
            <a:spAutoFit/>
          </a:bodyPr>
          <a:lstStyle/>
          <a:p>
            <a:r>
              <a:rPr lang="en-US" altLang="zh-CN">
                <a:latin typeface="微软雅黑" pitchFamily="34" charset="-122"/>
                <a:ea typeface="微软雅黑" pitchFamily="34" charset="-122"/>
              </a:rPr>
              <a:t>         Opcode    Instruction           Clocks     Description</a:t>
            </a:r>
          </a:p>
          <a:p>
            <a:r>
              <a:rPr lang="en-US" altLang="zh-CN">
                <a:latin typeface="微软雅黑" pitchFamily="34" charset="-122"/>
                <a:ea typeface="微软雅黑" pitchFamily="34" charset="-122"/>
              </a:rPr>
              <a:t>&lt; 4&gt; 8A /r         MOV r8,r/m8       2/4          Move r/m byte to byte register</a:t>
            </a:r>
          </a:p>
          <a:p>
            <a:r>
              <a:rPr lang="en-US" altLang="zh-CN">
                <a:latin typeface="微软雅黑" pitchFamily="34" charset="-122"/>
                <a:ea typeface="微软雅黑" pitchFamily="34" charset="-122"/>
              </a:rPr>
              <a:t>&lt; 5&gt; 8B /r         MOV r16,r/m16   2/4          Move r/m word to word register</a:t>
            </a:r>
          </a:p>
          <a:p>
            <a:r>
              <a:rPr lang="en-US" altLang="zh-CN">
                <a:latin typeface="微软雅黑" pitchFamily="34" charset="-122"/>
                <a:ea typeface="微软雅黑" pitchFamily="34" charset="-122"/>
              </a:rPr>
              <a:t>&lt; 6&gt; 8B /r         MOV r32,r/m32   2/4          Move r/m dword to dword register</a:t>
            </a:r>
            <a:endParaRPr lang="zh-CN" altLang="en-US">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blinds(horizontal)">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
                                            <p:txEl>
                                              <p:pRg st="2" end="2"/>
                                            </p:txEl>
                                          </p:spTgt>
                                        </p:tgtEl>
                                        <p:attrNameLst>
                                          <p:attrName>style.visibility</p:attrName>
                                        </p:attrNameLst>
                                      </p:cBhvr>
                                      <p:to>
                                        <p:strVal val="visible"/>
                                      </p:to>
                                    </p:set>
                                    <p:animEffect transition="in" filter="blinds(horizontal)">
                                      <p:cBhvr>
                                        <p:cTn id="12" dur="500"/>
                                        <p:tgtEl>
                                          <p:spTgt spid="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98425"/>
            <a:ext cx="8229600" cy="561975"/>
          </a:xfrm>
        </p:spPr>
        <p:txBody>
          <a:bodyPr/>
          <a:lstStyle/>
          <a:p>
            <a:r>
              <a:rPr lang="en-US" altLang="zh-CN" sz="3600"/>
              <a:t>Opcode Table</a:t>
            </a:r>
            <a:r>
              <a:rPr lang="zh-CN" altLang="en-US" sz="3600"/>
              <a:t>的阅读 </a:t>
            </a:r>
            <a:r>
              <a:rPr lang="en-US" altLang="zh-CN" sz="3600"/>
              <a:t>- 3</a:t>
            </a:r>
            <a:endParaRPr lang="zh-CN" altLang="en-US" sz="3600"/>
          </a:p>
        </p:txBody>
      </p:sp>
      <p:sp>
        <p:nvSpPr>
          <p:cNvPr id="19" name="TextBox 18"/>
          <p:cNvSpPr txBox="1">
            <a:spLocks noChangeArrowheads="1"/>
          </p:cNvSpPr>
          <p:nvPr/>
        </p:nvSpPr>
        <p:spPr bwMode="auto">
          <a:xfrm>
            <a:off x="206375" y="2409825"/>
            <a:ext cx="8713788" cy="369888"/>
          </a:xfrm>
          <a:prstGeom prst="rect">
            <a:avLst/>
          </a:prstGeom>
          <a:noFill/>
          <a:ln w="9525">
            <a:noFill/>
            <a:miter lim="800000"/>
            <a:headEnd/>
            <a:tailEnd/>
          </a:ln>
        </p:spPr>
        <p:txBody>
          <a:bodyPr>
            <a:spAutoFit/>
          </a:bodyPr>
          <a:lstStyle/>
          <a:p>
            <a:pPr marL="342900" indent="-342900">
              <a:buFontTx/>
              <a:buAutoNum type="arabicPeriod"/>
            </a:pPr>
            <a:r>
              <a:rPr lang="en-US" altLang="zh-CN" b="1">
                <a:solidFill>
                  <a:srgbClr val="FF0000"/>
                </a:solidFill>
                <a:latin typeface="微软雅黑" pitchFamily="34" charset="-122"/>
                <a:ea typeface="微软雅黑" pitchFamily="34" charset="-122"/>
              </a:rPr>
              <a:t>Sreg</a:t>
            </a:r>
            <a:r>
              <a:rPr lang="zh-CN" altLang="en-US">
                <a:latin typeface="微软雅黑" pitchFamily="34" charset="-122"/>
                <a:ea typeface="微软雅黑" pitchFamily="34" charset="-122"/>
              </a:rPr>
              <a:t>，段寄存器，</a:t>
            </a:r>
            <a:r>
              <a:rPr lang="en-US" altLang="zh-CN">
                <a:latin typeface="微软雅黑" pitchFamily="34" charset="-122"/>
                <a:ea typeface="微软雅黑" pitchFamily="34" charset="-122"/>
              </a:rPr>
              <a:t>PA3</a:t>
            </a:r>
            <a:r>
              <a:rPr lang="zh-CN" altLang="en-US">
                <a:latin typeface="微软雅黑" pitchFamily="34" charset="-122"/>
                <a:ea typeface="微软雅黑" pitchFamily="34" charset="-122"/>
              </a:rPr>
              <a:t>中需实现这两条指令。</a:t>
            </a:r>
            <a:endParaRPr lang="en-US" altLang="zh-CN">
              <a:latin typeface="微软雅黑" pitchFamily="34" charset="-122"/>
              <a:ea typeface="微软雅黑" pitchFamily="34" charset="-122"/>
            </a:endParaRPr>
          </a:p>
        </p:txBody>
      </p:sp>
      <p:sp>
        <p:nvSpPr>
          <p:cNvPr id="14340" name="TextBox 7"/>
          <p:cNvSpPr txBox="1">
            <a:spLocks noChangeArrowheads="1"/>
          </p:cNvSpPr>
          <p:nvPr/>
        </p:nvSpPr>
        <p:spPr bwMode="auto">
          <a:xfrm>
            <a:off x="161925" y="1171575"/>
            <a:ext cx="8756650" cy="923925"/>
          </a:xfrm>
          <a:prstGeom prst="rect">
            <a:avLst/>
          </a:prstGeom>
          <a:gradFill rotWithShape="1">
            <a:gsLst>
              <a:gs pos="0">
                <a:srgbClr val="8FDEA0"/>
              </a:gs>
              <a:gs pos="50000">
                <a:srgbClr val="BCE9C5"/>
              </a:gs>
              <a:gs pos="100000">
                <a:srgbClr val="DFF3E3"/>
              </a:gs>
            </a:gsLst>
            <a:lin ang="13500000" scaled="1"/>
          </a:gradFill>
          <a:ln w="28575">
            <a:noFill/>
            <a:miter lim="800000"/>
            <a:headEnd/>
            <a:tailEnd/>
          </a:ln>
        </p:spPr>
        <p:txBody>
          <a:bodyPr>
            <a:spAutoFit/>
          </a:bodyPr>
          <a:lstStyle/>
          <a:p>
            <a:r>
              <a:rPr lang="en-US" altLang="zh-CN">
                <a:latin typeface="微软雅黑" pitchFamily="34" charset="-122"/>
                <a:ea typeface="微软雅黑" pitchFamily="34" charset="-122"/>
              </a:rPr>
              <a:t>         Opcode    Instruction           Clocks   Description</a:t>
            </a:r>
          </a:p>
          <a:p>
            <a:r>
              <a:rPr lang="en-US" altLang="zh-CN">
                <a:latin typeface="微软雅黑" pitchFamily="34" charset="-122"/>
                <a:ea typeface="微软雅黑" pitchFamily="34" charset="-122"/>
              </a:rPr>
              <a:t>&lt; 7&gt; 8C /r        MOV r/m16,Sreg  2/2        Move segment register to r/m word</a:t>
            </a:r>
          </a:p>
          <a:p>
            <a:r>
              <a:rPr lang="en-US" altLang="zh-CN">
                <a:latin typeface="微软雅黑" pitchFamily="34" charset="-122"/>
                <a:ea typeface="微软雅黑" pitchFamily="34" charset="-122"/>
              </a:rPr>
              <a:t>&lt; 8&gt; 8D /r        MOV Sreg,r/m16  2/5       Move r/m word to segment register</a:t>
            </a:r>
            <a:endParaRPr lang="zh-CN" altLang="en-US">
              <a:latin typeface="微软雅黑" pitchFamily="34" charset="-122"/>
              <a:ea typeface="微软雅黑" pitchFamily="34" charset="-122"/>
            </a:endParaRPr>
          </a:p>
        </p:txBody>
      </p:sp>
      <p:sp>
        <p:nvSpPr>
          <p:cNvPr id="9" name="TextBox 8"/>
          <p:cNvSpPr txBox="1">
            <a:spLocks noChangeArrowheads="1"/>
          </p:cNvSpPr>
          <p:nvPr/>
        </p:nvSpPr>
        <p:spPr bwMode="auto">
          <a:xfrm>
            <a:off x="161925" y="3038475"/>
            <a:ext cx="8756650" cy="1924050"/>
          </a:xfrm>
          <a:prstGeom prst="rect">
            <a:avLst/>
          </a:prstGeom>
          <a:gradFill rotWithShape="1">
            <a:gsLst>
              <a:gs pos="0">
                <a:srgbClr val="8FDEA0"/>
              </a:gs>
              <a:gs pos="50000">
                <a:srgbClr val="BCE9C5"/>
              </a:gs>
              <a:gs pos="100000">
                <a:srgbClr val="DFF3E3"/>
              </a:gs>
            </a:gsLst>
            <a:lin ang="13500000" scaled="1"/>
          </a:gradFill>
          <a:ln w="28575">
            <a:noFill/>
            <a:miter lim="800000"/>
            <a:headEnd/>
            <a:tailEnd/>
          </a:ln>
        </p:spPr>
        <p:txBody>
          <a:bodyPr>
            <a:spAutoFit/>
          </a:bodyPr>
          <a:lstStyle/>
          <a:p>
            <a:r>
              <a:rPr lang="en-US" altLang="zh-CN" sz="1700">
                <a:latin typeface="微软雅黑" pitchFamily="34" charset="-122"/>
                <a:ea typeface="微软雅黑" pitchFamily="34" charset="-122"/>
              </a:rPr>
              <a:t>          Opcode    Instruction                Clocks     Description</a:t>
            </a:r>
          </a:p>
          <a:p>
            <a:r>
              <a:rPr lang="en-US" altLang="zh-CN" sz="1700">
                <a:latin typeface="微软雅黑" pitchFamily="34" charset="-122"/>
                <a:ea typeface="微软雅黑" pitchFamily="34" charset="-122"/>
              </a:rPr>
              <a:t>&lt; 9&gt;  A0            MOV AL,moffs8         4             Move byte at (seg:offset) to AL</a:t>
            </a:r>
          </a:p>
          <a:p>
            <a:r>
              <a:rPr lang="en-US" altLang="zh-CN" sz="1700">
                <a:latin typeface="微软雅黑" pitchFamily="34" charset="-122"/>
                <a:ea typeface="微软雅黑" pitchFamily="34" charset="-122"/>
              </a:rPr>
              <a:t>&lt;10&gt; A1            MOV AX,moffs16      4             Move word at (seg:offset) to AX</a:t>
            </a:r>
          </a:p>
          <a:p>
            <a:r>
              <a:rPr lang="en-US" altLang="zh-CN" sz="1700">
                <a:latin typeface="微软雅黑" pitchFamily="34" charset="-122"/>
                <a:ea typeface="微软雅黑" pitchFamily="34" charset="-122"/>
              </a:rPr>
              <a:t>&lt;11&gt; A1            MOV EAX,moffs32    4             Move dword at (seg:offset) to EAX</a:t>
            </a:r>
          </a:p>
          <a:p>
            <a:r>
              <a:rPr lang="en-US" altLang="zh-CN" sz="1700">
                <a:latin typeface="微软雅黑" pitchFamily="34" charset="-122"/>
                <a:ea typeface="微软雅黑" pitchFamily="34" charset="-122"/>
              </a:rPr>
              <a:t>&lt;12&gt; A2            MOV moffs8,AL        2             Move AL to (seg:offset)</a:t>
            </a:r>
          </a:p>
          <a:p>
            <a:r>
              <a:rPr lang="en-US" altLang="zh-CN" sz="1700">
                <a:latin typeface="微软雅黑" pitchFamily="34" charset="-122"/>
                <a:ea typeface="微软雅黑" pitchFamily="34" charset="-122"/>
              </a:rPr>
              <a:t>&lt;13&gt; A3            MOV moffs16,AX      2             Move AX to (seg:offset)</a:t>
            </a:r>
          </a:p>
          <a:p>
            <a:r>
              <a:rPr lang="en-US" altLang="zh-CN" sz="1700">
                <a:latin typeface="微软雅黑" pitchFamily="34" charset="-122"/>
                <a:ea typeface="微软雅黑" pitchFamily="34" charset="-122"/>
              </a:rPr>
              <a:t>&lt;14&gt; A3            MOV moffs32,EAX    2             Move EAX to (seg:offset)</a:t>
            </a:r>
            <a:endParaRPr lang="zh-CN" altLang="en-US" sz="1700">
              <a:latin typeface="微软雅黑" pitchFamily="34" charset="-122"/>
              <a:ea typeface="微软雅黑" pitchFamily="34" charset="-122"/>
            </a:endParaRPr>
          </a:p>
        </p:txBody>
      </p:sp>
      <p:sp>
        <p:nvSpPr>
          <p:cNvPr id="6" name="TextBox 5"/>
          <p:cNvSpPr txBox="1">
            <a:spLocks noChangeArrowheads="1"/>
          </p:cNvSpPr>
          <p:nvPr/>
        </p:nvSpPr>
        <p:spPr bwMode="auto">
          <a:xfrm>
            <a:off x="209550" y="5175250"/>
            <a:ext cx="8934450" cy="1138238"/>
          </a:xfrm>
          <a:prstGeom prst="rect">
            <a:avLst/>
          </a:prstGeom>
          <a:noFill/>
          <a:ln w="9525">
            <a:noFill/>
            <a:miter lim="800000"/>
            <a:headEnd/>
            <a:tailEnd/>
          </a:ln>
        </p:spPr>
        <p:txBody>
          <a:bodyPr>
            <a:spAutoFit/>
          </a:bodyPr>
          <a:lstStyle/>
          <a:p>
            <a:pPr marL="342900" indent="-342900">
              <a:lnSpc>
                <a:spcPts val="3000"/>
              </a:lnSpc>
              <a:buFontTx/>
              <a:buAutoNum type="arabicPeriod"/>
            </a:pPr>
            <a:r>
              <a:rPr lang="en-US" altLang="zh-CN" b="1">
                <a:solidFill>
                  <a:srgbClr val="FF0000"/>
                </a:solidFill>
                <a:latin typeface="微软雅黑" pitchFamily="34" charset="-122"/>
                <a:ea typeface="微软雅黑" pitchFamily="34" charset="-122"/>
              </a:rPr>
              <a:t>moffs</a:t>
            </a:r>
            <a:r>
              <a:rPr lang="zh-CN" altLang="en-US">
                <a:latin typeface="微软雅黑" pitchFamily="34" charset="-122"/>
                <a:ea typeface="微软雅黑" pitchFamily="34" charset="-122"/>
              </a:rPr>
              <a:t>，表示段内偏移，</a:t>
            </a:r>
            <a:r>
              <a:rPr lang="en-US" altLang="zh-CN">
                <a:latin typeface="微软雅黑" pitchFamily="34" charset="-122"/>
                <a:ea typeface="微软雅黑" pitchFamily="34" charset="-122"/>
              </a:rPr>
              <a:t>PA2</a:t>
            </a:r>
            <a:r>
              <a:rPr lang="zh-CN" altLang="en-US">
                <a:latin typeface="微软雅黑" pitchFamily="34" charset="-122"/>
                <a:ea typeface="微软雅黑" pitchFamily="34" charset="-122"/>
              </a:rPr>
              <a:t>中没有段的概念，可理解为“相对物理地址</a:t>
            </a:r>
            <a:r>
              <a:rPr lang="en-US" altLang="zh-CN">
                <a:latin typeface="微软雅黑" pitchFamily="34" charset="-122"/>
                <a:ea typeface="微软雅黑" pitchFamily="34" charset="-122"/>
              </a:rPr>
              <a:t>0</a:t>
            </a:r>
            <a:r>
              <a:rPr lang="zh-CN" altLang="en-US">
                <a:latin typeface="微软雅黑" pitchFamily="34" charset="-122"/>
                <a:ea typeface="微软雅黑" pitchFamily="34" charset="-122"/>
              </a:rPr>
              <a:t>的偏移”。</a:t>
            </a:r>
            <a:endParaRPr lang="en-US" altLang="zh-CN">
              <a:latin typeface="微软雅黑" pitchFamily="34" charset="-122"/>
              <a:ea typeface="微软雅黑" pitchFamily="34" charset="-122"/>
            </a:endParaRPr>
          </a:p>
          <a:p>
            <a:pPr marL="342900" indent="-342900">
              <a:lnSpc>
                <a:spcPts val="3000"/>
              </a:lnSpc>
              <a:buFontTx/>
              <a:buAutoNum type="arabicPeriod"/>
            </a:pPr>
            <a:endParaRPr lang="en-US" altLang="zh-CN">
              <a:latin typeface="微软雅黑" pitchFamily="34" charset="-122"/>
              <a:ea typeface="微软雅黑" pitchFamily="34" charset="-122"/>
            </a:endParaRPr>
          </a:p>
          <a:p>
            <a:pPr marL="342900" indent="-342900">
              <a:buFontTx/>
              <a:buAutoNum type="arabicPeriod"/>
            </a:pPr>
            <a:r>
              <a:rPr lang="zh-CN" altLang="en-US">
                <a:latin typeface="微软雅黑" pitchFamily="34" charset="-122"/>
                <a:ea typeface="微软雅黑" pitchFamily="34" charset="-122"/>
              </a:rPr>
              <a:t>没有</a:t>
            </a:r>
            <a:r>
              <a:rPr lang="en-US" altLang="zh-CN">
                <a:latin typeface="微软雅黑" pitchFamily="34" charset="-122"/>
                <a:ea typeface="微软雅黑" pitchFamily="34" charset="-122"/>
              </a:rPr>
              <a:t>ModR/M</a:t>
            </a:r>
            <a:r>
              <a:rPr lang="zh-CN" altLang="en-US">
                <a:latin typeface="微软雅黑" pitchFamily="34" charset="-122"/>
                <a:ea typeface="微软雅黑" pitchFamily="34" charset="-122"/>
              </a:rPr>
              <a:t>字节，可以让</a:t>
            </a:r>
            <a:r>
              <a:rPr lang="en-US" altLang="zh-CN">
                <a:latin typeface="微软雅黑" pitchFamily="34" charset="-122"/>
                <a:ea typeface="微软雅黑" pitchFamily="34" charset="-122"/>
              </a:rPr>
              <a:t>displacement</a:t>
            </a:r>
            <a:r>
              <a:rPr lang="zh-CN" altLang="en-US">
                <a:latin typeface="微软雅黑" pitchFamily="34" charset="-122"/>
                <a:ea typeface="微软雅黑" pitchFamily="34" charset="-122"/>
              </a:rPr>
              <a:t>直接跟在</a:t>
            </a:r>
            <a:r>
              <a:rPr lang="en-US" altLang="zh-CN">
                <a:latin typeface="微软雅黑" pitchFamily="34" charset="-122"/>
                <a:ea typeface="微软雅黑" pitchFamily="34" charset="-122"/>
              </a:rPr>
              <a:t>opcode</a:t>
            </a:r>
            <a:r>
              <a:rPr lang="zh-CN" altLang="en-US">
                <a:latin typeface="微软雅黑" pitchFamily="34" charset="-122"/>
                <a:ea typeface="微软雅黑" pitchFamily="34" charset="-122"/>
              </a:rPr>
              <a:t>之后，指示内存地址。</a:t>
            </a:r>
            <a:endParaRPr lang="en-US" altLang="zh-CN">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blinds(horizontal)">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linds(horizontal)">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blinds(horizontal)">
                                      <p:cBhvr>
                                        <p:cTn id="2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98425"/>
            <a:ext cx="8229600" cy="561975"/>
          </a:xfrm>
        </p:spPr>
        <p:txBody>
          <a:bodyPr/>
          <a:lstStyle/>
          <a:p>
            <a:r>
              <a:rPr lang="en-US" altLang="zh-CN" sz="3600"/>
              <a:t>Opcode Table</a:t>
            </a:r>
            <a:r>
              <a:rPr lang="zh-CN" altLang="en-US" sz="3600"/>
              <a:t>的阅读 </a:t>
            </a:r>
            <a:r>
              <a:rPr lang="en-US" altLang="zh-CN" sz="3600"/>
              <a:t>- 4</a:t>
            </a:r>
            <a:endParaRPr lang="zh-CN" altLang="en-US" sz="3600"/>
          </a:p>
        </p:txBody>
      </p:sp>
      <p:sp>
        <p:nvSpPr>
          <p:cNvPr id="8" name="TextBox 7"/>
          <p:cNvSpPr txBox="1">
            <a:spLocks noChangeArrowheads="1"/>
          </p:cNvSpPr>
          <p:nvPr/>
        </p:nvSpPr>
        <p:spPr bwMode="auto">
          <a:xfrm>
            <a:off x="179388" y="2528888"/>
            <a:ext cx="8713787" cy="2032000"/>
          </a:xfrm>
          <a:prstGeom prst="rect">
            <a:avLst/>
          </a:prstGeom>
          <a:noFill/>
          <a:ln w="9525">
            <a:noFill/>
            <a:miter lim="800000"/>
            <a:headEnd/>
            <a:tailEnd/>
          </a:ln>
        </p:spPr>
        <p:txBody>
          <a:bodyPr>
            <a:spAutoFit/>
          </a:bodyPr>
          <a:lstStyle/>
          <a:p>
            <a:pPr marL="342900" indent="-342900">
              <a:buFontTx/>
              <a:buAutoNum type="arabicPeriod"/>
            </a:pPr>
            <a:r>
              <a:rPr lang="zh-CN" altLang="en-US" b="1">
                <a:solidFill>
                  <a:srgbClr val="FF0000"/>
                </a:solidFill>
                <a:latin typeface="微软雅黑" pitchFamily="34" charset="-122"/>
                <a:ea typeface="微软雅黑" pitchFamily="34" charset="-122"/>
              </a:rPr>
              <a:t>功能：</a:t>
            </a:r>
            <a:r>
              <a:rPr lang="zh-CN" altLang="en-US">
                <a:latin typeface="微软雅黑" pitchFamily="34" charset="-122"/>
                <a:ea typeface="微软雅黑" pitchFamily="34" charset="-122"/>
              </a:rPr>
              <a:t>将</a:t>
            </a:r>
            <a:r>
              <a:rPr lang="en-US" altLang="zh-CN">
                <a:latin typeface="微软雅黑" pitchFamily="34" charset="-122"/>
                <a:ea typeface="微软雅黑" pitchFamily="34" charset="-122"/>
              </a:rPr>
              <a:t>1</a:t>
            </a:r>
            <a:r>
              <a:rPr lang="zh-CN" altLang="en-US">
                <a:latin typeface="微软雅黑" pitchFamily="34" charset="-122"/>
                <a:ea typeface="微软雅黑" pitchFamily="34" charset="-122"/>
              </a:rPr>
              <a:t>个立即数转送到通用寄存器中。</a:t>
            </a:r>
            <a:endParaRPr lang="en-US" altLang="zh-CN">
              <a:latin typeface="微软雅黑" pitchFamily="34" charset="-122"/>
              <a:ea typeface="微软雅黑" pitchFamily="34" charset="-122"/>
            </a:endParaRPr>
          </a:p>
          <a:p>
            <a:pPr marL="342900" indent="-342900">
              <a:buFontTx/>
              <a:buAutoNum type="arabicPeriod"/>
            </a:pPr>
            <a:endParaRPr lang="en-US" altLang="zh-CN">
              <a:latin typeface="微软雅黑" pitchFamily="34" charset="-122"/>
              <a:ea typeface="微软雅黑" pitchFamily="34" charset="-122"/>
            </a:endParaRPr>
          </a:p>
          <a:p>
            <a:pPr marL="342900" indent="-342900">
              <a:buFontTx/>
              <a:buAutoNum type="arabicPeriod"/>
            </a:pPr>
            <a:r>
              <a:rPr lang="zh-CN" altLang="en-US" b="1">
                <a:solidFill>
                  <a:srgbClr val="FF0000"/>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+rb, +rw, +rd</a:t>
            </a:r>
            <a:r>
              <a:rPr lang="zh-CN" altLang="en-US" b="1">
                <a:solidFill>
                  <a:srgbClr val="FF0000"/>
                </a:solidFill>
                <a:latin typeface="微软雅黑" pitchFamily="34" charset="-122"/>
                <a:ea typeface="微软雅黑" pitchFamily="34" charset="-122"/>
              </a:rPr>
              <a:t>”</a:t>
            </a:r>
            <a:r>
              <a:rPr lang="zh-CN" altLang="en-US">
                <a:latin typeface="微软雅黑" pitchFamily="34" charset="-122"/>
                <a:ea typeface="微软雅黑" pitchFamily="34" charset="-122"/>
              </a:rPr>
              <a:t>分别表示</a:t>
            </a:r>
            <a:r>
              <a:rPr lang="en-US" altLang="zh-CN">
                <a:latin typeface="微软雅黑" pitchFamily="34" charset="-122"/>
                <a:ea typeface="微软雅黑" pitchFamily="34" charset="-122"/>
              </a:rPr>
              <a:t>8</a:t>
            </a:r>
            <a:r>
              <a:rPr lang="zh-CN" altLang="en-US">
                <a:latin typeface="微软雅黑" pitchFamily="34" charset="-122"/>
                <a:ea typeface="微软雅黑" pitchFamily="34" charset="-122"/>
              </a:rPr>
              <a:t>位、</a:t>
            </a:r>
            <a:r>
              <a:rPr lang="en-US" altLang="zh-CN">
                <a:latin typeface="微软雅黑" pitchFamily="34" charset="-122"/>
                <a:ea typeface="微软雅黑" pitchFamily="34" charset="-122"/>
              </a:rPr>
              <a:t>16</a:t>
            </a:r>
            <a:r>
              <a:rPr lang="zh-CN" altLang="en-US">
                <a:latin typeface="微软雅黑" pitchFamily="34" charset="-122"/>
                <a:ea typeface="微软雅黑" pitchFamily="34" charset="-122"/>
              </a:rPr>
              <a:t>位和</a:t>
            </a:r>
            <a:r>
              <a:rPr lang="en-US" altLang="zh-CN">
                <a:latin typeface="微软雅黑" pitchFamily="34" charset="-122"/>
                <a:ea typeface="微软雅黑" pitchFamily="34" charset="-122"/>
              </a:rPr>
              <a:t>32</a:t>
            </a:r>
            <a:r>
              <a:rPr lang="zh-CN" altLang="en-US">
                <a:latin typeface="微软雅黑" pitchFamily="34" charset="-122"/>
                <a:ea typeface="微软雅黑" pitchFamily="34" charset="-122"/>
              </a:rPr>
              <a:t>位通用寄存器编码。和</a:t>
            </a:r>
            <a:r>
              <a:rPr lang="en-US" altLang="zh-CN">
                <a:latin typeface="微软雅黑" pitchFamily="34" charset="-122"/>
                <a:ea typeface="微软雅黑" pitchFamily="34" charset="-122"/>
              </a:rPr>
              <a:t>ModR/M</a:t>
            </a:r>
            <a:r>
              <a:rPr lang="zh-CN" altLang="en-US">
                <a:latin typeface="微软雅黑" pitchFamily="34" charset="-122"/>
                <a:ea typeface="微软雅黑" pitchFamily="34" charset="-122"/>
              </a:rPr>
              <a:t>中的</a:t>
            </a:r>
            <a:r>
              <a:rPr lang="en-US" altLang="zh-CN">
                <a:latin typeface="微软雅黑" pitchFamily="34" charset="-122"/>
                <a:ea typeface="微软雅黑" pitchFamily="34" charset="-122"/>
              </a:rPr>
              <a:t>reg</a:t>
            </a:r>
            <a:r>
              <a:rPr lang="zh-CN" altLang="en-US">
                <a:latin typeface="微软雅黑" pitchFamily="34" charset="-122"/>
                <a:ea typeface="微软雅黑" pitchFamily="34" charset="-122"/>
              </a:rPr>
              <a:t>字段不同，它们表示</a:t>
            </a:r>
            <a:r>
              <a:rPr lang="zh-CN" altLang="en-US" b="1">
                <a:solidFill>
                  <a:srgbClr val="0066CC"/>
                </a:solidFill>
                <a:latin typeface="微软雅黑" pitchFamily="34" charset="-122"/>
                <a:ea typeface="微软雅黑" pitchFamily="34" charset="-122"/>
              </a:rPr>
              <a:t>直接将寄存器编号按数值加到</a:t>
            </a:r>
            <a:r>
              <a:rPr lang="en-US" altLang="zh-CN" b="1">
                <a:solidFill>
                  <a:srgbClr val="0066CC"/>
                </a:solidFill>
                <a:latin typeface="微软雅黑" pitchFamily="34" charset="-122"/>
                <a:ea typeface="微软雅黑" pitchFamily="34" charset="-122"/>
              </a:rPr>
              <a:t>opcode</a:t>
            </a:r>
            <a:r>
              <a:rPr lang="zh-CN" altLang="en-US" b="1">
                <a:solidFill>
                  <a:srgbClr val="0066CC"/>
                </a:solidFill>
                <a:latin typeface="微软雅黑" pitchFamily="34" charset="-122"/>
                <a:ea typeface="微软雅黑" pitchFamily="34" charset="-122"/>
              </a:rPr>
              <a:t>中</a:t>
            </a:r>
            <a:r>
              <a:rPr lang="zh-CN" altLang="en-US">
                <a:latin typeface="微软雅黑" pitchFamily="34" charset="-122"/>
                <a:ea typeface="微软雅黑" pitchFamily="34" charset="-122"/>
              </a:rPr>
              <a:t>，可通过操作码低</a:t>
            </a:r>
            <a:r>
              <a:rPr lang="en-US" altLang="zh-CN">
                <a:latin typeface="微软雅黑" pitchFamily="34" charset="-122"/>
                <a:ea typeface="微软雅黑" pitchFamily="34" charset="-122"/>
              </a:rPr>
              <a:t>3</a:t>
            </a:r>
            <a:r>
              <a:rPr lang="zh-CN" altLang="en-US">
                <a:latin typeface="微软雅黑" pitchFamily="34" charset="-122"/>
                <a:ea typeface="微软雅黑" pitchFamily="34" charset="-122"/>
              </a:rPr>
              <a:t>位确定一个寄存器操作数。</a:t>
            </a:r>
            <a:endParaRPr lang="en-US" altLang="zh-CN">
              <a:latin typeface="微软雅黑" pitchFamily="34" charset="-122"/>
              <a:ea typeface="微软雅黑" pitchFamily="34" charset="-122"/>
            </a:endParaRPr>
          </a:p>
          <a:p>
            <a:pPr marL="342900" indent="-342900">
              <a:buFontTx/>
              <a:buAutoNum type="arabicPeriod"/>
            </a:pPr>
            <a:endParaRPr lang="en-US" altLang="zh-CN">
              <a:latin typeface="微软雅黑" pitchFamily="34" charset="-122"/>
              <a:ea typeface="微软雅黑" pitchFamily="34" charset="-122"/>
            </a:endParaRPr>
          </a:p>
          <a:p>
            <a:pPr marL="342900" indent="-342900">
              <a:buFontTx/>
              <a:buAutoNum type="arabicPeriod"/>
            </a:pPr>
            <a:r>
              <a:rPr lang="zh-CN" altLang="en-US" b="1">
                <a:solidFill>
                  <a:srgbClr val="FF0000"/>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ib</a:t>
            </a:r>
            <a:r>
              <a:rPr lang="zh-CN" altLang="en-US" b="1">
                <a:solidFill>
                  <a:srgbClr val="FF0000"/>
                </a:solidFill>
                <a:latin typeface="微软雅黑" pitchFamily="34" charset="-122"/>
                <a:ea typeface="微软雅黑" pitchFamily="34" charset="-122"/>
              </a:rPr>
              <a:t>”</a:t>
            </a:r>
            <a:r>
              <a:rPr lang="zh-CN" altLang="en-US">
                <a:latin typeface="微软雅黑" pitchFamily="34" charset="-122"/>
                <a:ea typeface="微软雅黑" pitchFamily="34" charset="-122"/>
              </a:rPr>
              <a:t>表示</a:t>
            </a:r>
            <a:r>
              <a:rPr lang="en-US" altLang="zh-CN">
                <a:latin typeface="微软雅黑" pitchFamily="34" charset="-122"/>
                <a:ea typeface="微软雅黑" pitchFamily="34" charset="-122"/>
              </a:rPr>
              <a:t>8</a:t>
            </a:r>
            <a:r>
              <a:rPr lang="zh-CN" altLang="en-US">
                <a:latin typeface="微软雅黑" pitchFamily="34" charset="-122"/>
                <a:ea typeface="微软雅黑" pitchFamily="34" charset="-122"/>
              </a:rPr>
              <a:t>位立即数；</a:t>
            </a:r>
            <a:r>
              <a:rPr lang="zh-CN" altLang="en-US" b="1">
                <a:solidFill>
                  <a:srgbClr val="FF0000"/>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iw</a:t>
            </a:r>
            <a:r>
              <a:rPr lang="zh-CN" altLang="en-US" b="1">
                <a:solidFill>
                  <a:srgbClr val="FF0000"/>
                </a:solidFill>
                <a:latin typeface="微软雅黑" pitchFamily="34" charset="-122"/>
                <a:ea typeface="微软雅黑" pitchFamily="34" charset="-122"/>
              </a:rPr>
              <a:t>”</a:t>
            </a:r>
            <a:r>
              <a:rPr lang="zh-CN" altLang="en-US">
                <a:latin typeface="微软雅黑" pitchFamily="34" charset="-122"/>
                <a:ea typeface="微软雅黑" pitchFamily="34" charset="-122"/>
              </a:rPr>
              <a:t>表示</a:t>
            </a:r>
            <a:r>
              <a:rPr lang="en-US" altLang="zh-CN">
                <a:latin typeface="微软雅黑" pitchFamily="34" charset="-122"/>
                <a:ea typeface="微软雅黑" pitchFamily="34" charset="-122"/>
              </a:rPr>
              <a:t>16</a:t>
            </a:r>
            <a:r>
              <a:rPr lang="zh-CN" altLang="en-US">
                <a:latin typeface="微软雅黑" pitchFamily="34" charset="-122"/>
                <a:ea typeface="微软雅黑" pitchFamily="34" charset="-122"/>
              </a:rPr>
              <a:t>位立即数；</a:t>
            </a:r>
            <a:r>
              <a:rPr lang="zh-CN" altLang="en-US" b="1">
                <a:solidFill>
                  <a:srgbClr val="FF0000"/>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id</a:t>
            </a:r>
            <a:r>
              <a:rPr lang="zh-CN" altLang="en-US" b="1">
                <a:solidFill>
                  <a:srgbClr val="FF0000"/>
                </a:solidFill>
                <a:latin typeface="微软雅黑" pitchFamily="34" charset="-122"/>
                <a:ea typeface="微软雅黑" pitchFamily="34" charset="-122"/>
              </a:rPr>
              <a:t>”</a:t>
            </a:r>
            <a:r>
              <a:rPr lang="zh-CN" altLang="en-US">
                <a:latin typeface="微软雅黑" pitchFamily="34" charset="-122"/>
                <a:ea typeface="微软雅黑" pitchFamily="34" charset="-122"/>
              </a:rPr>
              <a:t>表示</a:t>
            </a:r>
            <a:r>
              <a:rPr lang="en-US" altLang="zh-CN">
                <a:latin typeface="微软雅黑" pitchFamily="34" charset="-122"/>
                <a:ea typeface="微软雅黑" pitchFamily="34" charset="-122"/>
              </a:rPr>
              <a:t>32</a:t>
            </a:r>
            <a:r>
              <a:rPr lang="zh-CN" altLang="en-US">
                <a:latin typeface="微软雅黑" pitchFamily="34" charset="-122"/>
                <a:ea typeface="微软雅黑" pitchFamily="34" charset="-122"/>
              </a:rPr>
              <a:t>位立即数。</a:t>
            </a:r>
            <a:endParaRPr lang="en-US" altLang="zh-CN">
              <a:latin typeface="微软雅黑" pitchFamily="34" charset="-122"/>
              <a:ea typeface="微软雅黑" pitchFamily="34" charset="-122"/>
            </a:endParaRPr>
          </a:p>
        </p:txBody>
      </p:sp>
      <p:sp>
        <p:nvSpPr>
          <p:cNvPr id="15364" name="TextBox 5"/>
          <p:cNvSpPr txBox="1">
            <a:spLocks noChangeArrowheads="1"/>
          </p:cNvSpPr>
          <p:nvPr/>
        </p:nvSpPr>
        <p:spPr bwMode="auto">
          <a:xfrm>
            <a:off x="161925" y="954088"/>
            <a:ext cx="8775700" cy="1138237"/>
          </a:xfrm>
          <a:prstGeom prst="rect">
            <a:avLst/>
          </a:prstGeom>
          <a:gradFill rotWithShape="1">
            <a:gsLst>
              <a:gs pos="0">
                <a:srgbClr val="8FDEA0"/>
              </a:gs>
              <a:gs pos="50000">
                <a:srgbClr val="BCE9C5"/>
              </a:gs>
              <a:gs pos="100000">
                <a:srgbClr val="DFF3E3"/>
              </a:gs>
            </a:gsLst>
            <a:lin ang="13500000" scaled="1"/>
          </a:gradFill>
          <a:ln w="28575">
            <a:noFill/>
            <a:miter lim="800000"/>
            <a:headEnd/>
            <a:tailEnd/>
          </a:ln>
        </p:spPr>
        <p:txBody>
          <a:bodyPr>
            <a:spAutoFit/>
          </a:bodyPr>
          <a:lstStyle/>
          <a:p>
            <a:r>
              <a:rPr lang="en-US" altLang="zh-CN" sz="1700">
                <a:latin typeface="微软雅黑" pitchFamily="34" charset="-122"/>
                <a:ea typeface="微软雅黑" pitchFamily="34" charset="-122"/>
              </a:rPr>
              <a:t>         Opcode        Instruction             Clocks       Description</a:t>
            </a:r>
          </a:p>
          <a:p>
            <a:r>
              <a:rPr lang="en-US" altLang="zh-CN" sz="1700">
                <a:latin typeface="微软雅黑" pitchFamily="34" charset="-122"/>
                <a:ea typeface="微软雅黑" pitchFamily="34" charset="-122"/>
              </a:rPr>
              <a:t>&lt;15&gt; B0 + rb ib    MOV r8,imm8        2              Move immediate byte to register</a:t>
            </a:r>
          </a:p>
          <a:p>
            <a:r>
              <a:rPr lang="en-US" altLang="zh-CN" sz="1700">
                <a:latin typeface="微软雅黑" pitchFamily="34" charset="-122"/>
                <a:ea typeface="微软雅黑" pitchFamily="34" charset="-122"/>
              </a:rPr>
              <a:t>&lt;16&gt; B8 + rw iw   MOV r16,imm16    2              Move immediate word to register</a:t>
            </a:r>
          </a:p>
          <a:p>
            <a:r>
              <a:rPr lang="en-US" altLang="zh-CN" sz="1700">
                <a:latin typeface="微软雅黑" pitchFamily="34" charset="-122"/>
                <a:ea typeface="微软雅黑" pitchFamily="34" charset="-122"/>
              </a:rPr>
              <a:t>&lt;17&gt; B8 + rd id    MOV r32,imm32    2              Move immediate dword to register</a:t>
            </a:r>
            <a:endParaRPr lang="zh-CN" altLang="en-US" sz="170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linds(horizontal)">
                                      <p:cBhvr>
                                        <p:cTn id="1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98425"/>
            <a:ext cx="8229600" cy="561975"/>
          </a:xfrm>
        </p:spPr>
        <p:txBody>
          <a:bodyPr/>
          <a:lstStyle/>
          <a:p>
            <a:r>
              <a:rPr lang="en-US" altLang="zh-CN" sz="3600"/>
              <a:t>Opcode Table</a:t>
            </a:r>
            <a:r>
              <a:rPr lang="zh-CN" altLang="en-US" sz="3600"/>
              <a:t>的阅读 </a:t>
            </a:r>
            <a:r>
              <a:rPr lang="en-US" altLang="zh-CN" sz="3600"/>
              <a:t>- 5</a:t>
            </a:r>
            <a:endParaRPr lang="zh-CN" altLang="en-US" sz="3600"/>
          </a:p>
        </p:txBody>
      </p:sp>
      <p:sp>
        <p:nvSpPr>
          <p:cNvPr id="8" name="TextBox 7"/>
          <p:cNvSpPr txBox="1">
            <a:spLocks noChangeArrowheads="1"/>
          </p:cNvSpPr>
          <p:nvPr/>
        </p:nvSpPr>
        <p:spPr bwMode="auto">
          <a:xfrm>
            <a:off x="179388" y="2528888"/>
            <a:ext cx="8713787" cy="1477962"/>
          </a:xfrm>
          <a:prstGeom prst="rect">
            <a:avLst/>
          </a:prstGeom>
          <a:noFill/>
          <a:ln w="9525">
            <a:noFill/>
            <a:miter lim="800000"/>
            <a:headEnd/>
            <a:tailEnd/>
          </a:ln>
        </p:spPr>
        <p:txBody>
          <a:bodyPr>
            <a:spAutoFit/>
          </a:bodyPr>
          <a:lstStyle/>
          <a:p>
            <a:pPr marL="342900" indent="-342900">
              <a:buFontTx/>
              <a:buAutoNum type="arabicPeriod"/>
            </a:pPr>
            <a:r>
              <a:rPr lang="zh-CN" altLang="en-US" b="1">
                <a:solidFill>
                  <a:srgbClr val="FF0000"/>
                </a:solidFill>
                <a:latin typeface="微软雅黑" pitchFamily="34" charset="-122"/>
                <a:ea typeface="微软雅黑" pitchFamily="34" charset="-122"/>
              </a:rPr>
              <a:t>功能：</a:t>
            </a:r>
            <a:r>
              <a:rPr lang="zh-CN" altLang="en-US">
                <a:latin typeface="微软雅黑" pitchFamily="34" charset="-122"/>
                <a:ea typeface="微软雅黑" pitchFamily="34" charset="-122"/>
              </a:rPr>
              <a:t>将</a:t>
            </a:r>
            <a:r>
              <a:rPr lang="en-US" altLang="zh-CN">
                <a:latin typeface="微软雅黑" pitchFamily="34" charset="-122"/>
                <a:ea typeface="微软雅黑" pitchFamily="34" charset="-122"/>
              </a:rPr>
              <a:t>1</a:t>
            </a:r>
            <a:r>
              <a:rPr lang="zh-CN" altLang="en-US">
                <a:latin typeface="微软雅黑" pitchFamily="34" charset="-122"/>
                <a:ea typeface="微软雅黑" pitchFamily="34" charset="-122"/>
              </a:rPr>
              <a:t>个立即数转送到通用寄存器或内存中。</a:t>
            </a:r>
            <a:endParaRPr lang="en-US" altLang="zh-CN">
              <a:latin typeface="微软雅黑" pitchFamily="34" charset="-122"/>
              <a:ea typeface="微软雅黑" pitchFamily="34" charset="-122"/>
            </a:endParaRPr>
          </a:p>
          <a:p>
            <a:pPr marL="342900" indent="-342900">
              <a:buFontTx/>
              <a:buAutoNum type="arabicPeriod"/>
            </a:pPr>
            <a:endParaRPr lang="en-US" altLang="zh-CN">
              <a:latin typeface="微软雅黑" pitchFamily="34" charset="-122"/>
              <a:ea typeface="微软雅黑" pitchFamily="34" charset="-122"/>
            </a:endParaRPr>
          </a:p>
          <a:p>
            <a:pPr marL="342900" indent="-342900">
              <a:buFontTx/>
              <a:buAutoNum type="arabicPeriod"/>
            </a:pPr>
            <a:endParaRPr lang="en-US" altLang="zh-CN">
              <a:latin typeface="微软雅黑" pitchFamily="34" charset="-122"/>
              <a:ea typeface="微软雅黑" pitchFamily="34" charset="-122"/>
            </a:endParaRPr>
          </a:p>
          <a:p>
            <a:pPr marL="342900" indent="-342900">
              <a:buFontTx/>
              <a:buAutoNum type="arabicPeriod"/>
            </a:pPr>
            <a:r>
              <a:rPr lang="zh-CN" altLang="en-US" b="1">
                <a:solidFill>
                  <a:srgbClr val="FF0000"/>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/digit</a:t>
            </a:r>
            <a:r>
              <a:rPr lang="zh-CN" altLang="en-US" b="1">
                <a:solidFill>
                  <a:srgbClr val="FF0000"/>
                </a:solidFill>
                <a:latin typeface="微软雅黑" pitchFamily="34" charset="-122"/>
                <a:ea typeface="微软雅黑" pitchFamily="34" charset="-122"/>
              </a:rPr>
              <a:t>”</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digit</a:t>
            </a:r>
            <a:r>
              <a:rPr lang="zh-CN" altLang="en-US">
                <a:latin typeface="微软雅黑" pitchFamily="34" charset="-122"/>
                <a:ea typeface="微软雅黑" pitchFamily="34" charset="-122"/>
              </a:rPr>
              <a:t>为</a:t>
            </a:r>
            <a:r>
              <a:rPr lang="en-US" altLang="zh-CN">
                <a:latin typeface="微软雅黑" pitchFamily="34" charset="-122"/>
                <a:ea typeface="微软雅黑" pitchFamily="34" charset="-122"/>
              </a:rPr>
              <a:t>0</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7</a:t>
            </a:r>
            <a:r>
              <a:rPr lang="zh-CN" altLang="en-US">
                <a:latin typeface="微软雅黑" pitchFamily="34" charset="-122"/>
                <a:ea typeface="微软雅黑" pitchFamily="34" charset="-122"/>
              </a:rPr>
              <a:t> 中一个数字（</a:t>
            </a:r>
            <a:r>
              <a:rPr lang="en-US" altLang="zh-CN">
                <a:latin typeface="微软雅黑" pitchFamily="34" charset="-122"/>
                <a:ea typeface="微软雅黑" pitchFamily="34" charset="-122"/>
              </a:rPr>
              <a:t>/0</a:t>
            </a:r>
            <a:r>
              <a:rPr lang="zh-CN" altLang="en-US">
                <a:latin typeface="微软雅黑" pitchFamily="34" charset="-122"/>
                <a:ea typeface="微软雅黑" pitchFamily="34" charset="-122"/>
              </a:rPr>
              <a:t>），表示操作码后跟一个</a:t>
            </a:r>
            <a:r>
              <a:rPr lang="en-US" altLang="zh-CN">
                <a:latin typeface="微软雅黑" pitchFamily="34" charset="-122"/>
                <a:ea typeface="微软雅黑" pitchFamily="34" charset="-122"/>
              </a:rPr>
              <a:t>ModR/M</a:t>
            </a:r>
            <a:r>
              <a:rPr lang="zh-CN" altLang="en-US">
                <a:latin typeface="微软雅黑" pitchFamily="34" charset="-122"/>
                <a:ea typeface="微软雅黑" pitchFamily="34" charset="-122"/>
              </a:rPr>
              <a:t>字节，并且</a:t>
            </a:r>
            <a:r>
              <a:rPr lang="en-US" altLang="zh-CN" b="1">
                <a:solidFill>
                  <a:srgbClr val="FF0000"/>
                </a:solidFill>
                <a:latin typeface="微软雅黑" pitchFamily="34" charset="-122"/>
                <a:ea typeface="微软雅黑" pitchFamily="34" charset="-122"/>
              </a:rPr>
              <a:t>reg/opcode</a:t>
            </a:r>
            <a:r>
              <a:rPr lang="zh-CN" altLang="en-US" b="1">
                <a:solidFill>
                  <a:srgbClr val="FF0000"/>
                </a:solidFill>
                <a:latin typeface="微软雅黑" pitchFamily="34" charset="-122"/>
                <a:ea typeface="微软雅黑" pitchFamily="34" charset="-122"/>
              </a:rPr>
              <a:t>字段被解释为扩展</a:t>
            </a:r>
            <a:r>
              <a:rPr lang="en-US" altLang="zh-CN" b="1">
                <a:solidFill>
                  <a:srgbClr val="FF0000"/>
                </a:solidFill>
                <a:latin typeface="微软雅黑" pitchFamily="34" charset="-122"/>
                <a:ea typeface="微软雅黑" pitchFamily="34" charset="-122"/>
              </a:rPr>
              <a:t>opcode</a:t>
            </a:r>
            <a:r>
              <a:rPr lang="zh-CN" altLang="en-US" b="1">
                <a:solidFill>
                  <a:srgbClr val="FF0000"/>
                </a:solidFill>
                <a:latin typeface="微软雅黑" pitchFamily="34" charset="-122"/>
                <a:ea typeface="微软雅黑" pitchFamily="34" charset="-122"/>
              </a:rPr>
              <a:t>，取值为</a:t>
            </a:r>
            <a:r>
              <a:rPr lang="en-US" altLang="zh-CN" b="1">
                <a:solidFill>
                  <a:srgbClr val="FF0000"/>
                </a:solidFill>
                <a:latin typeface="微软雅黑" pitchFamily="34" charset="-122"/>
                <a:ea typeface="微软雅黑" pitchFamily="34" charset="-122"/>
              </a:rPr>
              <a:t>digit</a:t>
            </a:r>
            <a:r>
              <a:rPr lang="zh-CN" altLang="en-US">
                <a:latin typeface="微软雅黑" pitchFamily="34" charset="-122"/>
                <a:ea typeface="微软雅黑" pitchFamily="34" charset="-122"/>
              </a:rPr>
              <a:t>。（附录</a:t>
            </a:r>
            <a:r>
              <a:rPr lang="en-US" altLang="zh-CN">
                <a:latin typeface="微软雅黑" pitchFamily="34" charset="-122"/>
                <a:ea typeface="微软雅黑" pitchFamily="34" charset="-122"/>
              </a:rPr>
              <a:t>A</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416</a:t>
            </a:r>
            <a:r>
              <a:rPr lang="zh-CN" altLang="en-US">
                <a:latin typeface="微软雅黑" pitchFamily="34" charset="-122"/>
                <a:ea typeface="微软雅黑" pitchFamily="34" charset="-122"/>
              </a:rPr>
              <a:t>页）</a:t>
            </a:r>
          </a:p>
        </p:txBody>
      </p:sp>
      <p:sp>
        <p:nvSpPr>
          <p:cNvPr id="16388" name="TextBox 5"/>
          <p:cNvSpPr txBox="1">
            <a:spLocks noChangeArrowheads="1"/>
          </p:cNvSpPr>
          <p:nvPr/>
        </p:nvSpPr>
        <p:spPr bwMode="auto">
          <a:xfrm>
            <a:off x="161925" y="954088"/>
            <a:ext cx="8775700" cy="1076325"/>
          </a:xfrm>
          <a:prstGeom prst="rect">
            <a:avLst/>
          </a:prstGeom>
          <a:gradFill rotWithShape="1">
            <a:gsLst>
              <a:gs pos="0">
                <a:srgbClr val="8FDEA0"/>
              </a:gs>
              <a:gs pos="50000">
                <a:srgbClr val="BCE9C5"/>
              </a:gs>
              <a:gs pos="100000">
                <a:srgbClr val="DFF3E3"/>
              </a:gs>
            </a:gsLst>
            <a:lin ang="13500000" scaled="1"/>
          </a:gradFill>
          <a:ln w="28575">
            <a:noFill/>
            <a:miter lim="800000"/>
            <a:headEnd/>
            <a:tailEnd/>
          </a:ln>
        </p:spPr>
        <p:txBody>
          <a:bodyPr>
            <a:spAutoFit/>
          </a:bodyPr>
          <a:lstStyle/>
          <a:p>
            <a:r>
              <a:rPr lang="en-US" altLang="zh-CN" sz="1600">
                <a:latin typeface="微软雅黑" pitchFamily="34" charset="-122"/>
                <a:ea typeface="微软雅黑" pitchFamily="34" charset="-122"/>
              </a:rPr>
              <a:t>         Opcode      Instruction                 Clocks       Description</a:t>
            </a:r>
          </a:p>
          <a:p>
            <a:r>
              <a:rPr lang="en-US" altLang="zh-CN" sz="1600">
                <a:latin typeface="微软雅黑" pitchFamily="34" charset="-122"/>
                <a:ea typeface="微软雅黑" pitchFamily="34" charset="-122"/>
              </a:rPr>
              <a:t>&lt;18&gt; C6 /0 ib     MOV r/m8,imm8       2/2            Move immediate byte to r/m byte</a:t>
            </a:r>
          </a:p>
          <a:p>
            <a:r>
              <a:rPr lang="en-US" altLang="zh-CN" sz="1600">
                <a:latin typeface="微软雅黑" pitchFamily="34" charset="-122"/>
                <a:ea typeface="微软雅黑" pitchFamily="34" charset="-122"/>
              </a:rPr>
              <a:t>&lt;19&gt; C7 /0 iw    MOV r/m16,imm16    2/2            Move immediate word to r/m word</a:t>
            </a:r>
          </a:p>
          <a:p>
            <a:r>
              <a:rPr lang="en-US" altLang="zh-CN" sz="1600">
                <a:latin typeface="微软雅黑" pitchFamily="34" charset="-122"/>
                <a:ea typeface="微软雅黑" pitchFamily="34" charset="-122"/>
              </a:rPr>
              <a:t>&lt;20&gt; C7 /0 id    MOV r/m32,imm32    2/2            Move immediate dword to r/m dword</a:t>
            </a:r>
            <a:endParaRPr lang="zh-CN" altLang="en-US" sz="160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blinds(horizontal)">
                                      <p:cBhvr>
                                        <p:cTn id="1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
          <p:cNvPicPr>
            <a:picLocks noChangeAspect="1" noChangeArrowheads="1"/>
          </p:cNvPicPr>
          <p:nvPr/>
        </p:nvPicPr>
        <p:blipFill>
          <a:blip r:embed="rId3" cstate="print"/>
          <a:srcRect/>
          <a:stretch>
            <a:fillRect/>
          </a:stretch>
        </p:blipFill>
        <p:spPr bwMode="auto">
          <a:xfrm>
            <a:off x="341313" y="908050"/>
            <a:ext cx="7831137" cy="5224463"/>
          </a:xfrm>
          <a:prstGeom prst="rect">
            <a:avLst/>
          </a:prstGeom>
          <a:noFill/>
          <a:ln w="9525">
            <a:noFill/>
            <a:miter lim="800000"/>
            <a:headEnd/>
            <a:tailEnd/>
          </a:ln>
        </p:spPr>
      </p:pic>
      <p:sp>
        <p:nvSpPr>
          <p:cNvPr id="17411" name="Rectangle 2"/>
          <p:cNvSpPr>
            <a:spLocks noGrp="1" noChangeArrowheads="1"/>
          </p:cNvSpPr>
          <p:nvPr>
            <p:ph type="title"/>
          </p:nvPr>
        </p:nvSpPr>
        <p:spPr>
          <a:xfrm>
            <a:off x="457200" y="98425"/>
            <a:ext cx="8229600" cy="561975"/>
          </a:xfrm>
        </p:spPr>
        <p:txBody>
          <a:bodyPr/>
          <a:lstStyle/>
          <a:p>
            <a:r>
              <a:rPr lang="zh-CN" altLang="en-US" sz="3600"/>
              <a:t>其他信息</a:t>
            </a:r>
          </a:p>
        </p:txBody>
      </p:sp>
      <p:sp>
        <p:nvSpPr>
          <p:cNvPr id="6" name="矩形 5"/>
          <p:cNvSpPr/>
          <p:nvPr/>
        </p:nvSpPr>
        <p:spPr>
          <a:xfrm>
            <a:off x="385763" y="908050"/>
            <a:ext cx="1081087" cy="376238"/>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p:cNvSpPr/>
          <p:nvPr/>
        </p:nvSpPr>
        <p:spPr>
          <a:xfrm>
            <a:off x="385763" y="1854200"/>
            <a:ext cx="1260475" cy="374650"/>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矩形 8"/>
          <p:cNvSpPr/>
          <p:nvPr/>
        </p:nvSpPr>
        <p:spPr>
          <a:xfrm>
            <a:off x="385763" y="3968750"/>
            <a:ext cx="1665287" cy="376238"/>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p:nvSpPr>
        <p:spPr>
          <a:xfrm>
            <a:off x="385763" y="4913313"/>
            <a:ext cx="2790825" cy="374650"/>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98425"/>
            <a:ext cx="8229600" cy="561975"/>
          </a:xfrm>
        </p:spPr>
        <p:txBody>
          <a:bodyPr/>
          <a:lstStyle/>
          <a:p>
            <a:r>
              <a:rPr lang="en-US" altLang="zh-CN" sz="3600"/>
              <a:t>NEMU</a:t>
            </a:r>
            <a:r>
              <a:rPr lang="zh-CN" altLang="en-US" sz="3600"/>
              <a:t>中指令的执行 </a:t>
            </a:r>
          </a:p>
        </p:txBody>
      </p:sp>
      <p:sp>
        <p:nvSpPr>
          <p:cNvPr id="18435" name="TextBox 5"/>
          <p:cNvSpPr txBox="1">
            <a:spLocks noChangeArrowheads="1"/>
          </p:cNvSpPr>
          <p:nvPr/>
        </p:nvSpPr>
        <p:spPr bwMode="auto">
          <a:xfrm>
            <a:off x="431800" y="914400"/>
            <a:ext cx="8461375" cy="400050"/>
          </a:xfrm>
          <a:prstGeom prst="rect">
            <a:avLst/>
          </a:prstGeom>
          <a:noFill/>
          <a:ln w="9525">
            <a:noFill/>
            <a:miter lim="800000"/>
            <a:headEnd/>
            <a:tailEnd/>
          </a:ln>
        </p:spPr>
        <p:txBody>
          <a:bodyPr>
            <a:spAutoFit/>
          </a:bodyPr>
          <a:lstStyle/>
          <a:p>
            <a:r>
              <a:rPr lang="zh-CN" altLang="en-US" sz="2000">
                <a:latin typeface="微软雅黑" pitchFamily="34" charset="-122"/>
                <a:ea typeface="微软雅黑" pitchFamily="34" charset="-122"/>
              </a:rPr>
              <a:t>重点关注“</a:t>
            </a:r>
            <a:r>
              <a:rPr lang="zh-CN" altLang="en-US" sz="2000">
                <a:solidFill>
                  <a:srgbClr val="0066CC"/>
                </a:solidFill>
                <a:latin typeface="微软雅黑" pitchFamily="34" charset="-122"/>
                <a:ea typeface="微软雅黑" pitchFamily="34" charset="-122"/>
              </a:rPr>
              <a:t>工程路径</a:t>
            </a:r>
            <a:r>
              <a:rPr lang="en-US" altLang="zh-CN" sz="2000">
                <a:latin typeface="微软雅黑" pitchFamily="34" charset="-122"/>
                <a:ea typeface="微软雅黑" pitchFamily="34" charset="-122"/>
              </a:rPr>
              <a:t>/</a:t>
            </a:r>
            <a:r>
              <a:rPr lang="en-US" altLang="zh-CN" sz="2000">
                <a:solidFill>
                  <a:srgbClr val="0066CC"/>
                </a:solidFill>
                <a:latin typeface="微软雅黑" pitchFamily="34" charset="-122"/>
                <a:ea typeface="微软雅黑" pitchFamily="34" charset="-122"/>
              </a:rPr>
              <a:t>nemu/include/cpu</a:t>
            </a:r>
            <a:r>
              <a:rPr lang="zh-CN" altLang="en-US" sz="2000">
                <a:latin typeface="微软雅黑" pitchFamily="34" charset="-122"/>
                <a:ea typeface="微软雅黑" pitchFamily="34" charset="-122"/>
              </a:rPr>
              <a:t>”和“</a:t>
            </a:r>
            <a:r>
              <a:rPr lang="zh-CN" altLang="en-US" sz="2000">
                <a:solidFill>
                  <a:srgbClr val="0066CC"/>
                </a:solidFill>
                <a:latin typeface="微软雅黑" pitchFamily="34" charset="-122"/>
                <a:ea typeface="微软雅黑" pitchFamily="34" charset="-122"/>
              </a:rPr>
              <a:t>工程路径</a:t>
            </a:r>
            <a:r>
              <a:rPr lang="en-US" altLang="zh-CN" sz="2000">
                <a:latin typeface="微软雅黑" pitchFamily="34" charset="-122"/>
                <a:ea typeface="微软雅黑" pitchFamily="34" charset="-122"/>
              </a:rPr>
              <a:t>/</a:t>
            </a:r>
            <a:r>
              <a:rPr lang="en-US" altLang="zh-CN" sz="2000">
                <a:solidFill>
                  <a:srgbClr val="0066CC"/>
                </a:solidFill>
                <a:latin typeface="微软雅黑" pitchFamily="34" charset="-122"/>
                <a:ea typeface="微软雅黑" pitchFamily="34" charset="-122"/>
              </a:rPr>
              <a:t>nemu/src/cpu</a:t>
            </a:r>
            <a:r>
              <a:rPr lang="zh-CN" altLang="en-US" sz="2000">
                <a:latin typeface="微软雅黑" pitchFamily="34" charset="-122"/>
                <a:ea typeface="微软雅黑" pitchFamily="34" charset="-122"/>
              </a:rPr>
              <a:t>”</a:t>
            </a:r>
          </a:p>
        </p:txBody>
      </p:sp>
      <p:sp>
        <p:nvSpPr>
          <p:cNvPr id="18436" name="TextBox 6"/>
          <p:cNvSpPr txBox="1">
            <a:spLocks noChangeArrowheads="1"/>
          </p:cNvSpPr>
          <p:nvPr/>
        </p:nvSpPr>
        <p:spPr bwMode="auto">
          <a:xfrm>
            <a:off x="431800" y="1633538"/>
            <a:ext cx="8505825" cy="3554412"/>
          </a:xfrm>
          <a:prstGeom prst="rect">
            <a:avLst/>
          </a:prstGeom>
          <a:noFill/>
          <a:ln w="9525">
            <a:noFill/>
            <a:miter lim="800000"/>
            <a:headEnd/>
            <a:tailEnd/>
          </a:ln>
        </p:spPr>
        <p:txBody>
          <a:bodyPr>
            <a:spAutoFit/>
          </a:bodyPr>
          <a:lstStyle/>
          <a:p>
            <a:pPr>
              <a:lnSpc>
                <a:spcPts val="3000"/>
              </a:lnSpc>
            </a:pPr>
            <a:r>
              <a:rPr lang="zh-CN" altLang="en-US" sz="2000">
                <a:latin typeface="微软雅黑" pitchFamily="34" charset="-122"/>
                <a:ea typeface="微软雅黑" pitchFamily="34" charset="-122"/>
              </a:rPr>
              <a:t>关键的宏定义：</a:t>
            </a:r>
            <a:endParaRPr lang="en-US" altLang="zh-CN" sz="2000">
              <a:latin typeface="微软雅黑" pitchFamily="34" charset="-122"/>
              <a:ea typeface="微软雅黑" pitchFamily="34" charset="-122"/>
            </a:endParaRPr>
          </a:p>
          <a:p>
            <a:pPr>
              <a:lnSpc>
                <a:spcPts val="3000"/>
              </a:lnSpc>
              <a:buFont typeface="Wingdings" pitchFamily="2" charset="2"/>
              <a:buChar char="l"/>
            </a:pPr>
            <a:r>
              <a:rPr lang="en-US" altLang="zh-CN" sz="2000">
                <a:latin typeface="微软雅黑" pitchFamily="34" charset="-122"/>
                <a:ea typeface="微软雅黑" pitchFamily="34" charset="-122"/>
              </a:rPr>
              <a:t> #define </a:t>
            </a:r>
            <a:r>
              <a:rPr lang="en-US" altLang="zh-CN" sz="2000" b="1">
                <a:solidFill>
                  <a:srgbClr val="FF0000"/>
                </a:solidFill>
                <a:latin typeface="微软雅黑" pitchFamily="34" charset="-122"/>
                <a:ea typeface="微软雅黑" pitchFamily="34" charset="-122"/>
              </a:rPr>
              <a:t>make_helper</a:t>
            </a:r>
            <a:r>
              <a:rPr lang="en-US" altLang="zh-CN" sz="2000">
                <a:latin typeface="微软雅黑" pitchFamily="34" charset="-122"/>
                <a:ea typeface="微软雅黑" pitchFamily="34" charset="-122"/>
              </a:rPr>
              <a:t>(name) </a:t>
            </a:r>
          </a:p>
          <a:p>
            <a:pPr>
              <a:lnSpc>
                <a:spcPts val="3000"/>
              </a:lnSpc>
            </a:pP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位于“</a:t>
            </a:r>
            <a:r>
              <a:rPr lang="en-US" altLang="zh-CN" sz="2000">
                <a:latin typeface="微软雅黑" pitchFamily="34" charset="-122"/>
                <a:ea typeface="微软雅黑" pitchFamily="34" charset="-122"/>
              </a:rPr>
              <a:t>nemu/include/cpu/helper.h</a:t>
            </a:r>
            <a:r>
              <a:rPr lang="zh-CN" altLang="en-US" sz="2000">
                <a:latin typeface="微软雅黑" pitchFamily="34" charset="-122"/>
                <a:ea typeface="微软雅黑" pitchFamily="34" charset="-122"/>
              </a:rPr>
              <a:t>”</a:t>
            </a:r>
            <a:endParaRPr lang="en-US" altLang="zh-CN" sz="2000">
              <a:latin typeface="微软雅黑" pitchFamily="34" charset="-122"/>
              <a:ea typeface="微软雅黑" pitchFamily="34" charset="-122"/>
            </a:endParaRPr>
          </a:p>
          <a:p>
            <a:pPr>
              <a:lnSpc>
                <a:spcPts val="3000"/>
              </a:lnSpc>
            </a:pPr>
            <a:endParaRPr lang="en-US" altLang="zh-CN" sz="2000">
              <a:latin typeface="微软雅黑" pitchFamily="34" charset="-122"/>
              <a:ea typeface="微软雅黑" pitchFamily="34" charset="-122"/>
            </a:endParaRPr>
          </a:p>
          <a:p>
            <a:pPr>
              <a:lnSpc>
                <a:spcPts val="3000"/>
              </a:lnSpc>
              <a:buFont typeface="Wingdings" pitchFamily="2" charset="2"/>
              <a:buChar char="l"/>
            </a:pPr>
            <a:r>
              <a:rPr lang="en-US" altLang="zh-CN" sz="2000">
                <a:latin typeface="微软雅黑" pitchFamily="34" charset="-122"/>
                <a:ea typeface="微软雅黑" pitchFamily="34" charset="-122"/>
              </a:rPr>
              <a:t> #define </a:t>
            </a:r>
            <a:r>
              <a:rPr lang="en-US" altLang="zh-CN" sz="2000" b="1">
                <a:solidFill>
                  <a:srgbClr val="FF0000"/>
                </a:solidFill>
                <a:latin typeface="微软雅黑" pitchFamily="34" charset="-122"/>
                <a:ea typeface="微软雅黑" pitchFamily="34" charset="-122"/>
              </a:rPr>
              <a:t>make_helper_v</a:t>
            </a:r>
            <a:r>
              <a:rPr lang="en-US" altLang="zh-CN" sz="2000">
                <a:latin typeface="微软雅黑" pitchFamily="34" charset="-122"/>
                <a:ea typeface="微软雅黑" pitchFamily="34" charset="-122"/>
              </a:rPr>
              <a:t>(name) </a:t>
            </a:r>
          </a:p>
          <a:p>
            <a:pPr>
              <a:lnSpc>
                <a:spcPts val="3000"/>
              </a:lnSpc>
            </a:pP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位于“</a:t>
            </a:r>
            <a:r>
              <a:rPr lang="en-US" altLang="zh-CN" sz="2000">
                <a:latin typeface="微软雅黑" pitchFamily="34" charset="-122"/>
                <a:ea typeface="微软雅黑" pitchFamily="34" charset="-122"/>
              </a:rPr>
              <a:t>nemu/include/cpu/exec/helper.h</a:t>
            </a:r>
            <a:r>
              <a:rPr lang="zh-CN" altLang="en-US" sz="2000">
                <a:latin typeface="微软雅黑" pitchFamily="34" charset="-122"/>
                <a:ea typeface="微软雅黑" pitchFamily="34" charset="-122"/>
              </a:rPr>
              <a:t>”</a:t>
            </a:r>
            <a:endParaRPr lang="en-US" altLang="zh-CN" sz="2000">
              <a:latin typeface="微软雅黑" pitchFamily="34" charset="-122"/>
              <a:ea typeface="微软雅黑" pitchFamily="34" charset="-122"/>
            </a:endParaRPr>
          </a:p>
          <a:p>
            <a:pPr>
              <a:lnSpc>
                <a:spcPts val="3000"/>
              </a:lnSpc>
            </a:pPr>
            <a:endParaRPr lang="en-US" altLang="zh-CN" sz="2000">
              <a:latin typeface="微软雅黑" pitchFamily="34" charset="-122"/>
              <a:ea typeface="微软雅黑" pitchFamily="34" charset="-122"/>
            </a:endParaRPr>
          </a:p>
          <a:p>
            <a:pPr>
              <a:lnSpc>
                <a:spcPts val="3000"/>
              </a:lnSpc>
              <a:buFont typeface="Wingdings" pitchFamily="2" charset="2"/>
              <a:buChar char="l"/>
            </a:pPr>
            <a:r>
              <a:rPr lang="en-US" altLang="zh-CN" sz="2000">
                <a:latin typeface="微软雅黑" pitchFamily="34" charset="-122"/>
                <a:ea typeface="微软雅黑" pitchFamily="34" charset="-122"/>
              </a:rPr>
              <a:t> #define </a:t>
            </a:r>
            <a:r>
              <a:rPr lang="en-US" altLang="zh-CN" sz="2000" b="1">
                <a:solidFill>
                  <a:srgbClr val="FF0000"/>
                </a:solidFill>
                <a:latin typeface="微软雅黑" pitchFamily="34" charset="-122"/>
                <a:ea typeface="微软雅黑" pitchFamily="34" charset="-122"/>
              </a:rPr>
              <a:t>make_instr_helper</a:t>
            </a:r>
            <a:r>
              <a:rPr lang="en-US" altLang="zh-CN" sz="2000">
                <a:latin typeface="微软雅黑" pitchFamily="34" charset="-122"/>
                <a:ea typeface="微软雅黑" pitchFamily="34" charset="-122"/>
              </a:rPr>
              <a:t>(type)</a:t>
            </a:r>
          </a:p>
          <a:p>
            <a:pPr>
              <a:lnSpc>
                <a:spcPts val="3000"/>
              </a:lnSpc>
            </a:pP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位于“</a:t>
            </a:r>
            <a:r>
              <a:rPr lang="en-US" altLang="zh-CN" sz="2000">
                <a:latin typeface="微软雅黑" pitchFamily="34" charset="-122"/>
                <a:ea typeface="微软雅黑" pitchFamily="34" charset="-122"/>
              </a:rPr>
              <a:t>nemu/include/cpu/exec/helper.h</a:t>
            </a:r>
            <a:r>
              <a:rPr lang="zh-CN" altLang="en-US" sz="2000">
                <a:latin typeface="微软雅黑" pitchFamily="34" charset="-122"/>
                <a:ea typeface="微软雅黑" pitchFamily="34" charset="-122"/>
              </a:rPr>
              <a:t>”</a:t>
            </a:r>
            <a:endParaRPr lang="en-US" altLang="zh-CN" sz="2000">
              <a:latin typeface="微软雅黑" pitchFamily="34" charset="-122"/>
              <a:ea typeface="微软雅黑"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98425"/>
            <a:ext cx="8229600" cy="561975"/>
          </a:xfrm>
        </p:spPr>
        <p:txBody>
          <a:bodyPr/>
          <a:lstStyle/>
          <a:p>
            <a:r>
              <a:rPr lang="en-US" altLang="zh-CN" sz="3600"/>
              <a:t>NEMU</a:t>
            </a:r>
            <a:r>
              <a:rPr lang="zh-CN" altLang="en-US" sz="3600"/>
              <a:t>如何执行指令？</a:t>
            </a:r>
            <a:r>
              <a:rPr lang="en-US" altLang="zh-CN" sz="3600"/>
              <a:t>— — exec()</a:t>
            </a:r>
            <a:endParaRPr lang="zh-CN" altLang="en-US" sz="3600"/>
          </a:p>
        </p:txBody>
      </p:sp>
      <p:sp>
        <p:nvSpPr>
          <p:cNvPr id="5" name="动作按钮: 后退或前一项 4">
            <a:hlinkClick r:id="rId3" action="ppaction://hlinksldjump" highlightClick="1"/>
          </p:cNvPr>
          <p:cNvSpPr/>
          <p:nvPr/>
        </p:nvSpPr>
        <p:spPr>
          <a:xfrm>
            <a:off x="8426450" y="835025"/>
            <a:ext cx="511175" cy="344488"/>
          </a:xfrm>
          <a:prstGeom prst="actionButtonBackPrevious">
            <a:avLst/>
          </a:prstGeom>
          <a:blipFill>
            <a:blip r:embed="rId4"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TextBox 5"/>
          <p:cNvSpPr txBox="1">
            <a:spLocks noChangeArrowheads="1"/>
          </p:cNvSpPr>
          <p:nvPr/>
        </p:nvSpPr>
        <p:spPr bwMode="auto">
          <a:xfrm>
            <a:off x="476250" y="823913"/>
            <a:ext cx="3509963" cy="400050"/>
          </a:xfrm>
          <a:prstGeom prst="rect">
            <a:avLst/>
          </a:prstGeom>
          <a:noFill/>
          <a:ln w="9525">
            <a:noFill/>
            <a:miter lim="800000"/>
            <a:headEnd/>
            <a:tailEnd/>
          </a:ln>
        </p:spPr>
        <p:txBody>
          <a:bodyPr>
            <a:spAutoFit/>
          </a:bodyPr>
          <a:lstStyle/>
          <a:p>
            <a:r>
              <a:rPr lang="en-US" altLang="zh-CN" sz="2000">
                <a:latin typeface="微软雅黑" pitchFamily="34" charset="-122"/>
                <a:ea typeface="微软雅黑" pitchFamily="34" charset="-122"/>
              </a:rPr>
              <a:t>exec()</a:t>
            </a:r>
            <a:r>
              <a:rPr lang="zh-CN" altLang="en-US" sz="2000">
                <a:latin typeface="微软雅黑" pitchFamily="34" charset="-122"/>
                <a:ea typeface="微软雅黑" pitchFamily="34" charset="-122"/>
              </a:rPr>
              <a:t>函数在哪个文件中？</a:t>
            </a:r>
          </a:p>
        </p:txBody>
      </p:sp>
      <p:sp>
        <p:nvSpPr>
          <p:cNvPr id="7" name="TextBox 6"/>
          <p:cNvSpPr txBox="1">
            <a:spLocks noChangeArrowheads="1"/>
          </p:cNvSpPr>
          <p:nvPr/>
        </p:nvSpPr>
        <p:spPr bwMode="auto">
          <a:xfrm>
            <a:off x="3735388" y="819150"/>
            <a:ext cx="4616450" cy="400050"/>
          </a:xfrm>
          <a:prstGeom prst="rect">
            <a:avLst/>
          </a:prstGeom>
          <a:noFill/>
          <a:ln w="9525">
            <a:noFill/>
            <a:miter lim="800000"/>
            <a:headEnd/>
            <a:tailEnd/>
          </a:ln>
        </p:spPr>
        <p:txBody>
          <a:bodyPr>
            <a:spAutoFit/>
          </a:bodyPr>
          <a:lstStyle/>
          <a:p>
            <a:r>
              <a:rPr lang="zh-CN" altLang="en-US" sz="2000">
                <a:solidFill>
                  <a:srgbClr val="009242"/>
                </a:solidFill>
                <a:latin typeface="微软雅黑" pitchFamily="34" charset="-122"/>
                <a:ea typeface="微软雅黑" pitchFamily="34" charset="-122"/>
              </a:rPr>
              <a:t>工程路径</a:t>
            </a:r>
            <a:r>
              <a:rPr lang="en-US" altLang="zh-CN" sz="2000">
                <a:solidFill>
                  <a:srgbClr val="009242"/>
                </a:solidFill>
                <a:latin typeface="微软雅黑" pitchFamily="34" charset="-122"/>
                <a:ea typeface="微软雅黑" pitchFamily="34" charset="-122"/>
              </a:rPr>
              <a:t>/nemu/src/cpu/exec/exec.c</a:t>
            </a:r>
            <a:endParaRPr lang="zh-CN" altLang="en-US" sz="2000">
              <a:solidFill>
                <a:srgbClr val="009242"/>
              </a:solidFill>
              <a:latin typeface="微软雅黑" pitchFamily="34" charset="-122"/>
              <a:ea typeface="微软雅黑" pitchFamily="34" charset="-122"/>
            </a:endParaRPr>
          </a:p>
        </p:txBody>
      </p:sp>
      <p:sp>
        <p:nvSpPr>
          <p:cNvPr id="8" name="TextBox 7"/>
          <p:cNvSpPr txBox="1">
            <a:spLocks noChangeArrowheads="1"/>
          </p:cNvSpPr>
          <p:nvPr/>
        </p:nvSpPr>
        <p:spPr bwMode="auto">
          <a:xfrm>
            <a:off x="1016000" y="1474788"/>
            <a:ext cx="7200900" cy="1323975"/>
          </a:xfrm>
          <a:prstGeom prst="rect">
            <a:avLst/>
          </a:prstGeom>
          <a:noFill/>
          <a:ln w="28575">
            <a:solidFill>
              <a:schemeClr val="tx1"/>
            </a:solidFill>
            <a:miter lim="800000"/>
            <a:headEnd/>
            <a:tailEnd/>
          </a:ln>
        </p:spPr>
        <p:txBody>
          <a:bodyPr>
            <a:spAutoFit/>
          </a:bodyPr>
          <a:lstStyle/>
          <a:p>
            <a:r>
              <a:rPr lang="en-US" altLang="zh-CN" sz="2000" b="1">
                <a:solidFill>
                  <a:srgbClr val="FF0000"/>
                </a:solidFill>
                <a:latin typeface="微软雅黑" pitchFamily="34" charset="-122"/>
                <a:ea typeface="微软雅黑" pitchFamily="34" charset="-122"/>
              </a:rPr>
              <a:t>make_helper</a:t>
            </a:r>
            <a:r>
              <a:rPr lang="en-US" altLang="zh-CN" sz="2000">
                <a:latin typeface="微软雅黑" pitchFamily="34" charset="-122"/>
                <a:ea typeface="微软雅黑" pitchFamily="34" charset="-122"/>
              </a:rPr>
              <a:t>(exec) {</a:t>
            </a:r>
          </a:p>
          <a:p>
            <a:r>
              <a:rPr lang="en-US" altLang="zh-CN" sz="2000">
                <a:latin typeface="微软雅黑" pitchFamily="34" charset="-122"/>
                <a:ea typeface="微软雅黑" pitchFamily="34" charset="-122"/>
              </a:rPr>
              <a:t>	ops_decoded.opcode = instr_fetch(eip, 1);</a:t>
            </a:r>
          </a:p>
          <a:p>
            <a:r>
              <a:rPr lang="en-US" altLang="zh-CN" sz="2000">
                <a:latin typeface="微软雅黑" pitchFamily="34" charset="-122"/>
                <a:ea typeface="微软雅黑" pitchFamily="34" charset="-122"/>
              </a:rPr>
              <a:t>	return opcode_table[ ops_decoded.opcode ](eip);</a:t>
            </a:r>
          </a:p>
          <a:p>
            <a:r>
              <a:rPr lang="en-US" altLang="zh-CN" sz="2000">
                <a:latin typeface="微软雅黑" pitchFamily="34" charset="-122"/>
                <a:ea typeface="微软雅黑" pitchFamily="34" charset="-122"/>
              </a:rPr>
              <a:t>}</a:t>
            </a:r>
            <a:endParaRPr lang="zh-CN" altLang="en-US" sz="2000">
              <a:latin typeface="微软雅黑" pitchFamily="34" charset="-122"/>
              <a:ea typeface="微软雅黑" pitchFamily="34" charset="-122"/>
            </a:endParaRPr>
          </a:p>
        </p:txBody>
      </p:sp>
      <p:sp>
        <p:nvSpPr>
          <p:cNvPr id="9" name="TextBox 8"/>
          <p:cNvSpPr txBox="1">
            <a:spLocks noChangeArrowheads="1"/>
          </p:cNvSpPr>
          <p:nvPr/>
        </p:nvSpPr>
        <p:spPr bwMode="auto">
          <a:xfrm>
            <a:off x="1016000" y="3190875"/>
            <a:ext cx="7200900" cy="400050"/>
          </a:xfrm>
          <a:prstGeom prst="rect">
            <a:avLst/>
          </a:prstGeom>
          <a:noFill/>
          <a:ln w="9525">
            <a:noFill/>
            <a:miter lim="800000"/>
            <a:headEnd/>
            <a:tailEnd/>
          </a:ln>
        </p:spPr>
        <p:txBody>
          <a:bodyPr>
            <a:spAutoFit/>
          </a:bodyPr>
          <a:lstStyle/>
          <a:p>
            <a:r>
              <a:rPr lang="en-US" altLang="zh-CN" sz="2000">
                <a:latin typeface="微软雅黑" pitchFamily="34" charset="-122"/>
                <a:ea typeface="微软雅黑" pitchFamily="34" charset="-122"/>
              </a:rPr>
              <a:t>#define </a:t>
            </a:r>
            <a:r>
              <a:rPr lang="en-US" altLang="zh-CN" sz="2000" b="1">
                <a:solidFill>
                  <a:srgbClr val="FF0000"/>
                </a:solidFill>
                <a:latin typeface="微软雅黑" pitchFamily="34" charset="-122"/>
                <a:ea typeface="微软雅黑" pitchFamily="34" charset="-122"/>
              </a:rPr>
              <a:t>make_helper</a:t>
            </a:r>
            <a:r>
              <a:rPr lang="en-US" altLang="zh-CN" sz="2000">
                <a:latin typeface="微软雅黑" pitchFamily="34" charset="-122"/>
                <a:ea typeface="微软雅黑" pitchFamily="34" charset="-122"/>
              </a:rPr>
              <a:t>(name) </a:t>
            </a:r>
            <a:r>
              <a:rPr lang="en-US" altLang="zh-CN" sz="2000" b="1">
                <a:solidFill>
                  <a:srgbClr val="0066CC"/>
                </a:solidFill>
                <a:latin typeface="微软雅黑" pitchFamily="34" charset="-122"/>
                <a:ea typeface="微软雅黑" pitchFamily="34" charset="-122"/>
              </a:rPr>
              <a:t>int name(swaddr_t eip)</a:t>
            </a:r>
            <a:endParaRPr lang="zh-CN" altLang="en-US" sz="2000" b="1">
              <a:solidFill>
                <a:srgbClr val="0066CC"/>
              </a:solidFill>
              <a:latin typeface="微软雅黑" pitchFamily="34" charset="-122"/>
              <a:ea typeface="微软雅黑" pitchFamily="34" charset="-122"/>
            </a:endParaRPr>
          </a:p>
        </p:txBody>
      </p:sp>
      <p:sp>
        <p:nvSpPr>
          <p:cNvPr id="10" name="TextBox 9"/>
          <p:cNvSpPr txBox="1">
            <a:spLocks noChangeArrowheads="1"/>
          </p:cNvSpPr>
          <p:nvPr/>
        </p:nvSpPr>
        <p:spPr bwMode="auto">
          <a:xfrm>
            <a:off x="1016000" y="4805363"/>
            <a:ext cx="7200900" cy="1323975"/>
          </a:xfrm>
          <a:prstGeom prst="rect">
            <a:avLst/>
          </a:prstGeom>
          <a:noFill/>
          <a:ln w="28575">
            <a:solidFill>
              <a:schemeClr val="tx1"/>
            </a:solidFill>
            <a:miter lim="800000"/>
            <a:headEnd/>
            <a:tailEnd/>
          </a:ln>
        </p:spPr>
        <p:txBody>
          <a:bodyPr>
            <a:spAutoFit/>
          </a:bodyPr>
          <a:lstStyle/>
          <a:p>
            <a:r>
              <a:rPr lang="en-US" altLang="zh-CN" sz="2000">
                <a:latin typeface="微软雅黑" pitchFamily="34" charset="-122"/>
                <a:ea typeface="微软雅黑" pitchFamily="34" charset="-122"/>
              </a:rPr>
              <a:t>int </a:t>
            </a:r>
            <a:r>
              <a:rPr lang="en-US" altLang="zh-CN" sz="2000" b="1">
                <a:solidFill>
                  <a:srgbClr val="0066CC"/>
                </a:solidFill>
                <a:latin typeface="微软雅黑" pitchFamily="34" charset="-122"/>
                <a:ea typeface="微软雅黑" pitchFamily="34" charset="-122"/>
              </a:rPr>
              <a:t>exec</a:t>
            </a:r>
            <a:r>
              <a:rPr lang="en-US" altLang="zh-CN" sz="2000">
                <a:latin typeface="微软雅黑" pitchFamily="34" charset="-122"/>
                <a:ea typeface="微软雅黑" pitchFamily="34" charset="-122"/>
              </a:rPr>
              <a:t> (swaddr_t eip) {</a:t>
            </a:r>
          </a:p>
          <a:p>
            <a:r>
              <a:rPr lang="en-US" altLang="zh-CN" sz="2000">
                <a:latin typeface="微软雅黑" pitchFamily="34" charset="-122"/>
                <a:ea typeface="微软雅黑" pitchFamily="34" charset="-122"/>
              </a:rPr>
              <a:t>	</a:t>
            </a:r>
            <a:r>
              <a:rPr lang="en-US" altLang="zh-CN" sz="2000" b="1">
                <a:solidFill>
                  <a:srgbClr val="009242"/>
                </a:solidFill>
                <a:latin typeface="微软雅黑" pitchFamily="34" charset="-122"/>
                <a:ea typeface="微软雅黑" pitchFamily="34" charset="-122"/>
              </a:rPr>
              <a:t>ops_decoded</a:t>
            </a:r>
            <a:r>
              <a:rPr lang="en-US" altLang="zh-CN" sz="2000">
                <a:latin typeface="微软雅黑" pitchFamily="34" charset="-122"/>
                <a:ea typeface="微软雅黑" pitchFamily="34" charset="-122"/>
              </a:rPr>
              <a:t>.opcode = instr_fetch(eip, 1);</a:t>
            </a:r>
          </a:p>
          <a:p>
            <a:r>
              <a:rPr lang="en-US" altLang="zh-CN" sz="2000">
                <a:latin typeface="微软雅黑" pitchFamily="34" charset="-122"/>
                <a:ea typeface="微软雅黑" pitchFamily="34" charset="-122"/>
              </a:rPr>
              <a:t>	return opcode_table[ ops_decoded.opcode ](eip);</a:t>
            </a:r>
          </a:p>
          <a:p>
            <a:r>
              <a:rPr lang="en-US" altLang="zh-CN" sz="2000">
                <a:latin typeface="微软雅黑" pitchFamily="34" charset="-122"/>
                <a:ea typeface="微软雅黑" pitchFamily="34" charset="-122"/>
              </a:rPr>
              <a:t>}</a:t>
            </a:r>
            <a:endParaRPr lang="zh-CN" altLang="en-US" sz="2000">
              <a:latin typeface="微软雅黑" pitchFamily="34" charset="-122"/>
              <a:ea typeface="微软雅黑" pitchFamily="34" charset="-122"/>
            </a:endParaRPr>
          </a:p>
        </p:txBody>
      </p:sp>
      <p:sp>
        <p:nvSpPr>
          <p:cNvPr id="11" name="下箭头 10"/>
          <p:cNvSpPr/>
          <p:nvPr/>
        </p:nvSpPr>
        <p:spPr>
          <a:xfrm>
            <a:off x="4481513" y="2870200"/>
            <a:ext cx="269875" cy="3159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下箭头 11"/>
          <p:cNvSpPr/>
          <p:nvPr/>
        </p:nvSpPr>
        <p:spPr>
          <a:xfrm>
            <a:off x="4481513" y="4373563"/>
            <a:ext cx="269875" cy="3143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TextBox 13"/>
          <p:cNvSpPr txBox="1">
            <a:spLocks noChangeArrowheads="1"/>
          </p:cNvSpPr>
          <p:nvPr/>
        </p:nvSpPr>
        <p:spPr bwMode="auto">
          <a:xfrm>
            <a:off x="447675" y="3654425"/>
            <a:ext cx="8326438" cy="646113"/>
          </a:xfrm>
          <a:prstGeom prst="rect">
            <a:avLst/>
          </a:prstGeom>
          <a:noFill/>
          <a:ln w="9525">
            <a:noFill/>
            <a:miter lim="800000"/>
            <a:headEnd/>
            <a:tailEnd/>
          </a:ln>
        </p:spPr>
        <p:txBody>
          <a:bodyPr>
            <a:spAutoFit/>
          </a:bodyPr>
          <a:lstStyle/>
          <a:p>
            <a:pPr algn="ctr"/>
            <a:r>
              <a:rPr lang="zh-CN" altLang="en-US">
                <a:solidFill>
                  <a:srgbClr val="7030A0"/>
                </a:solidFill>
                <a:latin typeface="微软雅黑" pitchFamily="34" charset="-122"/>
                <a:ea typeface="微软雅黑" pitchFamily="34" charset="-122"/>
              </a:rPr>
              <a:t>该宏定义一系列“</a:t>
            </a:r>
            <a:r>
              <a:rPr lang="en-US" altLang="zh-CN">
                <a:solidFill>
                  <a:srgbClr val="7030A0"/>
                </a:solidFill>
                <a:latin typeface="微软雅黑" pitchFamily="34" charset="-122"/>
                <a:ea typeface="微软雅黑" pitchFamily="34" charset="-122"/>
              </a:rPr>
              <a:t>helper</a:t>
            </a:r>
            <a:r>
              <a:rPr lang="zh-CN" altLang="en-US">
                <a:solidFill>
                  <a:srgbClr val="7030A0"/>
                </a:solidFill>
                <a:latin typeface="微软雅黑" pitchFamily="34" charset="-122"/>
                <a:ea typeface="微软雅黑" pitchFamily="34" charset="-122"/>
              </a:rPr>
              <a:t>”函数，每个“</a:t>
            </a:r>
            <a:r>
              <a:rPr lang="en-US" altLang="zh-CN">
                <a:solidFill>
                  <a:srgbClr val="7030A0"/>
                </a:solidFill>
                <a:latin typeface="微软雅黑" pitchFamily="34" charset="-122"/>
                <a:ea typeface="微软雅黑" pitchFamily="34" charset="-122"/>
              </a:rPr>
              <a:t>helper</a:t>
            </a:r>
            <a:r>
              <a:rPr lang="zh-CN" altLang="en-US">
                <a:solidFill>
                  <a:srgbClr val="7030A0"/>
                </a:solidFill>
                <a:latin typeface="微软雅黑" pitchFamily="34" charset="-122"/>
                <a:ea typeface="微软雅黑" pitchFamily="34" charset="-122"/>
              </a:rPr>
              <a:t>”函数对</a:t>
            </a:r>
            <a:r>
              <a:rPr lang="en-US" altLang="zh-CN">
                <a:solidFill>
                  <a:srgbClr val="7030A0"/>
                </a:solidFill>
                <a:latin typeface="微软雅黑" pitchFamily="34" charset="-122"/>
                <a:ea typeface="微软雅黑" pitchFamily="34" charset="-122"/>
              </a:rPr>
              <a:t>%eip</a:t>
            </a:r>
            <a:r>
              <a:rPr lang="zh-CN" altLang="en-US">
                <a:solidFill>
                  <a:srgbClr val="7030A0"/>
                </a:solidFill>
                <a:latin typeface="微软雅黑" pitchFamily="34" charset="-122"/>
                <a:ea typeface="微软雅黑" pitchFamily="34" charset="-122"/>
              </a:rPr>
              <a:t>指向内存单元进行操作，并返回操作涉及的代码长度。</a:t>
            </a:r>
          </a:p>
        </p:txBody>
      </p:sp>
      <p:sp>
        <p:nvSpPr>
          <p:cNvPr id="17" name="圆角矩形 16"/>
          <p:cNvSpPr/>
          <p:nvPr/>
        </p:nvSpPr>
        <p:spPr>
          <a:xfrm>
            <a:off x="1962150" y="5137150"/>
            <a:ext cx="5175250" cy="360363"/>
          </a:xfrm>
          <a:prstGeom prst="roundRect">
            <a:avLst/>
          </a:prstGeom>
          <a:noFill/>
          <a:ln w="19050">
            <a:solidFill>
              <a:srgbClr val="009242"/>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TextBox 17"/>
          <p:cNvSpPr txBox="1">
            <a:spLocks noChangeArrowheads="1"/>
          </p:cNvSpPr>
          <p:nvPr/>
        </p:nvSpPr>
        <p:spPr bwMode="auto">
          <a:xfrm>
            <a:off x="341313" y="6345238"/>
            <a:ext cx="6256337"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保存译码相关的信息，如操作码，源操作数，目的操作数等</a:t>
            </a:r>
          </a:p>
        </p:txBody>
      </p:sp>
      <p:cxnSp>
        <p:nvCxnSpPr>
          <p:cNvPr id="20" name="直接连接符 19"/>
          <p:cNvCxnSpPr/>
          <p:nvPr/>
        </p:nvCxnSpPr>
        <p:spPr>
          <a:xfrm flipH="1">
            <a:off x="2636838" y="5499100"/>
            <a:ext cx="404812" cy="855663"/>
          </a:xfrm>
          <a:prstGeom prst="line">
            <a:avLst/>
          </a:prstGeom>
          <a:ln w="28575">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horizontal)">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blinds(horizontal)">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linds(horizontal)">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linds(horizontal)">
                                      <p:cBhvr>
                                        <p:cTn id="48" dur="500"/>
                                        <p:tgtEl>
                                          <p:spTgt spid="20"/>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blinds(horizontal)">
                                      <p:cBhvr>
                                        <p:cTn id="5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P spid="10" grpId="0" animBg="1"/>
      <p:bldP spid="11" grpId="0" animBg="1"/>
      <p:bldP spid="12" grpId="0" animBg="1"/>
      <p:bldP spid="14" grpId="0"/>
      <p:bldP spid="17" grpId="0" animBg="1"/>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98425"/>
            <a:ext cx="8229600" cy="561975"/>
          </a:xfrm>
        </p:spPr>
        <p:txBody>
          <a:bodyPr/>
          <a:lstStyle/>
          <a:p>
            <a:r>
              <a:rPr lang="en-US" altLang="zh-CN" sz="3600"/>
              <a:t>NEMU</a:t>
            </a:r>
            <a:r>
              <a:rPr lang="zh-CN" altLang="en-US" sz="3600"/>
              <a:t>的指令周期 </a:t>
            </a:r>
            <a:r>
              <a:rPr lang="en-US" altLang="zh-CN" sz="3600"/>
              <a:t>— — </a:t>
            </a:r>
            <a:r>
              <a:rPr lang="zh-CN" altLang="en-US" sz="3600"/>
              <a:t>取指</a:t>
            </a:r>
            <a:r>
              <a:rPr lang="en-US" altLang="zh-CN" sz="3600"/>
              <a:t>IF</a:t>
            </a:r>
            <a:endParaRPr lang="zh-CN" altLang="en-US" sz="3600"/>
          </a:p>
        </p:txBody>
      </p:sp>
      <p:sp>
        <p:nvSpPr>
          <p:cNvPr id="20483" name="TextBox 14"/>
          <p:cNvSpPr txBox="1">
            <a:spLocks noChangeArrowheads="1"/>
          </p:cNvSpPr>
          <p:nvPr/>
        </p:nvSpPr>
        <p:spPr bwMode="auto">
          <a:xfrm>
            <a:off x="476250" y="1138238"/>
            <a:ext cx="8235950" cy="400050"/>
          </a:xfrm>
          <a:prstGeom prst="rect">
            <a:avLst/>
          </a:prstGeom>
          <a:noFill/>
          <a:ln w="9525">
            <a:noFill/>
            <a:miter lim="800000"/>
            <a:headEnd/>
            <a:tailEnd/>
          </a:ln>
        </p:spPr>
        <p:txBody>
          <a:bodyPr>
            <a:spAutoFit/>
          </a:bodyPr>
          <a:lstStyle/>
          <a:p>
            <a:r>
              <a:rPr lang="zh-CN" altLang="en-US" sz="2000">
                <a:latin typeface="微软雅黑" pitchFamily="34" charset="-122"/>
                <a:ea typeface="微软雅黑" pitchFamily="34" charset="-122"/>
              </a:rPr>
              <a:t>函数</a:t>
            </a:r>
            <a:r>
              <a:rPr lang="en-US" altLang="zh-CN" sz="2000" b="1">
                <a:solidFill>
                  <a:srgbClr val="0066CC"/>
                </a:solidFill>
                <a:latin typeface="微软雅黑" pitchFamily="34" charset="-122"/>
                <a:ea typeface="微软雅黑" pitchFamily="34" charset="-122"/>
              </a:rPr>
              <a:t>instr_fetch( )</a:t>
            </a:r>
            <a:r>
              <a:rPr lang="zh-CN" altLang="en-US" sz="2000">
                <a:latin typeface="微软雅黑" pitchFamily="34" charset="-122"/>
                <a:ea typeface="微软雅黑" pitchFamily="34" charset="-122"/>
              </a:rPr>
              <a:t>负责取指工作，位于“</a:t>
            </a:r>
            <a:r>
              <a:rPr lang="en-US" altLang="zh-CN" sz="2000">
                <a:solidFill>
                  <a:srgbClr val="009242"/>
                </a:solidFill>
                <a:latin typeface="微软雅黑" pitchFamily="34" charset="-122"/>
                <a:ea typeface="微软雅黑" pitchFamily="34" charset="-122"/>
              </a:rPr>
              <a:t>nemu/include/cpu/helper.h</a:t>
            </a:r>
            <a:r>
              <a:rPr lang="zh-CN" altLang="en-US" sz="2000">
                <a:latin typeface="微软雅黑" pitchFamily="34" charset="-122"/>
                <a:ea typeface="微软雅黑" pitchFamily="34" charset="-122"/>
              </a:rPr>
              <a:t>”</a:t>
            </a:r>
            <a:endParaRPr lang="zh-CN" altLang="en-US" sz="2000"/>
          </a:p>
        </p:txBody>
      </p:sp>
      <p:sp>
        <p:nvSpPr>
          <p:cNvPr id="20484" name="TextBox 15"/>
          <p:cNvSpPr txBox="1">
            <a:spLocks noChangeArrowheads="1"/>
          </p:cNvSpPr>
          <p:nvPr/>
        </p:nvSpPr>
        <p:spPr bwMode="auto">
          <a:xfrm>
            <a:off x="566738" y="2530475"/>
            <a:ext cx="8054975" cy="1438275"/>
          </a:xfrm>
          <a:prstGeom prst="rect">
            <a:avLst/>
          </a:prstGeom>
          <a:gradFill rotWithShape="1">
            <a:gsLst>
              <a:gs pos="0">
                <a:srgbClr val="8FDEA0"/>
              </a:gs>
              <a:gs pos="50000">
                <a:srgbClr val="BCE9C5"/>
              </a:gs>
              <a:gs pos="100000">
                <a:srgbClr val="DFF3E3"/>
              </a:gs>
            </a:gsLst>
            <a:lin ang="13500000" scaled="1"/>
          </a:gradFill>
          <a:ln w="28575">
            <a:noFill/>
            <a:miter lim="800000"/>
            <a:headEnd/>
            <a:tailEnd/>
          </a:ln>
        </p:spPr>
        <p:txBody>
          <a:bodyPr>
            <a:spAutoFit/>
          </a:bodyPr>
          <a:lstStyle/>
          <a:p>
            <a:pPr>
              <a:lnSpc>
                <a:spcPts val="3500"/>
              </a:lnSpc>
            </a:pPr>
            <a:r>
              <a:rPr lang="en-US" altLang="zh-CN" sz="2000">
                <a:latin typeface="微软雅黑" pitchFamily="34" charset="-122"/>
                <a:ea typeface="微软雅黑" pitchFamily="34" charset="-122"/>
              </a:rPr>
              <a:t>static inline uint32_t </a:t>
            </a:r>
            <a:r>
              <a:rPr lang="en-US" altLang="zh-CN" sz="2000" b="1">
                <a:solidFill>
                  <a:srgbClr val="FF0000"/>
                </a:solidFill>
                <a:latin typeface="微软雅黑" pitchFamily="34" charset="-122"/>
                <a:ea typeface="微软雅黑" pitchFamily="34" charset="-122"/>
              </a:rPr>
              <a:t>instr_fetch</a:t>
            </a:r>
            <a:r>
              <a:rPr lang="en-US" altLang="zh-CN" sz="2000">
                <a:latin typeface="微软雅黑" pitchFamily="34" charset="-122"/>
                <a:ea typeface="微软雅黑" pitchFamily="34" charset="-122"/>
              </a:rPr>
              <a:t>(swaddr_t addr, size_t len) {</a:t>
            </a:r>
          </a:p>
          <a:p>
            <a:pPr>
              <a:lnSpc>
                <a:spcPts val="3500"/>
              </a:lnSpc>
            </a:pPr>
            <a:r>
              <a:rPr lang="en-US" altLang="zh-CN" sz="2000">
                <a:latin typeface="微软雅黑" pitchFamily="34" charset="-122"/>
                <a:ea typeface="微软雅黑" pitchFamily="34" charset="-122"/>
              </a:rPr>
              <a:t>	return swaddr_read(addr, len);</a:t>
            </a:r>
          </a:p>
          <a:p>
            <a:pPr>
              <a:lnSpc>
                <a:spcPts val="3500"/>
              </a:lnSpc>
            </a:pPr>
            <a:r>
              <a:rPr lang="en-US" altLang="zh-CN" sz="2000">
                <a:latin typeface="微软雅黑" pitchFamily="34" charset="-122"/>
                <a:ea typeface="微软雅黑" pitchFamily="34" charset="-122"/>
              </a:rPr>
              <a:t>}</a:t>
            </a:r>
            <a:endParaRPr lang="zh-CN" altLang="en-US" sz="2000">
              <a:latin typeface="微软雅黑" pitchFamily="34" charset="-122"/>
              <a:ea typeface="微软雅黑"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98425"/>
            <a:ext cx="8229600" cy="561975"/>
          </a:xfrm>
        </p:spPr>
        <p:txBody>
          <a:bodyPr/>
          <a:lstStyle/>
          <a:p>
            <a:r>
              <a:rPr lang="en-US" altLang="zh-CN" sz="3600"/>
              <a:t>NEMU</a:t>
            </a:r>
            <a:r>
              <a:rPr lang="zh-CN" altLang="en-US" sz="3600"/>
              <a:t>的指令周期 </a:t>
            </a:r>
            <a:r>
              <a:rPr lang="en-US" altLang="zh-CN" sz="3600"/>
              <a:t>— — </a:t>
            </a:r>
            <a:r>
              <a:rPr lang="zh-CN" altLang="en-US" sz="3600"/>
              <a:t>译码</a:t>
            </a:r>
            <a:r>
              <a:rPr lang="en-US" altLang="zh-CN" sz="3600"/>
              <a:t>ID</a:t>
            </a:r>
            <a:r>
              <a:rPr lang="zh-CN" altLang="en-US" sz="3600"/>
              <a:t>（</a:t>
            </a:r>
            <a:r>
              <a:rPr lang="en-US" altLang="zh-CN" sz="3600"/>
              <a:t>1</a:t>
            </a:r>
            <a:r>
              <a:rPr lang="zh-CN" altLang="en-US" sz="3600"/>
              <a:t>）</a:t>
            </a:r>
          </a:p>
        </p:txBody>
      </p:sp>
      <p:sp>
        <p:nvSpPr>
          <p:cNvPr id="15" name="TextBox 14"/>
          <p:cNvSpPr txBox="1">
            <a:spLocks noChangeArrowheads="1"/>
          </p:cNvSpPr>
          <p:nvPr/>
        </p:nvSpPr>
        <p:spPr bwMode="auto">
          <a:xfrm>
            <a:off x="476250" y="773113"/>
            <a:ext cx="8235950" cy="990600"/>
          </a:xfrm>
          <a:prstGeom prst="rect">
            <a:avLst/>
          </a:prstGeom>
          <a:noFill/>
          <a:ln w="9525">
            <a:noFill/>
            <a:miter lim="800000"/>
            <a:headEnd/>
            <a:tailEnd/>
          </a:ln>
        </p:spPr>
        <p:txBody>
          <a:bodyPr>
            <a:spAutoFit/>
          </a:bodyPr>
          <a:lstStyle/>
          <a:p>
            <a:pPr marL="457200" indent="-457200">
              <a:lnSpc>
                <a:spcPts val="3500"/>
              </a:lnSpc>
              <a:buFontTx/>
              <a:buAutoNum type="arabicPeriod"/>
            </a:pPr>
            <a:r>
              <a:rPr lang="zh-CN" altLang="en-US" sz="2000">
                <a:latin typeface="微软雅黑" pitchFamily="34" charset="-122"/>
                <a:ea typeface="微软雅黑" pitchFamily="34" charset="-122"/>
              </a:rPr>
              <a:t>确定是哪一条指令的哪一种形式（</a:t>
            </a:r>
            <a:r>
              <a:rPr lang="en-US" altLang="zh-CN" sz="2000">
                <a:latin typeface="微软雅黑" pitchFamily="34" charset="-122"/>
                <a:ea typeface="微软雅黑" pitchFamily="34" charset="-122"/>
              </a:rPr>
              <a:t>opcode</a:t>
            </a:r>
            <a:r>
              <a:rPr lang="zh-CN" altLang="en-US" sz="2000">
                <a:latin typeface="微软雅黑" pitchFamily="34" charset="-122"/>
                <a:ea typeface="微软雅黑" pitchFamily="34" charset="-122"/>
              </a:rPr>
              <a:t>）</a:t>
            </a:r>
            <a:endParaRPr lang="en-US" altLang="zh-CN" sz="2000">
              <a:latin typeface="微软雅黑" pitchFamily="34" charset="-122"/>
              <a:ea typeface="微软雅黑" pitchFamily="34" charset="-122"/>
            </a:endParaRPr>
          </a:p>
          <a:p>
            <a:pPr marL="457200" indent="-457200">
              <a:lnSpc>
                <a:spcPts val="3500"/>
              </a:lnSpc>
              <a:buFontTx/>
              <a:buAutoNum type="arabicPeriod"/>
            </a:pPr>
            <a:r>
              <a:rPr lang="zh-CN" altLang="en-US" sz="2000">
                <a:latin typeface="微软雅黑" pitchFamily="34" charset="-122"/>
                <a:ea typeface="微软雅黑" pitchFamily="34" charset="-122"/>
              </a:rPr>
              <a:t>确定操作数（</a:t>
            </a:r>
            <a:r>
              <a:rPr lang="en-US" altLang="zh-CN" sz="2000">
                <a:latin typeface="微软雅黑" pitchFamily="34" charset="-122"/>
                <a:ea typeface="微软雅黑" pitchFamily="34" charset="-122"/>
              </a:rPr>
              <a:t>ModR/M, SIB, Displacement</a:t>
            </a:r>
            <a:r>
              <a:rPr lang="zh-CN" altLang="en-US" sz="2000">
                <a:latin typeface="微软雅黑" pitchFamily="34" charset="-122"/>
                <a:ea typeface="微软雅黑" pitchFamily="34" charset="-122"/>
              </a:rPr>
              <a:t>以及</a:t>
            </a:r>
            <a:r>
              <a:rPr lang="en-US" altLang="zh-CN" sz="2000">
                <a:latin typeface="微软雅黑" pitchFamily="34" charset="-122"/>
                <a:ea typeface="微软雅黑" pitchFamily="34" charset="-122"/>
              </a:rPr>
              <a:t>Immediate</a:t>
            </a:r>
            <a:r>
              <a:rPr lang="zh-CN" altLang="en-US" sz="2000">
                <a:latin typeface="微软雅黑" pitchFamily="34" charset="-122"/>
                <a:ea typeface="微软雅黑" pitchFamily="34" charset="-122"/>
              </a:rPr>
              <a:t>）</a:t>
            </a:r>
          </a:p>
        </p:txBody>
      </p:sp>
      <p:sp>
        <p:nvSpPr>
          <p:cNvPr id="18" name="TextBox 17"/>
          <p:cNvSpPr txBox="1">
            <a:spLocks noChangeArrowheads="1"/>
          </p:cNvSpPr>
          <p:nvPr/>
        </p:nvSpPr>
        <p:spPr bwMode="auto">
          <a:xfrm>
            <a:off x="881063" y="2016125"/>
            <a:ext cx="7200900" cy="1322388"/>
          </a:xfrm>
          <a:prstGeom prst="rect">
            <a:avLst/>
          </a:prstGeom>
          <a:gradFill rotWithShape="1">
            <a:gsLst>
              <a:gs pos="0">
                <a:srgbClr val="8FDEA0"/>
              </a:gs>
              <a:gs pos="50000">
                <a:srgbClr val="BCE9C5"/>
              </a:gs>
              <a:gs pos="100000">
                <a:srgbClr val="DFF3E3"/>
              </a:gs>
            </a:gsLst>
            <a:lin ang="13500000" scaled="1"/>
          </a:gradFill>
          <a:ln w="28575">
            <a:noFill/>
            <a:miter lim="800000"/>
            <a:headEnd/>
            <a:tailEnd/>
          </a:ln>
        </p:spPr>
        <p:txBody>
          <a:bodyPr>
            <a:spAutoFit/>
          </a:bodyPr>
          <a:lstStyle/>
          <a:p>
            <a:r>
              <a:rPr lang="en-US" altLang="zh-CN" sz="2000">
                <a:latin typeface="微软雅黑" pitchFamily="34" charset="-122"/>
                <a:ea typeface="微软雅黑" pitchFamily="34" charset="-122"/>
              </a:rPr>
              <a:t>int </a:t>
            </a:r>
            <a:r>
              <a:rPr lang="en-US" altLang="zh-CN" sz="2000" b="1">
                <a:solidFill>
                  <a:srgbClr val="0066CC"/>
                </a:solidFill>
                <a:latin typeface="微软雅黑" pitchFamily="34" charset="-122"/>
                <a:ea typeface="微软雅黑" pitchFamily="34" charset="-122"/>
              </a:rPr>
              <a:t>exec</a:t>
            </a:r>
            <a:r>
              <a:rPr lang="en-US" altLang="zh-CN" sz="2000">
                <a:latin typeface="微软雅黑" pitchFamily="34" charset="-122"/>
                <a:ea typeface="微软雅黑" pitchFamily="34" charset="-122"/>
              </a:rPr>
              <a:t> (swaddr_t eip) {</a:t>
            </a:r>
          </a:p>
          <a:p>
            <a:r>
              <a:rPr lang="en-US" altLang="zh-CN" sz="2000">
                <a:latin typeface="微软雅黑" pitchFamily="34" charset="-122"/>
                <a:ea typeface="微软雅黑" pitchFamily="34" charset="-122"/>
              </a:rPr>
              <a:t>	ops_decoded.opcode = instr_fetch(eip, 1);</a:t>
            </a:r>
          </a:p>
          <a:p>
            <a:r>
              <a:rPr lang="en-US" altLang="zh-CN" sz="2000">
                <a:latin typeface="微软雅黑" pitchFamily="34" charset="-122"/>
                <a:ea typeface="微软雅黑" pitchFamily="34" charset="-122"/>
              </a:rPr>
              <a:t>	return </a:t>
            </a:r>
            <a:r>
              <a:rPr lang="en-US" altLang="zh-CN" sz="2000" b="1">
                <a:solidFill>
                  <a:srgbClr val="FF0000"/>
                </a:solidFill>
                <a:latin typeface="微软雅黑" pitchFamily="34" charset="-122"/>
                <a:ea typeface="微软雅黑" pitchFamily="34" charset="-122"/>
              </a:rPr>
              <a:t>opcode_table</a:t>
            </a:r>
            <a:r>
              <a:rPr lang="en-US" altLang="zh-CN" sz="2000">
                <a:latin typeface="微软雅黑" pitchFamily="34" charset="-122"/>
                <a:ea typeface="微软雅黑" pitchFamily="34" charset="-122"/>
              </a:rPr>
              <a:t>[ ops_decoded.opcode ](eip);</a:t>
            </a:r>
          </a:p>
          <a:p>
            <a:r>
              <a:rPr lang="en-US" altLang="zh-CN" sz="2000">
                <a:latin typeface="微软雅黑" pitchFamily="34" charset="-122"/>
                <a:ea typeface="微软雅黑" pitchFamily="34" charset="-122"/>
              </a:rPr>
              <a:t>}</a:t>
            </a:r>
            <a:endParaRPr lang="zh-CN" altLang="en-US" sz="2000">
              <a:latin typeface="微软雅黑" pitchFamily="34" charset="-122"/>
              <a:ea typeface="微软雅黑" pitchFamily="34" charset="-122"/>
            </a:endParaRPr>
          </a:p>
        </p:txBody>
      </p:sp>
      <p:sp>
        <p:nvSpPr>
          <p:cNvPr id="19" name="矩形 18"/>
          <p:cNvSpPr>
            <a:spLocks noChangeArrowheads="1"/>
          </p:cNvSpPr>
          <p:nvPr/>
        </p:nvSpPr>
        <p:spPr bwMode="auto">
          <a:xfrm>
            <a:off x="836613" y="3659188"/>
            <a:ext cx="4770437" cy="400050"/>
          </a:xfrm>
          <a:prstGeom prst="rect">
            <a:avLst/>
          </a:prstGeom>
          <a:noFill/>
          <a:ln w="9525">
            <a:noFill/>
            <a:miter lim="800000"/>
            <a:headEnd/>
            <a:tailEnd/>
          </a:ln>
        </p:spPr>
        <p:txBody>
          <a:bodyPr wrap="none">
            <a:spAutoFit/>
          </a:bodyPr>
          <a:lstStyle/>
          <a:p>
            <a:r>
              <a:rPr lang="en-US" altLang="zh-CN" sz="2000" b="1">
                <a:solidFill>
                  <a:srgbClr val="0066FF"/>
                </a:solidFill>
                <a:latin typeface="微软雅黑" pitchFamily="34" charset="-122"/>
                <a:ea typeface="微软雅黑" pitchFamily="34" charset="-122"/>
              </a:rPr>
              <a:t>helper_fun</a:t>
            </a:r>
            <a:r>
              <a:rPr lang="en-US" altLang="zh-CN" sz="2000">
                <a:latin typeface="微软雅黑" pitchFamily="34" charset="-122"/>
                <a:ea typeface="微软雅黑" pitchFamily="34" charset="-122"/>
              </a:rPr>
              <a:t> opcode_table [256] = {…};</a:t>
            </a:r>
            <a:endParaRPr lang="zh-CN" altLang="en-US" sz="2000">
              <a:latin typeface="微软雅黑" pitchFamily="34" charset="-122"/>
              <a:ea typeface="微软雅黑" pitchFamily="34" charset="-122"/>
            </a:endParaRPr>
          </a:p>
        </p:txBody>
      </p:sp>
      <p:sp>
        <p:nvSpPr>
          <p:cNvPr id="20" name="矩形 19"/>
          <p:cNvSpPr>
            <a:spLocks noChangeArrowheads="1"/>
          </p:cNvSpPr>
          <p:nvPr/>
        </p:nvSpPr>
        <p:spPr bwMode="auto">
          <a:xfrm>
            <a:off x="836613" y="4468813"/>
            <a:ext cx="4605337" cy="400050"/>
          </a:xfrm>
          <a:prstGeom prst="rect">
            <a:avLst/>
          </a:prstGeom>
          <a:noFill/>
          <a:ln w="9525">
            <a:noFill/>
            <a:miter lim="800000"/>
            <a:headEnd/>
            <a:tailEnd/>
          </a:ln>
        </p:spPr>
        <p:txBody>
          <a:bodyPr wrap="none">
            <a:spAutoFit/>
          </a:bodyPr>
          <a:lstStyle/>
          <a:p>
            <a:r>
              <a:rPr lang="en-US" altLang="zh-CN" sz="2000">
                <a:latin typeface="微软雅黑" pitchFamily="34" charset="-122"/>
                <a:ea typeface="微软雅黑" pitchFamily="34" charset="-122"/>
              </a:rPr>
              <a:t>typedef </a:t>
            </a:r>
            <a:r>
              <a:rPr lang="en-US" altLang="zh-CN" sz="2000" b="1">
                <a:solidFill>
                  <a:srgbClr val="009242"/>
                </a:solidFill>
                <a:latin typeface="微软雅黑" pitchFamily="34" charset="-122"/>
                <a:ea typeface="微软雅黑" pitchFamily="34" charset="-122"/>
              </a:rPr>
              <a:t>int</a:t>
            </a:r>
            <a:r>
              <a:rPr lang="en-US" altLang="zh-CN" sz="2000">
                <a:latin typeface="微软雅黑" pitchFamily="34" charset="-122"/>
                <a:ea typeface="微软雅黑" pitchFamily="34" charset="-122"/>
              </a:rPr>
              <a:t> (*helper_fun)(</a:t>
            </a:r>
            <a:r>
              <a:rPr lang="en-US" altLang="zh-CN" sz="2000" b="1">
                <a:solidFill>
                  <a:srgbClr val="009242"/>
                </a:solidFill>
                <a:latin typeface="微软雅黑" pitchFamily="34" charset="-122"/>
                <a:ea typeface="微软雅黑" pitchFamily="34" charset="-122"/>
              </a:rPr>
              <a:t>swaddr_t</a:t>
            </a:r>
            <a:r>
              <a:rPr lang="en-US" altLang="zh-CN" sz="2000">
                <a:latin typeface="微软雅黑" pitchFamily="34" charset="-122"/>
                <a:ea typeface="微软雅黑" pitchFamily="34" charset="-122"/>
              </a:rPr>
              <a:t>);</a:t>
            </a:r>
            <a:endParaRPr lang="zh-CN" altLang="en-US" sz="2000">
              <a:latin typeface="微软雅黑" pitchFamily="34" charset="-122"/>
              <a:ea typeface="微软雅黑" pitchFamily="34" charset="-122"/>
            </a:endParaRPr>
          </a:p>
        </p:txBody>
      </p:sp>
      <p:sp>
        <p:nvSpPr>
          <p:cNvPr id="22" name="矩形 21"/>
          <p:cNvSpPr>
            <a:spLocks noChangeArrowheads="1"/>
          </p:cNvSpPr>
          <p:nvPr/>
        </p:nvSpPr>
        <p:spPr bwMode="auto">
          <a:xfrm>
            <a:off x="881063" y="5273675"/>
            <a:ext cx="7643812" cy="708025"/>
          </a:xfrm>
          <a:prstGeom prst="rect">
            <a:avLst/>
          </a:prstGeom>
          <a:noFill/>
          <a:ln w="9525">
            <a:noFill/>
            <a:miter lim="800000"/>
            <a:headEnd/>
            <a:tailEnd/>
          </a:ln>
        </p:spPr>
        <p:txBody>
          <a:bodyPr>
            <a:spAutoFit/>
          </a:bodyPr>
          <a:lstStyle/>
          <a:p>
            <a:r>
              <a:rPr lang="en-US" altLang="zh-CN" sz="2000">
                <a:latin typeface="微软雅黑" pitchFamily="34" charset="-122"/>
                <a:ea typeface="微软雅黑" pitchFamily="34" charset="-122"/>
              </a:rPr>
              <a:t>opcode_table</a:t>
            </a:r>
            <a:r>
              <a:rPr lang="zh-CN" altLang="en-US" sz="2000">
                <a:latin typeface="微软雅黑" pitchFamily="34" charset="-122"/>
                <a:ea typeface="微软雅黑" pitchFamily="34" charset="-122"/>
              </a:rPr>
              <a:t>数组中每一个元素是一个函数指针（</a:t>
            </a:r>
            <a:r>
              <a:rPr lang="en-US" altLang="zh-CN" sz="2000" b="1">
                <a:solidFill>
                  <a:srgbClr val="FF0000"/>
                </a:solidFill>
                <a:latin typeface="微软雅黑" pitchFamily="34" charset="-122"/>
                <a:ea typeface="微软雅黑" pitchFamily="34" charset="-122"/>
              </a:rPr>
              <a:t>helper</a:t>
            </a:r>
            <a:r>
              <a:rPr lang="zh-CN" altLang="en-US" sz="2000" b="1">
                <a:solidFill>
                  <a:srgbClr val="FF0000"/>
                </a:solidFill>
                <a:latin typeface="微软雅黑" pitchFamily="34" charset="-122"/>
                <a:ea typeface="微软雅黑" pitchFamily="34" charset="-122"/>
              </a:rPr>
              <a:t>函数</a:t>
            </a:r>
            <a:r>
              <a:rPr lang="zh-CN" altLang="en-US" sz="2000">
                <a:latin typeface="微软雅黑" pitchFamily="34" charset="-122"/>
                <a:ea typeface="微软雅黑" pitchFamily="34" charset="-122"/>
              </a:rPr>
              <a:t>），对应某条指令的某种形式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linds(horizontal)">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blinds(horizontal)">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childTnLst>
                                    <p:animClr clrSpc="rgb" dir="cw">
                                      <p:cBhvr override="childStyle">
                                        <p:cTn id="16" dur="500" fill="hold"/>
                                        <p:tgtEl>
                                          <p:spTgt spid="15">
                                            <p:txEl>
                                              <p:pRg st="0" end="0"/>
                                            </p:txEl>
                                          </p:spTgt>
                                        </p:tgtEl>
                                        <p:attrNameLst>
                                          <p:attrName>style.color</p:attrName>
                                        </p:attrNameLst>
                                      </p:cBhvr>
                                      <p:to>
                                        <a:srgbClr val="008000"/>
                                      </p:to>
                                    </p:animClr>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linds(horizontal)">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blinds(horizontal)">
                                      <p:cBhvr>
                                        <p:cTn id="3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457200" y="98425"/>
            <a:ext cx="8229600" cy="561975"/>
          </a:xfrm>
        </p:spPr>
        <p:txBody>
          <a:bodyPr/>
          <a:lstStyle/>
          <a:p>
            <a:r>
              <a:rPr lang="zh-CN" altLang="en-US" sz="3200"/>
              <a:t>主要内容</a:t>
            </a:r>
          </a:p>
        </p:txBody>
      </p:sp>
      <p:sp>
        <p:nvSpPr>
          <p:cNvPr id="573443" name="Rectangle 3"/>
          <p:cNvSpPr>
            <a:spLocks noGrp="1" noChangeArrowheads="1"/>
          </p:cNvSpPr>
          <p:nvPr>
            <p:ph type="body" idx="4294967295"/>
          </p:nvPr>
        </p:nvSpPr>
        <p:spPr>
          <a:xfrm>
            <a:off x="431800" y="998538"/>
            <a:ext cx="8370888" cy="5626100"/>
          </a:xfrm>
        </p:spPr>
        <p:txBody>
          <a:bodyPr/>
          <a:lstStyle/>
          <a:p>
            <a:pPr>
              <a:spcBef>
                <a:spcPts val="1000"/>
              </a:spcBef>
            </a:pPr>
            <a:r>
              <a:rPr lang="en-US" altLang="zh-CN" sz="2600" dirty="0" err="1">
                <a:ea typeface="黑体" pitchFamily="49" charset="-122"/>
              </a:rPr>
              <a:t>NEMU</a:t>
            </a:r>
            <a:r>
              <a:rPr lang="zh-CN" altLang="en-US" sz="2600" dirty="0">
                <a:ea typeface="黑体" pitchFamily="49" charset="-122"/>
              </a:rPr>
              <a:t>中的指令执行过程</a:t>
            </a:r>
            <a:endParaRPr lang="en-US" altLang="zh-CN" sz="2600" dirty="0">
              <a:ea typeface="黑体" pitchFamily="49" charset="-122"/>
            </a:endParaRPr>
          </a:p>
          <a:p>
            <a:pPr>
              <a:spcBef>
                <a:spcPts val="1000"/>
              </a:spcBef>
            </a:pPr>
            <a:endParaRPr lang="en-US" altLang="zh-CN" sz="2600" dirty="0">
              <a:ea typeface="黑体" pitchFamily="49" charset="-122"/>
            </a:endParaRPr>
          </a:p>
          <a:p>
            <a:pPr>
              <a:spcBef>
                <a:spcPts val="1000"/>
              </a:spcBef>
            </a:pPr>
            <a:r>
              <a:rPr lang="en-US" altLang="zh-CN" sz="2600" dirty="0" err="1">
                <a:ea typeface="黑体" pitchFamily="49" charset="-122"/>
              </a:rPr>
              <a:t>NEMU</a:t>
            </a:r>
            <a:r>
              <a:rPr lang="zh-CN" altLang="en-US" sz="2600" dirty="0">
                <a:ea typeface="黑体" pitchFamily="49" charset="-122"/>
              </a:rPr>
              <a:t>中对浮点数的支持</a:t>
            </a:r>
            <a:r>
              <a:rPr lang="en-US" altLang="zh-CN" sz="2600" dirty="0">
                <a:ea typeface="黑体" pitchFamily="49" charset="-122"/>
              </a:rPr>
              <a:t> — </a:t>
            </a:r>
            <a:r>
              <a:rPr lang="zh-CN" altLang="en-US" sz="2600" dirty="0">
                <a:ea typeface="黑体" pitchFamily="49" charset="-122"/>
              </a:rPr>
              <a:t>定点化</a:t>
            </a:r>
            <a:endParaRPr lang="en-US" altLang="zh-CN" sz="2600" dirty="0">
              <a:ea typeface="黑体" pitchFamily="49" charset="-122"/>
            </a:endParaRPr>
          </a:p>
          <a:p>
            <a:pPr>
              <a:spcBef>
                <a:spcPts val="1000"/>
              </a:spcBef>
            </a:pPr>
            <a:endParaRPr lang="en-US" altLang="zh-CN" sz="2600" dirty="0">
              <a:ea typeface="黑体" pitchFamily="49" charset="-122"/>
            </a:endParaRPr>
          </a:p>
          <a:p>
            <a:pPr>
              <a:spcBef>
                <a:spcPts val="1000"/>
              </a:spcBef>
            </a:pPr>
            <a:r>
              <a:rPr lang="zh-CN" altLang="en-US" sz="2600" dirty="0">
                <a:ea typeface="黑体" pitchFamily="49" charset="-122"/>
              </a:rPr>
              <a:t>强化简易调试器</a:t>
            </a:r>
            <a:endParaRPr lang="en-US" altLang="zh-CN" sz="2600" dirty="0">
              <a:ea typeface="黑体" pitchFamily="49" charset="-122"/>
            </a:endParaRPr>
          </a:p>
          <a:p>
            <a:pPr>
              <a:spcBef>
                <a:spcPts val="1000"/>
              </a:spcBef>
            </a:pPr>
            <a:endParaRPr lang="en-US" altLang="zh-CN" sz="2600" dirty="0">
              <a:ea typeface="黑体" pitchFamily="49" charset="-122"/>
            </a:endParaRPr>
          </a:p>
          <a:p>
            <a:pPr>
              <a:spcBef>
                <a:spcPts val="1000"/>
              </a:spcBef>
            </a:pPr>
            <a:r>
              <a:rPr lang="zh-CN" altLang="en-US" sz="2600" dirty="0">
                <a:ea typeface="黑体" pitchFamily="49" charset="-122"/>
              </a:rPr>
              <a:t>程序的加载</a:t>
            </a:r>
            <a:endParaRPr lang="en-US" altLang="zh-CN" sz="2600" dirty="0">
              <a:ea typeface="黑体" pitchFamily="49" charset="-122"/>
            </a:endParaRPr>
          </a:p>
          <a:p>
            <a:pPr>
              <a:spcBef>
                <a:spcPts val="1000"/>
              </a:spcBef>
            </a:pPr>
            <a:endParaRPr lang="en-US" altLang="zh-CN" sz="2600" dirty="0">
              <a:ea typeface="黑体" pitchFamily="49" charset="-122"/>
            </a:endParaRPr>
          </a:p>
          <a:p>
            <a:pPr>
              <a:spcBef>
                <a:spcPts val="1000"/>
              </a:spcBef>
            </a:pPr>
            <a:r>
              <a:rPr lang="zh-CN" altLang="en-US" sz="2600" dirty="0">
                <a:ea typeface="黑体" pitchFamily="49" charset="-122"/>
              </a:rPr>
              <a:t>改变程序的行为（选做）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573443">
                                            <p:txEl>
                                              <p:pRg st="0" end="0"/>
                                            </p:txEl>
                                          </p:spTgt>
                                        </p:tgtEl>
                                        <p:attrNameLst>
                                          <p:attrName>style.color</p:attrName>
                                        </p:attrNameLst>
                                      </p:cBhvr>
                                      <p:to>
                                        <a:srgbClr val="0066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8425"/>
            <a:ext cx="8229600" cy="561975"/>
          </a:xfrm>
        </p:spPr>
        <p:txBody>
          <a:bodyPr/>
          <a:lstStyle/>
          <a:p>
            <a:r>
              <a:rPr lang="en-US" altLang="zh-CN" sz="3600"/>
              <a:t>NEMU</a:t>
            </a:r>
            <a:r>
              <a:rPr lang="zh-CN" altLang="en-US" sz="3600"/>
              <a:t>的指令周期 </a:t>
            </a:r>
            <a:r>
              <a:rPr lang="en-US" altLang="zh-CN" sz="3600"/>
              <a:t>— — </a:t>
            </a:r>
            <a:r>
              <a:rPr lang="zh-CN" altLang="en-US" sz="3600"/>
              <a:t>译码</a:t>
            </a:r>
            <a:r>
              <a:rPr lang="en-US" altLang="zh-CN" sz="3600"/>
              <a:t>ID</a:t>
            </a:r>
            <a:r>
              <a:rPr lang="zh-CN" altLang="en-US" sz="3600"/>
              <a:t>（</a:t>
            </a:r>
            <a:r>
              <a:rPr lang="en-US" altLang="zh-CN" sz="3600"/>
              <a:t>2</a:t>
            </a:r>
            <a:r>
              <a:rPr lang="zh-CN" altLang="en-US" sz="3600"/>
              <a:t>）</a:t>
            </a:r>
          </a:p>
        </p:txBody>
      </p:sp>
      <p:sp>
        <p:nvSpPr>
          <p:cNvPr id="10" name="矩形 9"/>
          <p:cNvSpPr>
            <a:spLocks noChangeArrowheads="1"/>
          </p:cNvSpPr>
          <p:nvPr/>
        </p:nvSpPr>
        <p:spPr bwMode="auto">
          <a:xfrm>
            <a:off x="341313" y="819150"/>
            <a:ext cx="8461375" cy="1200150"/>
          </a:xfrm>
          <a:prstGeom prst="rect">
            <a:avLst/>
          </a:prstGeom>
          <a:noFill/>
          <a:ln w="28575">
            <a:solidFill>
              <a:srgbClr val="0066FF"/>
            </a:solidFill>
            <a:miter lim="800000"/>
            <a:headEnd/>
            <a:tailEnd/>
          </a:ln>
        </p:spPr>
        <p:txBody>
          <a:bodyPr>
            <a:spAutoFit/>
          </a:bodyPr>
          <a:lstStyle/>
          <a:p>
            <a:r>
              <a:rPr lang="en-US" altLang="zh-CN"/>
              <a:t>100014:       b9 00 80 00 00                      mov $0x8000,%ecx</a:t>
            </a:r>
          </a:p>
          <a:p>
            <a:r>
              <a:rPr lang="en-US" altLang="zh-CN"/>
              <a:t>......</a:t>
            </a:r>
          </a:p>
          <a:p>
            <a:r>
              <a:rPr lang="pt-BR" altLang="zh-CN"/>
              <a:t>1000fe:        66 c7 84 99 00 e0 ff              movw $0x1,-0x2000(%ecx,%ebx,4)</a:t>
            </a:r>
          </a:p>
          <a:p>
            <a:r>
              <a:rPr lang="en-US" altLang="zh-CN"/>
              <a:t>100105:       ff 01 00</a:t>
            </a:r>
            <a:endParaRPr lang="zh-CN" altLang="en-US"/>
          </a:p>
        </p:txBody>
      </p:sp>
      <p:sp>
        <p:nvSpPr>
          <p:cNvPr id="11" name="TextBox 10"/>
          <p:cNvSpPr txBox="1">
            <a:spLocks noChangeArrowheads="1"/>
          </p:cNvSpPr>
          <p:nvPr/>
        </p:nvSpPr>
        <p:spPr bwMode="auto">
          <a:xfrm>
            <a:off x="250825" y="2089150"/>
            <a:ext cx="8642350" cy="4579938"/>
          </a:xfrm>
          <a:prstGeom prst="rect">
            <a:avLst/>
          </a:prstGeom>
          <a:noFill/>
          <a:ln w="9525">
            <a:noFill/>
            <a:miter lim="800000"/>
            <a:headEnd/>
            <a:tailEnd/>
          </a:ln>
        </p:spPr>
        <p:txBody>
          <a:bodyPr>
            <a:spAutoFit/>
          </a:bodyPr>
          <a:lstStyle/>
          <a:p>
            <a:pPr>
              <a:lnSpc>
                <a:spcPts val="3500"/>
              </a:lnSpc>
              <a:buFont typeface="Wingdings" pitchFamily="2" charset="2"/>
              <a:buChar char="l"/>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首先通过</a:t>
            </a:r>
            <a:r>
              <a:rPr lang="en-US" altLang="zh-CN" dirty="0" err="1">
                <a:solidFill>
                  <a:srgbClr val="FF0000"/>
                </a:solidFill>
                <a:latin typeface="微软雅黑" pitchFamily="34" charset="-122"/>
                <a:ea typeface="微软雅黑" pitchFamily="34" charset="-122"/>
              </a:rPr>
              <a:t>instr_fetch</a:t>
            </a:r>
            <a:r>
              <a:rPr lang="en-US" altLang="zh-CN" dirty="0">
                <a:solidFill>
                  <a:srgbClr val="FF0000"/>
                </a:solidFill>
                <a:latin typeface="微软雅黑" pitchFamily="34" charset="-122"/>
                <a:ea typeface="微软雅黑" pitchFamily="34" charset="-122"/>
              </a:rPr>
              <a:t>()</a:t>
            </a:r>
            <a:r>
              <a:rPr lang="zh-CN" altLang="en-US" dirty="0">
                <a:latin typeface="微软雅黑" pitchFamily="34" charset="-122"/>
                <a:ea typeface="微软雅黑" pitchFamily="34" charset="-122"/>
              </a:rPr>
              <a:t>取得指令的第一个字节</a:t>
            </a:r>
            <a:r>
              <a:rPr lang="en-US" altLang="zh-CN" dirty="0">
                <a:solidFill>
                  <a:srgbClr val="FF0000"/>
                </a:solidFill>
                <a:latin typeface="微软雅黑" pitchFamily="34" charset="-122"/>
                <a:ea typeface="微软雅黑" pitchFamily="34" charset="-122"/>
              </a:rPr>
              <a:t>0xb9</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a:lnSpc>
                <a:spcPts val="3500"/>
              </a:lnSpc>
              <a:buFont typeface="Wingdings" pitchFamily="2" charset="2"/>
              <a:buChar char="l"/>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根据字节</a:t>
            </a:r>
            <a:r>
              <a:rPr lang="en-US" altLang="zh-CN" dirty="0">
                <a:solidFill>
                  <a:srgbClr val="FF0000"/>
                </a:solidFill>
                <a:latin typeface="微软雅黑" pitchFamily="34" charset="-122"/>
                <a:ea typeface="微软雅黑" pitchFamily="34" charset="-122"/>
              </a:rPr>
              <a:t>0xb9</a:t>
            </a:r>
            <a:r>
              <a:rPr lang="zh-CN" altLang="en-US" dirty="0">
                <a:latin typeface="微软雅黑" pitchFamily="34" charset="-122"/>
                <a:ea typeface="微软雅黑" pitchFamily="34" charset="-122"/>
              </a:rPr>
              <a:t>索引</a:t>
            </a:r>
            <a:r>
              <a:rPr lang="en-US" altLang="zh-CN" dirty="0" err="1">
                <a:solidFill>
                  <a:srgbClr val="FF0000"/>
                </a:solidFill>
                <a:latin typeface="微软雅黑" pitchFamily="34" charset="-122"/>
                <a:ea typeface="微软雅黑" pitchFamily="34" charset="-122"/>
              </a:rPr>
              <a:t>opcode_table</a:t>
            </a:r>
            <a:r>
              <a:rPr lang="zh-CN" altLang="en-US" dirty="0">
                <a:latin typeface="微软雅黑" pitchFamily="34" charset="-122"/>
                <a:ea typeface="微软雅黑" pitchFamily="34" charset="-122"/>
              </a:rPr>
              <a:t>，找到一个名为</a:t>
            </a:r>
            <a:r>
              <a:rPr lang="en-US" altLang="zh-CN" dirty="0">
                <a:solidFill>
                  <a:srgbClr val="FF0000"/>
                </a:solidFill>
                <a:latin typeface="微软雅黑" pitchFamily="34" charset="-122"/>
                <a:ea typeface="微软雅黑" pitchFamily="34" charset="-122"/>
              </a:rPr>
              <a:t>mov_i2r_v( )</a:t>
            </a:r>
            <a:r>
              <a:rPr lang="zh-CN" altLang="en-US" dirty="0">
                <a:latin typeface="微软雅黑" pitchFamily="34" charset="-122"/>
                <a:ea typeface="微软雅黑" pitchFamily="34" charset="-122"/>
              </a:rPr>
              <a:t>的</a:t>
            </a:r>
            <a:r>
              <a:rPr lang="en-US" altLang="zh-CN" dirty="0">
                <a:latin typeface="微软雅黑" pitchFamily="34" charset="-122"/>
                <a:ea typeface="微软雅黑" pitchFamily="34" charset="-122"/>
              </a:rPr>
              <a:t>helper</a:t>
            </a:r>
            <a:r>
              <a:rPr lang="zh-CN" altLang="en-US" dirty="0">
                <a:latin typeface="微软雅黑" pitchFamily="34" charset="-122"/>
                <a:ea typeface="微软雅黑" pitchFamily="34" charset="-122"/>
              </a:rPr>
              <a:t>函数</a:t>
            </a:r>
            <a:endParaRPr lang="en-US" altLang="zh-CN" dirty="0">
              <a:latin typeface="微软雅黑" pitchFamily="34" charset="-122"/>
              <a:ea typeface="微软雅黑" pitchFamily="34" charset="-122"/>
            </a:endParaRPr>
          </a:p>
          <a:p>
            <a:pPr>
              <a:lnSpc>
                <a:spcPts val="3500"/>
              </a:lnSpc>
              <a:buFont typeface="Wingdings" pitchFamily="2" charset="2"/>
              <a:buChar char="l"/>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指令所对应的</a:t>
            </a:r>
            <a:r>
              <a:rPr lang="en-US" altLang="zh-CN" dirty="0">
                <a:latin typeface="微软雅黑" pitchFamily="34" charset="-122"/>
                <a:ea typeface="微软雅黑" pitchFamily="34" charset="-122"/>
              </a:rPr>
              <a:t>helper</a:t>
            </a:r>
            <a:r>
              <a:rPr lang="zh-CN" altLang="en-US" dirty="0">
                <a:latin typeface="微软雅黑" pitchFamily="34" charset="-122"/>
                <a:ea typeface="微软雅黑" pitchFamily="34" charset="-122"/>
              </a:rPr>
              <a:t>函数的通用命名形式：</a:t>
            </a:r>
            <a:r>
              <a:rPr lang="zh-CN" altLang="en-US" dirty="0">
                <a:solidFill>
                  <a:srgbClr val="7030A0"/>
                </a:solidFill>
                <a:latin typeface="微软雅黑" pitchFamily="34" charset="-122"/>
                <a:ea typeface="微软雅黑" pitchFamily="34" charset="-122"/>
              </a:rPr>
              <a:t>指令</a:t>
            </a:r>
            <a:r>
              <a:rPr lang="en-US" altLang="zh-CN" dirty="0">
                <a:solidFill>
                  <a:srgbClr val="7030A0"/>
                </a:solidFill>
                <a:latin typeface="微软雅黑" pitchFamily="34" charset="-122"/>
                <a:ea typeface="微软雅黑" pitchFamily="34" charset="-122"/>
              </a:rPr>
              <a:t>_</a:t>
            </a:r>
            <a:r>
              <a:rPr lang="zh-CN" altLang="en-US" dirty="0">
                <a:solidFill>
                  <a:srgbClr val="7030A0"/>
                </a:solidFill>
                <a:latin typeface="微软雅黑" pitchFamily="34" charset="-122"/>
                <a:ea typeface="微软雅黑" pitchFamily="34" charset="-122"/>
              </a:rPr>
              <a:t>形式</a:t>
            </a:r>
            <a:r>
              <a:rPr lang="en-US" altLang="zh-CN" dirty="0">
                <a:solidFill>
                  <a:srgbClr val="7030A0"/>
                </a:solidFill>
                <a:latin typeface="微软雅黑" pitchFamily="34" charset="-122"/>
                <a:ea typeface="微软雅黑" pitchFamily="34" charset="-122"/>
              </a:rPr>
              <a:t>_</a:t>
            </a:r>
            <a:r>
              <a:rPr lang="zh-CN" altLang="en-US" dirty="0">
                <a:solidFill>
                  <a:srgbClr val="7030A0"/>
                </a:solidFill>
                <a:latin typeface="微软雅黑" pitchFamily="34" charset="-122"/>
                <a:ea typeface="微软雅黑" pitchFamily="34" charset="-122"/>
              </a:rPr>
              <a:t>操作数后缀</a:t>
            </a:r>
            <a:endParaRPr lang="en-US" altLang="zh-CN" dirty="0">
              <a:solidFill>
                <a:srgbClr val="7030A0"/>
              </a:solidFill>
              <a:latin typeface="微软雅黑" pitchFamily="34" charset="-122"/>
              <a:ea typeface="微软雅黑" pitchFamily="34" charset="-122"/>
            </a:endParaRPr>
          </a:p>
          <a:p>
            <a:pPr lvl="1">
              <a:lnSpc>
                <a:spcPts val="3500"/>
              </a:lnSpc>
              <a:buFont typeface="Wingdings" pitchFamily="2" charset="2"/>
              <a:buChar char="Ø"/>
            </a:pPr>
            <a:r>
              <a:rPr lang="en-US" altLang="zh-CN" dirty="0">
                <a:latin typeface="微软雅黑" pitchFamily="34" charset="-122"/>
                <a:ea typeface="微软雅黑" pitchFamily="34" charset="-122"/>
              </a:rPr>
              <a:t> </a:t>
            </a:r>
            <a:r>
              <a:rPr lang="zh-CN" altLang="en-US" dirty="0">
                <a:solidFill>
                  <a:srgbClr val="0066FF"/>
                </a:solidFill>
                <a:latin typeface="微软雅黑" pitchFamily="34" charset="-122"/>
                <a:ea typeface="微软雅黑" pitchFamily="34" charset="-122"/>
              </a:rPr>
              <a:t>指令</a:t>
            </a:r>
            <a:r>
              <a:rPr lang="zh-CN" altLang="en-US" dirty="0">
                <a:latin typeface="微软雅黑" pitchFamily="34" charset="-122"/>
                <a:ea typeface="微软雅黑" pitchFamily="34" charset="-122"/>
              </a:rPr>
              <a:t>：</a:t>
            </a:r>
            <a:r>
              <a:rPr lang="en-US" altLang="zh-CN" dirty="0" err="1">
                <a:latin typeface="微软雅黑" pitchFamily="34" charset="-122"/>
                <a:ea typeface="微软雅黑" pitchFamily="34" charset="-122"/>
              </a:rPr>
              <a:t>mov</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lvl="1">
              <a:lnSpc>
                <a:spcPts val="3500"/>
              </a:lnSpc>
              <a:buFont typeface="Wingdings" pitchFamily="2" charset="2"/>
              <a:buChar char="Ø"/>
            </a:pPr>
            <a:r>
              <a:rPr lang="en-US" altLang="zh-CN" dirty="0">
                <a:latin typeface="微软雅黑" pitchFamily="34" charset="-122"/>
                <a:ea typeface="微软雅黑" pitchFamily="34" charset="-122"/>
              </a:rPr>
              <a:t> </a:t>
            </a:r>
            <a:r>
              <a:rPr lang="zh-CN" altLang="en-US" dirty="0">
                <a:solidFill>
                  <a:srgbClr val="0066FF"/>
                </a:solidFill>
                <a:latin typeface="微软雅黑" pitchFamily="34" charset="-122"/>
                <a:ea typeface="微软雅黑" pitchFamily="34" charset="-122"/>
              </a:rPr>
              <a:t>形式</a:t>
            </a:r>
            <a:r>
              <a:rPr lang="zh-CN" altLang="en-US" dirty="0">
                <a:latin typeface="微软雅黑" pitchFamily="34" charset="-122"/>
                <a:ea typeface="微软雅黑" pitchFamily="34" charset="-122"/>
              </a:rPr>
              <a:t>：</a:t>
            </a:r>
            <a:r>
              <a:rPr lang="en-US" altLang="zh-CN" b="1" i="1" dirty="0">
                <a:solidFill>
                  <a:srgbClr val="009242"/>
                </a:solidFill>
                <a:latin typeface="微软雅黑" pitchFamily="34" charset="-122"/>
                <a:ea typeface="微软雅黑" pitchFamily="34" charset="-122"/>
              </a:rPr>
              <a:t>i2r</a:t>
            </a:r>
            <a:r>
              <a:rPr lang="zh-CN" altLang="en-US" dirty="0">
                <a:latin typeface="微软雅黑" pitchFamily="34" charset="-122"/>
                <a:ea typeface="微软雅黑" pitchFamily="34" charset="-122"/>
              </a:rPr>
              <a:t>，将立即数移动到寄存器；</a:t>
            </a:r>
            <a:endParaRPr lang="en-US" altLang="zh-CN" dirty="0">
              <a:latin typeface="微软雅黑" pitchFamily="34" charset="-122"/>
              <a:ea typeface="微软雅黑" pitchFamily="34" charset="-122"/>
            </a:endParaRPr>
          </a:p>
          <a:p>
            <a:pPr lvl="1">
              <a:lnSpc>
                <a:spcPts val="3500"/>
              </a:lnSpc>
              <a:buFont typeface="Wingdings" pitchFamily="2" charset="2"/>
              <a:buChar char="Ø"/>
            </a:pPr>
            <a:r>
              <a:rPr lang="en-US" altLang="zh-CN" dirty="0">
                <a:latin typeface="微软雅黑" pitchFamily="34" charset="-122"/>
                <a:ea typeface="微软雅黑" pitchFamily="34" charset="-122"/>
              </a:rPr>
              <a:t> </a:t>
            </a:r>
            <a:r>
              <a:rPr lang="zh-CN" altLang="en-US" dirty="0">
                <a:solidFill>
                  <a:srgbClr val="0066FF"/>
                </a:solidFill>
                <a:latin typeface="微软雅黑" pitchFamily="34" charset="-122"/>
                <a:ea typeface="微软雅黑" pitchFamily="34" charset="-122"/>
              </a:rPr>
              <a:t>操作数后缀</a:t>
            </a:r>
            <a:r>
              <a:rPr lang="zh-CN" altLang="en-US" dirty="0">
                <a:latin typeface="微软雅黑" pitchFamily="34" charset="-122"/>
                <a:ea typeface="微软雅黑" pitchFamily="34" charset="-122"/>
              </a:rPr>
              <a:t>：</a:t>
            </a:r>
            <a:r>
              <a:rPr lang="en-US" altLang="zh-CN" b="1" i="1" dirty="0">
                <a:solidFill>
                  <a:srgbClr val="009242"/>
                </a:solidFill>
                <a:latin typeface="微软雅黑" pitchFamily="34" charset="-122"/>
                <a:ea typeface="微软雅黑" pitchFamily="34" charset="-122"/>
              </a:rPr>
              <a:t>b</a:t>
            </a:r>
            <a:r>
              <a:rPr lang="zh-CN" altLang="en-US" dirty="0">
                <a:latin typeface="微软雅黑" pitchFamily="34" charset="-122"/>
                <a:ea typeface="微软雅黑" pitchFamily="34" charset="-122"/>
              </a:rPr>
              <a:t>表示操作数长度为</a:t>
            </a:r>
            <a:r>
              <a:rPr lang="en-US" altLang="zh-CN" dirty="0">
                <a:latin typeface="微软雅黑" pitchFamily="34" charset="-122"/>
                <a:ea typeface="微软雅黑" pitchFamily="34" charset="-122"/>
              </a:rPr>
              <a:t>8</a:t>
            </a:r>
            <a:r>
              <a:rPr lang="zh-CN" altLang="en-US" dirty="0">
                <a:latin typeface="微软雅黑" pitchFamily="34" charset="-122"/>
                <a:ea typeface="微软雅黑" pitchFamily="34" charset="-122"/>
              </a:rPr>
              <a:t>；</a:t>
            </a:r>
            <a:r>
              <a:rPr lang="en-US" altLang="zh-CN" b="1" i="1" dirty="0">
                <a:solidFill>
                  <a:srgbClr val="009242"/>
                </a:solidFill>
                <a:latin typeface="微软雅黑" pitchFamily="34" charset="-122"/>
                <a:ea typeface="微软雅黑" pitchFamily="34" charset="-122"/>
              </a:rPr>
              <a:t>v</a:t>
            </a:r>
            <a:r>
              <a:rPr lang="zh-CN" altLang="en-US" dirty="0">
                <a:latin typeface="微软雅黑" pitchFamily="34" charset="-122"/>
                <a:ea typeface="微软雅黑" pitchFamily="34" charset="-122"/>
              </a:rPr>
              <a:t>表示通过操作码无法确定操作数长度，可能是</a:t>
            </a:r>
            <a:r>
              <a:rPr lang="en-US" altLang="zh-CN" dirty="0">
                <a:latin typeface="微软雅黑" pitchFamily="34" charset="-122"/>
                <a:ea typeface="微软雅黑" pitchFamily="34" charset="-122"/>
              </a:rPr>
              <a:t>16</a:t>
            </a:r>
            <a:r>
              <a:rPr lang="zh-CN" altLang="en-US" dirty="0">
                <a:latin typeface="微软雅黑" pitchFamily="34" charset="-122"/>
                <a:ea typeface="微软雅黑" pitchFamily="34" charset="-122"/>
              </a:rPr>
              <a:t>或</a:t>
            </a:r>
            <a:r>
              <a:rPr lang="en-US" altLang="zh-CN" dirty="0">
                <a:latin typeface="微软雅黑" pitchFamily="34" charset="-122"/>
                <a:ea typeface="微软雅黑" pitchFamily="34" charset="-122"/>
              </a:rPr>
              <a:t>32</a:t>
            </a:r>
            <a:r>
              <a:rPr lang="zh-CN" altLang="en-US" dirty="0">
                <a:latin typeface="微软雅黑" pitchFamily="34" charset="-122"/>
                <a:ea typeface="微软雅黑" pitchFamily="34" charset="-122"/>
              </a:rPr>
              <a:t>，需要通过</a:t>
            </a:r>
            <a:r>
              <a:rPr lang="en-US" altLang="zh-CN" b="1" u="sng" dirty="0">
                <a:solidFill>
                  <a:schemeClr val="accent6">
                    <a:lumMod val="60000"/>
                    <a:lumOff val="40000"/>
                  </a:schemeClr>
                </a:solidFill>
                <a:latin typeface="微软雅黑" pitchFamily="34" charset="-122"/>
                <a:ea typeface="微软雅黑" pitchFamily="34" charset="-122"/>
              </a:rPr>
              <a:t>ops_decoded.is_data_size_16</a:t>
            </a:r>
            <a:r>
              <a:rPr lang="zh-CN" altLang="en-US" dirty="0">
                <a:latin typeface="微软雅黑" pitchFamily="34" charset="-122"/>
                <a:ea typeface="微软雅黑" pitchFamily="34" charset="-122"/>
              </a:rPr>
              <a:t>变量来确定，这个变量就是通过</a:t>
            </a:r>
            <a:r>
              <a:rPr lang="en-US" altLang="zh-CN" dirty="0">
                <a:latin typeface="微软雅黑" pitchFamily="34" charset="-122"/>
                <a:ea typeface="微软雅黑" pitchFamily="34" charset="-122"/>
              </a:rPr>
              <a:t>operand-size</a:t>
            </a:r>
            <a:r>
              <a:rPr lang="zh-CN" altLang="en-US" dirty="0">
                <a:latin typeface="微软雅黑" pitchFamily="34" charset="-122"/>
                <a:ea typeface="微软雅黑" pitchFamily="34" charset="-122"/>
              </a:rPr>
              <a:t>前缀进行设置。</a:t>
            </a:r>
            <a:endParaRPr lang="en-US" altLang="zh-CN" dirty="0">
              <a:latin typeface="微软雅黑" pitchFamily="34" charset="-122"/>
              <a:ea typeface="微软雅黑" pitchFamily="34" charset="-122"/>
            </a:endParaRPr>
          </a:p>
          <a:p>
            <a:pPr>
              <a:lnSpc>
                <a:spcPts val="3500"/>
              </a:lnSpc>
              <a:buFont typeface="Wingdings" pitchFamily="2" charset="2"/>
              <a:buChar char="l"/>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索引</a:t>
            </a:r>
            <a:r>
              <a:rPr lang="en-US" altLang="zh-CN" dirty="0" err="1">
                <a:latin typeface="微软雅黑" pitchFamily="34" charset="-122"/>
                <a:ea typeface="微软雅黑" pitchFamily="34" charset="-122"/>
              </a:rPr>
              <a:t>opcode_table</a:t>
            </a:r>
            <a:r>
              <a:rPr lang="zh-CN" altLang="en-US" dirty="0">
                <a:latin typeface="微软雅黑" pitchFamily="34" charset="-122"/>
                <a:ea typeface="微软雅黑" pitchFamily="34" charset="-122"/>
              </a:rPr>
              <a:t>有两种特殊情况：</a:t>
            </a:r>
            <a:r>
              <a:rPr lang="en-US" altLang="zh-CN" dirty="0">
                <a:latin typeface="微软雅黑" pitchFamily="34" charset="-122"/>
                <a:ea typeface="微软雅黑" pitchFamily="34" charset="-122"/>
              </a:rPr>
              <a:t>(1). </a:t>
            </a:r>
            <a:r>
              <a:rPr lang="zh-CN" altLang="en-US" dirty="0">
                <a:latin typeface="微软雅黑" pitchFamily="34" charset="-122"/>
                <a:ea typeface="微软雅黑" pitchFamily="34" charset="-122"/>
              </a:rPr>
              <a:t>两字节转义码</a:t>
            </a:r>
            <a:r>
              <a:rPr lang="en-US" altLang="zh-CN" dirty="0">
                <a:solidFill>
                  <a:srgbClr val="FF0000"/>
                </a:solidFill>
                <a:latin typeface="微软雅黑" pitchFamily="34" charset="-122"/>
                <a:ea typeface="微软雅黑" pitchFamily="34" charset="-122"/>
              </a:rPr>
              <a:t>0x0f</a:t>
            </a:r>
            <a:r>
              <a:rPr lang="zh-CN" altLang="en-US" dirty="0">
                <a:latin typeface="微软雅黑" pitchFamily="34" charset="-122"/>
                <a:ea typeface="微软雅黑" pitchFamily="34" charset="-122"/>
              </a:rPr>
              <a:t>，需要两个字节确定指令形式；</a:t>
            </a:r>
            <a:r>
              <a:rPr lang="en-US" altLang="zh-CN" dirty="0">
                <a:latin typeface="微软雅黑" pitchFamily="34" charset="-122"/>
                <a:ea typeface="微软雅黑" pitchFamily="34" charset="-122"/>
              </a:rPr>
              <a:t>(2). </a:t>
            </a:r>
            <a:r>
              <a:rPr lang="en-US" altLang="zh-CN" dirty="0" err="1">
                <a:latin typeface="微软雅黑" pitchFamily="34" charset="-122"/>
                <a:ea typeface="微软雅黑" pitchFamily="34" charset="-122"/>
              </a:rPr>
              <a:t>ModR</a:t>
            </a:r>
            <a:r>
              <a:rPr lang="en-US" altLang="zh-CN" dirty="0">
                <a:latin typeface="微软雅黑" pitchFamily="34" charset="-122"/>
                <a:ea typeface="微软雅黑" pitchFamily="34" charset="-122"/>
              </a:rPr>
              <a:t>/M</a:t>
            </a:r>
            <a:r>
              <a:rPr lang="zh-CN" altLang="en-US" dirty="0">
                <a:latin typeface="微软雅黑" pitchFamily="34" charset="-122"/>
                <a:ea typeface="微软雅黑" pitchFamily="34" charset="-122"/>
              </a:rPr>
              <a:t>字节中的</a:t>
            </a:r>
            <a:r>
              <a:rPr lang="en-US" altLang="zh-CN" dirty="0" err="1">
                <a:latin typeface="微软雅黑" pitchFamily="34" charset="-122"/>
                <a:ea typeface="微软雅黑" pitchFamily="34" charset="-122"/>
              </a:rPr>
              <a:t>reg</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opcode</a:t>
            </a:r>
            <a:r>
              <a:rPr lang="zh-CN" altLang="en-US" dirty="0">
                <a:latin typeface="微软雅黑" pitchFamily="34" charset="-122"/>
                <a:ea typeface="微软雅黑" pitchFamily="34" charset="-122"/>
              </a:rPr>
              <a:t>字段对</a:t>
            </a:r>
            <a:r>
              <a:rPr lang="en-US" altLang="zh-CN" dirty="0" err="1">
                <a:latin typeface="微软雅黑" pitchFamily="34" charset="-122"/>
                <a:ea typeface="微软雅黑" pitchFamily="34" charset="-122"/>
              </a:rPr>
              <a:t>opcode</a:t>
            </a:r>
            <a:r>
              <a:rPr lang="zh-CN" altLang="en-US" dirty="0">
                <a:latin typeface="微软雅黑" pitchFamily="34" charset="-122"/>
                <a:ea typeface="微软雅黑" pitchFamily="34" charset="-122"/>
              </a:rPr>
              <a:t>进行扩充（</a:t>
            </a:r>
            <a:r>
              <a:rPr lang="zh-CN" altLang="en-US" dirty="0">
                <a:solidFill>
                  <a:srgbClr val="FF0000"/>
                </a:solidFill>
                <a:latin typeface="微软雅黑" pitchFamily="34" charset="-122"/>
                <a:ea typeface="微软雅黑" pitchFamily="34" charset="-122"/>
              </a:rPr>
              <a:t>指令组</a:t>
            </a:r>
            <a:r>
              <a:rPr lang="zh-CN" altLang="en-US" dirty="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0">
                                            <p:txEl>
                                              <p:pRg st="0" end="0"/>
                                            </p:txEl>
                                          </p:spTgt>
                                        </p:tgtEl>
                                        <p:attrNameLst>
                                          <p:attrName>style.color</p:attrName>
                                        </p:attrNameLst>
                                      </p:cBhvr>
                                      <p:to>
                                        <a:srgbClr val="008000"/>
                                      </p:to>
                                    </p:animClr>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blinds(horizontal)">
                                      <p:cBhvr>
                                        <p:cTn id="11" dur="500"/>
                                        <p:tgtEl>
                                          <p:spTgt spid="1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1">
                                            <p:txEl>
                                              <p:pRg st="1" end="1"/>
                                            </p:txEl>
                                          </p:spTgt>
                                        </p:tgtEl>
                                        <p:attrNameLst>
                                          <p:attrName>style.visibility</p:attrName>
                                        </p:attrNameLst>
                                      </p:cBhvr>
                                      <p:to>
                                        <p:strVal val="visible"/>
                                      </p:to>
                                    </p:set>
                                    <p:animEffect transition="in" filter="blinds(horizontal)">
                                      <p:cBhvr>
                                        <p:cTn id="16" dur="500"/>
                                        <p:tgtEl>
                                          <p:spTgt spid="1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blinds(horizontal)">
                                      <p:cBhvr>
                                        <p:cTn id="21" dur="500"/>
                                        <p:tgtEl>
                                          <p:spTgt spid="1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animEffect transition="in" filter="blinds(horizontal)">
                                      <p:cBhvr>
                                        <p:cTn id="26" dur="500"/>
                                        <p:tgtEl>
                                          <p:spTgt spid="11">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Effect transition="in" filter="blinds(horizontal)">
                                      <p:cBhvr>
                                        <p:cTn id="31" dur="500"/>
                                        <p:tgtEl>
                                          <p:spTgt spid="11">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1">
                                            <p:txEl>
                                              <p:pRg st="5" end="5"/>
                                            </p:txEl>
                                          </p:spTgt>
                                        </p:tgtEl>
                                        <p:attrNameLst>
                                          <p:attrName>style.visibility</p:attrName>
                                        </p:attrNameLst>
                                      </p:cBhvr>
                                      <p:to>
                                        <p:strVal val="visible"/>
                                      </p:to>
                                    </p:set>
                                    <p:animEffect transition="in" filter="blinds(horizontal)">
                                      <p:cBhvr>
                                        <p:cTn id="36" dur="500"/>
                                        <p:tgtEl>
                                          <p:spTgt spid="11">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1">
                                            <p:txEl>
                                              <p:pRg st="6" end="6"/>
                                            </p:txEl>
                                          </p:spTgt>
                                        </p:tgtEl>
                                        <p:attrNameLst>
                                          <p:attrName>style.visibility</p:attrName>
                                        </p:attrNameLst>
                                      </p:cBhvr>
                                      <p:to>
                                        <p:strVal val="visible"/>
                                      </p:to>
                                    </p:set>
                                    <p:animEffect transition="in" filter="blinds(horizontal)">
                                      <p:cBhvr>
                                        <p:cTn id="41"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98425"/>
            <a:ext cx="8229600" cy="561975"/>
          </a:xfrm>
        </p:spPr>
        <p:txBody>
          <a:bodyPr/>
          <a:lstStyle/>
          <a:p>
            <a:r>
              <a:rPr lang="en-US" altLang="zh-CN" sz="3600"/>
              <a:t>NEMU</a:t>
            </a:r>
            <a:r>
              <a:rPr lang="zh-CN" altLang="en-US" sz="3600"/>
              <a:t>的指令周期 </a:t>
            </a:r>
            <a:r>
              <a:rPr lang="en-US" altLang="zh-CN" sz="3600"/>
              <a:t>— — </a:t>
            </a:r>
            <a:r>
              <a:rPr lang="zh-CN" altLang="en-US" sz="3600"/>
              <a:t>译码</a:t>
            </a:r>
            <a:r>
              <a:rPr lang="en-US" altLang="zh-CN" sz="3600"/>
              <a:t>ID</a:t>
            </a:r>
            <a:r>
              <a:rPr lang="zh-CN" altLang="en-US" sz="3600"/>
              <a:t>（</a:t>
            </a:r>
            <a:r>
              <a:rPr lang="en-US" altLang="zh-CN" sz="3600"/>
              <a:t>3</a:t>
            </a:r>
            <a:r>
              <a:rPr lang="zh-CN" altLang="en-US" sz="3600"/>
              <a:t>）</a:t>
            </a:r>
          </a:p>
        </p:txBody>
      </p:sp>
      <p:sp>
        <p:nvSpPr>
          <p:cNvPr id="15" name="TextBox 14"/>
          <p:cNvSpPr txBox="1">
            <a:spLocks noChangeArrowheads="1"/>
          </p:cNvSpPr>
          <p:nvPr/>
        </p:nvSpPr>
        <p:spPr bwMode="auto">
          <a:xfrm>
            <a:off x="476250" y="773113"/>
            <a:ext cx="8235950" cy="990600"/>
          </a:xfrm>
          <a:prstGeom prst="rect">
            <a:avLst/>
          </a:prstGeom>
          <a:noFill/>
          <a:ln w="9525">
            <a:noFill/>
            <a:miter lim="800000"/>
            <a:headEnd/>
            <a:tailEnd/>
          </a:ln>
        </p:spPr>
        <p:txBody>
          <a:bodyPr>
            <a:spAutoFit/>
          </a:bodyPr>
          <a:lstStyle/>
          <a:p>
            <a:pPr marL="457200" indent="-457200">
              <a:lnSpc>
                <a:spcPts val="3500"/>
              </a:lnSpc>
              <a:buFontTx/>
              <a:buAutoNum type="arabicPeriod"/>
            </a:pPr>
            <a:r>
              <a:rPr lang="zh-CN" altLang="en-US" sz="2000">
                <a:latin typeface="微软雅黑" pitchFamily="34" charset="-122"/>
                <a:ea typeface="微软雅黑" pitchFamily="34" charset="-122"/>
              </a:rPr>
              <a:t>确定是哪一条指令的哪一种形式（</a:t>
            </a:r>
            <a:r>
              <a:rPr lang="en-US" altLang="zh-CN" sz="2000">
                <a:latin typeface="微软雅黑" pitchFamily="34" charset="-122"/>
                <a:ea typeface="微软雅黑" pitchFamily="34" charset="-122"/>
              </a:rPr>
              <a:t>opcode</a:t>
            </a:r>
            <a:r>
              <a:rPr lang="zh-CN" altLang="en-US" sz="2000">
                <a:latin typeface="微软雅黑" pitchFamily="34" charset="-122"/>
                <a:ea typeface="微软雅黑" pitchFamily="34" charset="-122"/>
              </a:rPr>
              <a:t>）</a:t>
            </a:r>
            <a:endParaRPr lang="en-US" altLang="zh-CN" sz="2000">
              <a:latin typeface="微软雅黑" pitchFamily="34" charset="-122"/>
              <a:ea typeface="微软雅黑" pitchFamily="34" charset="-122"/>
            </a:endParaRPr>
          </a:p>
          <a:p>
            <a:pPr marL="457200" indent="-457200">
              <a:lnSpc>
                <a:spcPts val="3500"/>
              </a:lnSpc>
              <a:buFontTx/>
              <a:buAutoNum type="arabicPeriod"/>
            </a:pPr>
            <a:r>
              <a:rPr lang="zh-CN" altLang="en-US" sz="2000">
                <a:latin typeface="微软雅黑" pitchFamily="34" charset="-122"/>
                <a:ea typeface="微软雅黑" pitchFamily="34" charset="-122"/>
              </a:rPr>
              <a:t>确定操作数（</a:t>
            </a:r>
            <a:r>
              <a:rPr lang="en-US" altLang="zh-CN" sz="2000">
                <a:latin typeface="微软雅黑" pitchFamily="34" charset="-122"/>
                <a:ea typeface="微软雅黑" pitchFamily="34" charset="-122"/>
              </a:rPr>
              <a:t>ModR/M, SIB, Displacement</a:t>
            </a:r>
            <a:r>
              <a:rPr lang="zh-CN" altLang="en-US" sz="2000">
                <a:latin typeface="微软雅黑" pitchFamily="34" charset="-122"/>
                <a:ea typeface="微软雅黑" pitchFamily="34" charset="-122"/>
              </a:rPr>
              <a:t>以及</a:t>
            </a:r>
            <a:r>
              <a:rPr lang="en-US" altLang="zh-CN" sz="2000">
                <a:latin typeface="微软雅黑" pitchFamily="34" charset="-122"/>
                <a:ea typeface="微软雅黑" pitchFamily="34" charset="-122"/>
              </a:rPr>
              <a:t>Immediate</a:t>
            </a:r>
            <a:r>
              <a:rPr lang="zh-CN" altLang="en-US" sz="2000">
                <a:latin typeface="微软雅黑" pitchFamily="34" charset="-122"/>
                <a:ea typeface="微软雅黑" pitchFamily="34" charset="-122"/>
              </a:rPr>
              <a:t>）</a:t>
            </a:r>
          </a:p>
        </p:txBody>
      </p:sp>
      <p:sp>
        <p:nvSpPr>
          <p:cNvPr id="9" name="TextBox 8"/>
          <p:cNvSpPr txBox="1">
            <a:spLocks noChangeArrowheads="1"/>
          </p:cNvSpPr>
          <p:nvPr/>
        </p:nvSpPr>
        <p:spPr bwMode="auto">
          <a:xfrm>
            <a:off x="341313" y="2036763"/>
            <a:ext cx="8551862" cy="1887537"/>
          </a:xfrm>
          <a:prstGeom prst="rect">
            <a:avLst/>
          </a:prstGeom>
          <a:noFill/>
          <a:ln w="9525">
            <a:noFill/>
            <a:miter lim="800000"/>
            <a:headEnd/>
            <a:tailEnd/>
          </a:ln>
        </p:spPr>
        <p:txBody>
          <a:bodyPr>
            <a:spAutoFit/>
          </a:bodyPr>
          <a:lstStyle/>
          <a:p>
            <a:pPr>
              <a:lnSpc>
                <a:spcPts val="3500"/>
              </a:lnSpc>
              <a:buFont typeface="Wingdings" pitchFamily="2" charset="2"/>
              <a:buChar char="l"/>
            </a:pPr>
            <a:r>
              <a:rPr lang="zh-CN" altLang="en-US" dirty="0">
                <a:latin typeface="微软雅黑" pitchFamily="34" charset="-122"/>
                <a:ea typeface="微软雅黑" pitchFamily="34" charset="-122"/>
              </a:rPr>
              <a:t> 执行</a:t>
            </a:r>
            <a:r>
              <a:rPr lang="en-US" altLang="zh-CN" dirty="0">
                <a:solidFill>
                  <a:srgbClr val="FF0000"/>
                </a:solidFill>
                <a:latin typeface="微软雅黑" pitchFamily="34" charset="-122"/>
                <a:ea typeface="微软雅黑" pitchFamily="34" charset="-122"/>
              </a:rPr>
              <a:t>mov_i2r_v( )</a:t>
            </a:r>
            <a:r>
              <a:rPr lang="zh-CN" altLang="en-US" dirty="0">
                <a:latin typeface="微软雅黑" pitchFamily="34" charset="-122"/>
                <a:ea typeface="微软雅黑" pitchFamily="34" charset="-122"/>
              </a:rPr>
              <a:t> 函数，</a:t>
            </a:r>
            <a:r>
              <a:rPr lang="en-US" altLang="zh-CN" dirty="0">
                <a:latin typeface="微软雅黑" pitchFamily="34" charset="-122"/>
                <a:ea typeface="微软雅黑" pitchFamily="34" charset="-122"/>
              </a:rPr>
              <a:t>where</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a:lnSpc>
                <a:spcPts val="3500"/>
              </a:lnSpc>
              <a:buFont typeface="Wingdings" pitchFamily="2" charset="2"/>
              <a:buChar char="l"/>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a:t>
            </a:r>
            <a:r>
              <a:rPr lang="en-US" altLang="zh-CN" dirty="0" err="1">
                <a:latin typeface="微软雅黑" pitchFamily="34" charset="-122"/>
                <a:ea typeface="微软雅黑" pitchFamily="34" charset="-122"/>
              </a:rPr>
              <a:t>nemu</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src</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cpu</a:t>
            </a:r>
            <a:r>
              <a:rPr lang="en-US" altLang="zh-CN" dirty="0">
                <a:latin typeface="微软雅黑" pitchFamily="34" charset="-122"/>
                <a:ea typeface="微软雅黑" pitchFamily="34" charset="-122"/>
              </a:rPr>
              <a:t>/exec/data-</a:t>
            </a:r>
            <a:r>
              <a:rPr lang="en-US" altLang="zh-CN" dirty="0" err="1">
                <a:latin typeface="微软雅黑" pitchFamily="34" charset="-122"/>
                <a:ea typeface="微软雅黑" pitchFamily="34" charset="-122"/>
              </a:rPr>
              <a:t>mov</a:t>
            </a:r>
            <a:r>
              <a:rPr lang="zh-CN" altLang="en-US" dirty="0">
                <a:latin typeface="微软雅黑" pitchFamily="34" charset="-122"/>
                <a:ea typeface="微软雅黑" pitchFamily="34" charset="-122"/>
              </a:rPr>
              <a:t>”目录中和</a:t>
            </a:r>
            <a:r>
              <a:rPr lang="en-US" altLang="zh-CN" dirty="0" err="1">
                <a:latin typeface="微软雅黑" pitchFamily="34" charset="-122"/>
                <a:ea typeface="微软雅黑" pitchFamily="34" charset="-122"/>
              </a:rPr>
              <a:t>mov</a:t>
            </a:r>
            <a:r>
              <a:rPr lang="zh-CN" altLang="en-US" dirty="0">
                <a:latin typeface="微软雅黑" pitchFamily="34" charset="-122"/>
                <a:ea typeface="微软雅黑" pitchFamily="34" charset="-122"/>
              </a:rPr>
              <a:t>指令相关的三个文件：</a:t>
            </a:r>
            <a:endParaRPr lang="en-US" altLang="zh-CN" dirty="0">
              <a:latin typeface="微软雅黑" pitchFamily="34" charset="-122"/>
              <a:ea typeface="微软雅黑" pitchFamily="34" charset="-122"/>
            </a:endParaRPr>
          </a:p>
          <a:p>
            <a:pPr lvl="1">
              <a:lnSpc>
                <a:spcPts val="3500"/>
              </a:lnSpc>
              <a:buFont typeface="Wingdings" pitchFamily="2" charset="2"/>
              <a:buChar char="Ø"/>
            </a:pPr>
            <a:r>
              <a:rPr lang="en-US" altLang="zh-CN" dirty="0">
                <a:latin typeface="微软雅黑" pitchFamily="34" charset="-122"/>
                <a:ea typeface="微软雅黑" pitchFamily="34" charset="-122"/>
              </a:rPr>
              <a:t> </a:t>
            </a:r>
            <a:r>
              <a:rPr lang="en-US" altLang="zh-CN" b="1" dirty="0" err="1">
                <a:solidFill>
                  <a:srgbClr val="0066FF"/>
                </a:solidFill>
                <a:latin typeface="微软雅黑" pitchFamily="34" charset="-122"/>
                <a:ea typeface="微软雅黑" pitchFamily="34" charset="-122"/>
              </a:rPr>
              <a:t>mov.c</a:t>
            </a:r>
            <a:r>
              <a:rPr lang="en-US" altLang="zh-CN" dirty="0">
                <a:latin typeface="微软雅黑" pitchFamily="34" charset="-122"/>
                <a:ea typeface="微软雅黑" pitchFamily="34" charset="-122"/>
              </a:rPr>
              <a:t>, </a:t>
            </a:r>
            <a:r>
              <a:rPr lang="en-US" altLang="zh-CN" b="1" dirty="0" err="1">
                <a:solidFill>
                  <a:srgbClr val="0066FF"/>
                </a:solidFill>
                <a:latin typeface="微软雅黑" pitchFamily="34" charset="-122"/>
                <a:ea typeface="微软雅黑" pitchFamily="34" charset="-122"/>
              </a:rPr>
              <a:t>mov.h</a:t>
            </a:r>
            <a:r>
              <a:rPr lang="en-US" altLang="zh-CN" dirty="0">
                <a:latin typeface="微软雅黑" pitchFamily="34" charset="-122"/>
                <a:ea typeface="微软雅黑" pitchFamily="34" charset="-122"/>
              </a:rPr>
              <a:t>, </a:t>
            </a:r>
            <a:r>
              <a:rPr lang="en-US" altLang="zh-CN" b="1" dirty="0">
                <a:solidFill>
                  <a:srgbClr val="0066FF"/>
                </a:solidFill>
                <a:latin typeface="微软雅黑" pitchFamily="34" charset="-122"/>
                <a:ea typeface="微软雅黑" pitchFamily="34" charset="-122"/>
              </a:rPr>
              <a:t>mov-</a:t>
            </a:r>
            <a:r>
              <a:rPr lang="en-US" altLang="zh-CN" b="1" dirty="0" err="1">
                <a:solidFill>
                  <a:srgbClr val="0066FF"/>
                </a:solidFill>
                <a:latin typeface="微软雅黑" pitchFamily="34" charset="-122"/>
                <a:ea typeface="微软雅黑" pitchFamily="34" charset="-122"/>
              </a:rPr>
              <a:t>template.c</a:t>
            </a:r>
            <a:r>
              <a:rPr lang="en-US" altLang="zh-CN" b="1" dirty="0">
                <a:solidFill>
                  <a:srgbClr val="0066FF"/>
                </a:solidFill>
                <a:latin typeface="微软雅黑" pitchFamily="34" charset="-122"/>
                <a:ea typeface="微软雅黑" pitchFamily="34" charset="-122"/>
              </a:rPr>
              <a:t> </a:t>
            </a:r>
            <a:r>
              <a:rPr lang="zh-CN" altLang="en-US" dirty="0">
                <a:solidFill>
                  <a:srgbClr val="7030A0"/>
                </a:solidFill>
                <a:latin typeface="微软雅黑" pitchFamily="34" charset="-122"/>
                <a:ea typeface="微软雅黑" pitchFamily="34" charset="-122"/>
              </a:rPr>
              <a:t>（大多数指令类型都要实现这三个文件）</a:t>
            </a:r>
            <a:endParaRPr lang="en-US" altLang="zh-CN" dirty="0">
              <a:solidFill>
                <a:srgbClr val="7030A0"/>
              </a:solidFill>
              <a:latin typeface="微软雅黑" pitchFamily="34" charset="-122"/>
              <a:ea typeface="微软雅黑" pitchFamily="34" charset="-122"/>
            </a:endParaRPr>
          </a:p>
          <a:p>
            <a:pPr>
              <a:lnSpc>
                <a:spcPts val="3500"/>
              </a:lnSpc>
              <a:buFont typeface="Wingdings" pitchFamily="2" charset="2"/>
              <a:buChar char="l"/>
            </a:pPr>
            <a:r>
              <a:rPr lang="zh-CN" altLang="en-US" dirty="0">
                <a:latin typeface="微软雅黑" pitchFamily="34" charset="-122"/>
                <a:ea typeface="微软雅黑" pitchFamily="34" charset="-122"/>
              </a:rPr>
              <a:t> 函数</a:t>
            </a:r>
            <a:r>
              <a:rPr lang="en-US" altLang="zh-CN" dirty="0">
                <a:latin typeface="微软雅黑" pitchFamily="34" charset="-122"/>
                <a:ea typeface="微软雅黑" pitchFamily="34" charset="-122"/>
              </a:rPr>
              <a:t>mov_i2r_v( )</a:t>
            </a:r>
            <a:r>
              <a:rPr lang="zh-CN" altLang="en-US" dirty="0">
                <a:latin typeface="微软雅黑" pitchFamily="34" charset="-122"/>
                <a:ea typeface="微软雅黑" pitchFamily="34" charset="-122"/>
              </a:rPr>
              <a:t>的定义在文件“</a:t>
            </a:r>
            <a:r>
              <a:rPr lang="en-US" altLang="zh-CN" b="1" dirty="0" err="1">
                <a:solidFill>
                  <a:srgbClr val="0066FF"/>
                </a:solidFill>
                <a:latin typeface="微软雅黑" pitchFamily="34" charset="-122"/>
                <a:ea typeface="微软雅黑" pitchFamily="34" charset="-122"/>
              </a:rPr>
              <a:t>mov.c</a:t>
            </a:r>
            <a:r>
              <a:rPr lang="zh-CN" altLang="en-US" dirty="0">
                <a:latin typeface="微软雅黑" pitchFamily="34" charset="-122"/>
                <a:ea typeface="微软雅黑" pitchFamily="34" charset="-122"/>
              </a:rPr>
              <a:t>”中 </a:t>
            </a:r>
            <a:r>
              <a:rPr lang="en-US" altLang="zh-CN" dirty="0">
                <a:latin typeface="微软雅黑" pitchFamily="34" charset="-122"/>
                <a:ea typeface="微软雅黑" pitchFamily="34" charset="-122"/>
              </a:rPr>
              <a:t>— — </a:t>
            </a:r>
            <a:r>
              <a:rPr lang="en-US" altLang="zh-CN" b="1" dirty="0" err="1">
                <a:solidFill>
                  <a:srgbClr val="009242"/>
                </a:solidFill>
                <a:latin typeface="微软雅黑" pitchFamily="34" charset="-122"/>
                <a:ea typeface="微软雅黑" pitchFamily="34" charset="-122"/>
              </a:rPr>
              <a:t>make_helper_v</a:t>
            </a:r>
            <a:r>
              <a:rPr lang="en-US" altLang="zh-CN" dirty="0">
                <a:latin typeface="微软雅黑" pitchFamily="34" charset="-122"/>
                <a:ea typeface="微软雅黑" pitchFamily="34" charset="-122"/>
              </a:rPr>
              <a:t>(mov_i2r)</a:t>
            </a:r>
          </a:p>
        </p:txBody>
      </p:sp>
      <p:sp>
        <p:nvSpPr>
          <p:cNvPr id="10" name="矩形 9"/>
          <p:cNvSpPr>
            <a:spLocks noChangeArrowheads="1"/>
          </p:cNvSpPr>
          <p:nvPr/>
        </p:nvSpPr>
        <p:spPr bwMode="auto">
          <a:xfrm>
            <a:off x="161925" y="4329113"/>
            <a:ext cx="8847138" cy="1077912"/>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r>
              <a:rPr lang="en-US" altLang="zh-CN" sz="1600">
                <a:latin typeface="微软雅黑" pitchFamily="34" charset="-122"/>
                <a:ea typeface="微软雅黑" pitchFamily="34" charset="-122"/>
              </a:rPr>
              <a:t>#define </a:t>
            </a:r>
            <a:r>
              <a:rPr lang="en-US" altLang="zh-CN" sz="1600" b="1">
                <a:solidFill>
                  <a:srgbClr val="FF0000"/>
                </a:solidFill>
                <a:latin typeface="微软雅黑" pitchFamily="34" charset="-122"/>
                <a:ea typeface="微软雅黑" pitchFamily="34" charset="-122"/>
              </a:rPr>
              <a:t>make_helper_v</a:t>
            </a:r>
            <a:r>
              <a:rPr lang="en-US" altLang="zh-CN" sz="1600">
                <a:latin typeface="微软雅黑" pitchFamily="34" charset="-122"/>
                <a:ea typeface="微软雅黑" pitchFamily="34" charset="-122"/>
              </a:rPr>
              <a:t>(name) \</a:t>
            </a:r>
          </a:p>
          <a:p>
            <a:r>
              <a:rPr lang="en-US" altLang="zh-CN" sz="1600">
                <a:latin typeface="微软雅黑" pitchFamily="34" charset="-122"/>
                <a:ea typeface="微软雅黑" pitchFamily="34" charset="-122"/>
              </a:rPr>
              <a:t>     </a:t>
            </a:r>
            <a:r>
              <a:rPr lang="en-US" altLang="zh-CN" sz="1600" b="1">
                <a:solidFill>
                  <a:srgbClr val="0066FF"/>
                </a:solidFill>
                <a:latin typeface="微软雅黑" pitchFamily="34" charset="-122"/>
                <a:ea typeface="微软雅黑" pitchFamily="34" charset="-122"/>
              </a:rPr>
              <a:t>make_helper</a:t>
            </a:r>
            <a:r>
              <a:rPr lang="en-US" altLang="zh-CN" sz="1600">
                <a:latin typeface="微软雅黑" pitchFamily="34" charset="-122"/>
                <a:ea typeface="微软雅黑" pitchFamily="34" charset="-122"/>
              </a:rPr>
              <a:t>(concat(name, _v)) { \</a:t>
            </a:r>
          </a:p>
          <a:p>
            <a:r>
              <a:rPr lang="en-US" altLang="zh-CN" sz="1600">
                <a:latin typeface="微软雅黑" pitchFamily="34" charset="-122"/>
                <a:ea typeface="微软雅黑" pitchFamily="34" charset="-122"/>
              </a:rPr>
              <a:t>        return (ops_decoded.is_data_size_16 ? concat(name, _w) : concat(name, _l)) (eip); \</a:t>
            </a:r>
          </a:p>
          <a:p>
            <a:r>
              <a:rPr lang="en-US" altLang="zh-CN" sz="1600">
                <a:latin typeface="微软雅黑" pitchFamily="34" charset="-122"/>
                <a:ea typeface="微软雅黑" pitchFamily="34" charset="-122"/>
              </a:rPr>
              <a:t>}</a:t>
            </a:r>
            <a:endParaRPr lang="zh-CN" altLang="en-US" sz="1600">
              <a:latin typeface="微软雅黑" pitchFamily="34" charset="-122"/>
              <a:ea typeface="微软雅黑" pitchFamily="34" charset="-122"/>
            </a:endParaRPr>
          </a:p>
        </p:txBody>
      </p:sp>
      <p:sp>
        <p:nvSpPr>
          <p:cNvPr id="11" name="矩形 10"/>
          <p:cNvSpPr>
            <a:spLocks noChangeArrowheads="1"/>
          </p:cNvSpPr>
          <p:nvPr/>
        </p:nvSpPr>
        <p:spPr bwMode="auto">
          <a:xfrm>
            <a:off x="161925" y="5927725"/>
            <a:ext cx="8847138" cy="831850"/>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r>
              <a:rPr lang="en-US" altLang="zh-CN" sz="1600">
                <a:latin typeface="微软雅黑" pitchFamily="34" charset="-122"/>
                <a:ea typeface="微软雅黑" pitchFamily="34" charset="-122"/>
              </a:rPr>
              <a:t>int </a:t>
            </a:r>
            <a:r>
              <a:rPr lang="en-US" altLang="zh-CN" sz="1600" b="1">
                <a:solidFill>
                  <a:srgbClr val="FF0000"/>
                </a:solidFill>
                <a:latin typeface="微软雅黑" pitchFamily="34" charset="-122"/>
                <a:ea typeface="微软雅黑" pitchFamily="34" charset="-122"/>
              </a:rPr>
              <a:t>mov_i2r_v</a:t>
            </a:r>
            <a:r>
              <a:rPr lang="en-US" altLang="zh-CN" sz="1600">
                <a:latin typeface="微软雅黑" pitchFamily="34" charset="-122"/>
                <a:ea typeface="微软雅黑" pitchFamily="34" charset="-122"/>
              </a:rPr>
              <a:t> (swaddr_t eip) {</a:t>
            </a:r>
          </a:p>
          <a:p>
            <a:r>
              <a:rPr lang="en-US" altLang="zh-CN" sz="1600">
                <a:latin typeface="微软雅黑" pitchFamily="34" charset="-122"/>
                <a:ea typeface="微软雅黑" pitchFamily="34" charset="-122"/>
              </a:rPr>
              <a:t>      return (ops_decoded.is_data_size_16? mov_i2r_w : mov_i2r_l) (eip);</a:t>
            </a:r>
          </a:p>
          <a:p>
            <a:r>
              <a:rPr lang="en-US" altLang="zh-CN" sz="1600">
                <a:latin typeface="微软雅黑" pitchFamily="34" charset="-122"/>
                <a:ea typeface="微软雅黑" pitchFamily="34" charset="-122"/>
              </a:rPr>
              <a:t>}</a:t>
            </a:r>
            <a:endParaRPr lang="zh-CN" altLang="en-US" sz="1600">
              <a:latin typeface="微软雅黑" pitchFamily="34" charset="-122"/>
              <a:ea typeface="微软雅黑" pitchFamily="34" charset="-122"/>
            </a:endParaRPr>
          </a:p>
        </p:txBody>
      </p:sp>
      <p:sp>
        <p:nvSpPr>
          <p:cNvPr id="12" name="下箭头 11"/>
          <p:cNvSpPr/>
          <p:nvPr/>
        </p:nvSpPr>
        <p:spPr>
          <a:xfrm>
            <a:off x="4437063" y="5424488"/>
            <a:ext cx="314325" cy="4937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TextBox 12"/>
          <p:cNvSpPr txBox="1">
            <a:spLocks noChangeArrowheads="1"/>
          </p:cNvSpPr>
          <p:nvPr/>
        </p:nvSpPr>
        <p:spPr bwMode="auto">
          <a:xfrm>
            <a:off x="3176588" y="5454650"/>
            <a:ext cx="1035050" cy="368300"/>
          </a:xfrm>
          <a:prstGeom prst="rect">
            <a:avLst/>
          </a:prstGeom>
          <a:noFill/>
          <a:ln w="9525">
            <a:noFill/>
            <a:miter lim="800000"/>
            <a:headEnd/>
            <a:tailEnd/>
          </a:ln>
        </p:spPr>
        <p:txBody>
          <a:bodyPr>
            <a:spAutoFit/>
          </a:bodyPr>
          <a:lstStyle/>
          <a:p>
            <a:pPr algn="ctr"/>
            <a:r>
              <a:rPr lang="zh-CN" altLang="en-US">
                <a:latin typeface="微软雅黑" pitchFamily="34" charset="-122"/>
                <a:ea typeface="微软雅黑" pitchFamily="34" charset="-122"/>
              </a:rPr>
              <a:t>宏展开</a:t>
            </a:r>
          </a:p>
        </p:txBody>
      </p:sp>
      <p:sp>
        <p:nvSpPr>
          <p:cNvPr id="14" name="矩形 13"/>
          <p:cNvSpPr/>
          <p:nvPr/>
        </p:nvSpPr>
        <p:spPr>
          <a:xfrm>
            <a:off x="5427663" y="6129338"/>
            <a:ext cx="989012" cy="404812"/>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5">
                                            <p:txEl>
                                              <p:pRg st="1" end="1"/>
                                            </p:txEl>
                                          </p:spTgt>
                                        </p:tgtEl>
                                        <p:attrNameLst>
                                          <p:attrName>style.color</p:attrName>
                                        </p:attrNameLst>
                                      </p:cBhvr>
                                      <p:to>
                                        <a:srgbClr val="008000"/>
                                      </p:to>
                                    </p:animClr>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blinds(horizontal)">
                                      <p:cBhvr>
                                        <p:cTn id="11" dur="5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Effect transition="in" filter="blinds(horizontal)">
                                      <p:cBhvr>
                                        <p:cTn id="16" dur="500"/>
                                        <p:tgtEl>
                                          <p:spTgt spid="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blinds(horizontal)">
                                      <p:cBhvr>
                                        <p:cTn id="21" dur="500"/>
                                        <p:tgtEl>
                                          <p:spTgt spid="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animEffect transition="in" filter="blinds(horizontal)">
                                      <p:cBhvr>
                                        <p:cTn id="26" dur="500"/>
                                        <p:tgtEl>
                                          <p:spTgt spid="9">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linds(horizontal)">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linds(horizontal)">
                                      <p:cBhvr>
                                        <p:cTn id="36" dur="500"/>
                                        <p:tgtEl>
                                          <p:spTgt spid="1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linds(horizontal)">
                                      <p:cBhvr>
                                        <p:cTn id="39" dur="500"/>
                                        <p:tgtEl>
                                          <p:spTgt spid="12"/>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98425"/>
            <a:ext cx="8229600" cy="561975"/>
          </a:xfrm>
        </p:spPr>
        <p:txBody>
          <a:bodyPr/>
          <a:lstStyle/>
          <a:p>
            <a:r>
              <a:rPr lang="en-US" altLang="zh-CN" sz="3600"/>
              <a:t>NEMU</a:t>
            </a:r>
            <a:r>
              <a:rPr lang="zh-CN" altLang="en-US" sz="3600"/>
              <a:t>的指令周期 </a:t>
            </a:r>
            <a:r>
              <a:rPr lang="en-US" altLang="zh-CN" sz="3600"/>
              <a:t>— — </a:t>
            </a:r>
            <a:r>
              <a:rPr lang="zh-CN" altLang="en-US" sz="3600"/>
              <a:t>译码</a:t>
            </a:r>
            <a:r>
              <a:rPr lang="en-US" altLang="zh-CN" sz="3600"/>
              <a:t>ID</a:t>
            </a:r>
            <a:r>
              <a:rPr lang="zh-CN" altLang="en-US" sz="3600"/>
              <a:t>（</a:t>
            </a:r>
            <a:r>
              <a:rPr lang="en-US" altLang="zh-CN" sz="3600"/>
              <a:t>4</a:t>
            </a:r>
            <a:r>
              <a:rPr lang="zh-CN" altLang="en-US" sz="3600"/>
              <a:t>）</a:t>
            </a:r>
          </a:p>
        </p:txBody>
      </p:sp>
      <p:sp>
        <p:nvSpPr>
          <p:cNvPr id="9" name="TextBox 8"/>
          <p:cNvSpPr txBox="1">
            <a:spLocks noChangeArrowheads="1"/>
          </p:cNvSpPr>
          <p:nvPr/>
        </p:nvSpPr>
        <p:spPr bwMode="auto">
          <a:xfrm>
            <a:off x="206375" y="595313"/>
            <a:ext cx="8956675" cy="6376104"/>
          </a:xfrm>
          <a:prstGeom prst="rect">
            <a:avLst/>
          </a:prstGeom>
          <a:noFill/>
          <a:ln w="9525">
            <a:noFill/>
            <a:miter lim="800000"/>
            <a:headEnd/>
            <a:tailEnd/>
          </a:ln>
        </p:spPr>
        <p:txBody>
          <a:bodyPr>
            <a:spAutoFit/>
          </a:bodyPr>
          <a:lstStyle/>
          <a:p>
            <a:pPr>
              <a:lnSpc>
                <a:spcPts val="3500"/>
              </a:lnSpc>
              <a:buFont typeface="Wingdings" pitchFamily="2" charset="2"/>
              <a:buChar char="l"/>
            </a:pPr>
            <a:r>
              <a:rPr lang="zh-CN" altLang="en-US" dirty="0">
                <a:latin typeface="微软雅黑" pitchFamily="34" charset="-122"/>
                <a:ea typeface="微软雅黑" pitchFamily="34" charset="-122"/>
              </a:rPr>
              <a:t> 执行</a:t>
            </a:r>
            <a:r>
              <a:rPr lang="en-US" altLang="zh-CN" dirty="0">
                <a:solidFill>
                  <a:srgbClr val="FF0000"/>
                </a:solidFill>
                <a:latin typeface="微软雅黑" pitchFamily="34" charset="-122"/>
                <a:ea typeface="微软雅黑" pitchFamily="34" charset="-122"/>
              </a:rPr>
              <a:t>mov_i2r_l( )</a:t>
            </a:r>
            <a:r>
              <a:rPr lang="zh-CN" altLang="en-US" dirty="0">
                <a:latin typeface="微软雅黑" pitchFamily="34" charset="-122"/>
                <a:ea typeface="微软雅黑" pitchFamily="34" charset="-122"/>
              </a:rPr>
              <a:t> 函数，</a:t>
            </a:r>
            <a:r>
              <a:rPr lang="en-US" altLang="zh-CN" dirty="0">
                <a:latin typeface="微软雅黑" pitchFamily="34" charset="-122"/>
                <a:ea typeface="微软雅黑" pitchFamily="34" charset="-122"/>
              </a:rPr>
              <a:t>where</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a:lnSpc>
                <a:spcPts val="3500"/>
              </a:lnSpc>
              <a:buFont typeface="Wingdings" pitchFamily="2" charset="2"/>
              <a:buChar char="l"/>
            </a:pPr>
            <a:r>
              <a:rPr lang="zh-CN" altLang="en-US" dirty="0">
                <a:latin typeface="微软雅黑" pitchFamily="34" charset="-122"/>
                <a:ea typeface="微软雅黑" pitchFamily="34" charset="-122"/>
              </a:rPr>
              <a:t> 函数</a:t>
            </a:r>
            <a:r>
              <a:rPr lang="en-US" altLang="zh-CN" dirty="0">
                <a:latin typeface="微软雅黑" pitchFamily="34" charset="-122"/>
                <a:ea typeface="微软雅黑" pitchFamily="34" charset="-122"/>
              </a:rPr>
              <a:t>mov_i2r_l( )</a:t>
            </a:r>
            <a:r>
              <a:rPr lang="zh-CN" altLang="en-US" dirty="0">
                <a:latin typeface="微软雅黑" pitchFamily="34" charset="-122"/>
                <a:ea typeface="微软雅黑" pitchFamily="34" charset="-122"/>
              </a:rPr>
              <a:t>定义在文件“</a:t>
            </a:r>
            <a:r>
              <a:rPr lang="en-US" altLang="zh-CN" b="1" dirty="0" err="1">
                <a:solidFill>
                  <a:srgbClr val="0066FF"/>
                </a:solidFill>
                <a:latin typeface="微软雅黑" pitchFamily="34" charset="-122"/>
                <a:ea typeface="微软雅黑" pitchFamily="34" charset="-122"/>
              </a:rPr>
              <a:t>mov-template.h</a:t>
            </a:r>
            <a:r>
              <a:rPr lang="zh-CN" altLang="en-US" dirty="0">
                <a:latin typeface="微软雅黑" pitchFamily="34" charset="-122"/>
                <a:ea typeface="微软雅黑" pitchFamily="34" charset="-122"/>
              </a:rPr>
              <a:t>”中 </a:t>
            </a:r>
            <a:r>
              <a:rPr lang="en-US" altLang="zh-CN" dirty="0">
                <a:latin typeface="微软雅黑" pitchFamily="34" charset="-122"/>
                <a:ea typeface="微软雅黑" pitchFamily="34" charset="-122"/>
              </a:rPr>
              <a:t>— — </a:t>
            </a:r>
            <a:r>
              <a:rPr lang="en-US" altLang="zh-CN" b="1" dirty="0" err="1">
                <a:solidFill>
                  <a:srgbClr val="009242"/>
                </a:solidFill>
                <a:latin typeface="微软雅黑" pitchFamily="34" charset="-122"/>
                <a:ea typeface="微软雅黑" pitchFamily="34" charset="-122"/>
              </a:rPr>
              <a:t>make_instr_helper</a:t>
            </a:r>
            <a:r>
              <a:rPr lang="en-US" altLang="zh-CN" dirty="0">
                <a:latin typeface="微软雅黑" pitchFamily="34" charset="-122"/>
                <a:ea typeface="微软雅黑" pitchFamily="34" charset="-122"/>
              </a:rPr>
              <a:t>(i2r)</a:t>
            </a:r>
          </a:p>
          <a:p>
            <a:pPr>
              <a:lnSpc>
                <a:spcPts val="3500"/>
              </a:lnSpc>
              <a:buFont typeface="Wingdings" pitchFamily="2" charset="2"/>
              <a:buChar char="l"/>
            </a:pPr>
            <a:endParaRPr lang="en-US" altLang="zh-CN" dirty="0">
              <a:latin typeface="微软雅黑" pitchFamily="34" charset="-122"/>
              <a:ea typeface="微软雅黑" pitchFamily="34" charset="-122"/>
            </a:endParaRPr>
          </a:p>
          <a:p>
            <a:pPr>
              <a:lnSpc>
                <a:spcPts val="3500"/>
              </a:lnSpc>
              <a:buFont typeface="Wingdings" pitchFamily="2" charset="2"/>
              <a:buChar char="l"/>
            </a:pPr>
            <a:endParaRPr lang="en-US" altLang="zh-CN" dirty="0">
              <a:latin typeface="微软雅黑" pitchFamily="34" charset="-122"/>
              <a:ea typeface="微软雅黑" pitchFamily="34" charset="-122"/>
            </a:endParaRPr>
          </a:p>
          <a:p>
            <a:pPr>
              <a:lnSpc>
                <a:spcPts val="3500"/>
              </a:lnSpc>
              <a:buFont typeface="Wingdings" pitchFamily="2" charset="2"/>
              <a:buChar char="l"/>
            </a:pPr>
            <a:endParaRPr lang="en-US" altLang="zh-CN" dirty="0">
              <a:latin typeface="微软雅黑" pitchFamily="34" charset="-122"/>
              <a:ea typeface="微软雅黑" pitchFamily="34" charset="-122"/>
            </a:endParaRPr>
          </a:p>
          <a:p>
            <a:pPr>
              <a:lnSpc>
                <a:spcPts val="3500"/>
              </a:lnSpc>
              <a:buFont typeface="Wingdings" pitchFamily="2" charset="2"/>
              <a:buChar char="l"/>
            </a:pPr>
            <a:endParaRPr lang="en-US" altLang="zh-CN" dirty="0">
              <a:latin typeface="微软雅黑" pitchFamily="34" charset="-122"/>
              <a:ea typeface="微软雅黑" pitchFamily="34" charset="-122"/>
            </a:endParaRPr>
          </a:p>
          <a:p>
            <a:pPr>
              <a:lnSpc>
                <a:spcPts val="3500"/>
              </a:lnSpc>
              <a:buFont typeface="Wingdings" pitchFamily="2" charset="2"/>
              <a:buChar char="l"/>
            </a:pPr>
            <a:endParaRPr lang="en-US" altLang="zh-CN" dirty="0">
              <a:latin typeface="微软雅黑" pitchFamily="34" charset="-122"/>
              <a:ea typeface="微软雅黑" pitchFamily="34" charset="-122"/>
            </a:endParaRPr>
          </a:p>
          <a:p>
            <a:pPr>
              <a:lnSpc>
                <a:spcPts val="3500"/>
              </a:lnSpc>
              <a:buFont typeface="Wingdings" pitchFamily="2" charset="2"/>
              <a:buChar char="l"/>
            </a:pPr>
            <a:endParaRPr lang="en-US" altLang="zh-CN" dirty="0">
              <a:latin typeface="微软雅黑" pitchFamily="34" charset="-122"/>
              <a:ea typeface="微软雅黑" pitchFamily="34" charset="-122"/>
            </a:endParaRPr>
          </a:p>
          <a:p>
            <a:pPr>
              <a:lnSpc>
                <a:spcPts val="3500"/>
              </a:lnSpc>
              <a:buFont typeface="Wingdings" pitchFamily="2" charset="2"/>
              <a:buChar char="l"/>
            </a:pPr>
            <a:endParaRPr lang="en-US" altLang="zh-CN" dirty="0">
              <a:latin typeface="微软雅黑" pitchFamily="34" charset="-122"/>
              <a:ea typeface="微软雅黑" pitchFamily="34" charset="-122"/>
            </a:endParaRPr>
          </a:p>
          <a:p>
            <a:pPr>
              <a:lnSpc>
                <a:spcPts val="3500"/>
              </a:lnSpc>
              <a:buFont typeface="Wingdings" pitchFamily="2" charset="2"/>
              <a:buChar char="l"/>
            </a:pPr>
            <a:endParaRPr lang="en-US" altLang="zh-CN" dirty="0">
              <a:latin typeface="微软雅黑" pitchFamily="34" charset="-122"/>
              <a:ea typeface="微软雅黑" pitchFamily="34" charset="-122"/>
            </a:endParaRPr>
          </a:p>
          <a:p>
            <a:pPr>
              <a:lnSpc>
                <a:spcPts val="3500"/>
              </a:lnSpc>
              <a:buFont typeface="Wingdings" pitchFamily="2" charset="2"/>
              <a:buChar char="l"/>
            </a:pPr>
            <a:endParaRPr lang="en-US" altLang="zh-CN" dirty="0">
              <a:latin typeface="微软雅黑" pitchFamily="34" charset="-122"/>
              <a:ea typeface="微软雅黑" pitchFamily="34" charset="-122"/>
            </a:endParaRPr>
          </a:p>
          <a:p>
            <a:pPr>
              <a:lnSpc>
                <a:spcPts val="3500"/>
              </a:lnSpc>
              <a:buFont typeface="Wingdings" pitchFamily="2" charset="2"/>
              <a:buChar char="l"/>
            </a:pPr>
            <a:endParaRPr lang="en-US" altLang="zh-CN" dirty="0">
              <a:latin typeface="微软雅黑" pitchFamily="34" charset="-122"/>
              <a:ea typeface="微软雅黑" pitchFamily="34" charset="-122"/>
            </a:endParaRPr>
          </a:p>
          <a:p>
            <a:pPr>
              <a:lnSpc>
                <a:spcPts val="3500"/>
              </a:lnSpc>
              <a:buFont typeface="Wingdings" pitchFamily="2" charset="2"/>
              <a:buChar char="l"/>
            </a:pPr>
            <a:endParaRPr lang="en-US" altLang="zh-CN" dirty="0">
              <a:latin typeface="微软雅黑" pitchFamily="34" charset="-122"/>
              <a:ea typeface="微软雅黑" pitchFamily="34" charset="-122"/>
            </a:endParaRPr>
          </a:p>
          <a:p>
            <a:pPr>
              <a:lnSpc>
                <a:spcPts val="3500"/>
              </a:lnSpc>
              <a:buFont typeface="Wingdings" pitchFamily="2" charset="2"/>
              <a:buChar char="l"/>
            </a:pP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mov-template.h</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文件会在“</a:t>
            </a:r>
            <a:r>
              <a:rPr lang="en-US" altLang="zh-CN" dirty="0" err="1">
                <a:latin typeface="微软雅黑" pitchFamily="34" charset="-122"/>
                <a:ea typeface="微软雅黑" pitchFamily="34" charset="-122"/>
              </a:rPr>
              <a:t>mov.c</a:t>
            </a:r>
            <a:r>
              <a:rPr lang="zh-CN" altLang="en-US" dirty="0">
                <a:latin typeface="微软雅黑" pitchFamily="34" charset="-122"/>
                <a:ea typeface="微软雅黑" pitchFamily="34" charset="-122"/>
              </a:rPr>
              <a:t>”中被引用</a:t>
            </a: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次，分别针对</a:t>
            </a: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种操作数长度</a:t>
            </a:r>
            <a:endParaRPr lang="en-US" altLang="zh-CN" dirty="0">
              <a:latin typeface="微软雅黑" pitchFamily="34" charset="-122"/>
              <a:ea typeface="微软雅黑" pitchFamily="34" charset="-122"/>
            </a:endParaRPr>
          </a:p>
        </p:txBody>
      </p:sp>
      <p:sp>
        <p:nvSpPr>
          <p:cNvPr id="10" name="矩形 9"/>
          <p:cNvSpPr>
            <a:spLocks noChangeArrowheads="1"/>
          </p:cNvSpPr>
          <p:nvPr/>
        </p:nvSpPr>
        <p:spPr bwMode="auto">
          <a:xfrm>
            <a:off x="161925" y="1567818"/>
            <a:ext cx="8847138" cy="1323975"/>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r>
              <a:rPr lang="pt-BR" altLang="zh-CN" sz="1600">
                <a:latin typeface="微软雅黑" pitchFamily="34" charset="-122"/>
                <a:ea typeface="微软雅黑" pitchFamily="34" charset="-122"/>
              </a:rPr>
              <a:t>#define </a:t>
            </a:r>
            <a:r>
              <a:rPr lang="pt-BR" altLang="zh-CN" sz="1600" b="1">
                <a:solidFill>
                  <a:srgbClr val="0066CC"/>
                </a:solidFill>
                <a:latin typeface="微软雅黑" pitchFamily="34" charset="-122"/>
                <a:ea typeface="微软雅黑" pitchFamily="34" charset="-122"/>
              </a:rPr>
              <a:t>do_execute</a:t>
            </a:r>
            <a:r>
              <a:rPr lang="pt-BR" altLang="zh-CN" sz="1600">
                <a:latin typeface="微软雅黑" pitchFamily="34" charset="-122"/>
                <a:ea typeface="微软雅黑" pitchFamily="34" charset="-122"/>
              </a:rPr>
              <a:t> concat4(do_, instr, _, SUFFIX)</a:t>
            </a:r>
            <a:endParaRPr lang="en-US" altLang="zh-CN" sz="1600">
              <a:latin typeface="微软雅黑" pitchFamily="34" charset="-122"/>
              <a:ea typeface="微软雅黑" pitchFamily="34" charset="-122"/>
            </a:endParaRPr>
          </a:p>
          <a:p>
            <a:r>
              <a:rPr lang="en-US" altLang="zh-CN" sz="1600">
                <a:latin typeface="微软雅黑" pitchFamily="34" charset="-122"/>
                <a:ea typeface="微软雅黑" pitchFamily="34" charset="-122"/>
              </a:rPr>
              <a:t>#define </a:t>
            </a:r>
            <a:r>
              <a:rPr lang="en-US" altLang="zh-CN" sz="1600" b="1">
                <a:solidFill>
                  <a:srgbClr val="FF0000"/>
                </a:solidFill>
                <a:latin typeface="微软雅黑" pitchFamily="34" charset="-122"/>
                <a:ea typeface="微软雅黑" pitchFamily="34" charset="-122"/>
              </a:rPr>
              <a:t>make_instr_helper</a:t>
            </a:r>
            <a:r>
              <a:rPr lang="en-US" altLang="zh-CN" sz="1600">
                <a:latin typeface="微软雅黑" pitchFamily="34" charset="-122"/>
                <a:ea typeface="微软雅黑" pitchFamily="34" charset="-122"/>
              </a:rPr>
              <a:t>(type) \</a:t>
            </a:r>
          </a:p>
          <a:p>
            <a:r>
              <a:rPr lang="en-US" altLang="zh-CN" sz="1600">
                <a:latin typeface="微软雅黑" pitchFamily="34" charset="-122"/>
                <a:ea typeface="微软雅黑" pitchFamily="34" charset="-122"/>
              </a:rPr>
              <a:t>	</a:t>
            </a:r>
            <a:r>
              <a:rPr lang="en-US" altLang="zh-CN" sz="1600" b="1">
                <a:solidFill>
                  <a:srgbClr val="0066FF"/>
                </a:solidFill>
                <a:latin typeface="微软雅黑" pitchFamily="34" charset="-122"/>
                <a:ea typeface="微软雅黑" pitchFamily="34" charset="-122"/>
              </a:rPr>
              <a:t>make_helper</a:t>
            </a:r>
            <a:r>
              <a:rPr lang="en-US" altLang="zh-CN" sz="1600">
                <a:latin typeface="微软雅黑" pitchFamily="34" charset="-122"/>
                <a:ea typeface="微软雅黑" pitchFamily="34" charset="-122"/>
              </a:rPr>
              <a:t>(concat5(instr, _, type, _, SUFFIX)) { \</a:t>
            </a:r>
          </a:p>
          <a:p>
            <a:r>
              <a:rPr lang="en-US" altLang="zh-CN" sz="1600">
                <a:latin typeface="微软雅黑" pitchFamily="34" charset="-122"/>
                <a:ea typeface="微软雅黑" pitchFamily="34" charset="-122"/>
              </a:rPr>
              <a:t>		return idex(eip, concat4(decode_, type, _, SUFFIX), do_execute); \</a:t>
            </a:r>
          </a:p>
          <a:p>
            <a:r>
              <a:rPr lang="en-US" altLang="zh-CN" sz="1600">
                <a:latin typeface="微软雅黑" pitchFamily="34" charset="-122"/>
                <a:ea typeface="微软雅黑" pitchFamily="34" charset="-122"/>
              </a:rPr>
              <a:t>}</a:t>
            </a:r>
            <a:endParaRPr lang="zh-CN" altLang="en-US" sz="1600">
              <a:latin typeface="微软雅黑" pitchFamily="34" charset="-122"/>
              <a:ea typeface="微软雅黑" pitchFamily="34" charset="-122"/>
            </a:endParaRPr>
          </a:p>
        </p:txBody>
      </p:sp>
      <p:sp>
        <p:nvSpPr>
          <p:cNvPr id="11" name="矩形 10"/>
          <p:cNvSpPr>
            <a:spLocks noChangeArrowheads="1"/>
          </p:cNvSpPr>
          <p:nvPr/>
        </p:nvSpPr>
        <p:spPr bwMode="auto">
          <a:xfrm>
            <a:off x="161925" y="3495043"/>
            <a:ext cx="8847138" cy="831850"/>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r>
              <a:rPr lang="en-US" altLang="zh-CN" sz="1600">
                <a:latin typeface="微软雅黑" pitchFamily="34" charset="-122"/>
                <a:ea typeface="微软雅黑" pitchFamily="34" charset="-122"/>
              </a:rPr>
              <a:t>int </a:t>
            </a:r>
            <a:r>
              <a:rPr lang="en-US" altLang="zh-CN" sz="1600" b="1">
                <a:solidFill>
                  <a:srgbClr val="FF0000"/>
                </a:solidFill>
                <a:latin typeface="微软雅黑" pitchFamily="34" charset="-122"/>
                <a:ea typeface="微软雅黑" pitchFamily="34" charset="-122"/>
              </a:rPr>
              <a:t>mov_i2r_l</a:t>
            </a:r>
            <a:r>
              <a:rPr lang="en-US" altLang="zh-CN" sz="1600">
                <a:latin typeface="微软雅黑" pitchFamily="34" charset="-122"/>
                <a:ea typeface="微软雅黑" pitchFamily="34" charset="-122"/>
              </a:rPr>
              <a:t> (swaddr_t eip) {</a:t>
            </a:r>
          </a:p>
          <a:p>
            <a:r>
              <a:rPr lang="en-US" altLang="zh-CN" sz="1600">
                <a:latin typeface="微软雅黑" pitchFamily="34" charset="-122"/>
                <a:ea typeface="微软雅黑" pitchFamily="34" charset="-122"/>
              </a:rPr>
              <a:t>      return </a:t>
            </a:r>
            <a:r>
              <a:rPr lang="en-US" altLang="zh-CN" sz="1600" b="1">
                <a:solidFill>
                  <a:srgbClr val="0066FF"/>
                </a:solidFill>
                <a:latin typeface="微软雅黑" pitchFamily="34" charset="-122"/>
                <a:ea typeface="微软雅黑" pitchFamily="34" charset="-122"/>
              </a:rPr>
              <a:t>idex</a:t>
            </a:r>
            <a:r>
              <a:rPr lang="en-US" altLang="zh-CN" sz="1600">
                <a:latin typeface="微软雅黑" pitchFamily="34" charset="-122"/>
                <a:ea typeface="微软雅黑" pitchFamily="34" charset="-122"/>
              </a:rPr>
              <a:t>(eip, </a:t>
            </a:r>
            <a:r>
              <a:rPr lang="en-US" altLang="zh-CN" sz="1600" b="1">
                <a:solidFill>
                  <a:srgbClr val="7030A0"/>
                </a:solidFill>
                <a:latin typeface="微软雅黑" pitchFamily="34" charset="-122"/>
                <a:ea typeface="微软雅黑" pitchFamily="34" charset="-122"/>
              </a:rPr>
              <a:t>decode_i2r_l</a:t>
            </a:r>
            <a:r>
              <a:rPr lang="en-US" altLang="zh-CN" sz="1600">
                <a:latin typeface="微软雅黑" pitchFamily="34" charset="-122"/>
                <a:ea typeface="微软雅黑" pitchFamily="34" charset="-122"/>
              </a:rPr>
              <a:t>, </a:t>
            </a:r>
            <a:r>
              <a:rPr lang="en-US" altLang="zh-CN" sz="1600" b="1">
                <a:solidFill>
                  <a:srgbClr val="7030A0"/>
                </a:solidFill>
                <a:latin typeface="微软雅黑" pitchFamily="34" charset="-122"/>
                <a:ea typeface="微软雅黑" pitchFamily="34" charset="-122"/>
              </a:rPr>
              <a:t>do_mov_l</a:t>
            </a:r>
            <a:r>
              <a:rPr lang="en-US" altLang="zh-CN" sz="1600">
                <a:latin typeface="微软雅黑" pitchFamily="34" charset="-122"/>
                <a:ea typeface="微软雅黑" pitchFamily="34" charset="-122"/>
              </a:rPr>
              <a:t>);</a:t>
            </a:r>
          </a:p>
          <a:p>
            <a:r>
              <a:rPr lang="en-US" altLang="zh-CN" sz="1600">
                <a:latin typeface="微软雅黑" pitchFamily="34" charset="-122"/>
                <a:ea typeface="微软雅黑" pitchFamily="34" charset="-122"/>
              </a:rPr>
              <a:t>}</a:t>
            </a:r>
            <a:endParaRPr lang="zh-CN" altLang="en-US" sz="1600">
              <a:latin typeface="微软雅黑" pitchFamily="34" charset="-122"/>
              <a:ea typeface="微软雅黑" pitchFamily="34" charset="-122"/>
            </a:endParaRPr>
          </a:p>
        </p:txBody>
      </p:sp>
      <p:sp>
        <p:nvSpPr>
          <p:cNvPr id="12" name="下箭头 11"/>
          <p:cNvSpPr/>
          <p:nvPr/>
        </p:nvSpPr>
        <p:spPr>
          <a:xfrm>
            <a:off x="4437063" y="2931481"/>
            <a:ext cx="314325" cy="495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TextBox 12"/>
          <p:cNvSpPr txBox="1">
            <a:spLocks noChangeArrowheads="1"/>
          </p:cNvSpPr>
          <p:nvPr/>
        </p:nvSpPr>
        <p:spPr bwMode="auto">
          <a:xfrm>
            <a:off x="3176588" y="2979106"/>
            <a:ext cx="1035050" cy="368300"/>
          </a:xfrm>
          <a:prstGeom prst="rect">
            <a:avLst/>
          </a:prstGeom>
          <a:noFill/>
          <a:ln w="9525">
            <a:noFill/>
            <a:miter lim="800000"/>
            <a:headEnd/>
            <a:tailEnd/>
          </a:ln>
        </p:spPr>
        <p:txBody>
          <a:bodyPr>
            <a:spAutoFit/>
          </a:bodyPr>
          <a:lstStyle/>
          <a:p>
            <a:pPr algn="ctr"/>
            <a:r>
              <a:rPr lang="zh-CN" altLang="en-US">
                <a:latin typeface="微软雅黑" pitchFamily="34" charset="-122"/>
                <a:ea typeface="微软雅黑" pitchFamily="34" charset="-122"/>
              </a:rPr>
              <a:t>宏展开</a:t>
            </a:r>
          </a:p>
        </p:txBody>
      </p:sp>
      <p:sp>
        <p:nvSpPr>
          <p:cNvPr id="16" name="矩形 15"/>
          <p:cNvSpPr>
            <a:spLocks noChangeArrowheads="1"/>
          </p:cNvSpPr>
          <p:nvPr/>
        </p:nvSpPr>
        <p:spPr bwMode="auto">
          <a:xfrm>
            <a:off x="161925" y="4890456"/>
            <a:ext cx="8847138" cy="1570037"/>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r>
              <a:rPr lang="en-US" altLang="zh-CN" sz="1600">
                <a:latin typeface="微软雅黑" pitchFamily="34" charset="-122"/>
                <a:ea typeface="微软雅黑" pitchFamily="34" charset="-122"/>
              </a:rPr>
              <a:t>static inline int </a:t>
            </a:r>
            <a:r>
              <a:rPr lang="en-US" altLang="zh-CN" sz="1600" b="1">
                <a:solidFill>
                  <a:srgbClr val="FF0000"/>
                </a:solidFill>
                <a:latin typeface="微软雅黑" pitchFamily="34" charset="-122"/>
                <a:ea typeface="微软雅黑" pitchFamily="34" charset="-122"/>
              </a:rPr>
              <a:t>idex</a:t>
            </a:r>
            <a:r>
              <a:rPr lang="en-US" altLang="zh-CN" sz="1600">
                <a:latin typeface="微软雅黑" pitchFamily="34" charset="-122"/>
                <a:ea typeface="微软雅黑" pitchFamily="34" charset="-122"/>
              </a:rPr>
              <a:t>(swaddr_t eip, int (</a:t>
            </a:r>
            <a:r>
              <a:rPr lang="en-US" altLang="zh-CN" sz="1600" b="1">
                <a:solidFill>
                  <a:srgbClr val="FF0000"/>
                </a:solidFill>
                <a:latin typeface="微软雅黑" pitchFamily="34" charset="-122"/>
                <a:ea typeface="微软雅黑" pitchFamily="34" charset="-122"/>
              </a:rPr>
              <a:t>*decode</a:t>
            </a:r>
            <a:r>
              <a:rPr lang="en-US" altLang="zh-CN" sz="1600">
                <a:latin typeface="微软雅黑" pitchFamily="34" charset="-122"/>
                <a:ea typeface="微软雅黑" pitchFamily="34" charset="-122"/>
              </a:rPr>
              <a:t>)(swaddr_t), void (</a:t>
            </a:r>
            <a:r>
              <a:rPr lang="en-US" altLang="zh-CN" sz="1600" b="1">
                <a:solidFill>
                  <a:srgbClr val="FF0000"/>
                </a:solidFill>
                <a:latin typeface="微软雅黑" pitchFamily="34" charset="-122"/>
                <a:ea typeface="微软雅黑" pitchFamily="34" charset="-122"/>
              </a:rPr>
              <a:t>*execute</a:t>
            </a:r>
            <a:r>
              <a:rPr lang="en-US" altLang="zh-CN" sz="1600">
                <a:latin typeface="微软雅黑" pitchFamily="34" charset="-122"/>
                <a:ea typeface="微软雅黑" pitchFamily="34" charset="-122"/>
              </a:rPr>
              <a:t>) (void)) {</a:t>
            </a:r>
          </a:p>
          <a:p>
            <a:endParaRPr lang="en-US" altLang="zh-CN" sz="1600">
              <a:latin typeface="微软雅黑" pitchFamily="34" charset="-122"/>
              <a:ea typeface="微软雅黑" pitchFamily="34" charset="-122"/>
            </a:endParaRPr>
          </a:p>
          <a:p>
            <a:r>
              <a:rPr lang="en-US" altLang="zh-CN" sz="1600">
                <a:latin typeface="微软雅黑" pitchFamily="34" charset="-122"/>
                <a:ea typeface="微软雅黑" pitchFamily="34" charset="-122"/>
              </a:rPr>
              <a:t>	int len = decode(eip + 1);</a:t>
            </a:r>
          </a:p>
          <a:p>
            <a:r>
              <a:rPr lang="en-US" altLang="zh-CN" sz="1600">
                <a:latin typeface="微软雅黑" pitchFamily="34" charset="-122"/>
                <a:ea typeface="微软雅黑" pitchFamily="34" charset="-122"/>
              </a:rPr>
              <a:t>	execute();</a:t>
            </a:r>
          </a:p>
          <a:p>
            <a:r>
              <a:rPr lang="en-US" altLang="zh-CN" sz="1600">
                <a:latin typeface="微软雅黑" pitchFamily="34" charset="-122"/>
                <a:ea typeface="微软雅黑" pitchFamily="34" charset="-122"/>
              </a:rPr>
              <a:t>	return len + 1;</a:t>
            </a:r>
          </a:p>
          <a:p>
            <a:r>
              <a:rPr lang="en-US" altLang="zh-CN" sz="1600">
                <a:latin typeface="微软雅黑" pitchFamily="34" charset="-122"/>
                <a:ea typeface="微软雅黑" pitchFamily="34" charset="-122"/>
              </a:rPr>
              <a:t>}</a:t>
            </a:r>
            <a:endParaRPr lang="zh-CN" altLang="en-US" sz="1600">
              <a:latin typeface="微软雅黑" pitchFamily="34" charset="-122"/>
              <a:ea typeface="微软雅黑" pitchFamily="34" charset="-122"/>
            </a:endParaRPr>
          </a:p>
        </p:txBody>
      </p:sp>
      <p:sp>
        <p:nvSpPr>
          <p:cNvPr id="17" name="TextBox 16"/>
          <p:cNvSpPr txBox="1">
            <a:spLocks noChangeArrowheads="1"/>
          </p:cNvSpPr>
          <p:nvPr/>
        </p:nvSpPr>
        <p:spPr bwMode="auto">
          <a:xfrm>
            <a:off x="161925" y="4441193"/>
            <a:ext cx="6524625" cy="368300"/>
          </a:xfrm>
          <a:prstGeom prst="rect">
            <a:avLst/>
          </a:prstGeom>
          <a:noFill/>
          <a:ln w="9525">
            <a:noFill/>
            <a:miter lim="800000"/>
            <a:headEnd/>
            <a:tailEnd/>
          </a:ln>
        </p:spPr>
        <p:txBody>
          <a:bodyPr>
            <a:spAutoFit/>
          </a:bodyPr>
          <a:lstStyle/>
          <a:p>
            <a:r>
              <a:rPr lang="en-US" altLang="zh-CN">
                <a:latin typeface="微软雅黑" pitchFamily="34" charset="-122"/>
                <a:ea typeface="微软雅黑" pitchFamily="34" charset="-122"/>
              </a:rPr>
              <a:t>idex( )</a:t>
            </a:r>
            <a:r>
              <a:rPr lang="zh-CN" altLang="en-US">
                <a:latin typeface="微软雅黑" pitchFamily="34" charset="-122"/>
                <a:ea typeface="微软雅黑" pitchFamily="34" charset="-122"/>
              </a:rPr>
              <a:t>的原型为（</a:t>
            </a:r>
            <a:r>
              <a:rPr lang="en-US" altLang="zh-CN">
                <a:latin typeface="微软雅黑" pitchFamily="34" charset="-122"/>
                <a:ea typeface="微软雅黑" pitchFamily="34" charset="-122"/>
              </a:rPr>
              <a:t>nemu/include/cpu/helper.h</a:t>
            </a:r>
            <a:r>
              <a:rPr lang="zh-CN" altLang="en-US">
                <a:latin typeface="微软雅黑" pitchFamily="34" charset="-122"/>
                <a:ea typeface="微软雅黑" pitchFamily="34" charset="-122"/>
              </a:rPr>
              <a:t>）：</a:t>
            </a:r>
            <a:endParaRPr lang="en-US" altLang="zh-CN">
              <a:latin typeface="微软雅黑" pitchFamily="34" charset="-122"/>
              <a:ea typeface="微软雅黑" pitchFamily="34" charset="-122"/>
            </a:endParaRPr>
          </a:p>
        </p:txBody>
      </p:sp>
      <p:sp>
        <p:nvSpPr>
          <p:cNvPr id="19" name="TextBox 18"/>
          <p:cNvSpPr txBox="1">
            <a:spLocks noChangeArrowheads="1"/>
          </p:cNvSpPr>
          <p:nvPr/>
        </p:nvSpPr>
        <p:spPr bwMode="auto">
          <a:xfrm>
            <a:off x="3762375" y="5368293"/>
            <a:ext cx="4005263" cy="338138"/>
          </a:xfrm>
          <a:prstGeom prst="rect">
            <a:avLst/>
          </a:prstGeom>
          <a:noFill/>
          <a:ln w="9525">
            <a:noFill/>
            <a:miter lim="800000"/>
            <a:headEnd/>
            <a:tailEnd/>
          </a:ln>
        </p:spPr>
        <p:txBody>
          <a:bodyPr>
            <a:spAutoFit/>
          </a:bodyPr>
          <a:lstStyle/>
          <a:p>
            <a:r>
              <a:rPr lang="en-US" altLang="zh-CN" sz="1600"/>
              <a:t>// decode</a:t>
            </a:r>
            <a:r>
              <a:rPr lang="zh-CN" altLang="en-US" sz="1600"/>
              <a:t>函数对</a:t>
            </a:r>
            <a:r>
              <a:rPr lang="en-US" altLang="zh-CN" sz="1600"/>
              <a:t>eip</a:t>
            </a:r>
            <a:r>
              <a:rPr lang="zh-CN" altLang="en-US" sz="1600"/>
              <a:t>指向的指令进行译码</a:t>
            </a:r>
          </a:p>
        </p:txBody>
      </p:sp>
      <p:sp>
        <p:nvSpPr>
          <p:cNvPr id="20" name="TextBox 19"/>
          <p:cNvSpPr txBox="1">
            <a:spLocks noChangeArrowheads="1"/>
          </p:cNvSpPr>
          <p:nvPr/>
        </p:nvSpPr>
        <p:spPr bwMode="auto">
          <a:xfrm>
            <a:off x="3716338" y="5631818"/>
            <a:ext cx="4005262" cy="338138"/>
          </a:xfrm>
          <a:prstGeom prst="rect">
            <a:avLst/>
          </a:prstGeom>
          <a:noFill/>
          <a:ln w="9525">
            <a:noFill/>
            <a:miter lim="800000"/>
            <a:headEnd/>
            <a:tailEnd/>
          </a:ln>
        </p:spPr>
        <p:txBody>
          <a:bodyPr>
            <a:spAutoFit/>
          </a:bodyPr>
          <a:lstStyle/>
          <a:p>
            <a:r>
              <a:rPr lang="en-US" altLang="zh-CN" sz="1600"/>
              <a:t> // execute</a:t>
            </a:r>
            <a:r>
              <a:rPr lang="zh-CN" altLang="en-US" sz="1600"/>
              <a:t>函数执行这条指令</a:t>
            </a:r>
          </a:p>
        </p:txBody>
      </p:sp>
      <p:sp>
        <p:nvSpPr>
          <p:cNvPr id="21" name="TextBox 20"/>
          <p:cNvSpPr txBox="1">
            <a:spLocks noChangeArrowheads="1"/>
          </p:cNvSpPr>
          <p:nvPr/>
        </p:nvSpPr>
        <p:spPr bwMode="auto">
          <a:xfrm>
            <a:off x="3671888" y="5892168"/>
            <a:ext cx="4005262" cy="339725"/>
          </a:xfrm>
          <a:prstGeom prst="rect">
            <a:avLst/>
          </a:prstGeom>
          <a:noFill/>
          <a:ln w="9525">
            <a:noFill/>
            <a:miter lim="800000"/>
            <a:headEnd/>
            <a:tailEnd/>
          </a:ln>
        </p:spPr>
        <p:txBody>
          <a:bodyPr>
            <a:spAutoFit/>
          </a:bodyPr>
          <a:lstStyle/>
          <a:p>
            <a:r>
              <a:rPr lang="en-US" altLang="zh-CN" sz="1600"/>
              <a:t> // </a:t>
            </a:r>
            <a:r>
              <a:rPr lang="zh-CN" altLang="en-US" sz="1600"/>
              <a:t>返回该条指令的字节长度</a:t>
            </a:r>
          </a:p>
        </p:txBody>
      </p:sp>
      <p:sp>
        <p:nvSpPr>
          <p:cNvPr id="22" name="矩形 21"/>
          <p:cNvSpPr/>
          <p:nvPr/>
        </p:nvSpPr>
        <p:spPr>
          <a:xfrm>
            <a:off x="2112963" y="3771268"/>
            <a:ext cx="1333500" cy="285750"/>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linds(horizontal)">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linds(horizontal)">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blinds(horizontal)">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blinds(horizontal)">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9">
                                            <p:txEl>
                                              <p:pRg st="13" end="13"/>
                                            </p:txEl>
                                          </p:spTgt>
                                        </p:tgtEl>
                                        <p:attrNameLst>
                                          <p:attrName>style.visibility</p:attrName>
                                        </p:attrNameLst>
                                      </p:cBhvr>
                                      <p:to>
                                        <p:strVal val="visible"/>
                                      </p:to>
                                    </p:set>
                                    <p:animEffect transition="in" filter="blinds(horizontal)">
                                      <p:cBhvr>
                                        <p:cTn id="56" dur="500"/>
                                        <p:tgtEl>
                                          <p:spTgt spid="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p:bldP spid="16" grpId="0" animBg="1"/>
      <p:bldP spid="17" grpId="0"/>
      <p:bldP spid="19" grpId="0"/>
      <p:bldP spid="20" grpId="0"/>
      <p:bldP spid="21" grpId="0"/>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98425"/>
            <a:ext cx="8229600" cy="561975"/>
          </a:xfrm>
        </p:spPr>
        <p:txBody>
          <a:bodyPr/>
          <a:lstStyle/>
          <a:p>
            <a:r>
              <a:rPr lang="en-US" altLang="zh-CN" sz="3600"/>
              <a:t>NEMU</a:t>
            </a:r>
            <a:r>
              <a:rPr lang="zh-CN" altLang="en-US" sz="3600"/>
              <a:t>的指令周期 </a:t>
            </a:r>
            <a:r>
              <a:rPr lang="en-US" altLang="zh-CN" sz="3600"/>
              <a:t>— — </a:t>
            </a:r>
            <a:r>
              <a:rPr lang="zh-CN" altLang="en-US" sz="3600"/>
              <a:t>译码</a:t>
            </a:r>
            <a:r>
              <a:rPr lang="en-US" altLang="zh-CN" sz="3600"/>
              <a:t>ID</a:t>
            </a:r>
            <a:r>
              <a:rPr lang="zh-CN" altLang="en-US" sz="3600"/>
              <a:t>（</a:t>
            </a:r>
            <a:r>
              <a:rPr lang="en-US" altLang="zh-CN" sz="3600"/>
              <a:t>5</a:t>
            </a:r>
            <a:r>
              <a:rPr lang="zh-CN" altLang="en-US" sz="3600"/>
              <a:t>）</a:t>
            </a:r>
          </a:p>
        </p:txBody>
      </p:sp>
      <p:sp>
        <p:nvSpPr>
          <p:cNvPr id="9" name="TextBox 8"/>
          <p:cNvSpPr txBox="1">
            <a:spLocks noChangeArrowheads="1"/>
          </p:cNvSpPr>
          <p:nvPr/>
        </p:nvSpPr>
        <p:spPr bwMode="auto">
          <a:xfrm>
            <a:off x="206375" y="773113"/>
            <a:ext cx="8956675" cy="5927725"/>
          </a:xfrm>
          <a:prstGeom prst="rect">
            <a:avLst/>
          </a:prstGeom>
          <a:noFill/>
          <a:ln w="9525">
            <a:noFill/>
            <a:miter lim="800000"/>
            <a:headEnd/>
            <a:tailEnd/>
          </a:ln>
        </p:spPr>
        <p:txBody>
          <a:bodyPr>
            <a:spAutoFit/>
          </a:bodyPr>
          <a:lstStyle/>
          <a:p>
            <a:pPr>
              <a:lnSpc>
                <a:spcPts val="3500"/>
              </a:lnSpc>
              <a:buFont typeface="Wingdings" pitchFamily="2" charset="2"/>
              <a:buChar char="l"/>
            </a:pPr>
            <a:r>
              <a:rPr lang="zh-CN" altLang="en-US" dirty="0">
                <a:latin typeface="微软雅黑" pitchFamily="34" charset="-122"/>
                <a:ea typeface="微软雅黑" pitchFamily="34" charset="-122"/>
              </a:rPr>
              <a:t> 执行</a:t>
            </a:r>
            <a:r>
              <a:rPr lang="en-US" altLang="zh-CN" dirty="0" err="1">
                <a:solidFill>
                  <a:srgbClr val="FF0000"/>
                </a:solidFill>
                <a:latin typeface="微软雅黑" pitchFamily="34" charset="-122"/>
                <a:ea typeface="微软雅黑" pitchFamily="34" charset="-122"/>
              </a:rPr>
              <a:t>decode_i2r_l</a:t>
            </a:r>
            <a:r>
              <a:rPr lang="en-US" altLang="zh-CN" dirty="0">
                <a:solidFill>
                  <a:srgbClr val="FF0000"/>
                </a:solidFill>
                <a:latin typeface="微软雅黑" pitchFamily="34" charset="-122"/>
                <a:ea typeface="微软雅黑" pitchFamily="34" charset="-122"/>
              </a:rPr>
              <a:t>( )</a:t>
            </a:r>
            <a:r>
              <a:rPr lang="zh-CN" altLang="en-US" dirty="0">
                <a:latin typeface="微软雅黑" pitchFamily="34" charset="-122"/>
                <a:ea typeface="微软雅黑" pitchFamily="34" charset="-122"/>
              </a:rPr>
              <a:t>函数，</a:t>
            </a:r>
            <a:r>
              <a:rPr lang="en-US" altLang="zh-CN" dirty="0">
                <a:latin typeface="微软雅黑" pitchFamily="34" charset="-122"/>
                <a:ea typeface="微软雅黑" pitchFamily="34" charset="-122"/>
              </a:rPr>
              <a:t>where</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a:lnSpc>
                <a:spcPts val="3500"/>
              </a:lnSpc>
              <a:buFont typeface="Wingdings" pitchFamily="2" charset="2"/>
              <a:buChar char="l"/>
            </a:pPr>
            <a:r>
              <a:rPr lang="zh-CN" altLang="en-US" dirty="0">
                <a:latin typeface="微软雅黑" pitchFamily="34" charset="-122"/>
                <a:ea typeface="微软雅黑" pitchFamily="34" charset="-122"/>
              </a:rPr>
              <a:t> “</a:t>
            </a:r>
            <a:r>
              <a:rPr lang="en-US" altLang="zh-CN" dirty="0" err="1">
                <a:latin typeface="微软雅黑" pitchFamily="34" charset="-122"/>
                <a:ea typeface="微软雅黑" pitchFamily="34" charset="-122"/>
              </a:rPr>
              <a:t>nemu</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src</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cpu</a:t>
            </a:r>
            <a:r>
              <a:rPr lang="en-US" altLang="zh-CN" dirty="0">
                <a:latin typeface="微软雅黑" pitchFamily="34" charset="-122"/>
                <a:ea typeface="微软雅黑" pitchFamily="34" charset="-122"/>
              </a:rPr>
              <a:t>/decode</a:t>
            </a:r>
            <a:r>
              <a:rPr lang="zh-CN" altLang="en-US" dirty="0">
                <a:latin typeface="微软雅黑" pitchFamily="34" charset="-122"/>
                <a:ea typeface="微软雅黑" pitchFamily="34" charset="-122"/>
              </a:rPr>
              <a:t>”目录有</a:t>
            </a: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个和译码相关的文件：</a:t>
            </a:r>
            <a:endParaRPr lang="en-US" altLang="zh-CN" dirty="0">
              <a:latin typeface="微软雅黑" pitchFamily="34" charset="-122"/>
              <a:ea typeface="微软雅黑" pitchFamily="34" charset="-122"/>
            </a:endParaRPr>
          </a:p>
          <a:p>
            <a:pPr lvl="1">
              <a:lnSpc>
                <a:spcPts val="3500"/>
              </a:lnSpc>
              <a:buFont typeface="Wingdings" pitchFamily="2" charset="2"/>
              <a:buChar char="Ø"/>
            </a:pPr>
            <a:r>
              <a:rPr lang="en-US" altLang="zh-CN" dirty="0">
                <a:latin typeface="微软雅黑" pitchFamily="34" charset="-122"/>
                <a:ea typeface="微软雅黑" pitchFamily="34" charset="-122"/>
              </a:rPr>
              <a:t> </a:t>
            </a:r>
            <a:r>
              <a:rPr lang="en-US" altLang="zh-CN" b="1" dirty="0" err="1">
                <a:solidFill>
                  <a:srgbClr val="0066FF"/>
                </a:solidFill>
                <a:latin typeface="微软雅黑" pitchFamily="34" charset="-122"/>
                <a:ea typeface="微软雅黑" pitchFamily="34" charset="-122"/>
              </a:rPr>
              <a:t>decode.c</a:t>
            </a:r>
            <a:r>
              <a:rPr lang="en-US" altLang="zh-CN" b="1" dirty="0">
                <a:solidFill>
                  <a:srgbClr val="0066FF"/>
                </a:solidFill>
                <a:latin typeface="微软雅黑" pitchFamily="34" charset="-122"/>
                <a:ea typeface="微软雅黑" pitchFamily="34" charset="-122"/>
              </a:rPr>
              <a:t> </a:t>
            </a:r>
          </a:p>
          <a:p>
            <a:pPr lvl="1">
              <a:lnSpc>
                <a:spcPts val="3500"/>
              </a:lnSpc>
              <a:buFont typeface="Wingdings" pitchFamily="2" charset="2"/>
              <a:buChar char="Ø"/>
            </a:pPr>
            <a:r>
              <a:rPr lang="en-US" altLang="zh-CN" dirty="0">
                <a:latin typeface="微软雅黑" pitchFamily="34" charset="-122"/>
                <a:ea typeface="微软雅黑" pitchFamily="34" charset="-122"/>
              </a:rPr>
              <a:t> </a:t>
            </a:r>
            <a:r>
              <a:rPr lang="en-US" altLang="zh-CN" b="1" dirty="0">
                <a:solidFill>
                  <a:srgbClr val="0066FF"/>
                </a:solidFill>
                <a:latin typeface="微软雅黑" pitchFamily="34" charset="-122"/>
                <a:ea typeface="微软雅黑" pitchFamily="34" charset="-122"/>
              </a:rPr>
              <a:t>decode-</a:t>
            </a:r>
            <a:r>
              <a:rPr lang="en-US" altLang="zh-CN" b="1" dirty="0" err="1">
                <a:solidFill>
                  <a:srgbClr val="0066FF"/>
                </a:solidFill>
                <a:latin typeface="微软雅黑" pitchFamily="34" charset="-122"/>
                <a:ea typeface="微软雅黑" pitchFamily="34" charset="-122"/>
              </a:rPr>
              <a:t>template.h</a:t>
            </a:r>
            <a:endParaRPr lang="en-US" altLang="zh-CN" b="1" dirty="0">
              <a:solidFill>
                <a:srgbClr val="0066FF"/>
              </a:solidFill>
              <a:latin typeface="微软雅黑" pitchFamily="34" charset="-122"/>
              <a:ea typeface="微软雅黑" pitchFamily="34" charset="-122"/>
            </a:endParaRPr>
          </a:p>
          <a:p>
            <a:pPr lvl="1">
              <a:lnSpc>
                <a:spcPts val="3500"/>
              </a:lnSpc>
              <a:buFont typeface="Wingdings" pitchFamily="2" charset="2"/>
              <a:buChar char="Ø"/>
            </a:pPr>
            <a:r>
              <a:rPr lang="en-US" altLang="zh-CN" dirty="0">
                <a:latin typeface="微软雅黑" pitchFamily="34" charset="-122"/>
                <a:ea typeface="微软雅黑" pitchFamily="34" charset="-122"/>
              </a:rPr>
              <a:t> </a:t>
            </a:r>
            <a:r>
              <a:rPr lang="en-US" altLang="zh-CN" b="1" dirty="0" err="1">
                <a:solidFill>
                  <a:srgbClr val="0066FF"/>
                </a:solidFill>
                <a:latin typeface="微软雅黑" pitchFamily="34" charset="-122"/>
                <a:ea typeface="微软雅黑" pitchFamily="34" charset="-122"/>
              </a:rPr>
              <a:t>modrm.c</a:t>
            </a:r>
            <a:endParaRPr lang="en-US" altLang="zh-CN" b="1" dirty="0">
              <a:solidFill>
                <a:srgbClr val="0066FF"/>
              </a:solidFill>
              <a:latin typeface="微软雅黑" pitchFamily="34" charset="-122"/>
              <a:ea typeface="微软雅黑" pitchFamily="34" charset="-122"/>
            </a:endParaRPr>
          </a:p>
          <a:p>
            <a:pPr>
              <a:lnSpc>
                <a:spcPts val="3500"/>
              </a:lnSpc>
              <a:buFont typeface="Wingdings" pitchFamily="2" charset="2"/>
              <a:buChar char="l"/>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a:t>
            </a:r>
            <a:r>
              <a:rPr lang="en-US" altLang="zh-CN" dirty="0" err="1">
                <a:latin typeface="微软雅黑" pitchFamily="34" charset="-122"/>
                <a:ea typeface="微软雅黑" pitchFamily="34" charset="-122"/>
              </a:rPr>
              <a:t>nemu</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inlcude</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cpu</a:t>
            </a:r>
            <a:r>
              <a:rPr lang="en-US" altLang="zh-CN" dirty="0">
                <a:latin typeface="微软雅黑" pitchFamily="34" charset="-122"/>
                <a:ea typeface="微软雅黑" pitchFamily="34" charset="-122"/>
              </a:rPr>
              <a:t>/decode</a:t>
            </a:r>
            <a:r>
              <a:rPr lang="zh-CN" altLang="en-US" dirty="0">
                <a:latin typeface="微软雅黑" pitchFamily="34" charset="-122"/>
                <a:ea typeface="微软雅黑" pitchFamily="34" charset="-122"/>
              </a:rPr>
              <a:t>”文件夹有</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个和译码相关的文件：</a:t>
            </a:r>
            <a:endParaRPr lang="en-US" altLang="zh-CN" dirty="0">
              <a:latin typeface="微软雅黑" pitchFamily="34" charset="-122"/>
              <a:ea typeface="微软雅黑" pitchFamily="34" charset="-122"/>
            </a:endParaRPr>
          </a:p>
          <a:p>
            <a:pPr lvl="1">
              <a:lnSpc>
                <a:spcPts val="3500"/>
              </a:lnSpc>
              <a:buFont typeface="Wingdings" pitchFamily="2" charset="2"/>
              <a:buChar char="Ø"/>
            </a:pPr>
            <a:r>
              <a:rPr lang="en-US" altLang="zh-CN" dirty="0">
                <a:latin typeface="微软雅黑" pitchFamily="34" charset="-122"/>
                <a:ea typeface="微软雅黑" pitchFamily="34" charset="-122"/>
              </a:rPr>
              <a:t> </a:t>
            </a:r>
            <a:r>
              <a:rPr lang="en-US" altLang="zh-CN" b="1" dirty="0" err="1">
                <a:solidFill>
                  <a:srgbClr val="0066FF"/>
                </a:solidFill>
                <a:latin typeface="微软雅黑" pitchFamily="34" charset="-122"/>
                <a:ea typeface="微软雅黑" pitchFamily="34" charset="-122"/>
              </a:rPr>
              <a:t>decode.h</a:t>
            </a:r>
            <a:endParaRPr lang="en-US" altLang="zh-CN" b="1" dirty="0">
              <a:solidFill>
                <a:srgbClr val="0066FF"/>
              </a:solidFill>
              <a:latin typeface="微软雅黑" pitchFamily="34" charset="-122"/>
              <a:ea typeface="微软雅黑" pitchFamily="34" charset="-122"/>
            </a:endParaRPr>
          </a:p>
          <a:p>
            <a:pPr>
              <a:lnSpc>
                <a:spcPts val="3500"/>
              </a:lnSpc>
              <a:buFont typeface="Wingdings" pitchFamily="2" charset="2"/>
              <a:buChar char="l"/>
            </a:pP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decode_i2r_l</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函数定义在“</a:t>
            </a:r>
            <a:r>
              <a:rPr lang="en-US" altLang="zh-CN" b="1" dirty="0">
                <a:solidFill>
                  <a:srgbClr val="0066FF"/>
                </a:solidFill>
                <a:latin typeface="微软雅黑" pitchFamily="34" charset="-122"/>
                <a:ea typeface="微软雅黑" pitchFamily="34" charset="-122"/>
              </a:rPr>
              <a:t>decode-</a:t>
            </a:r>
            <a:r>
              <a:rPr lang="en-US" altLang="zh-CN" b="1" dirty="0" err="1">
                <a:solidFill>
                  <a:srgbClr val="0066FF"/>
                </a:solidFill>
                <a:latin typeface="微软雅黑" pitchFamily="34" charset="-122"/>
                <a:ea typeface="微软雅黑" pitchFamily="34" charset="-122"/>
              </a:rPr>
              <a:t>template.h</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a:lnSpc>
                <a:spcPts val="3500"/>
              </a:lnSpc>
              <a:buFont typeface="Wingdings" pitchFamily="2" charset="2"/>
              <a:buChar char="l"/>
            </a:pPr>
            <a:endParaRPr lang="en-US" altLang="zh-CN" dirty="0">
              <a:latin typeface="微软雅黑" pitchFamily="34" charset="-122"/>
              <a:ea typeface="微软雅黑" pitchFamily="34" charset="-122"/>
            </a:endParaRPr>
          </a:p>
          <a:p>
            <a:pPr>
              <a:lnSpc>
                <a:spcPts val="3500"/>
              </a:lnSpc>
              <a:buFont typeface="Wingdings" pitchFamily="2" charset="2"/>
              <a:buChar char="l"/>
            </a:pPr>
            <a:endParaRPr lang="en-US" altLang="zh-CN" dirty="0">
              <a:latin typeface="微软雅黑" pitchFamily="34" charset="-122"/>
              <a:ea typeface="微软雅黑" pitchFamily="34" charset="-122"/>
            </a:endParaRPr>
          </a:p>
          <a:p>
            <a:pPr>
              <a:lnSpc>
                <a:spcPts val="3500"/>
              </a:lnSpc>
              <a:buFont typeface="Wingdings" pitchFamily="2" charset="2"/>
              <a:buChar char="l"/>
            </a:pPr>
            <a:endParaRPr lang="en-US" altLang="zh-CN" dirty="0">
              <a:latin typeface="微软雅黑" pitchFamily="34" charset="-122"/>
              <a:ea typeface="微软雅黑" pitchFamily="34" charset="-122"/>
            </a:endParaRPr>
          </a:p>
          <a:p>
            <a:pPr>
              <a:lnSpc>
                <a:spcPts val="3500"/>
              </a:lnSpc>
              <a:buFont typeface="Wingdings" pitchFamily="2" charset="2"/>
              <a:buChar char="l"/>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译码所得的操作数信息分别存储在</a:t>
            </a:r>
            <a:r>
              <a:rPr lang="en-US" altLang="zh-CN" b="1" dirty="0" err="1">
                <a:solidFill>
                  <a:srgbClr val="009242"/>
                </a:solidFill>
                <a:latin typeface="微软雅黑" pitchFamily="34" charset="-122"/>
                <a:ea typeface="微软雅黑" pitchFamily="34" charset="-122"/>
              </a:rPr>
              <a:t>op_src</a:t>
            </a:r>
            <a:r>
              <a:rPr lang="zh-CN" altLang="en-US" dirty="0">
                <a:latin typeface="微软雅黑" pitchFamily="34" charset="-122"/>
                <a:ea typeface="微软雅黑" pitchFamily="34" charset="-122"/>
              </a:rPr>
              <a:t>和</a:t>
            </a:r>
            <a:r>
              <a:rPr lang="en-US" altLang="zh-CN" b="1" dirty="0" err="1">
                <a:solidFill>
                  <a:srgbClr val="009242"/>
                </a:solidFill>
                <a:latin typeface="微软雅黑" pitchFamily="34" charset="-122"/>
                <a:ea typeface="微软雅黑" pitchFamily="34" charset="-122"/>
              </a:rPr>
              <a:t>op_dest</a:t>
            </a:r>
            <a:r>
              <a:rPr lang="zh-CN" altLang="en-US" dirty="0">
                <a:latin typeface="微软雅黑" pitchFamily="34" charset="-122"/>
                <a:ea typeface="微软雅黑" pitchFamily="34" charset="-122"/>
              </a:rPr>
              <a:t>两个宏中，这两个宏定义在“</a:t>
            </a:r>
            <a:r>
              <a:rPr lang="en-US" altLang="zh-CN" dirty="0" err="1">
                <a:latin typeface="微软雅黑" pitchFamily="34" charset="-122"/>
                <a:ea typeface="微软雅黑" pitchFamily="34" charset="-122"/>
              </a:rPr>
              <a:t>nemu</a:t>
            </a:r>
            <a:r>
              <a:rPr lang="en-US" altLang="zh-CN" dirty="0">
                <a:latin typeface="微软雅黑" pitchFamily="34" charset="-122"/>
                <a:ea typeface="微软雅黑" pitchFamily="34" charset="-122"/>
              </a:rPr>
              <a:t>/include/</a:t>
            </a:r>
            <a:r>
              <a:rPr lang="en-US" altLang="zh-CN" dirty="0" err="1">
                <a:latin typeface="微软雅黑" pitchFamily="34" charset="-122"/>
                <a:ea typeface="微软雅黑" pitchFamily="34" charset="-122"/>
              </a:rPr>
              <a:t>cpu</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helper.h</a:t>
            </a:r>
            <a:r>
              <a:rPr lang="zh-CN" altLang="en-US" dirty="0">
                <a:latin typeface="微软雅黑" pitchFamily="34" charset="-122"/>
                <a:ea typeface="微软雅黑" pitchFamily="34" charset="-122"/>
              </a:rPr>
              <a:t>”文件中</a:t>
            </a:r>
            <a:r>
              <a:rPr lang="en-US" altLang="zh-CN" dirty="0">
                <a:latin typeface="微软雅黑" pitchFamily="34" charset="-122"/>
                <a:ea typeface="微软雅黑" pitchFamily="34" charset="-122"/>
              </a:rPr>
              <a:t> </a:t>
            </a:r>
          </a:p>
        </p:txBody>
      </p:sp>
      <p:sp>
        <p:nvSpPr>
          <p:cNvPr id="14" name="右大括号 13"/>
          <p:cNvSpPr/>
          <p:nvPr/>
        </p:nvSpPr>
        <p:spPr>
          <a:xfrm>
            <a:off x="3402013" y="1854200"/>
            <a:ext cx="90487" cy="584200"/>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5" name="TextBox 14"/>
          <p:cNvSpPr txBox="1">
            <a:spLocks noChangeArrowheads="1"/>
          </p:cNvSpPr>
          <p:nvPr/>
        </p:nvSpPr>
        <p:spPr bwMode="auto">
          <a:xfrm>
            <a:off x="3581400" y="1824038"/>
            <a:ext cx="5337175" cy="646112"/>
          </a:xfrm>
          <a:prstGeom prst="rect">
            <a:avLst/>
          </a:prstGeom>
          <a:noFill/>
          <a:ln w="9525">
            <a:noFill/>
            <a:miter lim="800000"/>
            <a:headEnd/>
            <a:tailEnd/>
          </a:ln>
        </p:spPr>
        <p:txBody>
          <a:bodyPr>
            <a:spAutoFit/>
          </a:bodyPr>
          <a:lstStyle/>
          <a:p>
            <a:pPr algn="just"/>
            <a:r>
              <a:rPr lang="zh-CN" altLang="en-US">
                <a:latin typeface="微软雅黑" pitchFamily="34" charset="-122"/>
                <a:ea typeface="微软雅黑" pitchFamily="34" charset="-122"/>
              </a:rPr>
              <a:t>各种形式译码函数的定义，</a:t>
            </a:r>
            <a:r>
              <a:rPr lang="en-US" altLang="zh-CN">
                <a:latin typeface="微软雅黑" pitchFamily="34" charset="-122"/>
                <a:ea typeface="微软雅黑" pitchFamily="34" charset="-122"/>
              </a:rPr>
              <a:t>decode-template.h</a:t>
            </a:r>
            <a:r>
              <a:rPr lang="zh-CN" altLang="en-US">
                <a:latin typeface="微软雅黑" pitchFamily="34" charset="-122"/>
                <a:ea typeface="微软雅黑" pitchFamily="34" charset="-122"/>
              </a:rPr>
              <a:t>在</a:t>
            </a:r>
            <a:r>
              <a:rPr lang="en-US" altLang="zh-CN">
                <a:latin typeface="微软雅黑" pitchFamily="34" charset="-122"/>
                <a:ea typeface="微软雅黑" pitchFamily="34" charset="-122"/>
              </a:rPr>
              <a:t>decode.c</a:t>
            </a:r>
            <a:r>
              <a:rPr lang="zh-CN" altLang="en-US">
                <a:latin typeface="微软雅黑" pitchFamily="34" charset="-122"/>
                <a:ea typeface="微软雅黑" pitchFamily="34" charset="-122"/>
              </a:rPr>
              <a:t>中被引用</a:t>
            </a:r>
            <a:r>
              <a:rPr lang="en-US" altLang="zh-CN">
                <a:latin typeface="微软雅黑" pitchFamily="34" charset="-122"/>
                <a:ea typeface="微软雅黑" pitchFamily="34" charset="-122"/>
              </a:rPr>
              <a:t>3</a:t>
            </a:r>
            <a:r>
              <a:rPr lang="zh-CN" altLang="en-US">
                <a:latin typeface="微软雅黑" pitchFamily="34" charset="-122"/>
                <a:ea typeface="微软雅黑" pitchFamily="34" charset="-122"/>
              </a:rPr>
              <a:t>次，对应不同长度的操作数</a:t>
            </a:r>
          </a:p>
        </p:txBody>
      </p:sp>
      <p:sp>
        <p:nvSpPr>
          <p:cNvPr id="18" name="TextBox 17"/>
          <p:cNvSpPr txBox="1">
            <a:spLocks noChangeArrowheads="1"/>
          </p:cNvSpPr>
          <p:nvPr/>
        </p:nvSpPr>
        <p:spPr bwMode="auto">
          <a:xfrm>
            <a:off x="3600450" y="2619375"/>
            <a:ext cx="5337175" cy="368300"/>
          </a:xfrm>
          <a:prstGeom prst="rect">
            <a:avLst/>
          </a:prstGeom>
          <a:noFill/>
          <a:ln w="9525">
            <a:noFill/>
            <a:miter lim="800000"/>
            <a:headEnd/>
            <a:tailEnd/>
          </a:ln>
        </p:spPr>
        <p:txBody>
          <a:bodyPr>
            <a:spAutoFit/>
          </a:bodyPr>
          <a:lstStyle/>
          <a:p>
            <a:pPr algn="just"/>
            <a:r>
              <a:rPr lang="zh-CN" altLang="en-US">
                <a:latin typeface="微软雅黑" pitchFamily="34" charset="-122"/>
                <a:ea typeface="微软雅黑" pitchFamily="34" charset="-122"/>
              </a:rPr>
              <a:t>对</a:t>
            </a:r>
            <a:r>
              <a:rPr lang="en-US" altLang="zh-CN">
                <a:latin typeface="微软雅黑" pitchFamily="34" charset="-122"/>
                <a:ea typeface="微软雅黑" pitchFamily="34" charset="-122"/>
              </a:rPr>
              <a:t>ModR/M</a:t>
            </a:r>
            <a:r>
              <a:rPr lang="zh-CN" altLang="en-US">
                <a:latin typeface="微软雅黑" pitchFamily="34" charset="-122"/>
                <a:ea typeface="微软雅黑" pitchFamily="34" charset="-122"/>
              </a:rPr>
              <a:t>和</a:t>
            </a:r>
            <a:r>
              <a:rPr lang="en-US" altLang="zh-CN">
                <a:latin typeface="微软雅黑" pitchFamily="34" charset="-122"/>
                <a:ea typeface="微软雅黑" pitchFamily="34" charset="-122"/>
              </a:rPr>
              <a:t>SIB</a:t>
            </a:r>
            <a:r>
              <a:rPr lang="zh-CN" altLang="en-US">
                <a:latin typeface="微软雅黑" pitchFamily="34" charset="-122"/>
                <a:ea typeface="微软雅黑" pitchFamily="34" charset="-122"/>
              </a:rPr>
              <a:t>字段的译码</a:t>
            </a:r>
          </a:p>
        </p:txBody>
      </p:sp>
      <p:sp>
        <p:nvSpPr>
          <p:cNvPr id="23" name="TextBox 22"/>
          <p:cNvSpPr txBox="1">
            <a:spLocks noChangeArrowheads="1"/>
          </p:cNvSpPr>
          <p:nvPr/>
        </p:nvSpPr>
        <p:spPr bwMode="auto">
          <a:xfrm>
            <a:off x="2185988" y="3554413"/>
            <a:ext cx="5337175" cy="369887"/>
          </a:xfrm>
          <a:prstGeom prst="rect">
            <a:avLst/>
          </a:prstGeom>
          <a:noFill/>
          <a:ln w="9525">
            <a:noFill/>
            <a:miter lim="800000"/>
            <a:headEnd/>
            <a:tailEnd/>
          </a:ln>
        </p:spPr>
        <p:txBody>
          <a:bodyPr>
            <a:spAutoFit/>
          </a:bodyPr>
          <a:lstStyle/>
          <a:p>
            <a:pPr algn="just"/>
            <a:r>
              <a:rPr lang="zh-CN" altLang="en-US" dirty="0">
                <a:latin typeface="微软雅黑" pitchFamily="34" charset="-122"/>
                <a:ea typeface="微软雅黑" pitchFamily="34" charset="-122"/>
              </a:rPr>
              <a:t>各种形式译码函数的声明，采用</a:t>
            </a:r>
            <a:r>
              <a:rPr lang="en-US" altLang="zh-CN" dirty="0" err="1">
                <a:latin typeface="微软雅黑" pitchFamily="34" charset="-122"/>
                <a:ea typeface="微软雅黑" pitchFamily="34" charset="-122"/>
              </a:rPr>
              <a:t>make_helper</a:t>
            </a:r>
            <a:r>
              <a:rPr lang="zh-CN" altLang="en-US" dirty="0">
                <a:latin typeface="微软雅黑" pitchFamily="34" charset="-122"/>
                <a:ea typeface="微软雅黑" pitchFamily="34" charset="-122"/>
              </a:rPr>
              <a:t>宏</a:t>
            </a:r>
          </a:p>
        </p:txBody>
      </p:sp>
      <p:sp>
        <p:nvSpPr>
          <p:cNvPr id="24" name="矩形 23"/>
          <p:cNvSpPr>
            <a:spLocks noChangeArrowheads="1"/>
          </p:cNvSpPr>
          <p:nvPr/>
        </p:nvSpPr>
        <p:spPr bwMode="auto">
          <a:xfrm>
            <a:off x="161925" y="4692650"/>
            <a:ext cx="8847138" cy="1076325"/>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r>
              <a:rPr lang="en-US" altLang="zh-CN" sz="1600" b="1">
                <a:solidFill>
                  <a:srgbClr val="FF0000"/>
                </a:solidFill>
                <a:latin typeface="微软雅黑" pitchFamily="34" charset="-122"/>
                <a:ea typeface="微软雅黑" pitchFamily="34" charset="-122"/>
              </a:rPr>
              <a:t>make_helper</a:t>
            </a:r>
            <a:r>
              <a:rPr lang="en-US" altLang="zh-CN" sz="1600">
                <a:latin typeface="微软雅黑" pitchFamily="34" charset="-122"/>
                <a:ea typeface="微软雅黑" pitchFamily="34" charset="-122"/>
              </a:rPr>
              <a:t>(concat(decode_i2r_, SUFFIX)) {</a:t>
            </a:r>
          </a:p>
          <a:p>
            <a:r>
              <a:rPr lang="en-US" altLang="zh-CN" sz="1600">
                <a:latin typeface="微软雅黑" pitchFamily="34" charset="-122"/>
                <a:ea typeface="微软雅黑" pitchFamily="34" charset="-122"/>
              </a:rPr>
              <a:t>	</a:t>
            </a:r>
            <a:r>
              <a:rPr lang="en-US" altLang="zh-CN" sz="1600" b="1">
                <a:solidFill>
                  <a:srgbClr val="0066FF"/>
                </a:solidFill>
                <a:latin typeface="微软雅黑" pitchFamily="34" charset="-122"/>
                <a:ea typeface="微软雅黑" pitchFamily="34" charset="-122"/>
              </a:rPr>
              <a:t>decode_r_internal</a:t>
            </a:r>
            <a:r>
              <a:rPr lang="en-US" altLang="zh-CN" sz="1600">
                <a:latin typeface="微软雅黑" pitchFamily="34" charset="-122"/>
                <a:ea typeface="微软雅黑" pitchFamily="34" charset="-122"/>
              </a:rPr>
              <a:t>(eip, op_dest);</a:t>
            </a:r>
          </a:p>
          <a:p>
            <a:r>
              <a:rPr lang="en-US" altLang="zh-CN" sz="1600">
                <a:latin typeface="微软雅黑" pitchFamily="34" charset="-122"/>
                <a:ea typeface="微软雅黑" pitchFamily="34" charset="-122"/>
              </a:rPr>
              <a:t>	return </a:t>
            </a:r>
            <a:r>
              <a:rPr lang="en-US" altLang="zh-CN" sz="1600" b="1">
                <a:solidFill>
                  <a:srgbClr val="0066FF"/>
                </a:solidFill>
                <a:latin typeface="微软雅黑" pitchFamily="34" charset="-122"/>
                <a:ea typeface="微软雅黑" pitchFamily="34" charset="-122"/>
              </a:rPr>
              <a:t>decode_i</a:t>
            </a:r>
            <a:r>
              <a:rPr lang="en-US" altLang="zh-CN" sz="1600">
                <a:latin typeface="微软雅黑" pitchFamily="34" charset="-122"/>
                <a:ea typeface="微软雅黑" pitchFamily="34" charset="-122"/>
              </a:rPr>
              <a:t>(eip);</a:t>
            </a:r>
          </a:p>
          <a:p>
            <a:r>
              <a:rPr lang="en-US" altLang="zh-CN" sz="1600">
                <a:latin typeface="微软雅黑" pitchFamily="34" charset="-122"/>
                <a:ea typeface="微软雅黑" pitchFamily="34" charset="-122"/>
              </a:rPr>
              <a:t>}</a:t>
            </a:r>
            <a:endParaRPr lang="zh-CN" altLang="en-US" sz="160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linds(horizontal)">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blinds(horizontal)">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linds(horizontal)">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blinds(horizontal)">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9">
                                            <p:txEl>
                                              <p:pRg st="5" end="5"/>
                                            </p:txEl>
                                          </p:spTgt>
                                        </p:tgtEl>
                                        <p:attrNameLst>
                                          <p:attrName>style.visibility</p:attrName>
                                        </p:attrNameLst>
                                      </p:cBhvr>
                                      <p:to>
                                        <p:strVal val="visible"/>
                                      </p:to>
                                    </p:set>
                                    <p:animEffect transition="in" filter="blinds(horizontal)">
                                      <p:cBhvr>
                                        <p:cTn id="45" dur="500"/>
                                        <p:tgtEl>
                                          <p:spTgt spid="9">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9">
                                            <p:txEl>
                                              <p:pRg st="6" end="6"/>
                                            </p:txEl>
                                          </p:spTgt>
                                        </p:tgtEl>
                                        <p:attrNameLst>
                                          <p:attrName>style.visibility</p:attrName>
                                        </p:attrNameLst>
                                      </p:cBhvr>
                                      <p:to>
                                        <p:strVal val="visible"/>
                                      </p:to>
                                    </p:set>
                                    <p:animEffect transition="in" filter="blinds(horizontal)">
                                      <p:cBhvr>
                                        <p:cTn id="50" dur="500"/>
                                        <p:tgtEl>
                                          <p:spTgt spid="9">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blinds(horizontal)">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9">
                                            <p:txEl>
                                              <p:pRg st="7" end="7"/>
                                            </p:txEl>
                                          </p:spTgt>
                                        </p:tgtEl>
                                        <p:attrNameLst>
                                          <p:attrName>style.visibility</p:attrName>
                                        </p:attrNameLst>
                                      </p:cBhvr>
                                      <p:to>
                                        <p:strVal val="visible"/>
                                      </p:to>
                                    </p:set>
                                    <p:animEffect transition="in" filter="blinds(horizontal)">
                                      <p:cBhvr>
                                        <p:cTn id="60" dur="500"/>
                                        <p:tgtEl>
                                          <p:spTgt spid="9">
                                            <p:txEl>
                                              <p:pRg st="7" end="7"/>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blinds(horizontal)">
                                      <p:cBhvr>
                                        <p:cTn id="65" dur="500"/>
                                        <p:tgtEl>
                                          <p:spTgt spid="24"/>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9">
                                            <p:txEl>
                                              <p:pRg st="11" end="11"/>
                                            </p:txEl>
                                          </p:spTgt>
                                        </p:tgtEl>
                                        <p:attrNameLst>
                                          <p:attrName>style.visibility</p:attrName>
                                        </p:attrNameLst>
                                      </p:cBhvr>
                                      <p:to>
                                        <p:strVal val="visible"/>
                                      </p:to>
                                    </p:set>
                                    <p:animEffect transition="in" filter="blinds(horizontal)">
                                      <p:cBhvr>
                                        <p:cTn id="70" dur="5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p:bldP spid="23" grpId="0"/>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98425"/>
            <a:ext cx="8229600" cy="561975"/>
          </a:xfrm>
        </p:spPr>
        <p:txBody>
          <a:bodyPr/>
          <a:lstStyle/>
          <a:p>
            <a:r>
              <a:rPr lang="en-US" altLang="zh-CN" sz="3600"/>
              <a:t>NEMU</a:t>
            </a:r>
            <a:r>
              <a:rPr lang="zh-CN" altLang="en-US" sz="3600"/>
              <a:t>的指令周期 </a:t>
            </a:r>
            <a:r>
              <a:rPr lang="en-US" altLang="zh-CN" sz="3600"/>
              <a:t>— — </a:t>
            </a:r>
            <a:r>
              <a:rPr lang="zh-CN" altLang="en-US" sz="3600"/>
              <a:t>执行</a:t>
            </a:r>
            <a:r>
              <a:rPr lang="en-US" altLang="zh-CN" sz="3600"/>
              <a:t>EX</a:t>
            </a:r>
            <a:endParaRPr lang="zh-CN" altLang="en-US" sz="3600"/>
          </a:p>
        </p:txBody>
      </p:sp>
      <p:sp>
        <p:nvSpPr>
          <p:cNvPr id="26627" name="矩形 9"/>
          <p:cNvSpPr>
            <a:spLocks noChangeArrowheads="1"/>
          </p:cNvSpPr>
          <p:nvPr/>
        </p:nvSpPr>
        <p:spPr bwMode="auto">
          <a:xfrm>
            <a:off x="161925" y="1077913"/>
            <a:ext cx="8847138" cy="830262"/>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r>
              <a:rPr lang="en-US" altLang="zh-CN" sz="1600">
                <a:latin typeface="微软雅黑" pitchFamily="34" charset="-122"/>
                <a:ea typeface="微软雅黑" pitchFamily="34" charset="-122"/>
              </a:rPr>
              <a:t>int </a:t>
            </a:r>
            <a:r>
              <a:rPr lang="en-US" altLang="zh-CN" sz="1600" b="1">
                <a:solidFill>
                  <a:srgbClr val="FF0000"/>
                </a:solidFill>
                <a:latin typeface="微软雅黑" pitchFamily="34" charset="-122"/>
                <a:ea typeface="微软雅黑" pitchFamily="34" charset="-122"/>
              </a:rPr>
              <a:t>mov_i2r_l</a:t>
            </a:r>
            <a:r>
              <a:rPr lang="en-US" altLang="zh-CN" sz="1600">
                <a:latin typeface="微软雅黑" pitchFamily="34" charset="-122"/>
                <a:ea typeface="微软雅黑" pitchFamily="34" charset="-122"/>
              </a:rPr>
              <a:t> (swaddr_t eip) {</a:t>
            </a:r>
          </a:p>
          <a:p>
            <a:r>
              <a:rPr lang="en-US" altLang="zh-CN" sz="1600">
                <a:latin typeface="微软雅黑" pitchFamily="34" charset="-122"/>
                <a:ea typeface="微软雅黑" pitchFamily="34" charset="-122"/>
              </a:rPr>
              <a:t>      return </a:t>
            </a:r>
            <a:r>
              <a:rPr lang="en-US" altLang="zh-CN" sz="1600" b="1">
                <a:solidFill>
                  <a:srgbClr val="0066FF"/>
                </a:solidFill>
                <a:latin typeface="微软雅黑" pitchFamily="34" charset="-122"/>
                <a:ea typeface="微软雅黑" pitchFamily="34" charset="-122"/>
              </a:rPr>
              <a:t>idex</a:t>
            </a:r>
            <a:r>
              <a:rPr lang="en-US" altLang="zh-CN" sz="1600">
                <a:latin typeface="微软雅黑" pitchFamily="34" charset="-122"/>
                <a:ea typeface="微软雅黑" pitchFamily="34" charset="-122"/>
              </a:rPr>
              <a:t>(eip, </a:t>
            </a:r>
            <a:r>
              <a:rPr lang="en-US" altLang="zh-CN" sz="1600" b="1">
                <a:solidFill>
                  <a:srgbClr val="7030A0"/>
                </a:solidFill>
                <a:latin typeface="微软雅黑" pitchFamily="34" charset="-122"/>
                <a:ea typeface="微软雅黑" pitchFamily="34" charset="-122"/>
              </a:rPr>
              <a:t>decode_i2r_l</a:t>
            </a:r>
            <a:r>
              <a:rPr lang="en-US" altLang="zh-CN" sz="1600">
                <a:latin typeface="微软雅黑" pitchFamily="34" charset="-122"/>
                <a:ea typeface="微软雅黑" pitchFamily="34" charset="-122"/>
              </a:rPr>
              <a:t>, </a:t>
            </a:r>
            <a:r>
              <a:rPr lang="en-US" altLang="zh-CN" sz="1600" b="1">
                <a:solidFill>
                  <a:srgbClr val="7030A0"/>
                </a:solidFill>
                <a:latin typeface="微软雅黑" pitchFamily="34" charset="-122"/>
                <a:ea typeface="微软雅黑" pitchFamily="34" charset="-122"/>
              </a:rPr>
              <a:t>do_mov_l</a:t>
            </a:r>
            <a:r>
              <a:rPr lang="en-US" altLang="zh-CN" sz="1600">
                <a:latin typeface="微软雅黑" pitchFamily="34" charset="-122"/>
                <a:ea typeface="微软雅黑" pitchFamily="34" charset="-122"/>
              </a:rPr>
              <a:t>);</a:t>
            </a:r>
          </a:p>
          <a:p>
            <a:r>
              <a:rPr lang="en-US" altLang="zh-CN" sz="1600">
                <a:latin typeface="微软雅黑" pitchFamily="34" charset="-122"/>
                <a:ea typeface="微软雅黑" pitchFamily="34" charset="-122"/>
              </a:rPr>
              <a:t>}</a:t>
            </a:r>
            <a:endParaRPr lang="zh-CN" altLang="en-US" sz="1600">
              <a:latin typeface="微软雅黑" pitchFamily="34" charset="-122"/>
              <a:ea typeface="微软雅黑" pitchFamily="34" charset="-122"/>
            </a:endParaRPr>
          </a:p>
        </p:txBody>
      </p:sp>
      <p:sp>
        <p:nvSpPr>
          <p:cNvPr id="11" name="矩形 10"/>
          <p:cNvSpPr/>
          <p:nvPr/>
        </p:nvSpPr>
        <p:spPr>
          <a:xfrm>
            <a:off x="3462338" y="1358900"/>
            <a:ext cx="1200150" cy="288925"/>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TextBox 11"/>
          <p:cNvSpPr txBox="1">
            <a:spLocks noChangeArrowheads="1"/>
          </p:cNvSpPr>
          <p:nvPr/>
        </p:nvSpPr>
        <p:spPr bwMode="auto">
          <a:xfrm>
            <a:off x="71438" y="2112963"/>
            <a:ext cx="8956675" cy="990600"/>
          </a:xfrm>
          <a:prstGeom prst="rect">
            <a:avLst/>
          </a:prstGeom>
          <a:noFill/>
          <a:ln w="9525">
            <a:noFill/>
            <a:miter lim="800000"/>
            <a:headEnd/>
            <a:tailEnd/>
          </a:ln>
        </p:spPr>
        <p:txBody>
          <a:bodyPr>
            <a:spAutoFit/>
          </a:bodyPr>
          <a:lstStyle/>
          <a:p>
            <a:pPr>
              <a:lnSpc>
                <a:spcPts val="3500"/>
              </a:lnSpc>
              <a:buFont typeface="Wingdings" pitchFamily="2" charset="2"/>
              <a:buChar char="l"/>
            </a:pPr>
            <a:r>
              <a:rPr lang="zh-CN" altLang="en-US">
                <a:latin typeface="微软雅黑" pitchFamily="34" charset="-122"/>
                <a:ea typeface="微软雅黑" pitchFamily="34" charset="-122"/>
              </a:rPr>
              <a:t> 执行</a:t>
            </a:r>
            <a:r>
              <a:rPr lang="en-US" altLang="zh-CN">
                <a:solidFill>
                  <a:srgbClr val="FF0000"/>
                </a:solidFill>
                <a:latin typeface="微软雅黑" pitchFamily="34" charset="-122"/>
                <a:ea typeface="微软雅黑" pitchFamily="34" charset="-122"/>
              </a:rPr>
              <a:t>do_mov_l( )</a:t>
            </a:r>
            <a:r>
              <a:rPr lang="zh-CN" altLang="en-US">
                <a:latin typeface="微软雅黑" pitchFamily="34" charset="-122"/>
                <a:ea typeface="微软雅黑" pitchFamily="34" charset="-122"/>
              </a:rPr>
              <a:t>函数，</a:t>
            </a:r>
            <a:r>
              <a:rPr lang="en-US" altLang="zh-CN">
                <a:latin typeface="微软雅黑" pitchFamily="34" charset="-122"/>
                <a:ea typeface="微软雅黑" pitchFamily="34" charset="-122"/>
              </a:rPr>
              <a:t>where</a:t>
            </a:r>
            <a:r>
              <a:rPr lang="zh-CN" altLang="en-US">
                <a:latin typeface="微软雅黑" pitchFamily="34" charset="-122"/>
                <a:ea typeface="微软雅黑" pitchFamily="34" charset="-122"/>
              </a:rPr>
              <a:t>？</a:t>
            </a:r>
            <a:endParaRPr lang="en-US" altLang="zh-CN">
              <a:latin typeface="微软雅黑" pitchFamily="34" charset="-122"/>
              <a:ea typeface="微软雅黑" pitchFamily="34" charset="-122"/>
            </a:endParaRPr>
          </a:p>
          <a:p>
            <a:pPr>
              <a:lnSpc>
                <a:spcPts val="3500"/>
              </a:lnSpc>
              <a:buFont typeface="Wingdings" pitchFamily="2" charset="2"/>
              <a:buChar char="l"/>
            </a:pPr>
            <a:r>
              <a:rPr lang="zh-CN" altLang="en-US">
                <a:latin typeface="微软雅黑" pitchFamily="34" charset="-122"/>
                <a:ea typeface="微软雅黑" pitchFamily="34" charset="-122"/>
              </a:rPr>
              <a:t> 函数</a:t>
            </a:r>
            <a:r>
              <a:rPr lang="en-US" altLang="zh-CN">
                <a:solidFill>
                  <a:srgbClr val="FF0000"/>
                </a:solidFill>
                <a:latin typeface="微软雅黑" pitchFamily="34" charset="-122"/>
                <a:ea typeface="微软雅黑" pitchFamily="34" charset="-122"/>
              </a:rPr>
              <a:t>do_mov_l( )</a:t>
            </a:r>
            <a:r>
              <a:rPr lang="zh-CN" altLang="en-US">
                <a:latin typeface="微软雅黑" pitchFamily="34" charset="-122"/>
                <a:ea typeface="微软雅黑" pitchFamily="34" charset="-122"/>
              </a:rPr>
              <a:t>定义在文件“</a:t>
            </a:r>
            <a:r>
              <a:rPr lang="en-US" altLang="zh-CN" b="1">
                <a:solidFill>
                  <a:srgbClr val="0066FF"/>
                </a:solidFill>
                <a:latin typeface="微软雅黑" pitchFamily="34" charset="-122"/>
                <a:ea typeface="微软雅黑" pitchFamily="34" charset="-122"/>
              </a:rPr>
              <a:t>mov-template.h</a:t>
            </a:r>
            <a:r>
              <a:rPr lang="zh-CN" altLang="en-US">
                <a:latin typeface="微软雅黑" pitchFamily="34" charset="-122"/>
                <a:ea typeface="微软雅黑" pitchFamily="34" charset="-122"/>
              </a:rPr>
              <a:t>”中 </a:t>
            </a:r>
            <a:endParaRPr lang="en-US" altLang="zh-CN">
              <a:latin typeface="微软雅黑" pitchFamily="34" charset="-122"/>
              <a:ea typeface="微软雅黑" pitchFamily="34" charset="-122"/>
            </a:endParaRPr>
          </a:p>
        </p:txBody>
      </p:sp>
      <p:sp>
        <p:nvSpPr>
          <p:cNvPr id="13" name="矩形 12"/>
          <p:cNvSpPr>
            <a:spLocks noChangeArrowheads="1"/>
          </p:cNvSpPr>
          <p:nvPr/>
        </p:nvSpPr>
        <p:spPr bwMode="auto">
          <a:xfrm>
            <a:off x="161925" y="3159125"/>
            <a:ext cx="8847138" cy="1076325"/>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r>
              <a:rPr lang="en-US" altLang="zh-CN" sz="1600">
                <a:latin typeface="微软雅黑" pitchFamily="34" charset="-122"/>
                <a:ea typeface="微软雅黑" pitchFamily="34" charset="-122"/>
              </a:rPr>
              <a:t>static void </a:t>
            </a:r>
            <a:r>
              <a:rPr lang="en-US" altLang="zh-CN" sz="1600" b="1">
                <a:solidFill>
                  <a:srgbClr val="FF0000"/>
                </a:solidFill>
                <a:latin typeface="微软雅黑" pitchFamily="34" charset="-122"/>
                <a:ea typeface="微软雅黑" pitchFamily="34" charset="-122"/>
              </a:rPr>
              <a:t>do_execute</a:t>
            </a:r>
            <a:r>
              <a:rPr lang="en-US" altLang="zh-CN" sz="1600">
                <a:latin typeface="微软雅黑" pitchFamily="34" charset="-122"/>
                <a:ea typeface="微软雅黑" pitchFamily="34" charset="-122"/>
              </a:rPr>
              <a:t>() {</a:t>
            </a:r>
          </a:p>
          <a:p>
            <a:r>
              <a:rPr lang="en-US" altLang="zh-CN" sz="1600">
                <a:latin typeface="微软雅黑" pitchFamily="34" charset="-122"/>
                <a:ea typeface="微软雅黑" pitchFamily="34" charset="-122"/>
              </a:rPr>
              <a:t>	</a:t>
            </a:r>
            <a:r>
              <a:rPr lang="en-US" altLang="zh-CN" sz="1600" b="1">
                <a:solidFill>
                  <a:srgbClr val="0066FF"/>
                </a:solidFill>
                <a:latin typeface="微软雅黑" pitchFamily="34" charset="-122"/>
                <a:ea typeface="微软雅黑" pitchFamily="34" charset="-122"/>
              </a:rPr>
              <a:t>OPERAND_W</a:t>
            </a:r>
            <a:r>
              <a:rPr lang="en-US" altLang="zh-CN" sz="1600">
                <a:latin typeface="微软雅黑" pitchFamily="34" charset="-122"/>
                <a:ea typeface="微软雅黑" pitchFamily="34" charset="-122"/>
              </a:rPr>
              <a:t>(</a:t>
            </a:r>
            <a:r>
              <a:rPr lang="en-US" altLang="zh-CN" sz="1600" b="1">
                <a:solidFill>
                  <a:srgbClr val="9900CC"/>
                </a:solidFill>
                <a:latin typeface="微软雅黑" pitchFamily="34" charset="-122"/>
                <a:ea typeface="微软雅黑" pitchFamily="34" charset="-122"/>
              </a:rPr>
              <a:t>op_dest</a:t>
            </a:r>
            <a:r>
              <a:rPr lang="en-US" altLang="zh-CN" sz="1600">
                <a:latin typeface="微软雅黑" pitchFamily="34" charset="-122"/>
                <a:ea typeface="微软雅黑" pitchFamily="34" charset="-122"/>
              </a:rPr>
              <a:t>, </a:t>
            </a:r>
            <a:r>
              <a:rPr lang="en-US" altLang="zh-CN" sz="1600" b="1">
                <a:solidFill>
                  <a:srgbClr val="9900CC"/>
                </a:solidFill>
                <a:latin typeface="微软雅黑" pitchFamily="34" charset="-122"/>
                <a:ea typeface="微软雅黑" pitchFamily="34" charset="-122"/>
              </a:rPr>
              <a:t>op_src</a:t>
            </a:r>
            <a:r>
              <a:rPr lang="en-US" altLang="zh-CN" sz="1600">
                <a:latin typeface="微软雅黑" pitchFamily="34" charset="-122"/>
                <a:ea typeface="微软雅黑" pitchFamily="34" charset="-122"/>
              </a:rPr>
              <a:t>-&gt;val);</a:t>
            </a:r>
          </a:p>
          <a:p>
            <a:r>
              <a:rPr lang="en-US" altLang="zh-CN" sz="1600">
                <a:latin typeface="微软雅黑" pitchFamily="34" charset="-122"/>
                <a:ea typeface="微软雅黑" pitchFamily="34" charset="-122"/>
              </a:rPr>
              <a:t>	print_asm_template2();</a:t>
            </a:r>
          </a:p>
          <a:p>
            <a:r>
              <a:rPr lang="en-US" altLang="zh-CN" sz="1600">
                <a:latin typeface="微软雅黑" pitchFamily="34" charset="-122"/>
                <a:ea typeface="微软雅黑" pitchFamily="34" charset="-122"/>
              </a:rPr>
              <a:t>}</a:t>
            </a:r>
            <a:endParaRPr lang="zh-CN" altLang="en-US" sz="1600">
              <a:latin typeface="微软雅黑" pitchFamily="34" charset="-122"/>
              <a:ea typeface="微软雅黑" pitchFamily="34" charset="-122"/>
            </a:endParaRPr>
          </a:p>
        </p:txBody>
      </p:sp>
      <p:sp>
        <p:nvSpPr>
          <p:cNvPr id="16" name="下箭头 15"/>
          <p:cNvSpPr/>
          <p:nvPr/>
        </p:nvSpPr>
        <p:spPr>
          <a:xfrm>
            <a:off x="4362450" y="4283075"/>
            <a:ext cx="404813" cy="4175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p:cNvSpPr>
            <a:spLocks noChangeArrowheads="1"/>
          </p:cNvSpPr>
          <p:nvPr/>
        </p:nvSpPr>
        <p:spPr bwMode="auto">
          <a:xfrm>
            <a:off x="2516188" y="5975350"/>
            <a:ext cx="3043237" cy="460375"/>
          </a:xfrm>
          <a:prstGeom prst="rect">
            <a:avLst/>
          </a:prstGeom>
          <a:noFill/>
          <a:ln w="9525">
            <a:noFill/>
            <a:miter lim="800000"/>
            <a:headEnd/>
            <a:tailEnd/>
          </a:ln>
        </p:spPr>
        <p:txBody>
          <a:bodyPr wrap="none">
            <a:spAutoFit/>
          </a:bodyPr>
          <a:lstStyle/>
          <a:p>
            <a:r>
              <a:rPr lang="en-US" altLang="zh-CN" sz="2400"/>
              <a:t>mov $0x8000,  %ecx</a:t>
            </a:r>
            <a:endParaRPr lang="zh-CN" altLang="en-US" sz="2400"/>
          </a:p>
        </p:txBody>
      </p:sp>
      <p:sp>
        <p:nvSpPr>
          <p:cNvPr id="19" name="TextBox 18"/>
          <p:cNvSpPr txBox="1">
            <a:spLocks noChangeArrowheads="1"/>
          </p:cNvSpPr>
          <p:nvPr/>
        </p:nvSpPr>
        <p:spPr bwMode="auto">
          <a:xfrm>
            <a:off x="3132138" y="6346825"/>
            <a:ext cx="1558925" cy="368300"/>
          </a:xfrm>
          <a:prstGeom prst="rect">
            <a:avLst/>
          </a:prstGeom>
          <a:noFill/>
          <a:ln w="9525">
            <a:noFill/>
            <a:miter lim="800000"/>
            <a:headEnd/>
            <a:tailEnd/>
          </a:ln>
        </p:spPr>
        <p:txBody>
          <a:bodyPr>
            <a:spAutoFit/>
          </a:bodyPr>
          <a:lstStyle/>
          <a:p>
            <a:pPr algn="ctr"/>
            <a:r>
              <a:rPr lang="en-US" altLang="zh-CN">
                <a:solidFill>
                  <a:srgbClr val="C00000"/>
                </a:solidFill>
                <a:latin typeface="微软雅黑" pitchFamily="34" charset="-122"/>
                <a:ea typeface="微软雅黑" pitchFamily="34" charset="-122"/>
              </a:rPr>
              <a:t>(op_src-&gt;val)</a:t>
            </a:r>
            <a:endParaRPr lang="zh-CN" altLang="en-US">
              <a:solidFill>
                <a:srgbClr val="C00000"/>
              </a:solidFill>
              <a:latin typeface="微软雅黑" pitchFamily="34" charset="-122"/>
              <a:ea typeface="微软雅黑" pitchFamily="34" charset="-122"/>
            </a:endParaRPr>
          </a:p>
        </p:txBody>
      </p:sp>
      <p:sp>
        <p:nvSpPr>
          <p:cNvPr id="20" name="TextBox 19"/>
          <p:cNvSpPr txBox="1">
            <a:spLocks noChangeArrowheads="1"/>
          </p:cNvSpPr>
          <p:nvPr/>
        </p:nvSpPr>
        <p:spPr bwMode="auto">
          <a:xfrm>
            <a:off x="4572000" y="6337300"/>
            <a:ext cx="1214438" cy="369888"/>
          </a:xfrm>
          <a:prstGeom prst="rect">
            <a:avLst/>
          </a:prstGeom>
          <a:noFill/>
          <a:ln w="9525">
            <a:noFill/>
            <a:miter lim="800000"/>
            <a:headEnd/>
            <a:tailEnd/>
          </a:ln>
        </p:spPr>
        <p:txBody>
          <a:bodyPr>
            <a:spAutoFit/>
          </a:bodyPr>
          <a:lstStyle/>
          <a:p>
            <a:pPr algn="ctr"/>
            <a:r>
              <a:rPr lang="en-US" altLang="zh-CN">
                <a:solidFill>
                  <a:srgbClr val="C00000"/>
                </a:solidFill>
                <a:latin typeface="微软雅黑" pitchFamily="34" charset="-122"/>
                <a:ea typeface="微软雅黑" pitchFamily="34" charset="-122"/>
              </a:rPr>
              <a:t>(op_dest)</a:t>
            </a:r>
            <a:endParaRPr lang="zh-CN" altLang="en-US">
              <a:solidFill>
                <a:srgbClr val="C00000"/>
              </a:solidFill>
              <a:latin typeface="微软雅黑" pitchFamily="34" charset="-122"/>
              <a:ea typeface="微软雅黑" pitchFamily="34" charset="-122"/>
            </a:endParaRPr>
          </a:p>
        </p:txBody>
      </p:sp>
      <p:sp>
        <p:nvSpPr>
          <p:cNvPr id="14" name="矩形 13"/>
          <p:cNvSpPr>
            <a:spLocks noChangeArrowheads="1"/>
          </p:cNvSpPr>
          <p:nvPr/>
        </p:nvSpPr>
        <p:spPr bwMode="auto">
          <a:xfrm>
            <a:off x="161925" y="4745038"/>
            <a:ext cx="8847138" cy="1077912"/>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r>
              <a:rPr lang="en-US" altLang="zh-CN" sz="1600">
                <a:latin typeface="微软雅黑" pitchFamily="34" charset="-122"/>
                <a:ea typeface="微软雅黑" pitchFamily="34" charset="-122"/>
              </a:rPr>
              <a:t>static void </a:t>
            </a:r>
            <a:r>
              <a:rPr lang="en-US" altLang="zh-CN" sz="1600" b="1">
                <a:solidFill>
                  <a:srgbClr val="FF0000"/>
                </a:solidFill>
                <a:latin typeface="微软雅黑" pitchFamily="34" charset="-122"/>
                <a:ea typeface="微软雅黑" pitchFamily="34" charset="-122"/>
              </a:rPr>
              <a:t>do_mov_l</a:t>
            </a:r>
            <a:r>
              <a:rPr lang="en-US" altLang="zh-CN" sz="1600">
                <a:latin typeface="微软雅黑" pitchFamily="34" charset="-122"/>
                <a:ea typeface="微软雅黑" pitchFamily="34" charset="-122"/>
              </a:rPr>
              <a:t>() {</a:t>
            </a:r>
          </a:p>
          <a:p>
            <a:r>
              <a:rPr lang="en-US" altLang="zh-CN" sz="1600">
                <a:latin typeface="微软雅黑" pitchFamily="34" charset="-122"/>
                <a:ea typeface="微软雅黑" pitchFamily="34" charset="-122"/>
              </a:rPr>
              <a:t>	</a:t>
            </a:r>
            <a:r>
              <a:rPr lang="en-US" altLang="zh-CN" sz="1600" b="1">
                <a:solidFill>
                  <a:srgbClr val="0066CC"/>
                </a:solidFill>
                <a:latin typeface="微软雅黑" pitchFamily="34" charset="-122"/>
                <a:ea typeface="微软雅黑" pitchFamily="34" charset="-122"/>
              </a:rPr>
              <a:t>write_operand_l</a:t>
            </a:r>
            <a:r>
              <a:rPr lang="en-US" altLang="zh-CN" sz="1600">
                <a:latin typeface="微软雅黑" pitchFamily="34" charset="-122"/>
                <a:ea typeface="微软雅黑" pitchFamily="34" charset="-122"/>
              </a:rPr>
              <a:t>((&amp;ops_decoded.dest), (&amp;ops_decoded.src)-&gt;val);</a:t>
            </a:r>
          </a:p>
          <a:p>
            <a:r>
              <a:rPr lang="en-US" altLang="zh-CN" sz="1600">
                <a:latin typeface="微软雅黑" pitchFamily="34" charset="-122"/>
                <a:ea typeface="微软雅黑" pitchFamily="34" charset="-122"/>
              </a:rPr>
              <a:t>	 print_asm_template2();</a:t>
            </a:r>
          </a:p>
          <a:p>
            <a:r>
              <a:rPr lang="en-US" altLang="zh-CN" sz="1600">
                <a:latin typeface="微软雅黑" pitchFamily="34" charset="-122"/>
                <a:ea typeface="微软雅黑" pitchFamily="34" charset="-122"/>
              </a:rPr>
              <a:t>}</a:t>
            </a:r>
            <a:endParaRPr lang="zh-CN" altLang="en-US" sz="1600">
              <a:latin typeface="微软雅黑" pitchFamily="34" charset="-122"/>
              <a:ea typeface="微软雅黑" pitchFamily="34" charset="-122"/>
            </a:endParaRPr>
          </a:p>
        </p:txBody>
      </p:sp>
      <p:sp>
        <p:nvSpPr>
          <p:cNvPr id="15" name="TextBox 14"/>
          <p:cNvSpPr txBox="1">
            <a:spLocks noChangeArrowheads="1"/>
          </p:cNvSpPr>
          <p:nvPr/>
        </p:nvSpPr>
        <p:spPr bwMode="auto">
          <a:xfrm>
            <a:off x="3176588" y="4260850"/>
            <a:ext cx="1035050" cy="368300"/>
          </a:xfrm>
          <a:prstGeom prst="rect">
            <a:avLst/>
          </a:prstGeom>
          <a:noFill/>
          <a:ln w="9525">
            <a:noFill/>
            <a:miter lim="800000"/>
            <a:headEnd/>
            <a:tailEnd/>
          </a:ln>
        </p:spPr>
        <p:txBody>
          <a:bodyPr>
            <a:spAutoFit/>
          </a:bodyPr>
          <a:lstStyle/>
          <a:p>
            <a:pPr algn="ctr"/>
            <a:r>
              <a:rPr lang="zh-CN" altLang="en-US">
                <a:latin typeface="微软雅黑" pitchFamily="34" charset="-122"/>
                <a:ea typeface="微软雅黑" pitchFamily="34" charset="-122"/>
              </a:rPr>
              <a:t>宏展开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blinds(horizontal)">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blinds(horizontal)">
                                      <p:cBhvr>
                                        <p:cTn id="17" dur="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linds(horizontal)">
                                      <p:cBhvr>
                                        <p:cTn id="30" dur="500"/>
                                        <p:tgtEl>
                                          <p:spTgt spid="14"/>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linds(horizontal)">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7">
                                            <p:txEl>
                                              <p:pRg st="0" end="0"/>
                                            </p:txEl>
                                          </p:spTgt>
                                        </p:tgtEl>
                                        <p:attrNameLst>
                                          <p:attrName>style.visibility</p:attrName>
                                        </p:attrNameLst>
                                      </p:cBhvr>
                                      <p:to>
                                        <p:strVal val="visible"/>
                                      </p:to>
                                    </p:set>
                                    <p:animEffect transition="in" filter="blinds(horizontal)">
                                      <p:cBhvr>
                                        <p:cTn id="38" dur="500"/>
                                        <p:tgtEl>
                                          <p:spTgt spid="17">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linds(horizontal)">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linds(horizontal)">
                                      <p:cBhvr>
                                        <p:cTn id="4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6" grpId="0" animBg="1"/>
      <p:bldP spid="19" grpId="0"/>
      <p:bldP spid="20" grpId="0"/>
      <p:bldP spid="14" grpId="0" animBg="1"/>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98425"/>
            <a:ext cx="8229600" cy="561975"/>
          </a:xfrm>
        </p:spPr>
        <p:txBody>
          <a:bodyPr/>
          <a:lstStyle/>
          <a:p>
            <a:r>
              <a:rPr lang="zh-CN" altLang="en-US" sz="3600"/>
              <a:t>规律和体会</a:t>
            </a:r>
          </a:p>
        </p:txBody>
      </p:sp>
      <p:sp>
        <p:nvSpPr>
          <p:cNvPr id="23" name="TextBox 22"/>
          <p:cNvSpPr txBox="1">
            <a:spLocks noChangeArrowheads="1"/>
          </p:cNvSpPr>
          <p:nvPr/>
        </p:nvSpPr>
        <p:spPr bwMode="auto">
          <a:xfrm>
            <a:off x="250825" y="773113"/>
            <a:ext cx="8686800" cy="3939540"/>
          </a:xfrm>
          <a:prstGeom prst="rect">
            <a:avLst/>
          </a:prstGeom>
          <a:noFill/>
          <a:ln w="9525">
            <a:noFill/>
            <a:miter lim="800000"/>
            <a:headEnd/>
            <a:tailEnd/>
          </a:ln>
        </p:spPr>
        <p:txBody>
          <a:bodyPr>
            <a:spAutoFit/>
          </a:bodyPr>
          <a:lstStyle/>
          <a:p>
            <a:pPr>
              <a:lnSpc>
                <a:spcPts val="3000"/>
              </a:lnSpc>
              <a:buFont typeface="Wingdings" pitchFamily="2" charset="2"/>
              <a:buChar char="l"/>
            </a:pPr>
            <a:r>
              <a:rPr lang="zh-CN" altLang="en-US" dirty="0">
                <a:latin typeface="微软雅黑" pitchFamily="34" charset="-122"/>
                <a:ea typeface="微软雅黑" pitchFamily="34" charset="-122"/>
              </a:rPr>
              <a:t> 对于同一指令的不同形式，它们的执行阶段是相同的。如</a:t>
            </a:r>
            <a:r>
              <a:rPr lang="en-US" altLang="zh-CN" dirty="0">
                <a:solidFill>
                  <a:srgbClr val="0066CC"/>
                </a:solidFill>
                <a:latin typeface="微软雅黑" pitchFamily="34" charset="-122"/>
                <a:ea typeface="微软雅黑" pitchFamily="34" charset="-122"/>
              </a:rPr>
              <a:t>mov_i2rm</a:t>
            </a:r>
            <a:r>
              <a:rPr lang="zh-CN" altLang="en-US" dirty="0">
                <a:solidFill>
                  <a:srgbClr val="0066CC"/>
                </a:solidFill>
                <a:latin typeface="微软雅黑" pitchFamily="34" charset="-122"/>
                <a:ea typeface="微软雅黑" pitchFamily="34" charset="-122"/>
              </a:rPr>
              <a:t>和</a:t>
            </a:r>
            <a:r>
              <a:rPr lang="en-US" altLang="zh-CN" dirty="0">
                <a:solidFill>
                  <a:srgbClr val="0066CC"/>
                </a:solidFill>
                <a:latin typeface="微软雅黑" pitchFamily="34" charset="-122"/>
                <a:ea typeface="微软雅黑" pitchFamily="34" charset="-122"/>
              </a:rPr>
              <a:t>mov_rm2r</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a:lnSpc>
                <a:spcPts val="3000"/>
              </a:lnSpc>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它们的</a:t>
            </a:r>
            <a:r>
              <a:rPr lang="zh-CN" altLang="en-US" b="1" dirty="0">
                <a:solidFill>
                  <a:srgbClr val="FF0000"/>
                </a:solidFill>
                <a:latin typeface="微软雅黑" pitchFamily="34" charset="-122"/>
                <a:ea typeface="微软雅黑" pitchFamily="34" charset="-122"/>
              </a:rPr>
              <a:t>执行阶段</a:t>
            </a:r>
            <a:r>
              <a:rPr lang="zh-CN" altLang="en-US" dirty="0">
                <a:latin typeface="微软雅黑" pitchFamily="34" charset="-122"/>
                <a:ea typeface="微软雅黑" pitchFamily="34" charset="-122"/>
              </a:rPr>
              <a:t>都是</a:t>
            </a:r>
            <a:r>
              <a:rPr lang="zh-CN" altLang="en-US" dirty="0">
                <a:solidFill>
                  <a:srgbClr val="9900CC"/>
                </a:solidFill>
                <a:latin typeface="微软雅黑" pitchFamily="34" charset="-122"/>
                <a:ea typeface="微软雅黑" pitchFamily="34" charset="-122"/>
              </a:rPr>
              <a:t>将源操作数存储目的操作数中</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a:lnSpc>
                <a:spcPts val="3000"/>
              </a:lnSpc>
            </a:pPr>
            <a:endParaRPr lang="en-US" altLang="zh-CN" sz="2000" dirty="0">
              <a:latin typeface="微软雅黑" pitchFamily="34" charset="-122"/>
              <a:ea typeface="微软雅黑" pitchFamily="34" charset="-122"/>
            </a:endParaRPr>
          </a:p>
          <a:p>
            <a:pPr>
              <a:lnSpc>
                <a:spcPts val="3000"/>
              </a:lnSpc>
            </a:pPr>
            <a:endParaRPr lang="en-US" altLang="zh-CN" sz="2000" dirty="0">
              <a:latin typeface="微软雅黑" pitchFamily="34" charset="-122"/>
              <a:ea typeface="微软雅黑" pitchFamily="34" charset="-122"/>
            </a:endParaRPr>
          </a:p>
          <a:p>
            <a:pPr>
              <a:lnSpc>
                <a:spcPts val="3000"/>
              </a:lnSpc>
              <a:buFont typeface="Wingdings" pitchFamily="2" charset="2"/>
              <a:buChar char="l"/>
            </a:pPr>
            <a:r>
              <a:rPr lang="zh-CN" altLang="en-US" dirty="0">
                <a:latin typeface="微软雅黑" pitchFamily="34" charset="-122"/>
                <a:ea typeface="微软雅黑" pitchFamily="34" charset="-122"/>
              </a:rPr>
              <a:t> 对于不同指令的同一种形式，它们的译码阶段是相同的。如</a:t>
            </a:r>
            <a:r>
              <a:rPr lang="en-US" altLang="zh-CN" dirty="0">
                <a:solidFill>
                  <a:srgbClr val="0066CC"/>
                </a:solidFill>
                <a:latin typeface="微软雅黑" pitchFamily="34" charset="-122"/>
                <a:ea typeface="微软雅黑" pitchFamily="34" charset="-122"/>
              </a:rPr>
              <a:t>mov_i2rm</a:t>
            </a:r>
            <a:r>
              <a:rPr lang="zh-CN" altLang="en-US" dirty="0">
                <a:solidFill>
                  <a:srgbClr val="0066CC"/>
                </a:solidFill>
                <a:latin typeface="微软雅黑" pitchFamily="34" charset="-122"/>
                <a:ea typeface="微软雅黑" pitchFamily="34" charset="-122"/>
              </a:rPr>
              <a:t>和</a:t>
            </a:r>
            <a:r>
              <a:rPr lang="en-US" altLang="zh-CN" dirty="0">
                <a:solidFill>
                  <a:srgbClr val="0066CC"/>
                </a:solidFill>
                <a:latin typeface="微软雅黑" pitchFamily="34" charset="-122"/>
                <a:ea typeface="微软雅黑" pitchFamily="34" charset="-122"/>
              </a:rPr>
              <a:t>sub_i2rm</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a:lnSpc>
                <a:spcPts val="3000"/>
              </a:lnSpc>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它们的</a:t>
            </a:r>
            <a:r>
              <a:rPr lang="zh-CN" altLang="en-US" b="1" dirty="0">
                <a:solidFill>
                  <a:srgbClr val="FF0000"/>
                </a:solidFill>
                <a:latin typeface="微软雅黑" pitchFamily="34" charset="-122"/>
                <a:ea typeface="微软雅黑" pitchFamily="34" charset="-122"/>
              </a:rPr>
              <a:t>译码阶段</a:t>
            </a:r>
            <a:r>
              <a:rPr lang="zh-CN" altLang="en-US" dirty="0">
                <a:latin typeface="微软雅黑" pitchFamily="34" charset="-122"/>
                <a:ea typeface="微软雅黑" pitchFamily="34" charset="-122"/>
              </a:rPr>
              <a:t>都是识别出一个</a:t>
            </a:r>
            <a:r>
              <a:rPr lang="zh-CN" altLang="en-US" dirty="0">
                <a:solidFill>
                  <a:srgbClr val="9900CC"/>
                </a:solidFill>
                <a:latin typeface="微软雅黑" pitchFamily="34" charset="-122"/>
                <a:ea typeface="微软雅黑" pitchFamily="34" charset="-122"/>
              </a:rPr>
              <a:t>立即数</a:t>
            </a:r>
            <a:r>
              <a:rPr lang="zh-CN" altLang="en-US" dirty="0">
                <a:latin typeface="微软雅黑" pitchFamily="34" charset="-122"/>
                <a:ea typeface="微软雅黑" pitchFamily="34" charset="-122"/>
              </a:rPr>
              <a:t>和一个</a:t>
            </a:r>
            <a:r>
              <a:rPr lang="en-US" altLang="zh-CN" dirty="0" err="1">
                <a:solidFill>
                  <a:srgbClr val="9900CC"/>
                </a:solidFill>
                <a:latin typeface="微软雅黑" pitchFamily="34" charset="-122"/>
                <a:ea typeface="微软雅黑" pitchFamily="34" charset="-122"/>
              </a:rPr>
              <a:t>rm</a:t>
            </a:r>
            <a:r>
              <a:rPr lang="zh-CN" altLang="en-US" dirty="0">
                <a:solidFill>
                  <a:srgbClr val="9900CC"/>
                </a:solidFill>
                <a:latin typeface="微软雅黑" pitchFamily="34" charset="-122"/>
                <a:ea typeface="微软雅黑" pitchFamily="34" charset="-122"/>
              </a:rPr>
              <a:t>操作数</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a:lnSpc>
                <a:spcPts val="3000"/>
              </a:lnSpc>
              <a:buFont typeface="Wingdings" pitchFamily="2" charset="2"/>
              <a:buChar char="l"/>
            </a:pPr>
            <a:endParaRPr lang="en-US" altLang="zh-CN" sz="2000" dirty="0">
              <a:latin typeface="微软雅黑" pitchFamily="34" charset="-122"/>
              <a:ea typeface="微软雅黑" pitchFamily="34" charset="-122"/>
            </a:endParaRPr>
          </a:p>
          <a:p>
            <a:pPr>
              <a:lnSpc>
                <a:spcPts val="3000"/>
              </a:lnSpc>
              <a:buFont typeface="Wingdings" pitchFamily="2" charset="2"/>
              <a:buChar char="l"/>
            </a:pPr>
            <a:r>
              <a:rPr lang="zh-CN" altLang="en-US" sz="2000" dirty="0">
                <a:latin typeface="微软雅黑" pitchFamily="34" charset="-122"/>
                <a:ea typeface="微软雅黑" pitchFamily="34" charset="-122"/>
              </a:rPr>
              <a:t> </a:t>
            </a:r>
            <a:r>
              <a:rPr lang="zh-CN" altLang="en-US" dirty="0">
                <a:latin typeface="微软雅黑" pitchFamily="34" charset="-122"/>
                <a:ea typeface="微软雅黑" pitchFamily="34" charset="-122"/>
              </a:rPr>
              <a:t>对于同一条指令同一种形式的不同长度，它们的</a:t>
            </a:r>
            <a:r>
              <a:rPr lang="zh-CN" altLang="en-US" b="1" dirty="0">
                <a:solidFill>
                  <a:srgbClr val="FF0000"/>
                </a:solidFill>
                <a:latin typeface="微软雅黑" pitchFamily="34" charset="-122"/>
                <a:ea typeface="微软雅黑" pitchFamily="34" charset="-122"/>
              </a:rPr>
              <a:t>译码阶段和执行阶段</a:t>
            </a:r>
            <a:r>
              <a:rPr lang="zh-CN" altLang="en-US" dirty="0">
                <a:latin typeface="微软雅黑" pitchFamily="34" charset="-122"/>
                <a:ea typeface="微软雅黑" pitchFamily="34" charset="-122"/>
              </a:rPr>
              <a:t>都是非常类似</a:t>
            </a:r>
            <a:endParaRPr lang="en-US" altLang="zh-CN" dirty="0">
              <a:latin typeface="微软雅黑" pitchFamily="34" charset="-122"/>
              <a:ea typeface="微软雅黑" pitchFamily="34" charset="-122"/>
            </a:endParaRPr>
          </a:p>
          <a:p>
            <a:pPr>
              <a:lnSpc>
                <a:spcPts val="3000"/>
              </a:lnSpc>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的。如</a:t>
            </a:r>
            <a:r>
              <a:rPr lang="en-US" altLang="zh-CN" dirty="0">
                <a:solidFill>
                  <a:srgbClr val="0066CC"/>
                </a:solidFill>
                <a:latin typeface="微软雅黑" pitchFamily="34" charset="-122"/>
                <a:ea typeface="微软雅黑" pitchFamily="34" charset="-122"/>
              </a:rPr>
              <a:t>mov_i2rm_b</a:t>
            </a:r>
            <a:r>
              <a:rPr lang="zh-CN" altLang="en-US" dirty="0">
                <a:solidFill>
                  <a:srgbClr val="0066CC"/>
                </a:solidFill>
                <a:latin typeface="微软雅黑" pitchFamily="34" charset="-122"/>
                <a:ea typeface="微软雅黑" pitchFamily="34" charset="-122"/>
              </a:rPr>
              <a:t>，</a:t>
            </a:r>
            <a:r>
              <a:rPr lang="en-US" altLang="zh-CN" dirty="0">
                <a:solidFill>
                  <a:srgbClr val="0066CC"/>
                </a:solidFill>
                <a:latin typeface="微软雅黑" pitchFamily="34" charset="-122"/>
                <a:ea typeface="微软雅黑" pitchFamily="34" charset="-122"/>
              </a:rPr>
              <a:t>mov_i2rm_w</a:t>
            </a:r>
            <a:r>
              <a:rPr lang="zh-CN" altLang="en-US" dirty="0">
                <a:solidFill>
                  <a:srgbClr val="0066CC"/>
                </a:solidFill>
                <a:latin typeface="微软雅黑" pitchFamily="34" charset="-122"/>
                <a:ea typeface="微软雅黑" pitchFamily="34" charset="-122"/>
              </a:rPr>
              <a:t>和</a:t>
            </a:r>
            <a:r>
              <a:rPr lang="en-US" altLang="zh-CN" dirty="0">
                <a:solidFill>
                  <a:srgbClr val="0066CC"/>
                </a:solidFill>
                <a:latin typeface="微软雅黑" pitchFamily="34" charset="-122"/>
                <a:ea typeface="微软雅黑" pitchFamily="34" charset="-122"/>
              </a:rPr>
              <a:t>mov_i2rm_l</a:t>
            </a:r>
            <a:r>
              <a:rPr lang="zh-CN" altLang="en-US" dirty="0">
                <a:latin typeface="微软雅黑" pitchFamily="34" charset="-122"/>
                <a:ea typeface="微软雅黑" pitchFamily="34" charset="-122"/>
              </a:rPr>
              <a:t>，它们都是识别出</a:t>
            </a:r>
            <a:r>
              <a:rPr lang="zh-CN" altLang="en-US" dirty="0">
                <a:solidFill>
                  <a:srgbClr val="9900CC"/>
                </a:solidFill>
                <a:latin typeface="微软雅黑" pitchFamily="34" charset="-122"/>
                <a:ea typeface="微软雅黑" pitchFamily="34" charset="-122"/>
              </a:rPr>
              <a:t>一个立即数</a:t>
            </a:r>
            <a:endParaRPr lang="en-US" altLang="zh-CN" dirty="0">
              <a:solidFill>
                <a:srgbClr val="9900CC"/>
              </a:solidFill>
              <a:latin typeface="微软雅黑" pitchFamily="34" charset="-122"/>
              <a:ea typeface="微软雅黑" pitchFamily="34" charset="-122"/>
            </a:endParaRPr>
          </a:p>
          <a:p>
            <a:pPr>
              <a:lnSpc>
                <a:spcPts val="3000"/>
              </a:lnSpc>
            </a:pPr>
            <a:r>
              <a:rPr lang="en-US" altLang="zh-CN" dirty="0">
                <a:solidFill>
                  <a:srgbClr val="9900CC"/>
                </a:solidFill>
                <a:latin typeface="微软雅黑" pitchFamily="34" charset="-122"/>
                <a:ea typeface="微软雅黑" pitchFamily="34" charset="-122"/>
              </a:rPr>
              <a:t>    </a:t>
            </a:r>
            <a:r>
              <a:rPr lang="zh-CN" altLang="en-US" dirty="0">
                <a:solidFill>
                  <a:srgbClr val="9900CC"/>
                </a:solidFill>
                <a:latin typeface="微软雅黑" pitchFamily="34" charset="-122"/>
                <a:ea typeface="微软雅黑" pitchFamily="34" charset="-122"/>
              </a:rPr>
              <a:t>和一个 </a:t>
            </a:r>
            <a:r>
              <a:rPr lang="en-US" altLang="zh-CN" dirty="0" err="1">
                <a:solidFill>
                  <a:srgbClr val="9900CC"/>
                </a:solidFill>
                <a:latin typeface="微软雅黑" pitchFamily="34" charset="-122"/>
                <a:ea typeface="微软雅黑" pitchFamily="34" charset="-122"/>
              </a:rPr>
              <a:t>rm</a:t>
            </a:r>
            <a:r>
              <a:rPr lang="zh-CN" altLang="en-US" dirty="0">
                <a:solidFill>
                  <a:srgbClr val="9900CC"/>
                </a:solidFill>
                <a:latin typeface="微软雅黑" pitchFamily="34" charset="-122"/>
                <a:ea typeface="微软雅黑" pitchFamily="34" charset="-122"/>
              </a:rPr>
              <a:t>操作数，然后把立即数存入</a:t>
            </a:r>
            <a:r>
              <a:rPr lang="en-US" altLang="zh-CN" dirty="0" err="1">
                <a:solidFill>
                  <a:srgbClr val="9900CC"/>
                </a:solidFill>
                <a:latin typeface="微软雅黑" pitchFamily="34" charset="-122"/>
                <a:ea typeface="微软雅黑" pitchFamily="34" charset="-122"/>
              </a:rPr>
              <a:t>rm</a:t>
            </a:r>
            <a:r>
              <a:rPr lang="zh-CN" altLang="en-US" dirty="0">
                <a:solidFill>
                  <a:srgbClr val="9900CC"/>
                </a:solidFill>
                <a:latin typeface="微软雅黑" pitchFamily="34" charset="-122"/>
                <a:ea typeface="微软雅黑" pitchFamily="34" charset="-122"/>
              </a:rPr>
              <a:t>操作数</a:t>
            </a:r>
            <a:r>
              <a:rPr lang="zh-CN" altLang="en-US" dirty="0">
                <a:latin typeface="微软雅黑" pitchFamily="34" charset="-122"/>
                <a:ea typeface="微软雅黑" pitchFamily="34" charset="-122"/>
              </a:rPr>
              <a:t>。</a:t>
            </a:r>
          </a:p>
        </p:txBody>
      </p:sp>
      <p:sp>
        <p:nvSpPr>
          <p:cNvPr id="26" name="TextBox 25"/>
          <p:cNvSpPr txBox="1">
            <a:spLocks noChangeArrowheads="1"/>
          </p:cNvSpPr>
          <p:nvPr/>
        </p:nvSpPr>
        <p:spPr bwMode="auto">
          <a:xfrm>
            <a:off x="341312" y="5094185"/>
            <a:ext cx="8461157" cy="369332"/>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实现封装和抽象，尽可能复用，框架代码中使用了大量的宏，见</a:t>
            </a:r>
            <a:r>
              <a:rPr lang="zh-CN" altLang="en-US" b="1" dirty="0">
                <a:solidFill>
                  <a:srgbClr val="009242"/>
                </a:solidFill>
                <a:latin typeface="微软雅黑" pitchFamily="34" charset="-122"/>
                <a:ea typeface="微软雅黑" pitchFamily="34" charset="-122"/>
              </a:rPr>
              <a:t>实验手册第</a:t>
            </a:r>
            <a:r>
              <a:rPr lang="en-US" altLang="zh-CN" b="1" dirty="0">
                <a:solidFill>
                  <a:srgbClr val="009242"/>
                </a:solidFill>
                <a:latin typeface="微软雅黑" pitchFamily="34" charset="-122"/>
                <a:ea typeface="微软雅黑" pitchFamily="34" charset="-122"/>
              </a:rPr>
              <a:t>15</a:t>
            </a:r>
            <a:r>
              <a:rPr lang="zh-CN" altLang="en-US" b="1" dirty="0">
                <a:solidFill>
                  <a:srgbClr val="009242"/>
                </a:solidFill>
                <a:latin typeface="微软雅黑" pitchFamily="34" charset="-122"/>
                <a:ea typeface="微软雅黑" pitchFamily="34" charset="-122"/>
              </a:rPr>
              <a:t>页</a:t>
            </a:r>
          </a:p>
        </p:txBody>
      </p:sp>
      <p:sp>
        <p:nvSpPr>
          <p:cNvPr id="5" name="矩形 4"/>
          <p:cNvSpPr>
            <a:spLocks noChangeArrowheads="1"/>
          </p:cNvSpPr>
          <p:nvPr/>
        </p:nvSpPr>
        <p:spPr bwMode="auto">
          <a:xfrm>
            <a:off x="341313" y="5833070"/>
            <a:ext cx="8577262" cy="435825"/>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pPr>
              <a:lnSpc>
                <a:spcPts val="3000"/>
              </a:lnSpc>
            </a:pPr>
            <a:r>
              <a:rPr lang="en-US" altLang="zh-CN" dirty="0">
                <a:latin typeface="微软雅黑" pitchFamily="34" charset="-122"/>
                <a:ea typeface="微软雅黑" pitchFamily="34" charset="-122"/>
              </a:rPr>
              <a:t>make </a:t>
            </a:r>
            <a:r>
              <a:rPr lang="en-US" altLang="zh-CN" dirty="0" err="1">
                <a:latin typeface="微软雅黑" pitchFamily="34" charset="-122"/>
                <a:ea typeface="微软雅黑" pitchFamily="34" charset="-122"/>
              </a:rPr>
              <a:t>cpp</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生成 </a:t>
            </a:r>
            <a:r>
              <a:rPr lang="en-US" altLang="zh-CN" dirty="0">
                <a:solidFill>
                  <a:srgbClr val="FF0000"/>
                </a:solidFill>
                <a:latin typeface="微软雅黑" pitchFamily="34" charset="-122"/>
                <a:ea typeface="微软雅黑" pitchFamily="34" charset="-122"/>
              </a:rPr>
              <a:t>.</a:t>
            </a:r>
            <a:r>
              <a:rPr lang="en-US" altLang="zh-CN" dirty="0" err="1">
                <a:solidFill>
                  <a:srgbClr val="FF0000"/>
                </a:solidFill>
                <a:latin typeface="微软雅黑" pitchFamily="34" charset="-122"/>
                <a:ea typeface="微软雅黑" pitchFamily="34" charset="-122"/>
              </a:rPr>
              <a:t>i</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的预处理结果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blinds(horizontal)">
                                      <p:cBhvr>
                                        <p:cTn id="7" dur="500"/>
                                        <p:tgtEl>
                                          <p:spTgt spid="2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
                                            <p:txEl>
                                              <p:pRg st="1" end="1"/>
                                            </p:txEl>
                                          </p:spTgt>
                                        </p:tgtEl>
                                        <p:attrNameLst>
                                          <p:attrName>style.visibility</p:attrName>
                                        </p:attrNameLst>
                                      </p:cBhvr>
                                      <p:to>
                                        <p:strVal val="visible"/>
                                      </p:to>
                                    </p:set>
                                    <p:animEffect transition="in" filter="blinds(horizontal)">
                                      <p:cBhvr>
                                        <p:cTn id="10" dur="500"/>
                                        <p:tgtEl>
                                          <p:spTgt spid="2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3">
                                            <p:txEl>
                                              <p:pRg st="4" end="4"/>
                                            </p:txEl>
                                          </p:spTgt>
                                        </p:tgtEl>
                                        <p:attrNameLst>
                                          <p:attrName>style.visibility</p:attrName>
                                        </p:attrNameLst>
                                      </p:cBhvr>
                                      <p:to>
                                        <p:strVal val="visible"/>
                                      </p:to>
                                    </p:set>
                                    <p:animEffect transition="in" filter="blinds(horizontal)">
                                      <p:cBhvr>
                                        <p:cTn id="15" dur="500"/>
                                        <p:tgtEl>
                                          <p:spTgt spid="2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3">
                                            <p:txEl>
                                              <p:pRg st="5" end="5"/>
                                            </p:txEl>
                                          </p:spTgt>
                                        </p:tgtEl>
                                        <p:attrNameLst>
                                          <p:attrName>style.visibility</p:attrName>
                                        </p:attrNameLst>
                                      </p:cBhvr>
                                      <p:to>
                                        <p:strVal val="visible"/>
                                      </p:to>
                                    </p:set>
                                    <p:animEffect transition="in" filter="blinds(horizontal)">
                                      <p:cBhvr>
                                        <p:cTn id="18" dur="500"/>
                                        <p:tgtEl>
                                          <p:spTgt spid="2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3">
                                            <p:txEl>
                                              <p:pRg st="7" end="7"/>
                                            </p:txEl>
                                          </p:spTgt>
                                        </p:tgtEl>
                                        <p:attrNameLst>
                                          <p:attrName>style.visibility</p:attrName>
                                        </p:attrNameLst>
                                      </p:cBhvr>
                                      <p:to>
                                        <p:strVal val="visible"/>
                                      </p:to>
                                    </p:set>
                                    <p:animEffect transition="in" filter="blinds(horizontal)">
                                      <p:cBhvr>
                                        <p:cTn id="23" dur="500"/>
                                        <p:tgtEl>
                                          <p:spTgt spid="23">
                                            <p:txEl>
                                              <p:pRg st="7" end="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3">
                                            <p:txEl>
                                              <p:pRg st="8" end="8"/>
                                            </p:txEl>
                                          </p:spTgt>
                                        </p:tgtEl>
                                        <p:attrNameLst>
                                          <p:attrName>style.visibility</p:attrName>
                                        </p:attrNameLst>
                                      </p:cBhvr>
                                      <p:to>
                                        <p:strVal val="visible"/>
                                      </p:to>
                                    </p:set>
                                    <p:animEffect transition="in" filter="blinds(horizontal)">
                                      <p:cBhvr>
                                        <p:cTn id="26" dur="500"/>
                                        <p:tgtEl>
                                          <p:spTgt spid="23">
                                            <p:txEl>
                                              <p:pRg st="8" end="8"/>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3">
                                            <p:txEl>
                                              <p:pRg st="9" end="9"/>
                                            </p:txEl>
                                          </p:spTgt>
                                        </p:tgtEl>
                                        <p:attrNameLst>
                                          <p:attrName>style.visibility</p:attrName>
                                        </p:attrNameLst>
                                      </p:cBhvr>
                                      <p:to>
                                        <p:strVal val="visible"/>
                                      </p:to>
                                    </p:set>
                                    <p:animEffect transition="in" filter="blinds(horizontal)">
                                      <p:cBhvr>
                                        <p:cTn id="29" dur="500"/>
                                        <p:tgtEl>
                                          <p:spTgt spid="23">
                                            <p:txEl>
                                              <p:pRg st="9" end="9"/>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blinds(horizontal)">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blinds(horizontal)">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98425"/>
            <a:ext cx="8229600" cy="561975"/>
          </a:xfrm>
        </p:spPr>
        <p:txBody>
          <a:bodyPr/>
          <a:lstStyle/>
          <a:p>
            <a:r>
              <a:rPr lang="en-US" altLang="zh-CN" sz="3600"/>
              <a:t>nemu/src/cpu/exec</a:t>
            </a:r>
            <a:r>
              <a:rPr lang="zh-CN" altLang="en-US" sz="3600"/>
              <a:t>目录</a:t>
            </a:r>
          </a:p>
        </p:txBody>
      </p:sp>
      <p:pic>
        <p:nvPicPr>
          <p:cNvPr id="27651" name="Picture 4"/>
          <p:cNvPicPr>
            <a:picLocks noChangeAspect="1" noChangeArrowheads="1"/>
          </p:cNvPicPr>
          <p:nvPr/>
        </p:nvPicPr>
        <p:blipFill>
          <a:blip r:embed="rId3" cstate="print"/>
          <a:srcRect/>
          <a:stretch>
            <a:fillRect/>
          </a:stretch>
        </p:blipFill>
        <p:spPr bwMode="auto">
          <a:xfrm>
            <a:off x="476250" y="773113"/>
            <a:ext cx="8101013" cy="5849937"/>
          </a:xfrm>
          <a:prstGeom prst="rect">
            <a:avLst/>
          </a:prstGeom>
          <a:noFill/>
          <a:ln w="9525">
            <a:noFill/>
            <a:miter lim="800000"/>
            <a:headEnd/>
            <a:tailEnd/>
          </a:ln>
        </p:spPr>
      </p:pic>
      <p:sp>
        <p:nvSpPr>
          <p:cNvPr id="5" name="TextBox 4"/>
          <p:cNvSpPr txBox="1">
            <a:spLocks noChangeArrowheads="1"/>
          </p:cNvSpPr>
          <p:nvPr/>
        </p:nvSpPr>
        <p:spPr bwMode="auto">
          <a:xfrm>
            <a:off x="2879725" y="3233738"/>
            <a:ext cx="5653088" cy="338137"/>
          </a:xfrm>
          <a:prstGeom prst="rect">
            <a:avLst/>
          </a:prstGeom>
          <a:noFill/>
          <a:ln w="12700">
            <a:solidFill>
              <a:schemeClr val="tx1"/>
            </a:solidFill>
            <a:prstDash val="dash"/>
            <a:miter lim="800000"/>
            <a:headEnd/>
            <a:tailEnd/>
          </a:ln>
        </p:spPr>
        <p:txBody>
          <a:bodyPr>
            <a:spAutoFit/>
          </a:bodyPr>
          <a:lstStyle/>
          <a:p>
            <a:r>
              <a:rPr lang="en-US" altLang="zh-CN" sz="1600">
                <a:latin typeface="微软雅黑" pitchFamily="34" charset="-122"/>
                <a:ea typeface="微软雅黑" pitchFamily="34" charset="-122"/>
              </a:rPr>
              <a:t>exec.c</a:t>
            </a:r>
            <a:r>
              <a:rPr lang="zh-CN" altLang="en-US" sz="1600">
                <a:latin typeface="微软雅黑" pitchFamily="34" charset="-122"/>
                <a:ea typeface="微软雅黑" pitchFamily="34" charset="-122"/>
              </a:rPr>
              <a:t>中定义了操作码表</a:t>
            </a:r>
            <a:r>
              <a:rPr lang="en-US" altLang="zh-CN" sz="1600">
                <a:latin typeface="微软雅黑" pitchFamily="34" charset="-122"/>
                <a:ea typeface="微软雅黑" pitchFamily="34" charset="-122"/>
              </a:rPr>
              <a:t>opcode_table</a:t>
            </a:r>
            <a:r>
              <a:rPr lang="zh-CN" altLang="en-US" sz="1600">
                <a:latin typeface="微软雅黑" pitchFamily="34" charset="-122"/>
                <a:ea typeface="微软雅黑" pitchFamily="34" charset="-122"/>
              </a:rPr>
              <a:t>，</a:t>
            </a:r>
            <a:r>
              <a:rPr lang="en-US" altLang="zh-CN" sz="1600">
                <a:latin typeface="微软雅黑" pitchFamily="34" charset="-122"/>
                <a:ea typeface="微软雅黑" pitchFamily="34" charset="-122"/>
              </a:rPr>
              <a:t>helper</a:t>
            </a:r>
            <a:r>
              <a:rPr lang="zh-CN" altLang="en-US" sz="1600">
                <a:latin typeface="微软雅黑" pitchFamily="34" charset="-122"/>
                <a:ea typeface="微软雅黑" pitchFamily="34" charset="-122"/>
              </a:rPr>
              <a:t>函数</a:t>
            </a:r>
            <a:r>
              <a:rPr lang="en-US" altLang="zh-CN" sz="1600">
                <a:latin typeface="微软雅黑" pitchFamily="34" charset="-122"/>
                <a:ea typeface="微软雅黑" pitchFamily="34" charset="-122"/>
              </a:rPr>
              <a:t>exec( )</a:t>
            </a:r>
            <a:endParaRPr lang="zh-CN" altLang="en-US" sz="1600">
              <a:latin typeface="微软雅黑" pitchFamily="34" charset="-122"/>
              <a:ea typeface="微软雅黑" pitchFamily="34" charset="-122"/>
            </a:endParaRPr>
          </a:p>
        </p:txBody>
      </p:sp>
      <p:cxnSp>
        <p:nvCxnSpPr>
          <p:cNvPr id="7" name="直接箭头连接符 6"/>
          <p:cNvCxnSpPr/>
          <p:nvPr/>
        </p:nvCxnSpPr>
        <p:spPr>
          <a:xfrm>
            <a:off x="1600200" y="3398838"/>
            <a:ext cx="1260475" cy="0"/>
          </a:xfrm>
          <a:prstGeom prst="straightConnector1">
            <a:avLst/>
          </a:prstGeom>
          <a:ln w="28575">
            <a:solidFill>
              <a:srgbClr val="009242"/>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2787650" y="1147763"/>
            <a:ext cx="5516563" cy="339725"/>
          </a:xfrm>
          <a:prstGeom prst="rect">
            <a:avLst/>
          </a:prstGeom>
          <a:noFill/>
          <a:ln w="12700">
            <a:solidFill>
              <a:schemeClr val="tx1"/>
            </a:solidFill>
            <a:prstDash val="dash"/>
            <a:miter lim="800000"/>
            <a:headEnd/>
            <a:tailEnd/>
          </a:ln>
        </p:spPr>
        <p:txBody>
          <a:bodyPr>
            <a:spAutoFit/>
          </a:bodyPr>
          <a:lstStyle/>
          <a:p>
            <a:r>
              <a:rPr lang="en-US" altLang="zh-CN" sz="1600">
                <a:latin typeface="微软雅黑" pitchFamily="34" charset="-122"/>
                <a:ea typeface="微软雅黑" pitchFamily="34" charset="-122"/>
              </a:rPr>
              <a:t>all-instr.c</a:t>
            </a:r>
            <a:r>
              <a:rPr lang="zh-CN" altLang="en-US" sz="1600">
                <a:latin typeface="微软雅黑" pitchFamily="34" charset="-122"/>
                <a:ea typeface="微软雅黑" pitchFamily="34" charset="-122"/>
              </a:rPr>
              <a:t>中包含各种指令</a:t>
            </a:r>
            <a:r>
              <a:rPr lang="en-US" altLang="zh-CN" sz="1600">
                <a:latin typeface="微软雅黑" pitchFamily="34" charset="-122"/>
                <a:ea typeface="微软雅黑" pitchFamily="34" charset="-122"/>
              </a:rPr>
              <a:t>helper</a:t>
            </a:r>
            <a:r>
              <a:rPr lang="zh-CN" altLang="en-US" sz="1600">
                <a:latin typeface="微软雅黑" pitchFamily="34" charset="-122"/>
                <a:ea typeface="微软雅黑" pitchFamily="34" charset="-122"/>
              </a:rPr>
              <a:t>函数的声明，被</a:t>
            </a:r>
            <a:r>
              <a:rPr lang="en-US" altLang="zh-CN" sz="1600">
                <a:latin typeface="微软雅黑" pitchFamily="34" charset="-122"/>
                <a:ea typeface="微软雅黑" pitchFamily="34" charset="-122"/>
              </a:rPr>
              <a:t>exec.c</a:t>
            </a:r>
            <a:r>
              <a:rPr lang="zh-CN" altLang="en-US" sz="1600">
                <a:latin typeface="微软雅黑" pitchFamily="34" charset="-122"/>
                <a:ea typeface="微软雅黑" pitchFamily="34" charset="-122"/>
              </a:rPr>
              <a:t>包含</a:t>
            </a:r>
          </a:p>
        </p:txBody>
      </p:sp>
      <p:cxnSp>
        <p:nvCxnSpPr>
          <p:cNvPr id="12" name="直接箭头连接符 11"/>
          <p:cNvCxnSpPr/>
          <p:nvPr/>
        </p:nvCxnSpPr>
        <p:spPr>
          <a:xfrm>
            <a:off x="1962150" y="1314450"/>
            <a:ext cx="809625" cy="0"/>
          </a:xfrm>
          <a:prstGeom prst="straightConnector1">
            <a:avLst/>
          </a:prstGeom>
          <a:ln w="28575">
            <a:solidFill>
              <a:srgbClr val="009242"/>
            </a:solidFill>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927100" y="1387475"/>
            <a:ext cx="630238" cy="26987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矩形 14"/>
          <p:cNvSpPr/>
          <p:nvPr/>
        </p:nvSpPr>
        <p:spPr>
          <a:xfrm>
            <a:off x="927100" y="1808163"/>
            <a:ext cx="809625" cy="2714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15"/>
          <p:cNvSpPr/>
          <p:nvPr/>
        </p:nvSpPr>
        <p:spPr>
          <a:xfrm>
            <a:off x="971550" y="3473450"/>
            <a:ext cx="630238" cy="26987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p:cNvSpPr/>
          <p:nvPr/>
        </p:nvSpPr>
        <p:spPr>
          <a:xfrm>
            <a:off x="971550" y="3894138"/>
            <a:ext cx="630238" cy="26987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矩形 17"/>
          <p:cNvSpPr/>
          <p:nvPr/>
        </p:nvSpPr>
        <p:spPr>
          <a:xfrm>
            <a:off x="971550" y="4479925"/>
            <a:ext cx="630238" cy="26987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矩形 18"/>
          <p:cNvSpPr/>
          <p:nvPr/>
        </p:nvSpPr>
        <p:spPr>
          <a:xfrm>
            <a:off x="1000125" y="5110163"/>
            <a:ext cx="630238" cy="26987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p:cNvSpPr/>
          <p:nvPr/>
        </p:nvSpPr>
        <p:spPr>
          <a:xfrm>
            <a:off x="1016000" y="5722938"/>
            <a:ext cx="630238" cy="26987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TextBox 20"/>
          <p:cNvSpPr txBox="1">
            <a:spLocks noChangeArrowheads="1"/>
          </p:cNvSpPr>
          <p:nvPr/>
        </p:nvSpPr>
        <p:spPr bwMode="auto">
          <a:xfrm>
            <a:off x="2592388" y="2176463"/>
            <a:ext cx="5849937" cy="338137"/>
          </a:xfrm>
          <a:prstGeom prst="rect">
            <a:avLst/>
          </a:prstGeom>
          <a:noFill/>
          <a:ln w="12700">
            <a:solidFill>
              <a:schemeClr val="tx1"/>
            </a:solidFill>
            <a:prstDash val="dash"/>
            <a:miter lim="800000"/>
            <a:headEnd/>
            <a:tailEnd/>
          </a:ln>
        </p:spPr>
        <p:txBody>
          <a:bodyPr>
            <a:spAutoFit/>
          </a:bodyPr>
          <a:lstStyle/>
          <a:p>
            <a:r>
              <a:rPr lang="en-US" altLang="zh-CN" sz="1600">
                <a:latin typeface="微软雅黑" pitchFamily="34" charset="-122"/>
                <a:ea typeface="微软雅黑" pitchFamily="34" charset="-122"/>
              </a:rPr>
              <a:t>mov.h</a:t>
            </a:r>
            <a:r>
              <a:rPr lang="zh-CN" altLang="en-US" sz="1600">
                <a:latin typeface="微软雅黑" pitchFamily="34" charset="-122"/>
                <a:ea typeface="微软雅黑" pitchFamily="34" charset="-122"/>
              </a:rPr>
              <a:t>列出了用于模拟</a:t>
            </a:r>
            <a:r>
              <a:rPr lang="en-US" altLang="zh-CN" sz="1600">
                <a:latin typeface="微软雅黑" pitchFamily="34" charset="-122"/>
                <a:ea typeface="微软雅黑" pitchFamily="34" charset="-122"/>
              </a:rPr>
              <a:t>mov</a:t>
            </a:r>
            <a:r>
              <a:rPr lang="zh-CN" altLang="en-US" sz="1600">
                <a:latin typeface="微软雅黑" pitchFamily="34" charset="-122"/>
                <a:ea typeface="微软雅黑" pitchFamily="34" charset="-122"/>
              </a:rPr>
              <a:t>指令所有形式的</a:t>
            </a:r>
            <a:r>
              <a:rPr lang="en-US" altLang="zh-CN" sz="1600">
                <a:latin typeface="微软雅黑" pitchFamily="34" charset="-122"/>
                <a:ea typeface="微软雅黑" pitchFamily="34" charset="-122"/>
              </a:rPr>
              <a:t>helper</a:t>
            </a:r>
            <a:r>
              <a:rPr lang="zh-CN" altLang="en-US" sz="1600">
                <a:latin typeface="微软雅黑" pitchFamily="34" charset="-122"/>
                <a:ea typeface="微软雅黑" pitchFamily="34" charset="-122"/>
              </a:rPr>
              <a:t>函数的声明</a:t>
            </a:r>
          </a:p>
        </p:txBody>
      </p:sp>
      <p:cxnSp>
        <p:nvCxnSpPr>
          <p:cNvPr id="22" name="直接箭头连接符 21"/>
          <p:cNvCxnSpPr/>
          <p:nvPr/>
        </p:nvCxnSpPr>
        <p:spPr>
          <a:xfrm>
            <a:off x="1827213" y="2349500"/>
            <a:ext cx="719137" cy="0"/>
          </a:xfrm>
          <a:prstGeom prst="straightConnector1">
            <a:avLst/>
          </a:prstGeom>
          <a:ln w="28575">
            <a:solidFill>
              <a:srgbClr val="009242"/>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a:spLocks noChangeArrowheads="1"/>
          </p:cNvSpPr>
          <p:nvPr/>
        </p:nvSpPr>
        <p:spPr bwMode="auto">
          <a:xfrm>
            <a:off x="3581400" y="2663825"/>
            <a:ext cx="4879975" cy="338138"/>
          </a:xfrm>
          <a:prstGeom prst="rect">
            <a:avLst/>
          </a:prstGeom>
          <a:noFill/>
          <a:ln w="12700">
            <a:solidFill>
              <a:schemeClr val="tx1"/>
            </a:solidFill>
            <a:prstDash val="dash"/>
            <a:miter lim="800000"/>
            <a:headEnd/>
            <a:tailEnd/>
          </a:ln>
        </p:spPr>
        <p:txBody>
          <a:bodyPr>
            <a:spAutoFit/>
          </a:bodyPr>
          <a:lstStyle/>
          <a:p>
            <a:r>
              <a:rPr lang="en-US" altLang="zh-CN" sz="1600">
                <a:latin typeface="微软雅黑" pitchFamily="34" charset="-122"/>
                <a:ea typeface="微软雅黑" pitchFamily="34" charset="-122"/>
              </a:rPr>
              <a:t>mov-template.h</a:t>
            </a:r>
            <a:r>
              <a:rPr lang="zh-CN" altLang="en-US" sz="1600">
                <a:latin typeface="微软雅黑" pitchFamily="34" charset="-122"/>
                <a:ea typeface="微软雅黑" pitchFamily="34" charset="-122"/>
              </a:rPr>
              <a:t>是</a:t>
            </a:r>
            <a:r>
              <a:rPr lang="en-US" altLang="zh-CN" sz="1600">
                <a:latin typeface="微软雅黑" pitchFamily="34" charset="-122"/>
                <a:ea typeface="微软雅黑" pitchFamily="34" charset="-122"/>
              </a:rPr>
              <a:t>mov</a:t>
            </a:r>
            <a:r>
              <a:rPr lang="zh-CN" altLang="en-US" sz="1600">
                <a:latin typeface="微软雅黑" pitchFamily="34" charset="-122"/>
                <a:ea typeface="微软雅黑" pitchFamily="34" charset="-122"/>
              </a:rPr>
              <a:t>指令</a:t>
            </a:r>
            <a:r>
              <a:rPr lang="en-US" altLang="zh-CN" sz="1600">
                <a:latin typeface="微软雅黑" pitchFamily="34" charset="-122"/>
                <a:ea typeface="微软雅黑" pitchFamily="34" charset="-122"/>
              </a:rPr>
              <a:t>helper</a:t>
            </a:r>
            <a:r>
              <a:rPr lang="zh-CN" altLang="en-US" sz="1600">
                <a:latin typeface="微软雅黑" pitchFamily="34" charset="-122"/>
                <a:ea typeface="微软雅黑" pitchFamily="34" charset="-122"/>
              </a:rPr>
              <a:t>函数定义的模板</a:t>
            </a:r>
          </a:p>
        </p:txBody>
      </p:sp>
      <p:cxnSp>
        <p:nvCxnSpPr>
          <p:cNvPr id="25" name="直接箭头连接符 24"/>
          <p:cNvCxnSpPr/>
          <p:nvPr/>
        </p:nvCxnSpPr>
        <p:spPr>
          <a:xfrm>
            <a:off x="2546350" y="2619375"/>
            <a:ext cx="990600" cy="223838"/>
          </a:xfrm>
          <a:prstGeom prst="straightConnector1">
            <a:avLst/>
          </a:prstGeom>
          <a:ln w="28575">
            <a:solidFill>
              <a:srgbClr val="009242"/>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a:spLocks noChangeArrowheads="1"/>
          </p:cNvSpPr>
          <p:nvPr/>
        </p:nvSpPr>
        <p:spPr bwMode="auto">
          <a:xfrm>
            <a:off x="4437063" y="1719263"/>
            <a:ext cx="4005262" cy="338137"/>
          </a:xfrm>
          <a:prstGeom prst="rect">
            <a:avLst/>
          </a:prstGeom>
          <a:noFill/>
          <a:ln w="12700">
            <a:solidFill>
              <a:schemeClr val="tx1"/>
            </a:solidFill>
            <a:prstDash val="dash"/>
            <a:miter lim="800000"/>
            <a:headEnd/>
            <a:tailEnd/>
          </a:ln>
        </p:spPr>
        <p:txBody>
          <a:bodyPr>
            <a:spAutoFit/>
          </a:bodyPr>
          <a:lstStyle/>
          <a:p>
            <a:r>
              <a:rPr lang="en-US" altLang="zh-CN" sz="1600">
                <a:latin typeface="微软雅黑" pitchFamily="34" charset="-122"/>
                <a:ea typeface="微软雅黑" pitchFamily="34" charset="-122"/>
              </a:rPr>
              <a:t>mov.c</a:t>
            </a:r>
            <a:r>
              <a:rPr lang="zh-CN" altLang="en-US" sz="1600">
                <a:latin typeface="微软雅黑" pitchFamily="34" charset="-122"/>
                <a:ea typeface="微软雅黑" pitchFamily="34" charset="-122"/>
              </a:rPr>
              <a:t>定义了</a:t>
            </a:r>
            <a:r>
              <a:rPr lang="en-US" altLang="zh-CN" sz="1600">
                <a:latin typeface="微软雅黑" pitchFamily="34" charset="-122"/>
                <a:ea typeface="微软雅黑" pitchFamily="34" charset="-122"/>
              </a:rPr>
              <a:t>mov</a:t>
            </a:r>
            <a:r>
              <a:rPr lang="zh-CN" altLang="en-US" sz="1600">
                <a:latin typeface="微软雅黑" pitchFamily="34" charset="-122"/>
                <a:ea typeface="微软雅黑" pitchFamily="34" charset="-122"/>
              </a:rPr>
              <a:t>指令的所有</a:t>
            </a:r>
            <a:r>
              <a:rPr lang="en-US" altLang="zh-CN" sz="1600">
                <a:latin typeface="微软雅黑" pitchFamily="34" charset="-122"/>
                <a:ea typeface="微软雅黑" pitchFamily="34" charset="-122"/>
              </a:rPr>
              <a:t>helper</a:t>
            </a:r>
            <a:r>
              <a:rPr lang="zh-CN" altLang="en-US" sz="1600">
                <a:latin typeface="微软雅黑" pitchFamily="34" charset="-122"/>
                <a:ea typeface="微软雅黑" pitchFamily="34" charset="-122"/>
              </a:rPr>
              <a:t>函数</a:t>
            </a:r>
          </a:p>
        </p:txBody>
      </p:sp>
      <p:cxnSp>
        <p:nvCxnSpPr>
          <p:cNvPr id="28" name="直接箭头连接符 27"/>
          <p:cNvCxnSpPr/>
          <p:nvPr/>
        </p:nvCxnSpPr>
        <p:spPr>
          <a:xfrm flipV="1">
            <a:off x="1781175" y="1898650"/>
            <a:ext cx="2611438" cy="269875"/>
          </a:xfrm>
          <a:prstGeom prst="straightConnector1">
            <a:avLst/>
          </a:prstGeom>
          <a:ln w="28575">
            <a:solidFill>
              <a:srgbClr val="00924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blinds(horizontal)">
                                      <p:cBhvr>
                                        <p:cTn id="23" dur="500"/>
                                        <p:tgtEl>
                                          <p:spTgt spid="2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linds(horizontal)">
                                      <p:cBhvr>
                                        <p:cTn id="26" dur="500"/>
                                        <p:tgtEl>
                                          <p:spTgt spid="19"/>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linds(horizontal)">
                                      <p:cBhvr>
                                        <p:cTn id="29" dur="500"/>
                                        <p:tgtEl>
                                          <p:spTgt spid="1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linds(horizontal)">
                                      <p:cBhvr>
                                        <p:cTn id="35" dur="500"/>
                                        <p:tgtEl>
                                          <p:spTgt spid="16"/>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linds(horizontal)">
                                      <p:cBhvr>
                                        <p:cTn id="38" dur="500"/>
                                        <p:tgtEl>
                                          <p:spTgt spid="15"/>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blinds(horizontal)">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blinds(horizontal)">
                                      <p:cBhvr>
                                        <p:cTn id="46" dur="500"/>
                                        <p:tgtEl>
                                          <p:spTgt spid="21"/>
                                        </p:tgtEl>
                                      </p:cBhvr>
                                    </p:animEffect>
                                  </p:childTnLst>
                                </p:cTn>
                              </p:par>
                              <p:par>
                                <p:cTn id="47" presetID="3" presetClass="entr" presetSubtype="1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blinds(horizontal)">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blinds(horizontal)">
                                      <p:cBhvr>
                                        <p:cTn id="54" dur="500"/>
                                        <p:tgtEl>
                                          <p:spTgt spid="24"/>
                                        </p:tgtEl>
                                      </p:cBhvr>
                                    </p:animEffect>
                                  </p:childTnLst>
                                </p:cTn>
                              </p:par>
                              <p:par>
                                <p:cTn id="55" presetID="3" presetClass="entr" presetSubtype="1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blinds(horizontal)">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blinds(horizontal)">
                                      <p:cBhvr>
                                        <p:cTn id="62" dur="500"/>
                                        <p:tgtEl>
                                          <p:spTgt spid="27"/>
                                        </p:tgtEl>
                                      </p:cBhvr>
                                    </p:animEffect>
                                  </p:childTnLst>
                                </p:cTn>
                              </p:par>
                              <p:par>
                                <p:cTn id="63" presetID="3" presetClass="entr" presetSubtype="10" fill="hold" nodeType="with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blinds(horizontal)">
                                      <p:cBhvr>
                                        <p:cTn id="6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4" grpId="0" animBg="1"/>
      <p:bldP spid="15" grpId="0" animBg="1"/>
      <p:bldP spid="16" grpId="0" animBg="1"/>
      <p:bldP spid="17" grpId="0" animBg="1"/>
      <p:bldP spid="18" grpId="0" animBg="1"/>
      <p:bldP spid="19" grpId="0" animBg="1"/>
      <p:bldP spid="20" grpId="0" animBg="1"/>
      <p:bldP spid="21" grpId="0" animBg="1"/>
      <p:bldP spid="24" grpId="0" animBg="1"/>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98425"/>
            <a:ext cx="8229600" cy="561975"/>
          </a:xfrm>
        </p:spPr>
        <p:txBody>
          <a:bodyPr/>
          <a:lstStyle/>
          <a:p>
            <a:r>
              <a:rPr lang="zh-CN" altLang="en-US" sz="3600"/>
              <a:t>如何在</a:t>
            </a:r>
            <a:r>
              <a:rPr lang="en-US" altLang="zh-CN" sz="3600"/>
              <a:t>NEMU</a:t>
            </a:r>
            <a:r>
              <a:rPr lang="zh-CN" altLang="en-US" sz="3600"/>
              <a:t>中添加指令？</a:t>
            </a:r>
          </a:p>
        </p:txBody>
      </p:sp>
      <p:sp>
        <p:nvSpPr>
          <p:cNvPr id="29699" name="TextBox 2"/>
          <p:cNvSpPr txBox="1">
            <a:spLocks noChangeArrowheads="1"/>
          </p:cNvSpPr>
          <p:nvPr/>
        </p:nvSpPr>
        <p:spPr bwMode="auto">
          <a:xfrm>
            <a:off x="341313" y="684213"/>
            <a:ext cx="3556000" cy="400050"/>
          </a:xfrm>
          <a:prstGeom prst="rect">
            <a:avLst/>
          </a:prstGeom>
          <a:noFill/>
          <a:ln w="9525">
            <a:noFill/>
            <a:miter lim="800000"/>
            <a:headEnd/>
            <a:tailEnd/>
          </a:ln>
        </p:spPr>
        <p:txBody>
          <a:bodyPr>
            <a:spAutoFit/>
          </a:bodyPr>
          <a:lstStyle/>
          <a:p>
            <a:r>
              <a:rPr lang="zh-CN" altLang="en-US" sz="2000" b="1" dirty="0">
                <a:solidFill>
                  <a:srgbClr val="0066CC"/>
                </a:solidFill>
                <a:latin typeface="微软雅黑" pitchFamily="34" charset="-122"/>
                <a:ea typeface="微软雅黑" pitchFamily="34" charset="-122"/>
              </a:rPr>
              <a:t>以添加</a:t>
            </a:r>
            <a:r>
              <a:rPr lang="en-US" altLang="zh-CN" sz="2000" b="1" dirty="0">
                <a:solidFill>
                  <a:srgbClr val="0066CC"/>
                </a:solidFill>
                <a:latin typeface="微软雅黑" pitchFamily="34" charset="-122"/>
                <a:ea typeface="微软雅黑" pitchFamily="34" charset="-122"/>
              </a:rPr>
              <a:t>ADD</a:t>
            </a:r>
            <a:r>
              <a:rPr lang="zh-CN" altLang="en-US" sz="2000" b="1" dirty="0">
                <a:solidFill>
                  <a:srgbClr val="0066CC"/>
                </a:solidFill>
                <a:latin typeface="微软雅黑" pitchFamily="34" charset="-122"/>
                <a:ea typeface="微软雅黑" pitchFamily="34" charset="-122"/>
              </a:rPr>
              <a:t>指令为例：</a:t>
            </a:r>
          </a:p>
        </p:txBody>
      </p:sp>
      <p:sp>
        <p:nvSpPr>
          <p:cNvPr id="4" name="TextBox 3"/>
          <p:cNvSpPr txBox="1">
            <a:spLocks noChangeArrowheads="1"/>
          </p:cNvSpPr>
          <p:nvPr/>
        </p:nvSpPr>
        <p:spPr bwMode="auto">
          <a:xfrm>
            <a:off x="250825" y="1042988"/>
            <a:ext cx="8667750" cy="5828006"/>
          </a:xfrm>
          <a:prstGeom prst="rect">
            <a:avLst/>
          </a:prstGeom>
          <a:noFill/>
          <a:ln w="9525">
            <a:noFill/>
            <a:miter lim="800000"/>
            <a:headEnd/>
            <a:tailEnd/>
          </a:ln>
        </p:spPr>
        <p:txBody>
          <a:bodyPr wrap="square">
            <a:spAutoFit/>
          </a:bodyPr>
          <a:lstStyle/>
          <a:p>
            <a:pPr>
              <a:lnSpc>
                <a:spcPts val="3000"/>
              </a:lnSpc>
              <a:buFont typeface="Wingdings" pitchFamily="2" charset="2"/>
              <a:buChar char="l"/>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在</a:t>
            </a:r>
            <a:r>
              <a:rPr lang="en-US" altLang="zh-CN" sz="2000" dirty="0" err="1">
                <a:latin typeface="微软雅黑" pitchFamily="34" charset="-122"/>
                <a:ea typeface="微软雅黑" pitchFamily="34" charset="-122"/>
              </a:rPr>
              <a:t>nemu</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src</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cpu</a:t>
            </a:r>
            <a:r>
              <a:rPr lang="en-US" altLang="zh-CN" sz="2000" dirty="0">
                <a:latin typeface="微软雅黑" pitchFamily="34" charset="-122"/>
                <a:ea typeface="微软雅黑" pitchFamily="34" charset="-122"/>
              </a:rPr>
              <a:t>/exec/</a:t>
            </a:r>
            <a:r>
              <a:rPr lang="en-US" altLang="zh-CN" sz="2000" dirty="0" err="1">
                <a:latin typeface="微软雅黑" pitchFamily="34" charset="-122"/>
                <a:ea typeface="微软雅黑" pitchFamily="34" charset="-122"/>
              </a:rPr>
              <a:t>exec.c</a:t>
            </a:r>
            <a:r>
              <a:rPr lang="zh-CN" altLang="en-US" sz="2000" dirty="0">
                <a:latin typeface="微软雅黑" pitchFamily="34" charset="-122"/>
                <a:ea typeface="微软雅黑" pitchFamily="34" charset="-122"/>
              </a:rPr>
              <a:t>文件的</a:t>
            </a:r>
            <a:r>
              <a:rPr lang="en-US" altLang="zh-CN" sz="2000" b="1" dirty="0" err="1">
                <a:solidFill>
                  <a:srgbClr val="0066CC"/>
                </a:solidFill>
                <a:latin typeface="微软雅黑" pitchFamily="34" charset="-122"/>
                <a:ea typeface="微软雅黑" pitchFamily="34" charset="-122"/>
              </a:rPr>
              <a:t>opcode_table</a:t>
            </a:r>
            <a:r>
              <a:rPr lang="zh-CN" altLang="en-US" sz="2000" b="1" dirty="0">
                <a:solidFill>
                  <a:srgbClr val="0066CC"/>
                </a:solidFill>
                <a:latin typeface="微软雅黑" pitchFamily="34" charset="-122"/>
                <a:ea typeface="微软雅黑" pitchFamily="34" charset="-122"/>
              </a:rPr>
              <a:t>数组</a:t>
            </a:r>
            <a:r>
              <a:rPr lang="zh-CN" altLang="en-US" sz="2000" dirty="0">
                <a:latin typeface="微软雅黑" pitchFamily="34" charset="-122"/>
                <a:ea typeface="微软雅黑" pitchFamily="34" charset="-122"/>
              </a:rPr>
              <a:t>内与</a:t>
            </a:r>
            <a:r>
              <a:rPr lang="en-US" altLang="zh-CN" sz="2000" dirty="0">
                <a:latin typeface="微软雅黑" pitchFamily="34" charset="-122"/>
                <a:ea typeface="微软雅黑" pitchFamily="34" charset="-122"/>
              </a:rPr>
              <a:t>ADD</a:t>
            </a:r>
          </a:p>
          <a:p>
            <a:pPr>
              <a:lnSpc>
                <a:spcPts val="3000"/>
              </a:lnSpc>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指令操作码相对应的元素处填写</a:t>
            </a:r>
            <a:r>
              <a:rPr lang="en-US" altLang="zh-CN" sz="2000" dirty="0">
                <a:latin typeface="微软雅黑" pitchFamily="34" charset="-122"/>
                <a:ea typeface="微软雅黑" pitchFamily="34" charset="-122"/>
              </a:rPr>
              <a:t>ADD</a:t>
            </a:r>
            <a:r>
              <a:rPr lang="zh-CN" altLang="en-US" sz="2000" dirty="0">
                <a:latin typeface="微软雅黑" pitchFamily="34" charset="-122"/>
                <a:ea typeface="微软雅黑" pitchFamily="34" charset="-122"/>
              </a:rPr>
              <a:t>指令所有形式的</a:t>
            </a:r>
            <a:r>
              <a:rPr lang="en-US" altLang="zh-CN" sz="2000" dirty="0">
                <a:latin typeface="微软雅黑" pitchFamily="34" charset="-122"/>
                <a:ea typeface="微软雅黑" pitchFamily="34" charset="-122"/>
              </a:rPr>
              <a:t>helper</a:t>
            </a:r>
            <a:r>
              <a:rPr lang="zh-CN" altLang="en-US" sz="2000" dirty="0">
                <a:latin typeface="微软雅黑" pitchFamily="34" charset="-122"/>
                <a:ea typeface="微软雅黑" pitchFamily="34" charset="-122"/>
              </a:rPr>
              <a:t>函数</a:t>
            </a:r>
            <a:endParaRPr lang="en-US" altLang="zh-CN" sz="2000" dirty="0">
              <a:latin typeface="微软雅黑" pitchFamily="34" charset="-122"/>
              <a:ea typeface="微软雅黑" pitchFamily="34" charset="-122"/>
            </a:endParaRPr>
          </a:p>
          <a:p>
            <a:pPr>
              <a:lnSpc>
                <a:spcPts val="3000"/>
              </a:lnSpc>
            </a:pPr>
            <a:endParaRPr lang="en-US" altLang="zh-CN" sz="2000" dirty="0">
              <a:latin typeface="微软雅黑" pitchFamily="34" charset="-122"/>
              <a:ea typeface="微软雅黑" pitchFamily="34" charset="-122"/>
            </a:endParaRPr>
          </a:p>
          <a:p>
            <a:pPr>
              <a:lnSpc>
                <a:spcPts val="3000"/>
              </a:lnSpc>
            </a:pPr>
            <a:endParaRPr lang="en-US" altLang="zh-CN" sz="2000" dirty="0">
              <a:latin typeface="微软雅黑" pitchFamily="34" charset="-122"/>
              <a:ea typeface="微软雅黑" pitchFamily="34" charset="-122"/>
            </a:endParaRPr>
          </a:p>
          <a:p>
            <a:pPr>
              <a:lnSpc>
                <a:spcPts val="3000"/>
              </a:lnSpc>
            </a:pPr>
            <a:endParaRPr lang="en-US" altLang="zh-CN" sz="2000" dirty="0">
              <a:latin typeface="微软雅黑" pitchFamily="34" charset="-122"/>
              <a:ea typeface="微软雅黑" pitchFamily="34" charset="-122"/>
            </a:endParaRPr>
          </a:p>
          <a:p>
            <a:pPr>
              <a:lnSpc>
                <a:spcPts val="3000"/>
              </a:lnSpc>
              <a:buFont typeface="Wingdings" pitchFamily="2" charset="2"/>
              <a:buChar char="l"/>
            </a:pP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nemu</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src</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cpu</a:t>
            </a:r>
            <a:r>
              <a:rPr lang="en-US" altLang="zh-CN" sz="2000" dirty="0">
                <a:latin typeface="微软雅黑" pitchFamily="34" charset="-122"/>
                <a:ea typeface="微软雅黑" pitchFamily="34" charset="-122"/>
              </a:rPr>
              <a:t>/exec/</a:t>
            </a:r>
            <a:r>
              <a:rPr lang="en-US" altLang="zh-CN" sz="2000" dirty="0" err="1">
                <a:latin typeface="微软雅黑" pitchFamily="34" charset="-122"/>
                <a:ea typeface="微软雅黑" pitchFamily="34" charset="-122"/>
              </a:rPr>
              <a:t>arith</a:t>
            </a:r>
            <a:r>
              <a:rPr lang="zh-CN" altLang="en-US" sz="2000" dirty="0">
                <a:latin typeface="微软雅黑" pitchFamily="34" charset="-122"/>
                <a:ea typeface="微软雅黑" pitchFamily="34" charset="-122"/>
              </a:rPr>
              <a:t>目录下添加三个文件：</a:t>
            </a:r>
            <a:endParaRPr lang="en-US" altLang="zh-CN" sz="2000" dirty="0">
              <a:latin typeface="微软雅黑" pitchFamily="34" charset="-122"/>
              <a:ea typeface="微软雅黑" pitchFamily="34" charset="-122"/>
            </a:endParaRPr>
          </a:p>
          <a:p>
            <a:pPr lvl="1">
              <a:lnSpc>
                <a:spcPts val="3000"/>
              </a:lnSpc>
              <a:buFont typeface="Wingdings" pitchFamily="2" charset="2"/>
              <a:buChar char="Ø"/>
            </a:pPr>
            <a:r>
              <a:rPr lang="en-US" altLang="zh-CN" sz="2000" dirty="0">
                <a:latin typeface="微软雅黑" pitchFamily="34" charset="-122"/>
                <a:ea typeface="微软雅黑" pitchFamily="34" charset="-122"/>
              </a:rPr>
              <a:t> </a:t>
            </a:r>
            <a:r>
              <a:rPr lang="en-US" altLang="zh-CN" sz="2000" b="1" dirty="0" err="1">
                <a:solidFill>
                  <a:srgbClr val="0066CC"/>
                </a:solidFill>
                <a:latin typeface="微软雅黑" pitchFamily="34" charset="-122"/>
                <a:ea typeface="微软雅黑" pitchFamily="34" charset="-122"/>
              </a:rPr>
              <a:t>add.h</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add</a:t>
            </a:r>
            <a:r>
              <a:rPr lang="zh-CN" altLang="en-US" sz="2000" dirty="0">
                <a:latin typeface="微软雅黑" pitchFamily="34" charset="-122"/>
                <a:ea typeface="微软雅黑" pitchFamily="34" charset="-122"/>
              </a:rPr>
              <a:t>指令所有形式</a:t>
            </a:r>
            <a:r>
              <a:rPr lang="en-US" altLang="zh-CN" sz="2000" dirty="0">
                <a:latin typeface="微软雅黑" pitchFamily="34" charset="-122"/>
                <a:ea typeface="微软雅黑" pitchFamily="34" charset="-122"/>
              </a:rPr>
              <a:t>helper</a:t>
            </a:r>
            <a:r>
              <a:rPr lang="zh-CN" altLang="en-US" sz="2000" dirty="0">
                <a:latin typeface="微软雅黑" pitchFamily="34" charset="-122"/>
                <a:ea typeface="微软雅黑" pitchFamily="34" charset="-122"/>
              </a:rPr>
              <a:t>函数的声明）</a:t>
            </a:r>
            <a:endParaRPr lang="en-US" altLang="zh-CN" sz="2000" dirty="0">
              <a:latin typeface="微软雅黑" pitchFamily="34" charset="-122"/>
              <a:ea typeface="微软雅黑" pitchFamily="34" charset="-122"/>
            </a:endParaRPr>
          </a:p>
          <a:p>
            <a:pPr lvl="1">
              <a:lnSpc>
                <a:spcPts val="3000"/>
              </a:lnSpc>
              <a:buFont typeface="Wingdings" pitchFamily="2" charset="2"/>
              <a:buChar char="Ø"/>
            </a:pPr>
            <a:r>
              <a:rPr lang="en-US" altLang="zh-CN" sz="2000" dirty="0">
                <a:latin typeface="微软雅黑" pitchFamily="34" charset="-122"/>
                <a:ea typeface="微软雅黑" pitchFamily="34" charset="-122"/>
              </a:rPr>
              <a:t> </a:t>
            </a:r>
            <a:r>
              <a:rPr lang="en-US" altLang="zh-CN" sz="2000" b="1" dirty="0" err="1">
                <a:solidFill>
                  <a:srgbClr val="0066CC"/>
                </a:solidFill>
                <a:latin typeface="微软雅黑" pitchFamily="34" charset="-122"/>
                <a:ea typeface="微软雅黑" pitchFamily="34" charset="-122"/>
              </a:rPr>
              <a:t>add.c</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add</a:t>
            </a:r>
            <a:r>
              <a:rPr lang="zh-CN" altLang="en-US" sz="2000" dirty="0">
                <a:latin typeface="微软雅黑" pitchFamily="34" charset="-122"/>
                <a:ea typeface="微软雅黑" pitchFamily="34" charset="-122"/>
              </a:rPr>
              <a:t>指令所有形式</a:t>
            </a:r>
            <a:r>
              <a:rPr lang="en-US" altLang="zh-CN" sz="2000" dirty="0">
                <a:latin typeface="微软雅黑" pitchFamily="34" charset="-122"/>
                <a:ea typeface="微软雅黑" pitchFamily="34" charset="-122"/>
              </a:rPr>
              <a:t>helper</a:t>
            </a:r>
            <a:r>
              <a:rPr lang="zh-CN" altLang="en-US" sz="2000" dirty="0">
                <a:latin typeface="微软雅黑" pitchFamily="34" charset="-122"/>
                <a:ea typeface="微软雅黑" pitchFamily="34" charset="-122"/>
              </a:rPr>
              <a:t>函数的定义）</a:t>
            </a:r>
            <a:endParaRPr lang="en-US" altLang="zh-CN" sz="2000" dirty="0">
              <a:latin typeface="微软雅黑" pitchFamily="34" charset="-122"/>
              <a:ea typeface="微软雅黑" pitchFamily="34" charset="-122"/>
            </a:endParaRPr>
          </a:p>
          <a:p>
            <a:pPr lvl="1">
              <a:lnSpc>
                <a:spcPts val="3000"/>
              </a:lnSpc>
              <a:buFont typeface="Wingdings" pitchFamily="2" charset="2"/>
              <a:buChar char="Ø"/>
            </a:pPr>
            <a:r>
              <a:rPr lang="en-US" altLang="zh-CN" sz="2000" dirty="0">
                <a:latin typeface="微软雅黑" pitchFamily="34" charset="-122"/>
                <a:ea typeface="微软雅黑" pitchFamily="34" charset="-122"/>
              </a:rPr>
              <a:t> </a:t>
            </a:r>
            <a:r>
              <a:rPr lang="en-US" altLang="zh-CN" sz="2000" b="1" dirty="0">
                <a:solidFill>
                  <a:srgbClr val="0066CC"/>
                </a:solidFill>
                <a:latin typeface="微软雅黑" pitchFamily="34" charset="-122"/>
                <a:ea typeface="微软雅黑" pitchFamily="34" charset="-122"/>
              </a:rPr>
              <a:t>add-</a:t>
            </a:r>
            <a:r>
              <a:rPr lang="en-US" altLang="zh-CN" sz="2000" b="1" dirty="0" err="1">
                <a:solidFill>
                  <a:srgbClr val="0066CC"/>
                </a:solidFill>
                <a:latin typeface="微软雅黑" pitchFamily="34" charset="-122"/>
                <a:ea typeface="微软雅黑" pitchFamily="34" charset="-122"/>
              </a:rPr>
              <a:t>template.h</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 add</a:t>
            </a:r>
            <a:r>
              <a:rPr lang="zh-CN" altLang="en-US" sz="2000" dirty="0">
                <a:latin typeface="微软雅黑" pitchFamily="34" charset="-122"/>
                <a:ea typeface="微软雅黑" pitchFamily="34" charset="-122"/>
              </a:rPr>
              <a:t>指令所有形式</a:t>
            </a:r>
            <a:r>
              <a:rPr lang="en-US" altLang="zh-CN" sz="2000" dirty="0">
                <a:latin typeface="微软雅黑" pitchFamily="34" charset="-122"/>
                <a:ea typeface="微软雅黑" pitchFamily="34" charset="-122"/>
              </a:rPr>
              <a:t>helper</a:t>
            </a:r>
            <a:r>
              <a:rPr lang="zh-CN" altLang="en-US" sz="2000" dirty="0">
                <a:latin typeface="微软雅黑" pitchFamily="34" charset="-122"/>
                <a:ea typeface="微软雅黑" pitchFamily="34" charset="-122"/>
              </a:rPr>
              <a:t>函数定义的模板）</a:t>
            </a:r>
            <a:endParaRPr lang="en-US" altLang="zh-CN" sz="2000" dirty="0">
              <a:latin typeface="微软雅黑" pitchFamily="34" charset="-122"/>
              <a:ea typeface="微软雅黑" pitchFamily="34" charset="-122"/>
            </a:endParaRPr>
          </a:p>
          <a:p>
            <a:pPr lvl="1">
              <a:lnSpc>
                <a:spcPts val="3000"/>
              </a:lnSpc>
              <a:buFont typeface="Wingdings" pitchFamily="2" charset="2"/>
              <a:buChar char="Ø"/>
            </a:pPr>
            <a:endParaRPr lang="en-US" altLang="zh-CN" sz="2000" dirty="0">
              <a:latin typeface="微软雅黑" pitchFamily="34" charset="-122"/>
              <a:ea typeface="微软雅黑" pitchFamily="34" charset="-122"/>
            </a:endParaRPr>
          </a:p>
          <a:p>
            <a:pPr>
              <a:lnSpc>
                <a:spcPts val="3000"/>
              </a:lnSpc>
              <a:buFont typeface="Wingdings" pitchFamily="2" charset="2"/>
              <a:buChar char="l"/>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在</a:t>
            </a:r>
            <a:r>
              <a:rPr lang="en-US" altLang="zh-CN" sz="2000" dirty="0" err="1">
                <a:latin typeface="微软雅黑" pitchFamily="34" charset="-122"/>
                <a:ea typeface="微软雅黑" pitchFamily="34" charset="-122"/>
              </a:rPr>
              <a:t>nemu</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src</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cpu</a:t>
            </a:r>
            <a:r>
              <a:rPr lang="en-US" altLang="zh-CN" sz="2000" dirty="0">
                <a:latin typeface="微软雅黑" pitchFamily="34" charset="-122"/>
                <a:ea typeface="微软雅黑" pitchFamily="34" charset="-122"/>
              </a:rPr>
              <a:t>/exec/all-</a:t>
            </a:r>
            <a:r>
              <a:rPr lang="en-US" altLang="zh-CN" sz="2000" dirty="0" err="1">
                <a:latin typeface="微软雅黑" pitchFamily="34" charset="-122"/>
                <a:ea typeface="微软雅黑" pitchFamily="34" charset="-122"/>
              </a:rPr>
              <a:t>instr.h</a:t>
            </a:r>
            <a:r>
              <a:rPr lang="zh-CN" altLang="en-US" sz="2000" dirty="0">
                <a:latin typeface="微软雅黑" pitchFamily="34" charset="-122"/>
                <a:ea typeface="微软雅黑" pitchFamily="34" charset="-122"/>
              </a:rPr>
              <a:t>文件中</a:t>
            </a:r>
            <a:r>
              <a:rPr lang="zh-CN" altLang="en-US" sz="2000" b="1" dirty="0">
                <a:solidFill>
                  <a:srgbClr val="0066CC"/>
                </a:solidFill>
                <a:latin typeface="微软雅黑" pitchFamily="34" charset="-122"/>
                <a:ea typeface="微软雅黑" pitchFamily="34" charset="-122"/>
              </a:rPr>
              <a:t>添加对“</a:t>
            </a:r>
            <a:r>
              <a:rPr lang="en-US" altLang="zh-CN" sz="2000" b="1" dirty="0" err="1">
                <a:solidFill>
                  <a:srgbClr val="0066CC"/>
                </a:solidFill>
                <a:latin typeface="微软雅黑" pitchFamily="34" charset="-122"/>
                <a:ea typeface="微软雅黑" pitchFamily="34" charset="-122"/>
              </a:rPr>
              <a:t>add.h</a:t>
            </a:r>
            <a:r>
              <a:rPr lang="zh-CN" altLang="en-US" sz="2000" b="1" dirty="0">
                <a:solidFill>
                  <a:srgbClr val="0066CC"/>
                </a:solidFill>
                <a:latin typeface="微软雅黑" pitchFamily="34" charset="-122"/>
                <a:ea typeface="微软雅黑" pitchFamily="34" charset="-122"/>
              </a:rPr>
              <a:t>”的引用</a:t>
            </a:r>
            <a:endParaRPr lang="en-US" altLang="zh-CN" sz="2000" b="1" dirty="0">
              <a:solidFill>
                <a:srgbClr val="0066CC"/>
              </a:solidFill>
              <a:latin typeface="微软雅黑" pitchFamily="34" charset="-122"/>
              <a:ea typeface="微软雅黑" pitchFamily="34" charset="-122"/>
            </a:endParaRPr>
          </a:p>
          <a:p>
            <a:pPr>
              <a:lnSpc>
                <a:spcPts val="3000"/>
              </a:lnSpc>
              <a:buFont typeface="Wingdings" pitchFamily="2" charset="2"/>
              <a:buChar char="l"/>
            </a:pPr>
            <a:endParaRPr lang="en-US" altLang="zh-CN" sz="2000" b="1" dirty="0">
              <a:solidFill>
                <a:srgbClr val="0066CC"/>
              </a:solidFill>
              <a:latin typeface="微软雅黑" pitchFamily="34" charset="-122"/>
              <a:ea typeface="微软雅黑" pitchFamily="34" charset="-122"/>
            </a:endParaRPr>
          </a:p>
          <a:p>
            <a:pPr algn="just">
              <a:lnSpc>
                <a:spcPts val="3000"/>
              </a:lnSpc>
              <a:buFont typeface="Wingdings" pitchFamily="2" charset="2"/>
              <a:buChar char="l"/>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若</a:t>
            </a:r>
            <a:r>
              <a:rPr lang="en-US" altLang="zh-CN" sz="2000" dirty="0" err="1">
                <a:latin typeface="微软雅黑" pitchFamily="34" charset="-122"/>
                <a:ea typeface="微软雅黑" pitchFamily="34" charset="-122"/>
              </a:rPr>
              <a:t>nemu</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src</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cpu</a:t>
            </a:r>
            <a:r>
              <a:rPr lang="en-US" altLang="zh-CN" sz="2000" dirty="0">
                <a:latin typeface="微软雅黑" pitchFamily="34" charset="-122"/>
                <a:ea typeface="微软雅黑" pitchFamily="34" charset="-122"/>
              </a:rPr>
              <a:t>/decode/decode-</a:t>
            </a:r>
            <a:r>
              <a:rPr lang="en-US" altLang="zh-CN" sz="2000" dirty="0" err="1">
                <a:latin typeface="微软雅黑" pitchFamily="34" charset="-122"/>
                <a:ea typeface="微软雅黑" pitchFamily="34" charset="-122"/>
              </a:rPr>
              <a:t>template.h</a:t>
            </a:r>
            <a:r>
              <a:rPr lang="zh-CN" altLang="en-US" sz="2000" dirty="0">
                <a:latin typeface="微软雅黑" pitchFamily="34" charset="-122"/>
                <a:ea typeface="微软雅黑" pitchFamily="34" charset="-122"/>
              </a:rPr>
              <a:t>中提供的译码</a:t>
            </a:r>
            <a:r>
              <a:rPr lang="en-US" altLang="zh-CN" sz="2000" dirty="0">
                <a:latin typeface="微软雅黑" pitchFamily="34" charset="-122"/>
                <a:ea typeface="微软雅黑" pitchFamily="34" charset="-122"/>
              </a:rPr>
              <a:t>helper</a:t>
            </a:r>
            <a:r>
              <a:rPr lang="zh-CN" altLang="en-US" sz="2000" dirty="0">
                <a:latin typeface="微软雅黑" pitchFamily="34" charset="-122"/>
                <a:ea typeface="微软雅黑" pitchFamily="34" charset="-122"/>
              </a:rPr>
              <a:t>函数  </a:t>
            </a:r>
            <a:endParaRPr lang="en-US" altLang="zh-CN" sz="2000" dirty="0">
              <a:latin typeface="微软雅黑" pitchFamily="34" charset="-122"/>
              <a:ea typeface="微软雅黑" pitchFamily="34" charset="-122"/>
            </a:endParaRPr>
          </a:p>
          <a:p>
            <a:pPr algn="just">
              <a:lnSpc>
                <a:spcPts val="3000"/>
              </a:lnSpc>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无法满足译码要求（应该没有），则</a:t>
            </a:r>
            <a:r>
              <a:rPr lang="zh-CN" altLang="en-US" sz="2000" b="1" dirty="0">
                <a:solidFill>
                  <a:srgbClr val="0066CC"/>
                </a:solidFill>
                <a:latin typeface="微软雅黑" pitchFamily="34" charset="-122"/>
                <a:ea typeface="微软雅黑" pitchFamily="34" charset="-122"/>
              </a:rPr>
              <a:t>定义新的译码</a:t>
            </a:r>
            <a:r>
              <a:rPr lang="en-US" altLang="zh-CN" sz="2000" b="1" dirty="0">
                <a:solidFill>
                  <a:srgbClr val="0066CC"/>
                </a:solidFill>
                <a:latin typeface="微软雅黑" pitchFamily="34" charset="-122"/>
                <a:ea typeface="微软雅黑" pitchFamily="34" charset="-122"/>
              </a:rPr>
              <a:t>helper</a:t>
            </a:r>
            <a:r>
              <a:rPr lang="zh-CN" altLang="en-US" sz="2000" b="1" dirty="0">
                <a:solidFill>
                  <a:srgbClr val="0066CC"/>
                </a:solidFill>
                <a:latin typeface="微软雅黑" pitchFamily="34" charset="-122"/>
                <a:ea typeface="微软雅黑" pitchFamily="34" charset="-122"/>
              </a:rPr>
              <a:t>函数</a:t>
            </a:r>
            <a:r>
              <a:rPr lang="zh-CN" altLang="en-US" sz="2000" dirty="0">
                <a:latin typeface="微软雅黑" pitchFamily="34" charset="-122"/>
                <a:ea typeface="微软雅黑" pitchFamily="34" charset="-122"/>
              </a:rPr>
              <a:t>，并在 </a:t>
            </a:r>
            <a:endParaRPr lang="en-US" altLang="zh-CN" sz="2000" dirty="0">
              <a:latin typeface="微软雅黑" pitchFamily="34" charset="-122"/>
              <a:ea typeface="微软雅黑" pitchFamily="34" charset="-122"/>
            </a:endParaRPr>
          </a:p>
          <a:p>
            <a:pPr algn="just">
              <a:lnSpc>
                <a:spcPts val="3000"/>
              </a:lnSpc>
            </a:pP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nemu</a:t>
            </a:r>
            <a:r>
              <a:rPr lang="en-US" altLang="zh-CN" sz="2000" dirty="0">
                <a:latin typeface="微软雅黑" pitchFamily="34" charset="-122"/>
                <a:ea typeface="微软雅黑" pitchFamily="34" charset="-122"/>
              </a:rPr>
              <a:t>/include/</a:t>
            </a:r>
            <a:r>
              <a:rPr lang="en-US" altLang="zh-CN" sz="2000" dirty="0" err="1">
                <a:latin typeface="微软雅黑" pitchFamily="34" charset="-122"/>
                <a:ea typeface="微软雅黑" pitchFamily="34" charset="-122"/>
              </a:rPr>
              <a:t>cpu</a:t>
            </a:r>
            <a:r>
              <a:rPr lang="en-US" altLang="zh-CN" sz="2000" dirty="0">
                <a:latin typeface="微软雅黑" pitchFamily="34" charset="-122"/>
                <a:ea typeface="微软雅黑" pitchFamily="34" charset="-122"/>
              </a:rPr>
              <a:t>/decode/</a:t>
            </a:r>
            <a:r>
              <a:rPr lang="en-US" altLang="zh-CN" sz="2000" dirty="0" err="1">
                <a:latin typeface="微软雅黑" pitchFamily="34" charset="-122"/>
                <a:ea typeface="微软雅黑" pitchFamily="34" charset="-122"/>
              </a:rPr>
              <a:t>decode.h</a:t>
            </a:r>
            <a:r>
              <a:rPr lang="zh-CN" altLang="en-US" sz="2000" dirty="0">
                <a:latin typeface="微软雅黑" pitchFamily="34" charset="-122"/>
                <a:ea typeface="微软雅黑" pitchFamily="34" charset="-122"/>
              </a:rPr>
              <a:t>中</a:t>
            </a:r>
            <a:r>
              <a:rPr lang="zh-CN" altLang="en-US" sz="2000" b="1" dirty="0">
                <a:solidFill>
                  <a:srgbClr val="0066CC"/>
                </a:solidFill>
                <a:latin typeface="微软雅黑" pitchFamily="34" charset="-122"/>
                <a:ea typeface="微软雅黑" pitchFamily="34" charset="-122"/>
              </a:rPr>
              <a:t>添加新译码函数的声明</a:t>
            </a:r>
          </a:p>
        </p:txBody>
      </p:sp>
      <p:sp>
        <p:nvSpPr>
          <p:cNvPr id="6" name="矩形 5"/>
          <p:cNvSpPr>
            <a:spLocks noChangeArrowheads="1"/>
          </p:cNvSpPr>
          <p:nvPr/>
        </p:nvSpPr>
        <p:spPr bwMode="auto">
          <a:xfrm>
            <a:off x="341313" y="1854200"/>
            <a:ext cx="8577262" cy="476250"/>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pPr>
              <a:lnSpc>
                <a:spcPts val="3000"/>
              </a:lnSpc>
            </a:pPr>
            <a:r>
              <a:rPr lang="zh-CN" altLang="en-US">
                <a:latin typeface="微软雅黑" pitchFamily="34" charset="-122"/>
                <a:ea typeface="微软雅黑" pitchFamily="34" charset="-122"/>
              </a:rPr>
              <a:t>若使用转义码，则需要在</a:t>
            </a:r>
            <a:r>
              <a:rPr lang="en-US" altLang="zh-CN" b="1">
                <a:solidFill>
                  <a:srgbClr val="0066CC"/>
                </a:solidFill>
                <a:latin typeface="微软雅黑" pitchFamily="34" charset="-122"/>
                <a:ea typeface="微软雅黑" pitchFamily="34" charset="-122"/>
              </a:rPr>
              <a:t>_2byte_opcode_table</a:t>
            </a:r>
            <a:r>
              <a:rPr lang="zh-CN" altLang="en-US" b="1">
                <a:solidFill>
                  <a:srgbClr val="0066CC"/>
                </a:solidFill>
                <a:latin typeface="微软雅黑" pitchFamily="34" charset="-122"/>
                <a:ea typeface="微软雅黑" pitchFamily="34" charset="-122"/>
              </a:rPr>
              <a:t>数组</a:t>
            </a:r>
            <a:r>
              <a:rPr lang="zh-CN" altLang="en-US">
                <a:latin typeface="微软雅黑" pitchFamily="34" charset="-122"/>
                <a:ea typeface="微软雅黑" pitchFamily="34" charset="-122"/>
              </a:rPr>
              <a:t>内填写相应指令的</a:t>
            </a:r>
            <a:r>
              <a:rPr lang="en-US" altLang="zh-CN">
                <a:latin typeface="微软雅黑" pitchFamily="34" charset="-122"/>
                <a:ea typeface="微软雅黑" pitchFamily="34" charset="-122"/>
              </a:rPr>
              <a:t>helper</a:t>
            </a:r>
            <a:r>
              <a:rPr lang="zh-CN" altLang="en-US">
                <a:latin typeface="微软雅黑" pitchFamily="34" charset="-122"/>
                <a:ea typeface="微软雅黑" pitchFamily="34" charset="-122"/>
              </a:rPr>
              <a:t>函数</a:t>
            </a:r>
          </a:p>
        </p:txBody>
      </p:sp>
      <p:sp>
        <p:nvSpPr>
          <p:cNvPr id="7" name="矩形 6"/>
          <p:cNvSpPr>
            <a:spLocks noChangeArrowheads="1"/>
          </p:cNvSpPr>
          <p:nvPr/>
        </p:nvSpPr>
        <p:spPr bwMode="auto">
          <a:xfrm>
            <a:off x="346075" y="2457450"/>
            <a:ext cx="8577263" cy="434975"/>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pPr>
              <a:lnSpc>
                <a:spcPts val="3000"/>
              </a:lnSpc>
            </a:pPr>
            <a:r>
              <a:rPr lang="zh-CN" altLang="en-US">
                <a:latin typeface="微软雅黑" pitchFamily="34" charset="-122"/>
                <a:ea typeface="微软雅黑" pitchFamily="34" charset="-122"/>
              </a:rPr>
              <a:t>若使用</a:t>
            </a:r>
            <a:r>
              <a:rPr lang="en-US" altLang="zh-CN">
                <a:latin typeface="微软雅黑" pitchFamily="34" charset="-122"/>
                <a:ea typeface="微软雅黑" pitchFamily="34" charset="-122"/>
              </a:rPr>
              <a:t>ModR/M</a:t>
            </a:r>
            <a:r>
              <a:rPr lang="zh-CN" altLang="en-US">
                <a:latin typeface="微软雅黑" pitchFamily="34" charset="-122"/>
                <a:ea typeface="微软雅黑" pitchFamily="34" charset="-122"/>
              </a:rPr>
              <a:t>中的</a:t>
            </a:r>
            <a:r>
              <a:rPr lang="en-US" altLang="zh-CN">
                <a:latin typeface="微软雅黑" pitchFamily="34" charset="-122"/>
                <a:ea typeface="微软雅黑" pitchFamily="34" charset="-122"/>
              </a:rPr>
              <a:t>reg/opcode</a:t>
            </a:r>
            <a:r>
              <a:rPr lang="zh-CN" altLang="en-US">
                <a:latin typeface="微软雅黑" pitchFamily="34" charset="-122"/>
                <a:ea typeface="微软雅黑" pitchFamily="34" charset="-122"/>
              </a:rPr>
              <a:t>字段对</a:t>
            </a:r>
            <a:r>
              <a:rPr lang="en-US" altLang="zh-CN">
                <a:latin typeface="微软雅黑" pitchFamily="34" charset="-122"/>
                <a:ea typeface="微软雅黑" pitchFamily="34" charset="-122"/>
              </a:rPr>
              <a:t>opcode</a:t>
            </a:r>
            <a:r>
              <a:rPr lang="zh-CN" altLang="en-US">
                <a:latin typeface="微软雅黑" pitchFamily="34" charset="-122"/>
                <a:ea typeface="微软雅黑" pitchFamily="34" charset="-122"/>
              </a:rPr>
              <a:t>进行扩充，则填写相应的</a:t>
            </a:r>
            <a:r>
              <a:rPr lang="zh-CN" altLang="en-US" b="1">
                <a:solidFill>
                  <a:srgbClr val="0066CC"/>
                </a:solidFill>
                <a:latin typeface="微软雅黑" pitchFamily="34" charset="-122"/>
                <a:ea typeface="微软雅黑" pitchFamily="34" charset="-122"/>
              </a:rPr>
              <a:t>指令组</a:t>
            </a:r>
            <a:endParaRPr lang="en-US" altLang="zh-CN" b="1">
              <a:solidFill>
                <a:srgbClr val="0066CC"/>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blinds(horizontal)">
                                      <p:cBhvr>
                                        <p:cTn id="25" dur="500"/>
                                        <p:tgtEl>
                                          <p:spTgt spid="4">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blinds(horizontal)">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blinds(horizontal)">
                                      <p:cBhvr>
                                        <p:cTn id="35" dur="500"/>
                                        <p:tgtEl>
                                          <p:spTgt spid="4">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blinds(horizontal)">
                                      <p:cBhvr>
                                        <p:cTn id="40" dur="500"/>
                                        <p:tgtEl>
                                          <p:spTgt spid="4">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animEffect transition="in" filter="blinds(horizontal)">
                                      <p:cBhvr>
                                        <p:cTn id="45" dur="500"/>
                                        <p:tgtEl>
                                          <p:spTgt spid="4">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4">
                                            <p:txEl>
                                              <p:pRg st="12" end="12"/>
                                            </p:txEl>
                                          </p:spTgt>
                                        </p:tgtEl>
                                        <p:attrNameLst>
                                          <p:attrName>style.visibility</p:attrName>
                                        </p:attrNameLst>
                                      </p:cBhvr>
                                      <p:to>
                                        <p:strVal val="visible"/>
                                      </p:to>
                                    </p:set>
                                    <p:animEffect transition="in" filter="blinds(horizontal)">
                                      <p:cBhvr>
                                        <p:cTn id="50" dur="500"/>
                                        <p:tgtEl>
                                          <p:spTgt spid="4">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animEffect transition="in" filter="blinds(horizontal)">
                                      <p:cBhvr>
                                        <p:cTn id="55" dur="500"/>
                                        <p:tgtEl>
                                          <p:spTgt spid="4">
                                            <p:txEl>
                                              <p:pRg st="13" end="1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4">
                                            <p:txEl>
                                              <p:pRg st="14" end="14"/>
                                            </p:txEl>
                                          </p:spTgt>
                                        </p:tgtEl>
                                        <p:attrNameLst>
                                          <p:attrName>style.visibility</p:attrName>
                                        </p:attrNameLst>
                                      </p:cBhvr>
                                      <p:to>
                                        <p:strVal val="visible"/>
                                      </p:to>
                                    </p:set>
                                    <p:animEffect transition="in" filter="blinds(horizontal)">
                                      <p:cBhvr>
                                        <p:cTn id="60"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98425"/>
            <a:ext cx="8229600" cy="561975"/>
          </a:xfrm>
        </p:spPr>
        <p:txBody>
          <a:bodyPr/>
          <a:lstStyle/>
          <a:p>
            <a:r>
              <a:rPr lang="zh-CN" altLang="en-US" sz="3600"/>
              <a:t>如何运行测试程序？（</a:t>
            </a:r>
            <a:r>
              <a:rPr lang="en-US" altLang="zh-CN" sz="3600"/>
              <a:t>1</a:t>
            </a:r>
            <a:r>
              <a:rPr lang="zh-CN" altLang="en-US" sz="3600"/>
              <a:t>）</a:t>
            </a:r>
          </a:p>
        </p:txBody>
      </p:sp>
      <p:sp>
        <p:nvSpPr>
          <p:cNvPr id="8" name="TextBox 7"/>
          <p:cNvSpPr txBox="1">
            <a:spLocks noChangeArrowheads="1"/>
          </p:cNvSpPr>
          <p:nvPr/>
        </p:nvSpPr>
        <p:spPr bwMode="auto">
          <a:xfrm>
            <a:off x="250825" y="1104900"/>
            <a:ext cx="8596313" cy="5443285"/>
          </a:xfrm>
          <a:prstGeom prst="rect">
            <a:avLst/>
          </a:prstGeom>
          <a:noFill/>
          <a:ln w="9525">
            <a:noFill/>
            <a:miter lim="800000"/>
            <a:headEnd/>
            <a:tailEnd/>
          </a:ln>
        </p:spPr>
        <p:txBody>
          <a:bodyPr>
            <a:spAutoFit/>
          </a:bodyPr>
          <a:lstStyle/>
          <a:p>
            <a:pPr>
              <a:lnSpc>
                <a:spcPts val="3000"/>
              </a:lnSpc>
              <a:buFont typeface="Wingdings" pitchFamily="2" charset="2"/>
              <a:buChar char="l"/>
            </a:pPr>
            <a:r>
              <a:rPr lang="en-US" altLang="zh-CN" dirty="0">
                <a:latin typeface="微软雅黑" pitchFamily="34" charset="-122"/>
                <a:ea typeface="微软雅黑" pitchFamily="34" charset="-122"/>
              </a:rPr>
              <a:t> </a:t>
            </a:r>
            <a:r>
              <a:rPr lang="zh-CN" altLang="en-US" sz="2000" dirty="0">
                <a:latin typeface="微软雅黑" pitchFamily="34" charset="-122"/>
                <a:ea typeface="微软雅黑" pitchFamily="34" charset="-122"/>
              </a:rPr>
              <a:t>所有测试程序位于“工程路径</a:t>
            </a:r>
            <a:r>
              <a:rPr lang="en-US" altLang="zh-CN" sz="2000" dirty="0">
                <a:latin typeface="微软雅黑" pitchFamily="34" charset="-122"/>
                <a:ea typeface="微软雅黑" pitchFamily="34" charset="-122"/>
              </a:rPr>
              <a:t>/testcase/</a:t>
            </a:r>
            <a:r>
              <a:rPr lang="en-US" altLang="zh-CN" sz="2000" dirty="0" err="1">
                <a:latin typeface="微软雅黑" pitchFamily="34" charset="-122"/>
                <a:ea typeface="微软雅黑" pitchFamily="34" charset="-122"/>
              </a:rPr>
              <a:t>src</a:t>
            </a:r>
            <a:r>
              <a:rPr lang="zh-CN" altLang="en-US" sz="2000" dirty="0">
                <a:latin typeface="微软雅黑" pitchFamily="34" charset="-122"/>
                <a:ea typeface="微软雅黑" pitchFamily="34" charset="-122"/>
              </a:rPr>
              <a:t>”目录下；</a:t>
            </a:r>
            <a:endParaRPr lang="en-US" altLang="zh-CN" sz="2000" dirty="0">
              <a:latin typeface="微软雅黑" pitchFamily="34" charset="-122"/>
              <a:ea typeface="微软雅黑" pitchFamily="34" charset="-122"/>
            </a:endParaRPr>
          </a:p>
          <a:p>
            <a:pPr>
              <a:lnSpc>
                <a:spcPts val="3000"/>
              </a:lnSpc>
              <a:buFont typeface="Wingdings" pitchFamily="2" charset="2"/>
              <a:buChar char="l"/>
            </a:pPr>
            <a:endParaRPr lang="en-US" altLang="zh-CN" sz="2000" dirty="0">
              <a:latin typeface="微软雅黑" pitchFamily="34" charset="-122"/>
              <a:ea typeface="微软雅黑" pitchFamily="34" charset="-122"/>
            </a:endParaRPr>
          </a:p>
          <a:p>
            <a:pPr>
              <a:lnSpc>
                <a:spcPts val="3000"/>
              </a:lnSpc>
              <a:buFont typeface="Wingdings" pitchFamily="2" charset="2"/>
              <a:buChar char="l"/>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修改工程目录下的</a:t>
            </a:r>
            <a:r>
              <a:rPr lang="en-US" altLang="zh-CN" sz="2000" b="1" dirty="0" err="1">
                <a:solidFill>
                  <a:srgbClr val="0066CC"/>
                </a:solidFill>
                <a:latin typeface="微软雅黑" pitchFamily="34" charset="-122"/>
                <a:ea typeface="微软雅黑" pitchFamily="34" charset="-122"/>
              </a:rPr>
              <a:t>Makefile</a:t>
            </a:r>
            <a:r>
              <a:rPr lang="zh-CN" altLang="en-US" sz="2000" b="1" dirty="0">
                <a:solidFill>
                  <a:srgbClr val="0066CC"/>
                </a:solidFill>
                <a:latin typeface="微软雅黑" pitchFamily="34" charset="-122"/>
                <a:ea typeface="微软雅黑" pitchFamily="34" charset="-122"/>
              </a:rPr>
              <a:t>文件</a:t>
            </a:r>
            <a:r>
              <a:rPr lang="zh-CN" altLang="en-US" sz="2000" dirty="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a:p>
            <a:pPr>
              <a:lnSpc>
                <a:spcPts val="3000"/>
              </a:lnSpc>
              <a:buFont typeface="Wingdings" pitchFamily="2" charset="2"/>
              <a:buChar char="l"/>
            </a:pPr>
            <a:endParaRPr lang="en-US" altLang="zh-CN" sz="2000" dirty="0">
              <a:latin typeface="微软雅黑" pitchFamily="34" charset="-122"/>
              <a:ea typeface="微软雅黑" pitchFamily="34" charset="-122"/>
            </a:endParaRPr>
          </a:p>
          <a:p>
            <a:pPr>
              <a:lnSpc>
                <a:spcPts val="3000"/>
              </a:lnSpc>
              <a:buFont typeface="Wingdings" pitchFamily="2" charset="2"/>
              <a:buChar char="l"/>
            </a:pPr>
            <a:endParaRPr lang="en-US" altLang="zh-CN" sz="2000" dirty="0">
              <a:latin typeface="微软雅黑" pitchFamily="34" charset="-122"/>
              <a:ea typeface="微软雅黑" pitchFamily="34" charset="-122"/>
            </a:endParaRPr>
          </a:p>
          <a:p>
            <a:pPr>
              <a:lnSpc>
                <a:spcPts val="3000"/>
              </a:lnSpc>
              <a:buFont typeface="Wingdings" pitchFamily="2" charset="2"/>
              <a:buChar char="l"/>
            </a:pPr>
            <a:endParaRPr lang="en-US" altLang="zh-CN" sz="2000" dirty="0">
              <a:latin typeface="微软雅黑" pitchFamily="34" charset="-122"/>
              <a:ea typeface="微软雅黑" pitchFamily="34" charset="-122"/>
            </a:endParaRPr>
          </a:p>
          <a:p>
            <a:pPr>
              <a:lnSpc>
                <a:spcPts val="3000"/>
              </a:lnSpc>
              <a:buFont typeface="Wingdings" pitchFamily="2" charset="2"/>
              <a:buChar char="l"/>
            </a:pPr>
            <a:endParaRPr lang="en-US" altLang="zh-CN" sz="2000" dirty="0">
              <a:latin typeface="微软雅黑" pitchFamily="34" charset="-122"/>
              <a:ea typeface="微软雅黑" pitchFamily="34" charset="-122"/>
            </a:endParaRPr>
          </a:p>
          <a:p>
            <a:pPr>
              <a:lnSpc>
                <a:spcPts val="3000"/>
              </a:lnSpc>
              <a:buFont typeface="Wingdings" pitchFamily="2" charset="2"/>
              <a:buChar char="l"/>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修改后，在终端输入命令“</a:t>
            </a:r>
            <a:r>
              <a:rPr lang="en-US" altLang="zh-CN" sz="2000" b="1" dirty="0">
                <a:solidFill>
                  <a:srgbClr val="0066CC"/>
                </a:solidFill>
                <a:latin typeface="微软雅黑" pitchFamily="34" charset="-122"/>
                <a:ea typeface="微软雅黑" pitchFamily="34" charset="-122"/>
              </a:rPr>
              <a:t>make run</a:t>
            </a:r>
            <a:r>
              <a:rPr lang="zh-CN" altLang="en-US" sz="2000" dirty="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a:p>
            <a:pPr>
              <a:lnSpc>
                <a:spcPts val="3000"/>
              </a:lnSpc>
              <a:buFont typeface="Wingdings" pitchFamily="2" charset="2"/>
              <a:buChar char="l"/>
            </a:pPr>
            <a:endParaRPr lang="en-US" altLang="zh-CN" sz="2000" dirty="0">
              <a:latin typeface="微软雅黑" pitchFamily="34" charset="-122"/>
              <a:ea typeface="微软雅黑" pitchFamily="34" charset="-122"/>
            </a:endParaRPr>
          </a:p>
          <a:p>
            <a:pPr>
              <a:lnSpc>
                <a:spcPts val="3000"/>
              </a:lnSpc>
              <a:buFont typeface="Wingdings" pitchFamily="2" charset="2"/>
              <a:buChar char="l"/>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若输出如下信息，则表示</a:t>
            </a:r>
            <a:r>
              <a:rPr lang="en-US" altLang="zh-CN" sz="2000" dirty="0" err="1">
                <a:latin typeface="微软雅黑" pitchFamily="34" charset="-122"/>
                <a:ea typeface="微软雅黑" pitchFamily="34" charset="-122"/>
              </a:rPr>
              <a:t>NEMU</a:t>
            </a:r>
            <a:r>
              <a:rPr lang="zh-CN" altLang="en-US" sz="2000" dirty="0">
                <a:latin typeface="微软雅黑" pitchFamily="34" charset="-122"/>
                <a:ea typeface="微软雅黑" pitchFamily="34" charset="-122"/>
              </a:rPr>
              <a:t>不支持相应指令，需要在</a:t>
            </a:r>
            <a:r>
              <a:rPr lang="en-US" altLang="zh-CN" sz="2000" dirty="0" err="1">
                <a:latin typeface="微软雅黑" pitchFamily="34" charset="-122"/>
                <a:ea typeface="微软雅黑" pitchFamily="34" charset="-122"/>
              </a:rPr>
              <a:t>NEMU</a:t>
            </a:r>
            <a:r>
              <a:rPr lang="zh-CN" altLang="en-US" sz="2000" dirty="0">
                <a:latin typeface="微软雅黑" pitchFamily="34" charset="-122"/>
                <a:ea typeface="微软雅黑" pitchFamily="34" charset="-122"/>
              </a:rPr>
              <a:t>中添加；</a:t>
            </a:r>
            <a:endParaRPr lang="en-US" altLang="zh-CN" sz="2000" dirty="0">
              <a:latin typeface="微软雅黑" pitchFamily="34" charset="-122"/>
              <a:ea typeface="微软雅黑" pitchFamily="34" charset="-122"/>
            </a:endParaRPr>
          </a:p>
          <a:p>
            <a:pPr>
              <a:lnSpc>
                <a:spcPts val="3000"/>
              </a:lnSpc>
              <a:buFont typeface="Wingdings" pitchFamily="2" charset="2"/>
              <a:buChar char="l"/>
            </a:pPr>
            <a:endParaRPr lang="en-US" altLang="zh-CN" sz="2000" dirty="0">
              <a:latin typeface="微软雅黑" pitchFamily="34" charset="-122"/>
              <a:ea typeface="微软雅黑" pitchFamily="34" charset="-122"/>
            </a:endParaRPr>
          </a:p>
          <a:p>
            <a:pPr>
              <a:lnSpc>
                <a:spcPts val="3000"/>
              </a:lnSpc>
              <a:buFont typeface="Wingdings" pitchFamily="2" charset="2"/>
              <a:buChar char="l"/>
            </a:pPr>
            <a:r>
              <a:rPr lang="en-US" altLang="zh-CN" sz="2000" dirty="0">
                <a:latin typeface="微软雅黑" pitchFamily="34" charset="-122"/>
                <a:ea typeface="微软雅黑" pitchFamily="34" charset="-122"/>
              </a:rPr>
              <a:t> obj/testcase</a:t>
            </a:r>
            <a:r>
              <a:rPr lang="zh-CN" altLang="en-US" sz="2000" dirty="0">
                <a:latin typeface="微软雅黑" pitchFamily="34" charset="-122"/>
                <a:ea typeface="微软雅黑" pitchFamily="34" charset="-122"/>
              </a:rPr>
              <a:t>路径下可以找到测试用例的反汇编代码，例如</a:t>
            </a:r>
            <a:r>
              <a:rPr lang="en-US" altLang="zh-CN" sz="2000" dirty="0">
                <a:latin typeface="微软雅黑" pitchFamily="34" charset="-122"/>
                <a:ea typeface="微软雅黑" pitchFamily="34" charset="-122"/>
              </a:rPr>
              <a:t>mov-</a:t>
            </a:r>
            <a:r>
              <a:rPr lang="en-US" altLang="zh-CN" sz="2000" dirty="0" err="1">
                <a:latin typeface="微软雅黑" pitchFamily="34" charset="-122"/>
                <a:ea typeface="微软雅黑" pitchFamily="34" charset="-122"/>
              </a:rPr>
              <a:t>c.txt</a:t>
            </a:r>
            <a:endParaRPr lang="en-US" altLang="zh-CN" sz="2000" dirty="0">
              <a:latin typeface="微软雅黑" pitchFamily="34" charset="-122"/>
              <a:ea typeface="微软雅黑" pitchFamily="34" charset="-122"/>
            </a:endParaRPr>
          </a:p>
          <a:p>
            <a:pPr>
              <a:lnSpc>
                <a:spcPts val="3000"/>
              </a:lnSpc>
              <a:buFont typeface="Wingdings" pitchFamily="2" charset="2"/>
              <a:buChar char="l"/>
            </a:pPr>
            <a:endParaRPr lang="en-US" altLang="zh-CN" sz="2000" dirty="0">
              <a:latin typeface="微软雅黑" pitchFamily="34" charset="-122"/>
              <a:ea typeface="微软雅黑" pitchFamily="34" charset="-122"/>
            </a:endParaRPr>
          </a:p>
          <a:p>
            <a:pPr>
              <a:lnSpc>
                <a:spcPts val="3000"/>
              </a:lnSpc>
              <a:buFont typeface="Wingdings" pitchFamily="2" charset="2"/>
              <a:buChar char="l"/>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根据反汇编代码定位不支持的指令，最终通过修改</a:t>
            </a:r>
            <a:r>
              <a:rPr lang="en-US" altLang="zh-CN" sz="2000" dirty="0" err="1">
                <a:latin typeface="微软雅黑" pitchFamily="34" charset="-122"/>
                <a:ea typeface="微软雅黑" pitchFamily="34" charset="-122"/>
              </a:rPr>
              <a:t>nemu</a:t>
            </a:r>
            <a:r>
              <a:rPr lang="zh-CN" altLang="en-US" sz="2000" dirty="0">
                <a:latin typeface="微软雅黑" pitchFamily="34" charset="-122"/>
                <a:ea typeface="微软雅黑" pitchFamily="34" charset="-122"/>
              </a:rPr>
              <a:t>代码实现该指令</a:t>
            </a:r>
            <a:endParaRPr lang="en-US" altLang="zh-CN" sz="2000" dirty="0">
              <a:latin typeface="微软雅黑" pitchFamily="34" charset="-122"/>
              <a:ea typeface="微软雅黑" pitchFamily="34" charset="-122"/>
            </a:endParaRPr>
          </a:p>
        </p:txBody>
      </p:sp>
      <p:sp>
        <p:nvSpPr>
          <p:cNvPr id="9" name="矩形 8"/>
          <p:cNvSpPr>
            <a:spLocks noChangeArrowheads="1"/>
          </p:cNvSpPr>
          <p:nvPr/>
        </p:nvSpPr>
        <p:spPr bwMode="auto">
          <a:xfrm>
            <a:off x="341313" y="2443163"/>
            <a:ext cx="5265737" cy="1247775"/>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pPr>
              <a:lnSpc>
                <a:spcPts val="3000"/>
              </a:lnSpc>
            </a:pP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USERPROG</a:t>
            </a:r>
            <a:r>
              <a:rPr lang="en-US" altLang="zh-CN" dirty="0">
                <a:latin typeface="微软雅黑" pitchFamily="34" charset="-122"/>
                <a:ea typeface="微软雅黑" pitchFamily="34" charset="-122"/>
              </a:rPr>
              <a:t> = obj/testcase/mov</a:t>
            </a:r>
          </a:p>
          <a:p>
            <a:pPr>
              <a:lnSpc>
                <a:spcPts val="3000"/>
              </a:lnSpc>
            </a:pP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USERPROG</a:t>
            </a:r>
            <a:r>
              <a:rPr lang="en-US" altLang="zh-CN" dirty="0">
                <a:latin typeface="微软雅黑" pitchFamily="34" charset="-122"/>
                <a:ea typeface="微软雅黑" pitchFamily="34" charset="-122"/>
              </a:rPr>
              <a:t> = obj/testcase/mov-c</a:t>
            </a:r>
          </a:p>
          <a:p>
            <a:pPr>
              <a:lnSpc>
                <a:spcPts val="3000"/>
              </a:lnSpc>
            </a:pPr>
            <a:r>
              <a:rPr lang="en-US" altLang="zh-CN" dirty="0">
                <a:latin typeface="微软雅黑" pitchFamily="34" charset="-122"/>
                <a:ea typeface="微软雅黑" pitchFamily="34" charset="-122"/>
              </a:rPr>
              <a:t>ENTRY = $(</a:t>
            </a:r>
            <a:r>
              <a:rPr lang="en-US" altLang="zh-CN" dirty="0" err="1">
                <a:latin typeface="微软雅黑" pitchFamily="34" charset="-122"/>
                <a:ea typeface="微软雅黑" pitchFamily="34" charset="-122"/>
              </a:rPr>
              <a:t>USERPROG</a:t>
            </a:r>
            <a:r>
              <a:rPr lang="en-US" altLang="zh-CN" dirty="0">
                <a:latin typeface="微软雅黑" pitchFamily="34" charset="-122"/>
                <a:ea typeface="微软雅黑" pitchFamily="34" charset="-122"/>
              </a:rPr>
              <a:t>)</a:t>
            </a:r>
            <a:endParaRPr lang="en-US" altLang="zh-CN" b="1" dirty="0">
              <a:solidFill>
                <a:srgbClr val="0066CC"/>
              </a:solidFill>
              <a:latin typeface="微软雅黑" pitchFamily="34" charset="-122"/>
              <a:ea typeface="微软雅黑" pitchFamily="34" charset="-122"/>
            </a:endParaRPr>
          </a:p>
        </p:txBody>
      </p:sp>
      <p:pic>
        <p:nvPicPr>
          <p:cNvPr id="3" name="图片 2">
            <a:extLst>
              <a:ext uri="{FF2B5EF4-FFF2-40B4-BE49-F238E27FC236}">
                <a16:creationId xmlns:a16="http://schemas.microsoft.com/office/drawing/2014/main" id="{2E4590D5-BBEA-4CA6-A504-663ADF43A16F}"/>
              </a:ext>
            </a:extLst>
          </p:cNvPr>
          <p:cNvPicPr/>
          <p:nvPr/>
        </p:nvPicPr>
        <p:blipFill>
          <a:blip r:embed="rId3" cstate="print"/>
          <a:srcRect/>
          <a:stretch>
            <a:fillRect/>
          </a:stretch>
        </p:blipFill>
        <p:spPr bwMode="auto">
          <a:xfrm>
            <a:off x="3266855" y="863715"/>
            <a:ext cx="5832217" cy="3764246"/>
          </a:xfrm>
          <a:prstGeom prst="rect">
            <a:avLst/>
          </a:prstGeom>
          <a:noFill/>
          <a:ln w="9525">
            <a:noFill/>
            <a:miter lim="800000"/>
            <a:headEnd/>
            <a:tailEnd/>
          </a:ln>
        </p:spPr>
      </p:pic>
      <p:sp>
        <p:nvSpPr>
          <p:cNvPr id="12" name="矩形 11"/>
          <p:cNvSpPr/>
          <p:nvPr/>
        </p:nvSpPr>
        <p:spPr>
          <a:xfrm>
            <a:off x="3311860" y="863715"/>
            <a:ext cx="4905375" cy="360363"/>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7" end="7"/>
                                            </p:txEl>
                                          </p:spTgt>
                                        </p:tgtEl>
                                        <p:attrNameLst>
                                          <p:attrName>style.visibility</p:attrName>
                                        </p:attrNameLst>
                                      </p:cBhvr>
                                      <p:to>
                                        <p:strVal val="visible"/>
                                      </p:to>
                                    </p:set>
                                    <p:animEffect transition="in" filter="blinds(horizontal)">
                                      <p:cBhvr>
                                        <p:cTn id="22" dur="500"/>
                                        <p:tgtEl>
                                          <p:spTgt spid="8">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animEffect transition="in" filter="blinds(horizontal)">
                                      <p:cBhvr>
                                        <p:cTn id="27" dur="500"/>
                                        <p:tgtEl>
                                          <p:spTgt spid="8">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linds(horizontal)">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8">
                                            <p:txEl>
                                              <p:pRg st="11" end="11"/>
                                            </p:txEl>
                                          </p:spTgt>
                                        </p:tgtEl>
                                        <p:attrNameLst>
                                          <p:attrName>style.visibility</p:attrName>
                                        </p:attrNameLst>
                                      </p:cBhvr>
                                      <p:to>
                                        <p:strVal val="visible"/>
                                      </p:to>
                                    </p:set>
                                    <p:animEffect transition="in" filter="blinds(horizontal)">
                                      <p:cBhvr>
                                        <p:cTn id="40" dur="500"/>
                                        <p:tgtEl>
                                          <p:spTgt spid="8">
                                            <p:txEl>
                                              <p:pRg st="11" end="1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8">
                                            <p:txEl>
                                              <p:pRg st="13" end="13"/>
                                            </p:txEl>
                                          </p:spTgt>
                                        </p:tgtEl>
                                        <p:attrNameLst>
                                          <p:attrName>style.visibility</p:attrName>
                                        </p:attrNameLst>
                                      </p:cBhvr>
                                      <p:to>
                                        <p:strVal val="visible"/>
                                      </p:to>
                                    </p:set>
                                    <p:animEffect transition="in" filter="blinds(horizontal)">
                                      <p:cBhvr>
                                        <p:cTn id="45" dur="500"/>
                                        <p:tgtEl>
                                          <p:spTgt spid="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98425"/>
            <a:ext cx="8229600" cy="561975"/>
          </a:xfrm>
        </p:spPr>
        <p:txBody>
          <a:bodyPr/>
          <a:lstStyle/>
          <a:p>
            <a:r>
              <a:rPr lang="zh-CN" altLang="en-US" sz="3600"/>
              <a:t>如何运行测试程序？（</a:t>
            </a:r>
            <a:r>
              <a:rPr lang="en-US" altLang="zh-CN" sz="3600"/>
              <a:t>2</a:t>
            </a:r>
            <a:r>
              <a:rPr lang="zh-CN" altLang="en-US" sz="3600"/>
              <a:t>）</a:t>
            </a:r>
          </a:p>
        </p:txBody>
      </p:sp>
      <p:sp>
        <p:nvSpPr>
          <p:cNvPr id="8" name="TextBox 7"/>
          <p:cNvSpPr txBox="1">
            <a:spLocks noChangeArrowheads="1"/>
          </p:cNvSpPr>
          <p:nvPr/>
        </p:nvSpPr>
        <p:spPr bwMode="auto">
          <a:xfrm>
            <a:off x="250825" y="684213"/>
            <a:ext cx="8056563" cy="2400300"/>
          </a:xfrm>
          <a:prstGeom prst="rect">
            <a:avLst/>
          </a:prstGeom>
          <a:noFill/>
          <a:ln w="9525">
            <a:noFill/>
            <a:miter lim="800000"/>
            <a:headEnd/>
            <a:tailEnd/>
          </a:ln>
        </p:spPr>
        <p:txBody>
          <a:bodyPr>
            <a:spAutoFit/>
          </a:bodyPr>
          <a:lstStyle/>
          <a:p>
            <a:pPr>
              <a:lnSpc>
                <a:spcPts val="3000"/>
              </a:lnSpc>
              <a:buFont typeface="Wingdings" pitchFamily="2" charset="2"/>
              <a:buChar char="l"/>
            </a:pPr>
            <a:r>
              <a:rPr lang="en-US" altLang="zh-CN" sz="2000">
                <a:latin typeface="微软雅黑" pitchFamily="34" charset="-122"/>
                <a:ea typeface="微软雅黑" pitchFamily="34" charset="-122"/>
              </a:rPr>
              <a:t> </a:t>
            </a:r>
            <a:r>
              <a:rPr lang="zh-CN" altLang="en-US" sz="2000" b="1">
                <a:solidFill>
                  <a:srgbClr val="0066CC"/>
                </a:solidFill>
                <a:latin typeface="微软雅黑" pitchFamily="34" charset="-122"/>
                <a:ea typeface="微软雅黑" pitchFamily="34" charset="-122"/>
              </a:rPr>
              <a:t>如何证明测试程序运行成功呢？</a:t>
            </a:r>
            <a:endParaRPr lang="en-US" altLang="zh-CN" sz="2000" b="1">
              <a:solidFill>
                <a:srgbClr val="0066CC"/>
              </a:solidFill>
              <a:latin typeface="微软雅黑" pitchFamily="34" charset="-122"/>
              <a:ea typeface="微软雅黑" pitchFamily="34" charset="-122"/>
            </a:endParaRPr>
          </a:p>
          <a:p>
            <a:pPr lvl="1">
              <a:lnSpc>
                <a:spcPts val="3000"/>
              </a:lnSpc>
              <a:buFont typeface="Wingdings" pitchFamily="2" charset="2"/>
              <a:buChar char="Ø"/>
            </a:pP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将运算结果打印到屏幕上</a:t>
            </a:r>
            <a:endParaRPr lang="en-US" altLang="zh-CN">
              <a:latin typeface="微软雅黑" pitchFamily="34" charset="-122"/>
              <a:ea typeface="微软雅黑" pitchFamily="34" charset="-122"/>
            </a:endParaRPr>
          </a:p>
          <a:p>
            <a:pPr lvl="1">
              <a:lnSpc>
                <a:spcPts val="3000"/>
              </a:lnSpc>
              <a:buFont typeface="Wingdings" pitchFamily="2" charset="2"/>
              <a:buChar char="Ø"/>
            </a:pP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利用简易调试器中扫描内存的功能</a:t>
            </a:r>
            <a:endParaRPr lang="en-US" altLang="zh-CN">
              <a:latin typeface="微软雅黑" pitchFamily="34" charset="-122"/>
              <a:ea typeface="微软雅黑" pitchFamily="34" charset="-122"/>
            </a:endParaRPr>
          </a:p>
          <a:p>
            <a:pPr lvl="1">
              <a:lnSpc>
                <a:spcPts val="3000"/>
              </a:lnSpc>
              <a:buFont typeface="Wingdings" pitchFamily="2" charset="2"/>
              <a:buChar char="Ø"/>
            </a:pPr>
            <a:r>
              <a:rPr lang="en-US" altLang="zh-CN">
                <a:latin typeface="微软雅黑" pitchFamily="34" charset="-122"/>
                <a:ea typeface="微软雅黑" pitchFamily="34" charset="-122"/>
              </a:rPr>
              <a:t> </a:t>
            </a:r>
            <a:r>
              <a:rPr lang="zh-CN" altLang="en-US" b="1">
                <a:solidFill>
                  <a:srgbClr val="009242"/>
                </a:solidFill>
                <a:latin typeface="微软雅黑" pitchFamily="34" charset="-122"/>
                <a:ea typeface="微软雅黑" pitchFamily="34" charset="-122"/>
              </a:rPr>
              <a:t>自动比对结果？</a:t>
            </a:r>
            <a:endParaRPr lang="en-US" altLang="zh-CN" b="1">
              <a:solidFill>
                <a:srgbClr val="009242"/>
              </a:solidFill>
              <a:latin typeface="微软雅黑" pitchFamily="34" charset="-122"/>
              <a:ea typeface="微软雅黑" pitchFamily="34" charset="-122"/>
            </a:endParaRPr>
          </a:p>
          <a:p>
            <a:pPr>
              <a:lnSpc>
                <a:spcPts val="3000"/>
              </a:lnSpc>
              <a:buFont typeface="Wingdings" pitchFamily="2" charset="2"/>
              <a:buChar char="l"/>
            </a:pP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利用断言</a:t>
            </a:r>
            <a:r>
              <a:rPr lang="en-US" altLang="zh-CN" sz="2000">
                <a:latin typeface="微软雅黑" pitchFamily="34" charset="-122"/>
                <a:ea typeface="微软雅黑" pitchFamily="34" charset="-122"/>
              </a:rPr>
              <a:t>assertion</a:t>
            </a:r>
            <a:r>
              <a:rPr lang="zh-CN" altLang="en-US" sz="2000">
                <a:latin typeface="微软雅黑" pitchFamily="34" charset="-122"/>
                <a:ea typeface="微软雅黑" pitchFamily="34" charset="-122"/>
              </a:rPr>
              <a:t>，但不能使用标准库</a:t>
            </a:r>
            <a:r>
              <a:rPr lang="en-US" altLang="zh-CN" sz="2000">
                <a:latin typeface="微软雅黑" pitchFamily="34" charset="-122"/>
                <a:ea typeface="微软雅黑" pitchFamily="34" charset="-122"/>
              </a:rPr>
              <a:t>assertion()</a:t>
            </a:r>
            <a:r>
              <a:rPr lang="zh-CN" altLang="en-US" sz="2000">
                <a:latin typeface="微软雅黑" pitchFamily="34" charset="-122"/>
                <a:ea typeface="微软雅黑" pitchFamily="34" charset="-122"/>
              </a:rPr>
              <a:t>，使用自定义的</a:t>
            </a:r>
            <a:endParaRPr lang="en-US" altLang="zh-CN" sz="2000">
              <a:latin typeface="微软雅黑" pitchFamily="34" charset="-122"/>
              <a:ea typeface="微软雅黑" pitchFamily="34" charset="-122"/>
            </a:endParaRPr>
          </a:p>
          <a:p>
            <a:pPr>
              <a:lnSpc>
                <a:spcPts val="3000"/>
              </a:lnSpc>
            </a:pPr>
            <a:r>
              <a:rPr lang="en-US" altLang="zh-CN" sz="2000">
                <a:latin typeface="微软雅黑" pitchFamily="34" charset="-122"/>
                <a:ea typeface="微软雅黑" pitchFamily="34" charset="-122"/>
              </a:rPr>
              <a:t>   </a:t>
            </a:r>
            <a:r>
              <a:rPr lang="en-US" altLang="zh-CN" sz="2000" b="1">
                <a:solidFill>
                  <a:srgbClr val="FF0000"/>
                </a:solidFill>
                <a:latin typeface="微软雅黑" pitchFamily="34" charset="-122"/>
                <a:ea typeface="微软雅黑" pitchFamily="34" charset="-122"/>
              </a:rPr>
              <a:t>nemu_assert()</a:t>
            </a:r>
            <a:r>
              <a:rPr lang="zh-CN" altLang="en-US" sz="2000">
                <a:latin typeface="微软雅黑" pitchFamily="34" charset="-122"/>
                <a:ea typeface="微软雅黑" pitchFamily="34" charset="-122"/>
              </a:rPr>
              <a:t>函数，定义在“工程路径</a:t>
            </a:r>
            <a:r>
              <a:rPr lang="en-US" altLang="zh-CN" sz="2000">
                <a:latin typeface="微软雅黑" pitchFamily="34" charset="-122"/>
                <a:ea typeface="微软雅黑" pitchFamily="34" charset="-122"/>
              </a:rPr>
              <a:t>/lib-common/trap.h</a:t>
            </a:r>
            <a:r>
              <a:rPr lang="zh-CN" altLang="en-US" sz="2000">
                <a:latin typeface="微软雅黑" pitchFamily="34" charset="-122"/>
                <a:ea typeface="微软雅黑" pitchFamily="34" charset="-122"/>
              </a:rPr>
              <a:t>”</a:t>
            </a:r>
          </a:p>
        </p:txBody>
      </p:sp>
      <p:sp>
        <p:nvSpPr>
          <p:cNvPr id="10" name="TextBox 9"/>
          <p:cNvSpPr txBox="1">
            <a:spLocks noChangeArrowheads="1"/>
          </p:cNvSpPr>
          <p:nvPr/>
        </p:nvSpPr>
        <p:spPr bwMode="auto">
          <a:xfrm>
            <a:off x="4841875" y="1089025"/>
            <a:ext cx="4005263" cy="368300"/>
          </a:xfrm>
          <a:prstGeom prst="rect">
            <a:avLst/>
          </a:prstGeom>
          <a:noFill/>
          <a:ln w="9525">
            <a:noFill/>
            <a:miter lim="800000"/>
            <a:headEnd/>
            <a:tailEnd/>
          </a:ln>
        </p:spPr>
        <p:txBody>
          <a:bodyPr>
            <a:spAutoFit/>
          </a:bodyPr>
          <a:lstStyle/>
          <a:p>
            <a:r>
              <a:rPr lang="en-US" altLang="zh-CN" b="1">
                <a:solidFill>
                  <a:srgbClr val="FF0000"/>
                </a:solidFill>
                <a:latin typeface="微软雅黑" pitchFamily="34" charset="-122"/>
                <a:ea typeface="微软雅黑" pitchFamily="34" charset="-122"/>
              </a:rPr>
              <a:t>×  </a:t>
            </a:r>
            <a:r>
              <a:rPr lang="zh-CN" altLang="en-US">
                <a:solidFill>
                  <a:srgbClr val="7030A0"/>
                </a:solidFill>
                <a:latin typeface="微软雅黑" pitchFamily="34" charset="-122"/>
                <a:ea typeface="微软雅黑" pitchFamily="34" charset="-122"/>
              </a:rPr>
              <a:t>目前</a:t>
            </a:r>
            <a:r>
              <a:rPr lang="en-US" altLang="zh-CN">
                <a:solidFill>
                  <a:srgbClr val="7030A0"/>
                </a:solidFill>
                <a:latin typeface="微软雅黑" pitchFamily="34" charset="-122"/>
                <a:ea typeface="微软雅黑" pitchFamily="34" charset="-122"/>
              </a:rPr>
              <a:t>NEMU</a:t>
            </a:r>
            <a:r>
              <a:rPr lang="zh-CN" altLang="en-US">
                <a:solidFill>
                  <a:srgbClr val="7030A0"/>
                </a:solidFill>
                <a:latin typeface="微软雅黑" pitchFamily="34" charset="-122"/>
                <a:ea typeface="微软雅黑" pitchFamily="34" charset="-122"/>
              </a:rPr>
              <a:t>不支持用户程序的输出！</a:t>
            </a:r>
          </a:p>
        </p:txBody>
      </p:sp>
      <p:sp>
        <p:nvSpPr>
          <p:cNvPr id="11" name="TextBox 10"/>
          <p:cNvSpPr txBox="1">
            <a:spLocks noChangeArrowheads="1"/>
          </p:cNvSpPr>
          <p:nvPr/>
        </p:nvSpPr>
        <p:spPr bwMode="auto">
          <a:xfrm>
            <a:off x="4841875" y="1470025"/>
            <a:ext cx="2655888" cy="369888"/>
          </a:xfrm>
          <a:prstGeom prst="rect">
            <a:avLst/>
          </a:prstGeom>
          <a:noFill/>
          <a:ln w="9525">
            <a:noFill/>
            <a:miter lim="800000"/>
            <a:headEnd/>
            <a:tailEnd/>
          </a:ln>
        </p:spPr>
        <p:txBody>
          <a:bodyPr>
            <a:spAutoFit/>
          </a:bodyPr>
          <a:lstStyle/>
          <a:p>
            <a:r>
              <a:rPr lang="en-US" altLang="zh-CN" b="1">
                <a:solidFill>
                  <a:srgbClr val="FF0000"/>
                </a:solidFill>
                <a:latin typeface="微软雅黑" pitchFamily="34" charset="-122"/>
                <a:ea typeface="微软雅黑" pitchFamily="34" charset="-122"/>
              </a:rPr>
              <a:t>√  </a:t>
            </a:r>
            <a:r>
              <a:rPr lang="zh-CN" altLang="en-US">
                <a:solidFill>
                  <a:srgbClr val="7030A0"/>
                </a:solidFill>
                <a:latin typeface="微软雅黑" pitchFamily="34" charset="-122"/>
                <a:ea typeface="微软雅黑" pitchFamily="34" charset="-122"/>
              </a:rPr>
              <a:t>但人工检查太麻烦！</a:t>
            </a:r>
          </a:p>
        </p:txBody>
      </p:sp>
      <p:sp>
        <p:nvSpPr>
          <p:cNvPr id="13" name="矩形 12"/>
          <p:cNvSpPr>
            <a:spLocks noChangeArrowheads="1"/>
          </p:cNvSpPr>
          <p:nvPr/>
        </p:nvSpPr>
        <p:spPr bwMode="auto">
          <a:xfrm>
            <a:off x="431800" y="3097213"/>
            <a:ext cx="7740650" cy="3170237"/>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pPr>
              <a:lnSpc>
                <a:spcPts val="3000"/>
              </a:lnSpc>
            </a:pPr>
            <a:r>
              <a:rPr lang="en-US" altLang="zh-CN">
                <a:latin typeface="微软雅黑" pitchFamily="34" charset="-122"/>
                <a:ea typeface="微软雅黑" pitchFamily="34" charset="-122"/>
              </a:rPr>
              <a:t>#define HIT_GOOD_TRAP \</a:t>
            </a:r>
          </a:p>
          <a:p>
            <a:pPr>
              <a:lnSpc>
                <a:spcPts val="3000"/>
              </a:lnSpc>
            </a:pPr>
            <a:r>
              <a:rPr lang="en-US" altLang="zh-CN">
                <a:latin typeface="微软雅黑" pitchFamily="34" charset="-122"/>
                <a:ea typeface="微软雅黑" pitchFamily="34" charset="-122"/>
              </a:rPr>
              <a:t>	asm volatile(".byte 0xd6" : : "a" (0))</a:t>
            </a:r>
          </a:p>
          <a:p>
            <a:pPr>
              <a:lnSpc>
                <a:spcPts val="3000"/>
              </a:lnSpc>
            </a:pPr>
            <a:r>
              <a:rPr lang="en-US" altLang="zh-CN">
                <a:latin typeface="微软雅黑" pitchFamily="34" charset="-122"/>
                <a:ea typeface="微软雅黑" pitchFamily="34" charset="-122"/>
              </a:rPr>
              <a:t>#define HIT_BAD_TRAP \</a:t>
            </a:r>
          </a:p>
          <a:p>
            <a:pPr>
              <a:lnSpc>
                <a:spcPts val="3000"/>
              </a:lnSpc>
            </a:pPr>
            <a:r>
              <a:rPr lang="en-US" altLang="zh-CN">
                <a:latin typeface="微软雅黑" pitchFamily="34" charset="-122"/>
                <a:ea typeface="微软雅黑" pitchFamily="34" charset="-122"/>
              </a:rPr>
              <a:t>	asm volatile(".byte 0xd6" : : "a" (1))</a:t>
            </a:r>
          </a:p>
          <a:p>
            <a:pPr>
              <a:lnSpc>
                <a:spcPts val="3000"/>
              </a:lnSpc>
            </a:pPr>
            <a:r>
              <a:rPr lang="en-US" altLang="zh-CN">
                <a:latin typeface="微软雅黑" pitchFamily="34" charset="-122"/>
                <a:ea typeface="微软雅黑" pitchFamily="34" charset="-122"/>
              </a:rPr>
              <a:t>#define nemu_assert(cond) \</a:t>
            </a:r>
          </a:p>
          <a:p>
            <a:pPr>
              <a:lnSpc>
                <a:spcPts val="3000"/>
              </a:lnSpc>
            </a:pPr>
            <a:r>
              <a:rPr lang="en-US" altLang="zh-CN">
                <a:latin typeface="微软雅黑" pitchFamily="34" charset="-122"/>
                <a:ea typeface="微软雅黑" pitchFamily="34" charset="-122"/>
              </a:rPr>
              <a:t>	do { \</a:t>
            </a:r>
          </a:p>
          <a:p>
            <a:pPr>
              <a:lnSpc>
                <a:spcPts val="3000"/>
              </a:lnSpc>
            </a:pPr>
            <a:r>
              <a:rPr lang="en-US" altLang="zh-CN">
                <a:latin typeface="微软雅黑" pitchFamily="34" charset="-122"/>
                <a:ea typeface="微软雅黑" pitchFamily="34" charset="-122"/>
              </a:rPr>
              <a:t>	           if( !(cond) ) HIT_BAD_TRAP; \</a:t>
            </a:r>
          </a:p>
          <a:p>
            <a:pPr>
              <a:lnSpc>
                <a:spcPts val="3000"/>
              </a:lnSpc>
            </a:pPr>
            <a:r>
              <a:rPr lang="en-US" altLang="zh-CN">
                <a:latin typeface="微软雅黑" pitchFamily="34" charset="-122"/>
                <a:ea typeface="微软雅黑" pitchFamily="34" charset="-122"/>
              </a:rPr>
              <a:t>	} while(0)</a:t>
            </a:r>
            <a:endParaRPr lang="en-US" altLang="zh-CN" b="1">
              <a:solidFill>
                <a:srgbClr val="0066CC"/>
              </a:solidFill>
              <a:latin typeface="微软雅黑" pitchFamily="34" charset="-122"/>
              <a:ea typeface="微软雅黑" pitchFamily="34" charset="-122"/>
            </a:endParaRPr>
          </a:p>
        </p:txBody>
      </p:sp>
      <p:sp>
        <p:nvSpPr>
          <p:cNvPr id="14" name="矩形 13"/>
          <p:cNvSpPr/>
          <p:nvPr/>
        </p:nvSpPr>
        <p:spPr>
          <a:xfrm>
            <a:off x="1376363" y="3503613"/>
            <a:ext cx="4005262" cy="449262"/>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TextBox 14"/>
          <p:cNvSpPr txBox="1">
            <a:spLocks noChangeArrowheads="1"/>
          </p:cNvSpPr>
          <p:nvPr/>
        </p:nvSpPr>
        <p:spPr bwMode="auto">
          <a:xfrm>
            <a:off x="5381625" y="3538538"/>
            <a:ext cx="1395413" cy="369887"/>
          </a:xfrm>
          <a:prstGeom prst="rect">
            <a:avLst/>
          </a:prstGeom>
          <a:noFill/>
          <a:ln w="9525">
            <a:noFill/>
            <a:miter lim="800000"/>
            <a:headEnd/>
            <a:tailEnd/>
          </a:ln>
        </p:spPr>
        <p:txBody>
          <a:bodyPr>
            <a:spAutoFit/>
          </a:bodyPr>
          <a:lstStyle/>
          <a:p>
            <a:pPr algn="ctr"/>
            <a:r>
              <a:rPr lang="zh-CN" altLang="en-US" b="1">
                <a:solidFill>
                  <a:srgbClr val="0066CC"/>
                </a:solidFill>
                <a:latin typeface="微软雅黑" pitchFamily="34" charset="-122"/>
                <a:ea typeface="微软雅黑" pitchFamily="34" charset="-122"/>
              </a:rPr>
              <a:t>内联汇编</a:t>
            </a:r>
          </a:p>
        </p:txBody>
      </p:sp>
      <p:sp>
        <p:nvSpPr>
          <p:cNvPr id="16" name="TextBox 15"/>
          <p:cNvSpPr txBox="1">
            <a:spLocks noChangeArrowheads="1"/>
          </p:cNvSpPr>
          <p:nvPr/>
        </p:nvSpPr>
        <p:spPr bwMode="auto">
          <a:xfrm>
            <a:off x="3492500" y="4746625"/>
            <a:ext cx="4905375" cy="646113"/>
          </a:xfrm>
          <a:prstGeom prst="rect">
            <a:avLst/>
          </a:prstGeom>
          <a:noFill/>
          <a:ln w="28575">
            <a:solidFill>
              <a:srgbClr val="C00000"/>
            </a:solidFill>
            <a:prstDash val="dash"/>
            <a:miter lim="800000"/>
            <a:headEnd/>
            <a:tailEnd/>
          </a:ln>
        </p:spPr>
        <p:txBody>
          <a:bodyPr>
            <a:spAutoFit/>
          </a:bodyPr>
          <a:lstStyle/>
          <a:p>
            <a:pPr algn="ctr"/>
            <a:r>
              <a:rPr lang="en-US" altLang="zh-CN" b="1">
                <a:solidFill>
                  <a:srgbClr val="FF0000"/>
                </a:solidFill>
                <a:latin typeface="微软雅黑" pitchFamily="34" charset="-122"/>
                <a:ea typeface="微软雅黑" pitchFamily="34" charset="-122"/>
              </a:rPr>
              <a:t>nemu_trap</a:t>
            </a:r>
            <a:r>
              <a:rPr lang="zh-CN" altLang="en-US" b="1">
                <a:solidFill>
                  <a:srgbClr val="FF0000"/>
                </a:solidFill>
                <a:latin typeface="微软雅黑" pitchFamily="34" charset="-122"/>
                <a:ea typeface="微软雅黑" pitchFamily="34" charset="-122"/>
              </a:rPr>
              <a:t>指令</a:t>
            </a:r>
            <a:endParaRPr lang="en-US" altLang="zh-CN" b="1">
              <a:solidFill>
                <a:srgbClr val="FF0000"/>
              </a:solidFill>
              <a:latin typeface="微软雅黑" pitchFamily="34" charset="-122"/>
              <a:ea typeface="微软雅黑" pitchFamily="34" charset="-122"/>
            </a:endParaRPr>
          </a:p>
          <a:p>
            <a:pPr algn="ctr"/>
            <a:r>
              <a:rPr lang="en-US" altLang="zh-CN">
                <a:latin typeface="微软雅黑" pitchFamily="34" charset="-122"/>
                <a:ea typeface="微软雅黑" pitchFamily="34" charset="-122"/>
              </a:rPr>
              <a:t>“nemu/src/cpu/exec/special/special.c”</a:t>
            </a:r>
            <a:endParaRPr lang="zh-CN" altLang="en-US">
              <a:latin typeface="微软雅黑" pitchFamily="34" charset="-122"/>
              <a:ea typeface="微软雅黑" pitchFamily="34" charset="-122"/>
            </a:endParaRPr>
          </a:p>
        </p:txBody>
      </p:sp>
      <p:cxnSp>
        <p:nvCxnSpPr>
          <p:cNvPr id="18" name="直接连接符 17"/>
          <p:cNvCxnSpPr>
            <a:endCxn id="16" idx="0"/>
          </p:cNvCxnSpPr>
          <p:nvPr/>
        </p:nvCxnSpPr>
        <p:spPr>
          <a:xfrm>
            <a:off x="3806825" y="3773488"/>
            <a:ext cx="2138363" cy="973137"/>
          </a:xfrm>
          <a:prstGeom prst="line">
            <a:avLst/>
          </a:prstGeom>
          <a:ln w="3810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a:spLocks noChangeArrowheads="1"/>
          </p:cNvSpPr>
          <p:nvPr/>
        </p:nvSpPr>
        <p:spPr bwMode="auto">
          <a:xfrm>
            <a:off x="250825" y="6359525"/>
            <a:ext cx="8326438" cy="400050"/>
          </a:xfrm>
          <a:prstGeom prst="rect">
            <a:avLst/>
          </a:prstGeom>
          <a:noFill/>
          <a:ln w="9525">
            <a:noFill/>
            <a:miter lim="800000"/>
            <a:headEnd/>
            <a:tailEnd/>
          </a:ln>
        </p:spPr>
        <p:txBody>
          <a:bodyPr>
            <a:spAutoFit/>
          </a:bodyPr>
          <a:lstStyle/>
          <a:p>
            <a:pPr>
              <a:buFont typeface="Wingdings" pitchFamily="2" charset="2"/>
              <a:buChar char="l"/>
            </a:pP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运行测试程序，当终端输出“</a:t>
            </a:r>
            <a:r>
              <a:rPr lang="en-US" altLang="zh-CN" sz="2000" b="1">
                <a:solidFill>
                  <a:srgbClr val="FF0000"/>
                </a:solidFill>
                <a:latin typeface="微软雅黑" pitchFamily="34" charset="-122"/>
                <a:ea typeface="微软雅黑" pitchFamily="34" charset="-122"/>
              </a:rPr>
              <a:t>HIT GOOD TRAP</a:t>
            </a:r>
            <a:r>
              <a:rPr lang="zh-CN" altLang="en-US" sz="2000">
                <a:latin typeface="微软雅黑" pitchFamily="34" charset="-122"/>
                <a:ea typeface="微软雅黑" pitchFamily="34" charset="-122"/>
              </a:rPr>
              <a:t>”，则表示测试通过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blinds(horizontal)">
                                      <p:cBhvr>
                                        <p:cTn id="20" dur="500"/>
                                        <p:tgtEl>
                                          <p:spTgt spid="8">
                                            <p:txEl>
                                              <p:pRg st="2" end="2"/>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blinds(horizontal)">
                                      <p:cBhvr>
                                        <p:cTn id="28" dur="500"/>
                                        <p:tgtEl>
                                          <p:spTgt spid="8">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animEffect transition="in" filter="blinds(horizontal)">
                                      <p:cBhvr>
                                        <p:cTn id="33" dur="500"/>
                                        <p:tgtEl>
                                          <p:spTgt spid="8">
                                            <p:txEl>
                                              <p:pRg st="4" end="4"/>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blinds(horizontal)">
                                      <p:cBhvr>
                                        <p:cTn id="36" dur="500"/>
                                        <p:tgtEl>
                                          <p:spTgt spid="8">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linds(horizontal)">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blinds(horizontal)">
                                      <p:cBhvr>
                                        <p:cTn id="46" dur="500"/>
                                        <p:tgtEl>
                                          <p:spTgt spid="14"/>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linds(horizontal)">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blinds(horizontal)">
                                      <p:cBhvr>
                                        <p:cTn id="54" dur="500"/>
                                        <p:tgtEl>
                                          <p:spTgt spid="16"/>
                                        </p:tgtEl>
                                      </p:cBhvr>
                                    </p:animEffect>
                                  </p:childTnLst>
                                </p:cTn>
                              </p:par>
                              <p:par>
                                <p:cTn id="55" presetID="3" presetClass="entr" presetSubtype="1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blinds(horizontal)">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blinds(horizontal)">
                                      <p:cBhvr>
                                        <p:cTn id="6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animBg="1"/>
      <p:bldP spid="14" grpId="0" animBg="1"/>
      <p:bldP spid="15" grpId="0"/>
      <p:bldP spid="16" grpId="0" animBg="1"/>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98425"/>
            <a:ext cx="8229600" cy="561975"/>
          </a:xfrm>
        </p:spPr>
        <p:txBody>
          <a:bodyPr/>
          <a:lstStyle/>
          <a:p>
            <a:r>
              <a:rPr lang="zh-CN" altLang="en-US" sz="3600" dirty="0"/>
              <a:t>实验目的</a:t>
            </a:r>
          </a:p>
        </p:txBody>
      </p:sp>
      <p:sp>
        <p:nvSpPr>
          <p:cNvPr id="5123" name="TextBox 14"/>
          <p:cNvSpPr txBox="1">
            <a:spLocks noChangeArrowheads="1"/>
          </p:cNvSpPr>
          <p:nvPr/>
        </p:nvSpPr>
        <p:spPr bwMode="auto">
          <a:xfrm>
            <a:off x="611188" y="850900"/>
            <a:ext cx="8010525" cy="2298193"/>
          </a:xfrm>
          <a:prstGeom prst="rect">
            <a:avLst/>
          </a:prstGeom>
          <a:noFill/>
          <a:ln w="9525">
            <a:noFill/>
            <a:miter lim="800000"/>
            <a:headEnd/>
            <a:tailEnd/>
          </a:ln>
        </p:spPr>
        <p:txBody>
          <a:bodyPr>
            <a:spAutoFit/>
          </a:bodyPr>
          <a:lstStyle/>
          <a:p>
            <a:pPr>
              <a:lnSpc>
                <a:spcPts val="3500"/>
              </a:lnSpc>
              <a:spcBef>
                <a:spcPts val="600"/>
              </a:spcBef>
              <a:spcAft>
                <a:spcPts val="600"/>
              </a:spcAft>
              <a:buFont typeface="Wingdings" pitchFamily="2" charset="2"/>
              <a:buChar char="l"/>
            </a:pPr>
            <a:r>
              <a:rPr lang="en-US" altLang="zh-CN" sz="2400" dirty="0">
                <a:latin typeface="微软雅黑" pitchFamily="34" charset="-122"/>
                <a:ea typeface="微软雅黑" pitchFamily="34" charset="-122"/>
              </a:rPr>
              <a:t> </a:t>
            </a:r>
            <a:r>
              <a:rPr lang="zh-CN" altLang="en-US" sz="2400" b="1" dirty="0">
                <a:solidFill>
                  <a:srgbClr val="0066CC"/>
                </a:solidFill>
                <a:latin typeface="微软雅黑" pitchFamily="34" charset="-122"/>
                <a:ea typeface="微软雅黑" pitchFamily="34" charset="-122"/>
              </a:rPr>
              <a:t>实验目的</a:t>
            </a:r>
            <a:endParaRPr lang="en-US" altLang="zh-CN" sz="2400" b="1" dirty="0">
              <a:solidFill>
                <a:srgbClr val="0066CC"/>
              </a:solidFill>
              <a:latin typeface="微软雅黑" pitchFamily="34" charset="-122"/>
              <a:ea typeface="微软雅黑" pitchFamily="34" charset="-122"/>
            </a:endParaRPr>
          </a:p>
          <a:p>
            <a:pPr lvl="1">
              <a:lnSpc>
                <a:spcPts val="3500"/>
              </a:lnSpc>
              <a:spcBef>
                <a:spcPts val="600"/>
              </a:spcBef>
              <a:spcAft>
                <a:spcPts val="600"/>
              </a:spcAft>
              <a:buFont typeface="Wingdings" pitchFamily="2" charset="2"/>
              <a:buChar char="Ø"/>
            </a:pPr>
            <a:r>
              <a:rPr lang="en-US" altLang="zh-CN" sz="24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掌握</a:t>
            </a:r>
            <a:r>
              <a:rPr lang="en-US" altLang="zh-CN" sz="2000" dirty="0">
                <a:latin typeface="微软雅黑" pitchFamily="34" charset="-122"/>
                <a:ea typeface="微软雅黑" pitchFamily="34" charset="-122"/>
              </a:rPr>
              <a:t>i386</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IA-32</a:t>
            </a:r>
            <a:r>
              <a:rPr lang="zh-CN" altLang="en-US" sz="2000" dirty="0">
                <a:latin typeface="微软雅黑" pitchFamily="34" charset="-122"/>
                <a:ea typeface="微软雅黑" pitchFamily="34" charset="-122"/>
              </a:rPr>
              <a:t>）指令格式</a:t>
            </a:r>
            <a:endParaRPr lang="en-US" altLang="zh-CN" sz="2000" dirty="0">
              <a:latin typeface="微软雅黑" pitchFamily="34" charset="-122"/>
              <a:ea typeface="微软雅黑" pitchFamily="34" charset="-122"/>
            </a:endParaRPr>
          </a:p>
          <a:p>
            <a:pPr lvl="1">
              <a:lnSpc>
                <a:spcPts val="3500"/>
              </a:lnSpc>
              <a:spcBef>
                <a:spcPts val="600"/>
              </a:spcBef>
              <a:spcAft>
                <a:spcPts val="600"/>
              </a:spcAft>
              <a:buFont typeface="Wingdings" pitchFamily="2" charset="2"/>
              <a:buChar char="Ø"/>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掌握</a:t>
            </a:r>
            <a:r>
              <a:rPr lang="en-US" altLang="zh-CN" sz="2000" dirty="0">
                <a:latin typeface="微软雅黑" pitchFamily="34" charset="-122"/>
                <a:ea typeface="微软雅黑" pitchFamily="34" charset="-122"/>
              </a:rPr>
              <a:t>NEMU</a:t>
            </a:r>
            <a:r>
              <a:rPr lang="zh-CN" altLang="en-US" sz="2000" dirty="0">
                <a:latin typeface="微软雅黑" pitchFamily="34" charset="-122"/>
                <a:ea typeface="微软雅黑" pitchFamily="34" charset="-122"/>
              </a:rPr>
              <a:t>平台的指令周期</a:t>
            </a:r>
            <a:endParaRPr lang="en-US" altLang="zh-CN" sz="2000" dirty="0">
              <a:latin typeface="微软雅黑" pitchFamily="34" charset="-122"/>
              <a:ea typeface="微软雅黑" pitchFamily="34" charset="-122"/>
            </a:endParaRPr>
          </a:p>
          <a:p>
            <a:pPr lvl="1">
              <a:lnSpc>
                <a:spcPts val="3500"/>
              </a:lnSpc>
              <a:spcBef>
                <a:spcPts val="600"/>
              </a:spcBef>
              <a:spcAft>
                <a:spcPts val="600"/>
              </a:spcAft>
              <a:buFont typeface="Wingdings" pitchFamily="2" charset="2"/>
              <a:buChar char="Ø"/>
            </a:pPr>
            <a:endParaRPr lang="en-US" altLang="zh-CN" sz="2000" dirty="0">
              <a:latin typeface="微软雅黑" pitchFamily="34" charset="-122"/>
              <a:ea typeface="微软雅黑"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78022" y="998730"/>
            <a:ext cx="8178800" cy="4171950"/>
          </a:xfrm>
          <a:prstGeom prst="rect">
            <a:avLst/>
          </a:prstGeom>
          <a:noFill/>
          <a:ln w="9525">
            <a:noFill/>
            <a:miter lim="800000"/>
            <a:headEnd/>
            <a:tailEnd/>
          </a:ln>
        </p:spPr>
        <p:txBody>
          <a:bodyPr/>
          <a:lstStyle/>
          <a:p>
            <a:pPr marL="342900" indent="-342900" eaLnBrk="0" hangingPunct="0">
              <a:spcBef>
                <a:spcPts val="600"/>
              </a:spcBef>
              <a:spcAft>
                <a:spcPts val="600"/>
              </a:spcAft>
              <a:buClr>
                <a:srgbClr val="FF0000"/>
              </a:buClr>
              <a:buFont typeface="Monotype Sorts" pitchFamily="2" charset="2"/>
              <a:buChar char="z"/>
              <a:defRPr/>
            </a:pPr>
            <a:r>
              <a:rPr kumimoji="1" lang="zh-CN" altLang="en-US" sz="2400" b="1" kern="0" dirty="0">
                <a:solidFill>
                  <a:srgbClr val="0066CC"/>
                </a:solidFill>
                <a:latin typeface="Centaur" pitchFamily="18" charset="0"/>
                <a:ea typeface="华文楷体" pitchFamily="2" charset="-122"/>
              </a:rPr>
              <a:t>对照测试程序的反汇编代码，可以在两个地方找到：</a:t>
            </a:r>
            <a:endParaRPr kumimoji="1" lang="en-US" altLang="zh-CN" sz="2400" b="1" kern="0" dirty="0">
              <a:solidFill>
                <a:srgbClr val="0066CC"/>
              </a:solidFill>
              <a:latin typeface="Centaur" pitchFamily="18" charset="0"/>
              <a:ea typeface="华文楷体" pitchFamily="2" charset="-122"/>
            </a:endParaRPr>
          </a:p>
          <a:p>
            <a:pPr marL="800100" lvl="1" indent="-342900" eaLnBrk="0" hangingPunct="0">
              <a:spcBef>
                <a:spcPts val="600"/>
              </a:spcBef>
              <a:spcAft>
                <a:spcPts val="600"/>
              </a:spcAft>
              <a:buClr>
                <a:srgbClr val="FF0000"/>
              </a:buClr>
              <a:buFont typeface="Wingdings" panose="05000000000000000000" pitchFamily="2" charset="2"/>
              <a:buChar char="ü"/>
              <a:defRPr/>
            </a:pPr>
            <a:r>
              <a:rPr kumimoji="1" lang="en-US" altLang="zh-CN" sz="2400" kern="0" dirty="0">
                <a:latin typeface="Centaur" pitchFamily="18" charset="0"/>
                <a:ea typeface="华文楷体" pitchFamily="2" charset="-122"/>
              </a:rPr>
              <a:t>obj/testcase/</a:t>
            </a:r>
            <a:r>
              <a:rPr kumimoji="1" lang="en-US" altLang="zh-CN" sz="2400" kern="0" dirty="0" err="1">
                <a:latin typeface="Centaur" pitchFamily="18" charset="0"/>
                <a:ea typeface="华文楷体" pitchFamily="2" charset="-122"/>
              </a:rPr>
              <a:t>xxx.txt</a:t>
            </a:r>
            <a:r>
              <a:rPr kumimoji="1" lang="zh-CN" altLang="en-US" sz="2400" kern="0" dirty="0">
                <a:latin typeface="Centaur" pitchFamily="18" charset="0"/>
                <a:ea typeface="华文楷体" pitchFamily="2" charset="-122"/>
              </a:rPr>
              <a:t>（每次</a:t>
            </a:r>
            <a:r>
              <a:rPr kumimoji="1" lang="en-US" altLang="zh-CN" sz="2400" kern="0" dirty="0">
                <a:latin typeface="Centaur" pitchFamily="18" charset="0"/>
                <a:ea typeface="华文楷体" pitchFamily="2" charset="-122"/>
              </a:rPr>
              <a:t>make run</a:t>
            </a:r>
            <a:r>
              <a:rPr kumimoji="1" lang="zh-CN" altLang="en-US" sz="2400" kern="0" dirty="0">
                <a:latin typeface="Centaur" pitchFamily="18" charset="0"/>
                <a:ea typeface="华文楷体" pitchFamily="2" charset="-122"/>
              </a:rPr>
              <a:t>后会自动生成）</a:t>
            </a:r>
            <a:endParaRPr kumimoji="1" lang="en-US" altLang="zh-CN" sz="2400" kern="0" dirty="0">
              <a:latin typeface="Centaur" pitchFamily="18" charset="0"/>
              <a:ea typeface="华文楷体" pitchFamily="2" charset="-122"/>
            </a:endParaRPr>
          </a:p>
          <a:p>
            <a:pPr marL="800100" lvl="1" indent="-342900" eaLnBrk="0" hangingPunct="0">
              <a:spcBef>
                <a:spcPts val="600"/>
              </a:spcBef>
              <a:spcAft>
                <a:spcPts val="600"/>
              </a:spcAft>
              <a:buClr>
                <a:srgbClr val="FF0000"/>
              </a:buClr>
              <a:buFont typeface="Wingdings" panose="05000000000000000000" pitchFamily="2" charset="2"/>
              <a:buChar char="ü"/>
              <a:defRPr/>
            </a:pPr>
            <a:r>
              <a:rPr kumimoji="1" lang="zh-CN" altLang="en-US" sz="2400" kern="0" dirty="0">
                <a:latin typeface="Centaur" pitchFamily="18" charset="0"/>
                <a:ea typeface="华文楷体" pitchFamily="2" charset="-122"/>
              </a:rPr>
              <a:t>工程目录</a:t>
            </a:r>
            <a:r>
              <a:rPr kumimoji="1" lang="en-US" altLang="zh-CN" sz="2400" kern="0" dirty="0">
                <a:latin typeface="Centaur" pitchFamily="18" charset="0"/>
                <a:ea typeface="华文楷体" pitchFamily="2" charset="-122"/>
              </a:rPr>
              <a:t>/</a:t>
            </a:r>
            <a:r>
              <a:rPr kumimoji="1" lang="en-US" altLang="zh-CN" sz="2400" kern="0" dirty="0" err="1">
                <a:latin typeface="Centaur" pitchFamily="18" charset="0"/>
                <a:ea typeface="华文楷体" pitchFamily="2" charset="-122"/>
              </a:rPr>
              <a:t>log.txt</a:t>
            </a:r>
            <a:r>
              <a:rPr kumimoji="1" lang="zh-CN" altLang="en-US" sz="2400" kern="0" dirty="0">
                <a:latin typeface="Centaur" pitchFamily="18" charset="0"/>
                <a:ea typeface="华文楷体" pitchFamily="2" charset="-122"/>
              </a:rPr>
              <a:t>（测试程序的执行代码流，对于新增加的指令需要自己添加相应的打印语句）</a:t>
            </a:r>
          </a:p>
          <a:p>
            <a:pPr marL="342900" indent="-342900" eaLnBrk="0" hangingPunct="0">
              <a:spcBef>
                <a:spcPts val="600"/>
              </a:spcBef>
              <a:spcAft>
                <a:spcPts val="600"/>
              </a:spcAft>
              <a:buClr>
                <a:srgbClr val="FF0000"/>
              </a:buClr>
              <a:buFont typeface="Monotype Sorts" pitchFamily="2" charset="2"/>
              <a:buChar char="z"/>
              <a:defRPr/>
            </a:pPr>
            <a:r>
              <a:rPr kumimoji="1" lang="zh-CN" altLang="en-US" sz="2400" b="1" kern="0" dirty="0">
                <a:solidFill>
                  <a:srgbClr val="0066CC"/>
                </a:solidFill>
                <a:latin typeface="Centaur" pitchFamily="18" charset="0"/>
                <a:ea typeface="华文楷体" pitchFamily="2" charset="-122"/>
              </a:rPr>
              <a:t>灵活运用</a:t>
            </a:r>
            <a:r>
              <a:rPr kumimoji="1" lang="en-US" altLang="zh-CN" sz="2400" b="1" kern="0" dirty="0" err="1">
                <a:solidFill>
                  <a:srgbClr val="0066CC"/>
                </a:solidFill>
                <a:latin typeface="Centaur" pitchFamily="18" charset="0"/>
                <a:ea typeface="华文楷体" pitchFamily="2" charset="-122"/>
              </a:rPr>
              <a:t>PA1</a:t>
            </a:r>
            <a:r>
              <a:rPr kumimoji="1" lang="zh-CN" altLang="en-US" sz="2400" b="1" kern="0" dirty="0">
                <a:solidFill>
                  <a:srgbClr val="0066CC"/>
                </a:solidFill>
                <a:latin typeface="Centaur" pitchFamily="18" charset="0"/>
                <a:ea typeface="华文楷体" pitchFamily="2" charset="-122"/>
              </a:rPr>
              <a:t>中的调试命令，如</a:t>
            </a:r>
            <a:r>
              <a:rPr kumimoji="1" lang="en-US" altLang="zh-CN" sz="2400" b="1" kern="0" dirty="0" err="1">
                <a:solidFill>
                  <a:srgbClr val="0066CC"/>
                </a:solidFill>
                <a:latin typeface="Centaur" pitchFamily="18" charset="0"/>
                <a:ea typeface="华文楷体" pitchFamily="2" charset="-122"/>
              </a:rPr>
              <a:t>si</a:t>
            </a:r>
            <a:r>
              <a:rPr kumimoji="1" lang="zh-CN" altLang="en-US" sz="2400" b="1" kern="0" dirty="0">
                <a:solidFill>
                  <a:srgbClr val="0066CC"/>
                </a:solidFill>
                <a:latin typeface="Centaur" pitchFamily="18" charset="0"/>
                <a:ea typeface="华文楷体" pitchFamily="2" charset="-122"/>
              </a:rPr>
              <a:t>、</a:t>
            </a:r>
            <a:r>
              <a:rPr kumimoji="1" lang="en-US" altLang="zh-CN" sz="2400" b="1" kern="0" dirty="0">
                <a:solidFill>
                  <a:srgbClr val="0066CC"/>
                </a:solidFill>
                <a:latin typeface="Centaur" pitchFamily="18" charset="0"/>
                <a:ea typeface="华文楷体" pitchFamily="2" charset="-122"/>
              </a:rPr>
              <a:t>info</a:t>
            </a:r>
            <a:r>
              <a:rPr kumimoji="1" lang="zh-CN" altLang="en-US" sz="2400" b="1" kern="0" dirty="0">
                <a:solidFill>
                  <a:srgbClr val="0066CC"/>
                </a:solidFill>
                <a:latin typeface="Centaur" pitchFamily="18" charset="0"/>
                <a:ea typeface="华文楷体" pitchFamily="2" charset="-122"/>
              </a:rPr>
              <a:t>、</a:t>
            </a:r>
            <a:r>
              <a:rPr kumimoji="1" lang="en-US" altLang="zh-CN" sz="2400" b="1" kern="0" dirty="0">
                <a:solidFill>
                  <a:srgbClr val="0066CC"/>
                </a:solidFill>
                <a:latin typeface="Centaur" pitchFamily="18" charset="0"/>
                <a:ea typeface="华文楷体" pitchFamily="2" charset="-122"/>
              </a:rPr>
              <a:t>x</a:t>
            </a:r>
            <a:r>
              <a:rPr kumimoji="1" lang="zh-CN" altLang="en-US" sz="2400" b="1" kern="0" dirty="0">
                <a:solidFill>
                  <a:srgbClr val="0066CC"/>
                </a:solidFill>
                <a:latin typeface="Centaur" pitchFamily="18" charset="0"/>
                <a:ea typeface="华文楷体" pitchFamily="2" charset="-122"/>
              </a:rPr>
              <a:t>等</a:t>
            </a:r>
            <a:endParaRPr kumimoji="1" lang="en-US" altLang="zh-CN" sz="2400" b="1" kern="0" dirty="0">
              <a:solidFill>
                <a:srgbClr val="0066CC"/>
              </a:solidFill>
              <a:latin typeface="Centaur" pitchFamily="18" charset="0"/>
              <a:ea typeface="华文楷体" pitchFamily="2" charset="-122"/>
            </a:endParaRPr>
          </a:p>
          <a:p>
            <a:pPr marL="800100" lvl="1" indent="-342900" eaLnBrk="0" hangingPunct="0">
              <a:spcBef>
                <a:spcPts val="600"/>
              </a:spcBef>
              <a:spcAft>
                <a:spcPts val="600"/>
              </a:spcAft>
              <a:buClr>
                <a:srgbClr val="FF0000"/>
              </a:buClr>
              <a:buFont typeface="Wingdings" panose="05000000000000000000" pitchFamily="2" charset="2"/>
              <a:buChar char="ü"/>
              <a:defRPr/>
            </a:pPr>
            <a:r>
              <a:rPr kumimoji="1" lang="zh-CN" altLang="en-US" sz="2000" kern="0" dirty="0">
                <a:latin typeface="Centaur" pitchFamily="18" charset="0"/>
                <a:ea typeface="华文楷体" pitchFamily="2" charset="-122"/>
              </a:rPr>
              <a:t>迅速定位到错误附附近，共有</a:t>
            </a:r>
            <a:r>
              <a:rPr kumimoji="1" lang="en-US" altLang="zh-CN" sz="2000" kern="0" dirty="0">
                <a:latin typeface="Centaur" pitchFamily="18" charset="0"/>
                <a:ea typeface="华文楷体" pitchFamily="2" charset="-122"/>
              </a:rPr>
              <a:t>3</a:t>
            </a:r>
            <a:r>
              <a:rPr kumimoji="1" lang="zh-CN" altLang="en-US" sz="2000" kern="0" dirty="0">
                <a:latin typeface="Centaur" pitchFamily="18" charset="0"/>
                <a:ea typeface="华文楷体" pitchFamily="2" charset="-122"/>
              </a:rPr>
              <a:t>种方法</a:t>
            </a:r>
            <a:endParaRPr kumimoji="1" lang="en-US" altLang="zh-CN" sz="2000" kern="0" dirty="0">
              <a:latin typeface="Centaur" pitchFamily="18" charset="0"/>
              <a:ea typeface="华文楷体" pitchFamily="2" charset="-122"/>
            </a:endParaRPr>
          </a:p>
          <a:p>
            <a:pPr marL="1257300" lvl="2" indent="-342900" eaLnBrk="0" hangingPunct="0">
              <a:spcBef>
                <a:spcPts val="600"/>
              </a:spcBef>
              <a:spcAft>
                <a:spcPts val="600"/>
              </a:spcAft>
              <a:buClr>
                <a:srgbClr val="FF0000"/>
              </a:buClr>
              <a:buFont typeface="Wingdings" panose="05000000000000000000" pitchFamily="2" charset="2"/>
              <a:buChar char="Ø"/>
              <a:defRPr/>
            </a:pPr>
            <a:r>
              <a:rPr kumimoji="1" lang="zh-CN" altLang="en-US" kern="0" dirty="0">
                <a:latin typeface="Centaur" pitchFamily="18" charset="0"/>
                <a:ea typeface="华文楷体" pitchFamily="2" charset="-122"/>
              </a:rPr>
              <a:t>在</a:t>
            </a:r>
            <a:r>
              <a:rPr kumimoji="1" lang="en-US" altLang="zh-CN" kern="0" dirty="0">
                <a:latin typeface="Centaur" pitchFamily="18" charset="0"/>
                <a:ea typeface="华文楷体" pitchFamily="2" charset="-122"/>
              </a:rPr>
              <a:t>C</a:t>
            </a:r>
            <a:r>
              <a:rPr kumimoji="1" lang="zh-CN" altLang="en-US" kern="0" dirty="0">
                <a:latin typeface="Centaur" pitchFamily="18" charset="0"/>
                <a:ea typeface="华文楷体" pitchFamily="2" charset="-122"/>
              </a:rPr>
              <a:t>程序中添加断点，使用</a:t>
            </a:r>
            <a:r>
              <a:rPr kumimoji="1" lang="en-US" altLang="zh-CN" kern="0" dirty="0" err="1">
                <a:latin typeface="Centaur" pitchFamily="18" charset="0"/>
                <a:ea typeface="华文楷体" pitchFamily="2" charset="-122"/>
              </a:rPr>
              <a:t>set_bp</a:t>
            </a:r>
            <a:r>
              <a:rPr kumimoji="1" lang="en-US" altLang="zh-CN" kern="0" dirty="0">
                <a:latin typeface="Centaur" pitchFamily="18" charset="0"/>
                <a:ea typeface="华文楷体" pitchFamily="2" charset="-122"/>
              </a:rPr>
              <a:t> ()</a:t>
            </a:r>
            <a:r>
              <a:rPr kumimoji="1" lang="zh-CN" altLang="en-US" kern="0" dirty="0">
                <a:latin typeface="Centaur" pitchFamily="18" charset="0"/>
                <a:ea typeface="华文楷体" pitchFamily="2" charset="-122"/>
              </a:rPr>
              <a:t>函数</a:t>
            </a:r>
            <a:endParaRPr kumimoji="1" lang="en-US" altLang="zh-CN" kern="0" dirty="0">
              <a:latin typeface="Centaur" pitchFamily="18" charset="0"/>
              <a:ea typeface="华文楷体" pitchFamily="2" charset="-122"/>
            </a:endParaRPr>
          </a:p>
          <a:p>
            <a:pPr marL="1257300" lvl="2" indent="-342900" eaLnBrk="0" hangingPunct="0">
              <a:spcBef>
                <a:spcPts val="600"/>
              </a:spcBef>
              <a:spcAft>
                <a:spcPts val="600"/>
              </a:spcAft>
              <a:buClr>
                <a:srgbClr val="FF0000"/>
              </a:buClr>
              <a:buFont typeface="Wingdings" panose="05000000000000000000" pitchFamily="2" charset="2"/>
              <a:buChar char="Ø"/>
              <a:defRPr/>
            </a:pPr>
            <a:r>
              <a:rPr kumimoji="1" lang="zh-CN" altLang="en-US" kern="0" dirty="0">
                <a:latin typeface="Centaur" pitchFamily="18" charset="0"/>
                <a:ea typeface="华文楷体" pitchFamily="2" charset="-122"/>
              </a:rPr>
              <a:t>通过“</a:t>
            </a:r>
            <a:r>
              <a:rPr kumimoji="1" lang="en-US" altLang="zh-CN" kern="0" dirty="0" err="1">
                <a:latin typeface="Centaur" pitchFamily="18" charset="0"/>
                <a:ea typeface="华文楷体" pitchFamily="2" charset="-122"/>
              </a:rPr>
              <a:t>si</a:t>
            </a:r>
            <a:r>
              <a:rPr kumimoji="1" lang="en-US" altLang="zh-CN" kern="0" dirty="0">
                <a:latin typeface="Centaur" pitchFamily="18" charset="0"/>
                <a:ea typeface="华文楷体" pitchFamily="2" charset="-122"/>
              </a:rPr>
              <a:t> N</a:t>
            </a:r>
            <a:r>
              <a:rPr kumimoji="1" lang="zh-CN" altLang="en-US" kern="0" dirty="0">
                <a:latin typeface="Centaur" pitchFamily="18" charset="0"/>
                <a:ea typeface="华文楷体" pitchFamily="2" charset="-122"/>
              </a:rPr>
              <a:t>”跳过已正确实现指令，迅速定位到错误附近</a:t>
            </a:r>
            <a:endParaRPr kumimoji="1" lang="en-US" altLang="zh-CN" kern="0" dirty="0">
              <a:latin typeface="Centaur" pitchFamily="18" charset="0"/>
              <a:ea typeface="华文楷体" pitchFamily="2" charset="-122"/>
            </a:endParaRPr>
          </a:p>
          <a:p>
            <a:pPr marL="1257300" lvl="2" indent="-342900" eaLnBrk="0" hangingPunct="0">
              <a:spcBef>
                <a:spcPts val="600"/>
              </a:spcBef>
              <a:spcAft>
                <a:spcPts val="600"/>
              </a:spcAft>
              <a:buClr>
                <a:srgbClr val="FF0000"/>
              </a:buClr>
              <a:buFont typeface="Wingdings" panose="05000000000000000000" pitchFamily="2" charset="2"/>
              <a:buChar char="Ø"/>
              <a:defRPr/>
            </a:pPr>
            <a:r>
              <a:rPr kumimoji="1" lang="zh-CN" altLang="en-US" kern="0" dirty="0">
                <a:latin typeface="Centaur" pitchFamily="18" charset="0"/>
                <a:ea typeface="华文楷体" pitchFamily="2" charset="-122"/>
              </a:rPr>
              <a:t>通过“</a:t>
            </a:r>
            <a:r>
              <a:rPr kumimoji="1" lang="en-US" altLang="zh-CN" kern="0" dirty="0">
                <a:latin typeface="Centaur" pitchFamily="18" charset="0"/>
                <a:ea typeface="华文楷体" pitchFamily="2" charset="-122"/>
              </a:rPr>
              <a:t>w %</a:t>
            </a:r>
            <a:r>
              <a:rPr kumimoji="1" lang="en-US" altLang="zh-CN" kern="0" dirty="0" err="1">
                <a:latin typeface="Centaur" pitchFamily="18" charset="0"/>
                <a:ea typeface="华文楷体" pitchFamily="2" charset="-122"/>
              </a:rPr>
              <a:t>eip</a:t>
            </a:r>
            <a:r>
              <a:rPr kumimoji="1" lang="en-US" altLang="zh-CN" kern="0" dirty="0">
                <a:latin typeface="Centaur" pitchFamily="18" charset="0"/>
                <a:ea typeface="华文楷体" pitchFamily="2" charset="-122"/>
              </a:rPr>
              <a:t> == </a:t>
            </a:r>
            <a:r>
              <a:rPr kumimoji="1" lang="en-US" altLang="zh-CN" kern="0" dirty="0" err="1">
                <a:latin typeface="Centaur" pitchFamily="18" charset="0"/>
                <a:ea typeface="华文楷体" pitchFamily="2" charset="-122"/>
              </a:rPr>
              <a:t>xxxxx</a:t>
            </a:r>
            <a:r>
              <a:rPr kumimoji="1" lang="zh-CN" altLang="en-US" kern="0" dirty="0">
                <a:latin typeface="Centaur" pitchFamily="18" charset="0"/>
                <a:ea typeface="华文楷体" pitchFamily="2" charset="-122"/>
              </a:rPr>
              <a:t>”迅速定位到错误附近</a:t>
            </a:r>
            <a:endParaRPr kumimoji="1" lang="en-US" altLang="zh-CN" kern="0" dirty="0">
              <a:latin typeface="Centaur" pitchFamily="18" charset="0"/>
              <a:ea typeface="华文楷体" pitchFamily="2" charset="-122"/>
            </a:endParaRPr>
          </a:p>
          <a:p>
            <a:pPr marL="800100" lvl="1" indent="-342900" eaLnBrk="0" hangingPunct="0">
              <a:spcBef>
                <a:spcPts val="600"/>
              </a:spcBef>
              <a:spcAft>
                <a:spcPts val="600"/>
              </a:spcAft>
              <a:buClr>
                <a:srgbClr val="FF0000"/>
              </a:buClr>
              <a:buFont typeface="Wingdings" panose="05000000000000000000" pitchFamily="2" charset="2"/>
              <a:buChar char="ü"/>
              <a:defRPr/>
            </a:pPr>
            <a:r>
              <a:rPr kumimoji="1" lang="zh-CN" altLang="en-US" sz="2000" kern="0" dirty="0">
                <a:latin typeface="Centaur" pitchFamily="18" charset="0"/>
                <a:ea typeface="华文楷体" pitchFamily="2" charset="-122"/>
              </a:rPr>
              <a:t>在错误附近精准定位具体错误</a:t>
            </a:r>
            <a:endParaRPr kumimoji="1" lang="en-US" altLang="zh-CN" sz="2000" kern="0" dirty="0">
              <a:latin typeface="Centaur" pitchFamily="18" charset="0"/>
              <a:ea typeface="华文楷体" pitchFamily="2" charset="-122"/>
            </a:endParaRPr>
          </a:p>
          <a:p>
            <a:pPr marL="1200150" lvl="2" indent="-285750" eaLnBrk="0" hangingPunct="0">
              <a:spcBef>
                <a:spcPts val="600"/>
              </a:spcBef>
              <a:spcAft>
                <a:spcPts val="600"/>
              </a:spcAft>
              <a:buClr>
                <a:srgbClr val="FF0000"/>
              </a:buClr>
              <a:buFont typeface="Wingdings" panose="05000000000000000000" pitchFamily="2" charset="2"/>
              <a:buChar char="Ø"/>
              <a:defRPr/>
            </a:pPr>
            <a:r>
              <a:rPr kumimoji="1" lang="zh-CN" altLang="en-US" kern="0" dirty="0">
                <a:latin typeface="Centaur" pitchFamily="18" charset="0"/>
                <a:ea typeface="华文楷体" pitchFamily="2" charset="-122"/>
              </a:rPr>
              <a:t>首先，通过“</a:t>
            </a:r>
            <a:r>
              <a:rPr kumimoji="1" lang="en-US" altLang="zh-CN" kern="0" dirty="0" err="1">
                <a:latin typeface="Centaur" pitchFamily="18" charset="0"/>
                <a:ea typeface="华文楷体" pitchFamily="2" charset="-122"/>
              </a:rPr>
              <a:t>si</a:t>
            </a:r>
            <a:r>
              <a:rPr kumimoji="1" lang="zh-CN" altLang="en-US" kern="0" dirty="0">
                <a:latin typeface="Centaur" pitchFamily="18" charset="0"/>
                <a:ea typeface="华文楷体" pitchFamily="2" charset="-122"/>
              </a:rPr>
              <a:t>”单步调试</a:t>
            </a:r>
            <a:endParaRPr kumimoji="1" lang="en-US" altLang="zh-CN" kern="0" dirty="0">
              <a:latin typeface="Centaur" pitchFamily="18" charset="0"/>
              <a:ea typeface="华文楷体" pitchFamily="2" charset="-122"/>
            </a:endParaRPr>
          </a:p>
          <a:p>
            <a:pPr marL="1200150" lvl="2" indent="-285750" eaLnBrk="0" hangingPunct="0">
              <a:spcBef>
                <a:spcPts val="600"/>
              </a:spcBef>
              <a:spcAft>
                <a:spcPts val="600"/>
              </a:spcAft>
              <a:buClr>
                <a:srgbClr val="FF0000"/>
              </a:buClr>
              <a:buFont typeface="Wingdings" panose="05000000000000000000" pitchFamily="2" charset="2"/>
              <a:buChar char="Ø"/>
              <a:defRPr/>
            </a:pPr>
            <a:r>
              <a:rPr kumimoji="1" lang="zh-CN" altLang="en-US" kern="0" dirty="0">
                <a:latin typeface="Centaur" pitchFamily="18" charset="0"/>
                <a:ea typeface="华文楷体" pitchFamily="2" charset="-122"/>
              </a:rPr>
              <a:t>再通过“</a:t>
            </a:r>
            <a:r>
              <a:rPr kumimoji="1" lang="en-US" altLang="zh-CN" kern="0" dirty="0">
                <a:latin typeface="Centaur" pitchFamily="18" charset="0"/>
                <a:ea typeface="华文楷体" pitchFamily="2" charset="-122"/>
              </a:rPr>
              <a:t>info r</a:t>
            </a:r>
            <a:r>
              <a:rPr kumimoji="1" lang="zh-CN" altLang="en-US" kern="0" dirty="0">
                <a:latin typeface="Centaur" pitchFamily="18" charset="0"/>
                <a:ea typeface="华文楷体" pitchFamily="2" charset="-122"/>
              </a:rPr>
              <a:t>”或“</a:t>
            </a:r>
            <a:r>
              <a:rPr kumimoji="1" lang="en-US" altLang="zh-CN" kern="0" dirty="0">
                <a:latin typeface="Centaur" pitchFamily="18" charset="0"/>
                <a:ea typeface="华文楷体" pitchFamily="2" charset="-122"/>
              </a:rPr>
              <a:t>x N Expr</a:t>
            </a:r>
            <a:r>
              <a:rPr kumimoji="1" lang="zh-CN" altLang="en-US" kern="0" dirty="0">
                <a:latin typeface="Centaur" pitchFamily="18" charset="0"/>
                <a:ea typeface="华文楷体" pitchFamily="2" charset="-122"/>
              </a:rPr>
              <a:t>”打印寄存器或存储器中的值，判断是否与预期结果一致</a:t>
            </a:r>
            <a:endParaRPr kumimoji="1" lang="en-US" altLang="zh-CN" kern="0" dirty="0">
              <a:latin typeface="Centaur" pitchFamily="18" charset="0"/>
              <a:ea typeface="华文楷体" pitchFamily="2" charset="-122"/>
            </a:endParaRPr>
          </a:p>
        </p:txBody>
      </p:sp>
      <p:sp>
        <p:nvSpPr>
          <p:cNvPr id="4" name="Rectangle 2">
            <a:extLst>
              <a:ext uri="{FF2B5EF4-FFF2-40B4-BE49-F238E27FC236}">
                <a16:creationId xmlns:a16="http://schemas.microsoft.com/office/drawing/2014/main" id="{17DA343B-E12A-48A1-ADCF-8220B783743C}"/>
              </a:ext>
            </a:extLst>
          </p:cNvPr>
          <p:cNvSpPr>
            <a:spLocks noGrp="1" noChangeArrowheads="1"/>
          </p:cNvSpPr>
          <p:nvPr>
            <p:ph type="title"/>
          </p:nvPr>
        </p:nvSpPr>
        <p:spPr>
          <a:xfrm>
            <a:off x="457200" y="98425"/>
            <a:ext cx="8229600" cy="561975"/>
          </a:xfrm>
        </p:spPr>
        <p:txBody>
          <a:bodyPr/>
          <a:lstStyle/>
          <a:p>
            <a:r>
              <a:rPr lang="zh-CN" altLang="en-US" sz="3600" dirty="0"/>
              <a:t>添加指令的注意事项 </a:t>
            </a:r>
            <a:r>
              <a:rPr lang="en-US" altLang="zh-CN" sz="3600" dirty="0"/>
              <a:t>- - </a:t>
            </a:r>
            <a:r>
              <a:rPr lang="zh-CN" altLang="en-US" sz="3600" dirty="0"/>
              <a:t>如何调试</a:t>
            </a:r>
          </a:p>
        </p:txBody>
      </p:sp>
    </p:spTree>
    <p:extLst>
      <p:ext uri="{BB962C8B-B14F-4D97-AF65-F5344CB8AC3E}">
        <p14:creationId xmlns:p14="http://schemas.microsoft.com/office/powerpoint/2010/main" val="18507558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linds(horizontal)">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blinds(horizontal)">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blinds(horizontal)">
                                      <p:cBhvr>
                                        <p:cTn id="42" dur="500"/>
                                        <p:tgtEl>
                                          <p:spTgt spid="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blinds(horizontal)">
                                      <p:cBhvr>
                                        <p:cTn id="47" dur="500"/>
                                        <p:tgtEl>
                                          <p:spTgt spid="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Effect transition="in" filter="blinds(horizontal)">
                                      <p:cBhvr>
                                        <p:cTn id="5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78022" y="998730"/>
            <a:ext cx="8178800" cy="4171950"/>
          </a:xfrm>
          <a:prstGeom prst="rect">
            <a:avLst/>
          </a:prstGeom>
          <a:noFill/>
          <a:ln w="9525">
            <a:noFill/>
            <a:miter lim="800000"/>
            <a:headEnd/>
            <a:tailEnd/>
          </a:ln>
        </p:spPr>
        <p:txBody>
          <a:bodyPr/>
          <a:lstStyle/>
          <a:p>
            <a:pPr marL="342900" indent="-342900" eaLnBrk="0" hangingPunct="0">
              <a:spcBef>
                <a:spcPts val="600"/>
              </a:spcBef>
              <a:spcAft>
                <a:spcPts val="600"/>
              </a:spcAft>
              <a:buClr>
                <a:srgbClr val="FF0000"/>
              </a:buClr>
              <a:buFont typeface="Monotype Sorts" pitchFamily="2" charset="2"/>
              <a:buChar char="z"/>
              <a:defRPr/>
            </a:pPr>
            <a:r>
              <a:rPr kumimoji="1" lang="zh-CN" altLang="en-US" sz="3600" b="1" kern="0" dirty="0">
                <a:solidFill>
                  <a:srgbClr val="FF0000"/>
                </a:solidFill>
                <a:latin typeface="Centaur" pitchFamily="18" charset="0"/>
                <a:ea typeface="华文楷体" pitchFamily="2" charset="-122"/>
              </a:rPr>
              <a:t>仔细</a:t>
            </a:r>
            <a:r>
              <a:rPr kumimoji="1" lang="zh-CN" altLang="en-US" sz="2800" b="1" kern="0" dirty="0">
                <a:latin typeface="Centaur" pitchFamily="18" charset="0"/>
                <a:ea typeface="华文楷体" pitchFamily="2" charset="-122"/>
              </a:rPr>
              <a:t>阅读实验手册、</a:t>
            </a:r>
            <a:r>
              <a:rPr kumimoji="1" lang="en-US" altLang="zh-CN" sz="2800" b="1" kern="0" dirty="0" err="1">
                <a:latin typeface="Centaur" pitchFamily="18" charset="0"/>
                <a:ea typeface="华文楷体" pitchFamily="2" charset="-122"/>
              </a:rPr>
              <a:t>i386</a:t>
            </a:r>
            <a:r>
              <a:rPr kumimoji="1" lang="zh-CN" altLang="en-US" sz="2800" b="1" kern="0" dirty="0">
                <a:latin typeface="Centaur" pitchFamily="18" charset="0"/>
                <a:ea typeface="华文楷体" pitchFamily="2" charset="-122"/>
              </a:rPr>
              <a:t>手册以及附件！</a:t>
            </a:r>
            <a:endParaRPr kumimoji="1" lang="en-US" altLang="zh-CN" sz="2800" b="1" kern="0" dirty="0">
              <a:latin typeface="Centaur" pitchFamily="18" charset="0"/>
              <a:ea typeface="华文楷体" pitchFamily="2" charset="-122"/>
            </a:endParaRPr>
          </a:p>
          <a:p>
            <a:pPr marL="342900" indent="-342900" eaLnBrk="0" hangingPunct="0">
              <a:spcBef>
                <a:spcPts val="600"/>
              </a:spcBef>
              <a:spcAft>
                <a:spcPts val="600"/>
              </a:spcAft>
              <a:buClr>
                <a:srgbClr val="FF0000"/>
              </a:buClr>
              <a:buFont typeface="Monotype Sorts" pitchFamily="2" charset="2"/>
              <a:buChar char="z"/>
              <a:defRPr/>
            </a:pPr>
            <a:endParaRPr kumimoji="1" lang="en-US" altLang="zh-CN" sz="2800" b="1" kern="0" dirty="0">
              <a:latin typeface="Centaur" pitchFamily="18" charset="0"/>
              <a:ea typeface="华文楷体" pitchFamily="2" charset="-122"/>
            </a:endParaRPr>
          </a:p>
          <a:p>
            <a:pPr marL="342900" indent="-342900" eaLnBrk="0" hangingPunct="0">
              <a:spcBef>
                <a:spcPts val="600"/>
              </a:spcBef>
              <a:spcAft>
                <a:spcPts val="600"/>
              </a:spcAft>
              <a:buClr>
                <a:srgbClr val="FF0000"/>
              </a:buClr>
              <a:buFont typeface="Monotype Sorts" pitchFamily="2" charset="2"/>
              <a:buChar char="z"/>
              <a:defRPr/>
            </a:pPr>
            <a:r>
              <a:rPr kumimoji="1" lang="zh-CN" altLang="en-US" sz="2800" b="1" kern="0" dirty="0">
                <a:latin typeface="Centaur" pitchFamily="18" charset="0"/>
                <a:ea typeface="华文楷体" pitchFamily="2" charset="-122"/>
              </a:rPr>
              <a:t>每次添加新指令，都需要对照一下“</a:t>
            </a:r>
            <a:r>
              <a:rPr kumimoji="1" lang="zh-CN" altLang="en-US" sz="2800" b="1" kern="0" dirty="0">
                <a:solidFill>
                  <a:srgbClr val="0066CC"/>
                </a:solidFill>
                <a:latin typeface="Centaur" pitchFamily="18" charset="0"/>
                <a:ea typeface="华文楷体" pitchFamily="2" charset="-122"/>
              </a:rPr>
              <a:t>附件</a:t>
            </a:r>
            <a:r>
              <a:rPr kumimoji="1" lang="en-US" altLang="zh-CN" sz="2800" b="1" kern="0" dirty="0">
                <a:solidFill>
                  <a:srgbClr val="0066CC"/>
                </a:solidFill>
                <a:latin typeface="Centaur" pitchFamily="18" charset="0"/>
                <a:ea typeface="华文楷体" pitchFamily="2" charset="-122"/>
              </a:rPr>
              <a:t>6 - </a:t>
            </a:r>
            <a:r>
              <a:rPr kumimoji="1" lang="en-US" altLang="zh-CN" sz="2800" b="1" kern="0" dirty="0" err="1">
                <a:solidFill>
                  <a:srgbClr val="0066CC"/>
                </a:solidFill>
                <a:latin typeface="Centaur" pitchFamily="18" charset="0"/>
                <a:ea typeface="华文楷体" pitchFamily="2" charset="-122"/>
              </a:rPr>
              <a:t>i386</a:t>
            </a:r>
            <a:r>
              <a:rPr kumimoji="1" lang="zh-CN" altLang="en-US" sz="2800" b="1" kern="0" dirty="0">
                <a:solidFill>
                  <a:srgbClr val="0066CC"/>
                </a:solidFill>
                <a:latin typeface="Centaur" pitchFamily="18" charset="0"/>
                <a:ea typeface="华文楷体" pitchFamily="2" charset="-122"/>
              </a:rPr>
              <a:t>手册堪错表</a:t>
            </a:r>
            <a:r>
              <a:rPr kumimoji="1" lang="zh-CN" altLang="en-US" sz="2800" b="1" kern="0" dirty="0">
                <a:latin typeface="Centaur" pitchFamily="18" charset="0"/>
                <a:ea typeface="华文楷体" pitchFamily="2" charset="-122"/>
              </a:rPr>
              <a:t>”，确定指令的最终正确表述。</a:t>
            </a:r>
            <a:endParaRPr kumimoji="1" lang="en-US" altLang="zh-CN" sz="2800" b="1" kern="0" dirty="0">
              <a:latin typeface="Centaur" pitchFamily="18" charset="0"/>
              <a:ea typeface="华文楷体" pitchFamily="2" charset="-122"/>
            </a:endParaRPr>
          </a:p>
          <a:p>
            <a:pPr marL="342900" indent="-342900" eaLnBrk="0" hangingPunct="0">
              <a:spcBef>
                <a:spcPts val="600"/>
              </a:spcBef>
              <a:spcAft>
                <a:spcPts val="600"/>
              </a:spcAft>
              <a:buClr>
                <a:srgbClr val="FF0000"/>
              </a:buClr>
              <a:buFont typeface="Monotype Sorts" pitchFamily="2" charset="2"/>
              <a:buChar char="z"/>
              <a:defRPr/>
            </a:pPr>
            <a:endParaRPr kumimoji="1" lang="en-US" altLang="zh-CN" sz="2800" b="1" kern="0" dirty="0">
              <a:latin typeface="Centaur" pitchFamily="18" charset="0"/>
              <a:ea typeface="华文楷体" pitchFamily="2" charset="-122"/>
            </a:endParaRPr>
          </a:p>
          <a:p>
            <a:pPr marL="342900" indent="-342900" eaLnBrk="0" hangingPunct="0">
              <a:spcBef>
                <a:spcPts val="600"/>
              </a:spcBef>
              <a:spcAft>
                <a:spcPts val="600"/>
              </a:spcAft>
              <a:buClr>
                <a:srgbClr val="FF0000"/>
              </a:buClr>
              <a:buFont typeface="Monotype Sorts" pitchFamily="2" charset="2"/>
              <a:buChar char="z"/>
              <a:defRPr/>
            </a:pPr>
            <a:r>
              <a:rPr kumimoji="1" lang="zh-CN" altLang="en-US" sz="2800" b="1" kern="0" dirty="0">
                <a:latin typeface="Centaur" pitchFamily="18" charset="0"/>
                <a:ea typeface="华文楷体" pitchFamily="2" charset="-122"/>
              </a:rPr>
              <a:t>仔细阅读代码框架，</a:t>
            </a:r>
            <a:r>
              <a:rPr kumimoji="1" lang="zh-CN" altLang="en-US" sz="2800" b="1" kern="0" dirty="0">
                <a:solidFill>
                  <a:srgbClr val="0066CC"/>
                </a:solidFill>
                <a:latin typeface="Centaur" pitchFamily="18" charset="0"/>
                <a:ea typeface="华文楷体" pitchFamily="2" charset="-122"/>
              </a:rPr>
              <a:t>注释部分</a:t>
            </a:r>
            <a:r>
              <a:rPr kumimoji="1" lang="zh-CN" altLang="en-US" sz="2800" b="1" kern="0" dirty="0">
                <a:latin typeface="Centaur" pitchFamily="18" charset="0"/>
                <a:ea typeface="华文楷体" pitchFamily="2" charset="-122"/>
              </a:rPr>
              <a:t>也要特别留意！</a:t>
            </a:r>
            <a:endParaRPr kumimoji="1" lang="en-US" altLang="zh-CN" sz="2800" b="1" kern="0" dirty="0">
              <a:latin typeface="Centaur" pitchFamily="18" charset="0"/>
              <a:ea typeface="华文楷体" pitchFamily="2" charset="-122"/>
            </a:endParaRPr>
          </a:p>
        </p:txBody>
      </p:sp>
      <p:sp>
        <p:nvSpPr>
          <p:cNvPr id="4" name="Rectangle 2">
            <a:extLst>
              <a:ext uri="{FF2B5EF4-FFF2-40B4-BE49-F238E27FC236}">
                <a16:creationId xmlns:a16="http://schemas.microsoft.com/office/drawing/2014/main" id="{17DA343B-E12A-48A1-ADCF-8220B783743C}"/>
              </a:ext>
            </a:extLst>
          </p:cNvPr>
          <p:cNvSpPr>
            <a:spLocks noGrp="1" noChangeArrowheads="1"/>
          </p:cNvSpPr>
          <p:nvPr>
            <p:ph type="title"/>
          </p:nvPr>
        </p:nvSpPr>
        <p:spPr>
          <a:xfrm>
            <a:off x="457200" y="98425"/>
            <a:ext cx="8229600" cy="561975"/>
          </a:xfrm>
        </p:spPr>
        <p:txBody>
          <a:bodyPr/>
          <a:lstStyle/>
          <a:p>
            <a:r>
              <a:rPr lang="zh-CN" altLang="en-US" sz="3600"/>
              <a:t>其他注意</a:t>
            </a:r>
            <a:r>
              <a:rPr lang="zh-CN" altLang="en-US" sz="3600" dirty="0"/>
              <a:t>事项</a:t>
            </a:r>
          </a:p>
        </p:txBody>
      </p:sp>
    </p:spTree>
    <p:extLst>
      <p:ext uri="{BB962C8B-B14F-4D97-AF65-F5344CB8AC3E}">
        <p14:creationId xmlns:p14="http://schemas.microsoft.com/office/powerpoint/2010/main" val="20053074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457200" y="98425"/>
            <a:ext cx="8229600" cy="561975"/>
          </a:xfrm>
        </p:spPr>
        <p:txBody>
          <a:bodyPr/>
          <a:lstStyle/>
          <a:p>
            <a:r>
              <a:rPr lang="zh-CN" altLang="en-US" sz="3200"/>
              <a:t>主要内容</a:t>
            </a:r>
          </a:p>
        </p:txBody>
      </p:sp>
      <p:sp>
        <p:nvSpPr>
          <p:cNvPr id="573443" name="Rectangle 3"/>
          <p:cNvSpPr>
            <a:spLocks noGrp="1" noChangeArrowheads="1"/>
          </p:cNvSpPr>
          <p:nvPr>
            <p:ph type="body" idx="4294967295"/>
          </p:nvPr>
        </p:nvSpPr>
        <p:spPr>
          <a:xfrm>
            <a:off x="431800" y="998538"/>
            <a:ext cx="8370888" cy="5626100"/>
          </a:xfrm>
        </p:spPr>
        <p:txBody>
          <a:bodyPr/>
          <a:lstStyle/>
          <a:p>
            <a:pPr>
              <a:spcBef>
                <a:spcPts val="1000"/>
              </a:spcBef>
            </a:pPr>
            <a:r>
              <a:rPr lang="en-US" altLang="zh-CN" sz="2600" dirty="0" err="1">
                <a:ea typeface="黑体" pitchFamily="49" charset="-122"/>
              </a:rPr>
              <a:t>NEMU</a:t>
            </a:r>
            <a:r>
              <a:rPr lang="zh-CN" altLang="en-US" sz="2600" dirty="0">
                <a:ea typeface="黑体" pitchFamily="49" charset="-122"/>
              </a:rPr>
              <a:t>中的指令执行过程</a:t>
            </a:r>
            <a:endParaRPr lang="en-US" altLang="zh-CN" sz="2600" dirty="0">
              <a:ea typeface="黑体" pitchFamily="49" charset="-122"/>
            </a:endParaRPr>
          </a:p>
          <a:p>
            <a:pPr>
              <a:spcBef>
                <a:spcPts val="1000"/>
              </a:spcBef>
            </a:pPr>
            <a:endParaRPr lang="en-US" altLang="zh-CN" sz="2600" dirty="0">
              <a:ea typeface="黑体" pitchFamily="49" charset="-122"/>
            </a:endParaRPr>
          </a:p>
          <a:p>
            <a:pPr>
              <a:spcBef>
                <a:spcPts val="1000"/>
              </a:spcBef>
            </a:pPr>
            <a:r>
              <a:rPr lang="en-US" altLang="zh-CN" sz="2600" dirty="0" err="1">
                <a:ea typeface="黑体" pitchFamily="49" charset="-122"/>
              </a:rPr>
              <a:t>NEMU</a:t>
            </a:r>
            <a:r>
              <a:rPr lang="zh-CN" altLang="en-US" sz="2600" dirty="0">
                <a:ea typeface="黑体" pitchFamily="49" charset="-122"/>
              </a:rPr>
              <a:t>中对浮点数的支持</a:t>
            </a:r>
            <a:r>
              <a:rPr lang="en-US" altLang="zh-CN" sz="2600" dirty="0">
                <a:ea typeface="黑体" pitchFamily="49" charset="-122"/>
              </a:rPr>
              <a:t> — </a:t>
            </a:r>
            <a:r>
              <a:rPr lang="zh-CN" altLang="en-US" sz="2600" dirty="0">
                <a:ea typeface="黑体" pitchFamily="49" charset="-122"/>
              </a:rPr>
              <a:t>定点化</a:t>
            </a:r>
            <a:endParaRPr lang="en-US" altLang="zh-CN" sz="2600" dirty="0">
              <a:ea typeface="黑体" pitchFamily="49" charset="-122"/>
            </a:endParaRPr>
          </a:p>
          <a:p>
            <a:pPr>
              <a:spcBef>
                <a:spcPts val="1000"/>
              </a:spcBef>
            </a:pPr>
            <a:endParaRPr lang="en-US" altLang="zh-CN" sz="2600" dirty="0">
              <a:ea typeface="黑体" pitchFamily="49" charset="-122"/>
            </a:endParaRPr>
          </a:p>
          <a:p>
            <a:pPr>
              <a:spcBef>
                <a:spcPts val="1000"/>
              </a:spcBef>
            </a:pPr>
            <a:r>
              <a:rPr lang="zh-CN" altLang="en-US" sz="2600" dirty="0">
                <a:ea typeface="黑体" pitchFamily="49" charset="-122"/>
              </a:rPr>
              <a:t>强化简易调试器</a:t>
            </a:r>
            <a:endParaRPr lang="en-US" altLang="zh-CN" sz="2600" dirty="0">
              <a:ea typeface="黑体" pitchFamily="49" charset="-122"/>
            </a:endParaRPr>
          </a:p>
          <a:p>
            <a:pPr>
              <a:spcBef>
                <a:spcPts val="1000"/>
              </a:spcBef>
            </a:pPr>
            <a:endParaRPr lang="en-US" altLang="zh-CN" sz="2600" dirty="0">
              <a:ea typeface="黑体" pitchFamily="49" charset="-122"/>
            </a:endParaRPr>
          </a:p>
          <a:p>
            <a:pPr>
              <a:spcBef>
                <a:spcPts val="1000"/>
              </a:spcBef>
            </a:pPr>
            <a:r>
              <a:rPr lang="zh-CN" altLang="en-US" sz="2600" dirty="0">
                <a:ea typeface="黑体" pitchFamily="49" charset="-122"/>
              </a:rPr>
              <a:t>程序的加载</a:t>
            </a:r>
            <a:endParaRPr lang="en-US" altLang="zh-CN" sz="2600" dirty="0">
              <a:ea typeface="黑体" pitchFamily="49" charset="-122"/>
            </a:endParaRPr>
          </a:p>
          <a:p>
            <a:pPr>
              <a:spcBef>
                <a:spcPts val="1000"/>
              </a:spcBef>
            </a:pPr>
            <a:endParaRPr lang="en-US" altLang="zh-CN" sz="2600" dirty="0">
              <a:ea typeface="黑体" pitchFamily="49" charset="-122"/>
            </a:endParaRPr>
          </a:p>
          <a:p>
            <a:pPr>
              <a:spcBef>
                <a:spcPts val="1000"/>
              </a:spcBef>
            </a:pPr>
            <a:r>
              <a:rPr lang="zh-CN" altLang="en-US" sz="2600" dirty="0">
                <a:ea typeface="黑体" pitchFamily="49" charset="-122"/>
              </a:rPr>
              <a:t>改变程序的行为（选做）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573443">
                                            <p:txEl>
                                              <p:pRg st="2" end="2"/>
                                            </p:txEl>
                                          </p:spTgt>
                                        </p:tgtEl>
                                        <p:attrNameLst>
                                          <p:attrName>style.color</p:attrName>
                                        </p:attrNameLst>
                                      </p:cBhvr>
                                      <p:to>
                                        <a:srgbClr val="0066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98425"/>
            <a:ext cx="8229600" cy="561975"/>
          </a:xfrm>
        </p:spPr>
        <p:txBody>
          <a:bodyPr/>
          <a:lstStyle/>
          <a:p>
            <a:r>
              <a:rPr lang="zh-CN" altLang="en-US" sz="3600" dirty="0"/>
              <a:t>实验目的</a:t>
            </a:r>
          </a:p>
        </p:txBody>
      </p:sp>
      <p:sp>
        <p:nvSpPr>
          <p:cNvPr id="33795" name="TextBox 14"/>
          <p:cNvSpPr txBox="1">
            <a:spLocks noChangeArrowheads="1"/>
          </p:cNvSpPr>
          <p:nvPr/>
        </p:nvSpPr>
        <p:spPr bwMode="auto">
          <a:xfrm>
            <a:off x="611188" y="850900"/>
            <a:ext cx="8010525" cy="1695464"/>
          </a:xfrm>
          <a:prstGeom prst="rect">
            <a:avLst/>
          </a:prstGeom>
          <a:noFill/>
          <a:ln w="9525">
            <a:noFill/>
            <a:miter lim="800000"/>
            <a:headEnd/>
            <a:tailEnd/>
          </a:ln>
        </p:spPr>
        <p:txBody>
          <a:bodyPr>
            <a:spAutoFit/>
          </a:bodyPr>
          <a:lstStyle/>
          <a:p>
            <a:pPr>
              <a:lnSpc>
                <a:spcPts val="3500"/>
              </a:lnSpc>
              <a:spcBef>
                <a:spcPts val="600"/>
              </a:spcBef>
              <a:spcAft>
                <a:spcPts val="600"/>
              </a:spcAft>
              <a:buFont typeface="Wingdings" pitchFamily="2" charset="2"/>
              <a:buChar char="l"/>
            </a:pPr>
            <a:r>
              <a:rPr lang="en-US" altLang="zh-CN" sz="2400" dirty="0">
                <a:latin typeface="微软雅黑" pitchFamily="34" charset="-122"/>
                <a:ea typeface="微软雅黑" pitchFamily="34" charset="-122"/>
              </a:rPr>
              <a:t> </a:t>
            </a:r>
            <a:r>
              <a:rPr lang="zh-CN" altLang="en-US" sz="2400" b="1" dirty="0">
                <a:solidFill>
                  <a:srgbClr val="0066CC"/>
                </a:solidFill>
                <a:latin typeface="微软雅黑" pitchFamily="34" charset="-122"/>
                <a:ea typeface="微软雅黑" pitchFamily="34" charset="-122"/>
              </a:rPr>
              <a:t>实验目的</a:t>
            </a:r>
            <a:endParaRPr lang="en-US" altLang="zh-CN" sz="2400" b="1" dirty="0">
              <a:solidFill>
                <a:srgbClr val="0066CC"/>
              </a:solidFill>
              <a:latin typeface="微软雅黑" pitchFamily="34" charset="-122"/>
              <a:ea typeface="微软雅黑" pitchFamily="34" charset="-122"/>
            </a:endParaRPr>
          </a:p>
          <a:p>
            <a:pPr lvl="1">
              <a:lnSpc>
                <a:spcPts val="3500"/>
              </a:lnSpc>
              <a:spcBef>
                <a:spcPts val="600"/>
              </a:spcBef>
              <a:spcAft>
                <a:spcPts val="600"/>
              </a:spcAft>
              <a:buFont typeface="Wingdings" pitchFamily="2" charset="2"/>
              <a:buChar char="Ø"/>
            </a:pPr>
            <a:r>
              <a:rPr lang="en-US" altLang="zh-CN" sz="24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掌握浮点数的表示和编码</a:t>
            </a:r>
            <a:endParaRPr lang="en-US" altLang="zh-CN" sz="2000" dirty="0">
              <a:latin typeface="微软雅黑" pitchFamily="34" charset="-122"/>
              <a:ea typeface="微软雅黑" pitchFamily="34" charset="-122"/>
            </a:endParaRPr>
          </a:p>
          <a:p>
            <a:pPr lvl="1">
              <a:lnSpc>
                <a:spcPts val="3500"/>
              </a:lnSpc>
              <a:spcBef>
                <a:spcPts val="600"/>
              </a:spcBef>
              <a:spcAft>
                <a:spcPts val="600"/>
              </a:spcAft>
              <a:buFont typeface="Wingdings" pitchFamily="2" charset="2"/>
              <a:buChar char="Ø"/>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理解机器数和真值的关系</a:t>
            </a:r>
            <a:endParaRPr lang="en-US" altLang="zh-CN" sz="2000" dirty="0">
              <a:latin typeface="微软雅黑" pitchFamily="34" charset="-122"/>
              <a:ea typeface="微软雅黑"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98425"/>
            <a:ext cx="8229600" cy="561975"/>
          </a:xfrm>
        </p:spPr>
        <p:txBody>
          <a:bodyPr/>
          <a:lstStyle/>
          <a:p>
            <a:r>
              <a:rPr lang="en-US" altLang="zh-CN" sz="3600"/>
              <a:t>Binary Scaling</a:t>
            </a:r>
            <a:endParaRPr lang="zh-CN" altLang="en-US" sz="3600"/>
          </a:p>
        </p:txBody>
      </p:sp>
      <p:sp>
        <p:nvSpPr>
          <p:cNvPr id="30723" name="TextBox 14"/>
          <p:cNvSpPr txBox="1">
            <a:spLocks noChangeArrowheads="1"/>
          </p:cNvSpPr>
          <p:nvPr/>
        </p:nvSpPr>
        <p:spPr bwMode="auto">
          <a:xfrm>
            <a:off x="611188" y="728663"/>
            <a:ext cx="8191500" cy="5965825"/>
          </a:xfrm>
          <a:prstGeom prst="rect">
            <a:avLst/>
          </a:prstGeom>
          <a:noFill/>
          <a:ln w="9525">
            <a:noFill/>
            <a:miter lim="800000"/>
            <a:headEnd/>
            <a:tailEnd/>
          </a:ln>
        </p:spPr>
        <p:txBody>
          <a:bodyPr>
            <a:spAutoFit/>
          </a:bodyPr>
          <a:lstStyle/>
          <a:p>
            <a:pPr>
              <a:lnSpc>
                <a:spcPts val="3500"/>
              </a:lnSpc>
              <a:spcBef>
                <a:spcPts val="600"/>
              </a:spcBef>
              <a:spcAft>
                <a:spcPts val="600"/>
              </a:spcAft>
              <a:buFont typeface="Wingdings" pitchFamily="2" charset="2"/>
              <a:buChar char="l"/>
            </a:pPr>
            <a:r>
              <a:rPr lang="zh-CN" altLang="en-US" sz="2000" dirty="0">
                <a:latin typeface="微软雅黑" pitchFamily="34" charset="-122"/>
                <a:ea typeface="微软雅黑" pitchFamily="34" charset="-122"/>
              </a:rPr>
              <a:t> 用</a:t>
            </a:r>
            <a:r>
              <a:rPr lang="zh-CN" altLang="en-US" sz="2000" b="1" dirty="0">
                <a:solidFill>
                  <a:srgbClr val="0066CC"/>
                </a:solidFill>
                <a:latin typeface="微软雅黑" pitchFamily="34" charset="-122"/>
                <a:ea typeface="微软雅黑" pitchFamily="34" charset="-122"/>
              </a:rPr>
              <a:t>整数</a:t>
            </a:r>
            <a:r>
              <a:rPr lang="zh-CN" altLang="en-US" sz="2000" dirty="0">
                <a:latin typeface="微软雅黑" pitchFamily="34" charset="-122"/>
                <a:ea typeface="微软雅黑" pitchFamily="34" charset="-122"/>
              </a:rPr>
              <a:t>表示实数，该方法表示的实数记为</a:t>
            </a:r>
            <a:r>
              <a:rPr lang="en-US" altLang="zh-CN" sz="2000" dirty="0">
                <a:latin typeface="微软雅黑" pitchFamily="34" charset="-122"/>
                <a:ea typeface="微软雅黑" pitchFamily="34" charset="-122"/>
              </a:rPr>
              <a:t>FLOAT</a:t>
            </a:r>
            <a:r>
              <a:rPr lang="zh-CN" altLang="en-US" sz="2000" dirty="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a:p>
            <a:pPr>
              <a:lnSpc>
                <a:spcPts val="3500"/>
              </a:lnSpc>
              <a:spcBef>
                <a:spcPts val="600"/>
              </a:spcBef>
              <a:spcAft>
                <a:spcPts val="600"/>
              </a:spcAft>
              <a:buFont typeface="Wingdings" pitchFamily="2" charset="2"/>
              <a:buChar char="l"/>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采用</a:t>
            </a:r>
            <a:r>
              <a:rPr lang="en-US" altLang="zh-CN" sz="2000" dirty="0">
                <a:latin typeface="微软雅黑" pitchFamily="34" charset="-122"/>
                <a:ea typeface="微软雅黑" pitchFamily="34" charset="-122"/>
              </a:rPr>
              <a:t>32</a:t>
            </a:r>
            <a:r>
              <a:rPr lang="zh-CN" altLang="en-US" sz="2000" dirty="0">
                <a:latin typeface="微软雅黑" pitchFamily="34" charset="-122"/>
                <a:ea typeface="微软雅黑" pitchFamily="34" charset="-122"/>
              </a:rPr>
              <a:t>位整数表示的</a:t>
            </a:r>
            <a:r>
              <a:rPr lang="en-US" altLang="zh-CN" sz="2000" dirty="0">
                <a:latin typeface="微软雅黑" pitchFamily="34" charset="-122"/>
                <a:ea typeface="微软雅黑" pitchFamily="34" charset="-122"/>
              </a:rPr>
              <a:t>FLOAT</a:t>
            </a:r>
            <a:r>
              <a:rPr lang="zh-CN" altLang="en-US" sz="2000" dirty="0">
                <a:latin typeface="微软雅黑" pitchFamily="34" charset="-122"/>
                <a:ea typeface="微软雅黑" pitchFamily="34" charset="-122"/>
              </a:rPr>
              <a:t>类型：</a:t>
            </a:r>
            <a:endParaRPr lang="en-US" altLang="zh-CN" sz="2000" dirty="0">
              <a:latin typeface="微软雅黑" pitchFamily="34" charset="-122"/>
              <a:ea typeface="微软雅黑" pitchFamily="34" charset="-122"/>
            </a:endParaRPr>
          </a:p>
          <a:p>
            <a:pPr lvl="1">
              <a:lnSpc>
                <a:spcPts val="3500"/>
              </a:lnSpc>
              <a:spcBef>
                <a:spcPts val="600"/>
              </a:spcBef>
              <a:spcAft>
                <a:spcPts val="600"/>
              </a:spcAft>
              <a:buFont typeface="Wingdings" pitchFamily="2" charset="2"/>
              <a:buChar char="Ø"/>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最高位为</a:t>
            </a:r>
            <a:r>
              <a:rPr lang="zh-CN" altLang="en-US" b="1" dirty="0">
                <a:solidFill>
                  <a:srgbClr val="0066CC"/>
                </a:solidFill>
                <a:latin typeface="微软雅黑" pitchFamily="34" charset="-122"/>
                <a:ea typeface="微软雅黑" pitchFamily="34" charset="-122"/>
              </a:rPr>
              <a:t>符号位</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lvl="1">
              <a:lnSpc>
                <a:spcPts val="3500"/>
              </a:lnSpc>
              <a:spcBef>
                <a:spcPts val="600"/>
              </a:spcBef>
              <a:spcAft>
                <a:spcPts val="600"/>
              </a:spcAft>
              <a:buFont typeface="Wingdings" pitchFamily="2" charset="2"/>
              <a:buChar char="Ø"/>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接下来的</a:t>
            </a:r>
            <a:r>
              <a:rPr lang="en-US" altLang="zh-CN" dirty="0">
                <a:latin typeface="微软雅黑" pitchFamily="34" charset="-122"/>
                <a:ea typeface="微软雅黑" pitchFamily="34" charset="-122"/>
              </a:rPr>
              <a:t>15</a:t>
            </a:r>
            <a:r>
              <a:rPr lang="zh-CN" altLang="en-US" dirty="0">
                <a:latin typeface="微软雅黑" pitchFamily="34" charset="-122"/>
                <a:ea typeface="微软雅黑" pitchFamily="34" charset="-122"/>
              </a:rPr>
              <a:t>位表示</a:t>
            </a:r>
            <a:r>
              <a:rPr lang="zh-CN" altLang="en-US" b="1" dirty="0">
                <a:solidFill>
                  <a:srgbClr val="0066CC"/>
                </a:solidFill>
                <a:latin typeface="微软雅黑" pitchFamily="34" charset="-122"/>
                <a:ea typeface="微软雅黑" pitchFamily="34" charset="-122"/>
              </a:rPr>
              <a:t>整数部分</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lvl="1">
              <a:lnSpc>
                <a:spcPts val="3500"/>
              </a:lnSpc>
              <a:spcBef>
                <a:spcPts val="600"/>
              </a:spcBef>
              <a:spcAft>
                <a:spcPts val="600"/>
              </a:spcAft>
              <a:buFont typeface="Wingdings" pitchFamily="2" charset="2"/>
              <a:buChar char="Ø"/>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低</a:t>
            </a:r>
            <a:r>
              <a:rPr lang="en-US" altLang="zh-CN" dirty="0">
                <a:latin typeface="微软雅黑" pitchFamily="34" charset="-122"/>
                <a:ea typeface="微软雅黑" pitchFamily="34" charset="-122"/>
              </a:rPr>
              <a:t>16</a:t>
            </a:r>
            <a:r>
              <a:rPr lang="zh-CN" altLang="en-US" dirty="0">
                <a:latin typeface="微软雅黑" pitchFamily="34" charset="-122"/>
                <a:ea typeface="微软雅黑" pitchFamily="34" charset="-122"/>
              </a:rPr>
              <a:t>位表示</a:t>
            </a:r>
            <a:r>
              <a:rPr lang="zh-CN" altLang="en-US" b="1" dirty="0">
                <a:solidFill>
                  <a:srgbClr val="0066CC"/>
                </a:solidFill>
                <a:latin typeface="微软雅黑" pitchFamily="34" charset="-122"/>
                <a:ea typeface="微软雅黑" pitchFamily="34" charset="-122"/>
              </a:rPr>
              <a:t>小数部分</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lvl="1">
              <a:lnSpc>
                <a:spcPts val="3500"/>
              </a:lnSpc>
              <a:spcBef>
                <a:spcPts val="600"/>
              </a:spcBef>
              <a:spcAft>
                <a:spcPts val="600"/>
              </a:spcAft>
              <a:buFont typeface="Wingdings" pitchFamily="2" charset="2"/>
              <a:buChar char="Ø"/>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a:t>
            </a:r>
            <a:r>
              <a:rPr lang="zh-CN" altLang="en-US" dirty="0">
                <a:solidFill>
                  <a:srgbClr val="FF0000"/>
                </a:solidFill>
                <a:latin typeface="微软雅黑" pitchFamily="34" charset="-122"/>
                <a:ea typeface="微软雅黑" pitchFamily="34" charset="-122"/>
              </a:rPr>
              <a:t>约定</a:t>
            </a:r>
            <a:r>
              <a:rPr lang="zh-CN" altLang="en-US" dirty="0">
                <a:latin typeface="微软雅黑" pitchFamily="34" charset="-122"/>
                <a:ea typeface="微软雅黑" pitchFamily="34" charset="-122"/>
              </a:rPr>
              <a:t>）小数点在</a:t>
            </a:r>
            <a:r>
              <a:rPr lang="en-US" altLang="zh-CN" dirty="0">
                <a:latin typeface="微软雅黑" pitchFamily="34" charset="-122"/>
                <a:ea typeface="微软雅黑" pitchFamily="34" charset="-122"/>
              </a:rPr>
              <a:t>15</a:t>
            </a:r>
            <a:r>
              <a:rPr lang="zh-CN" altLang="en-US" dirty="0">
                <a:latin typeface="微软雅黑" pitchFamily="34" charset="-122"/>
                <a:ea typeface="微软雅黑" pitchFamily="34" charset="-122"/>
              </a:rPr>
              <a:t>位和</a:t>
            </a:r>
            <a:r>
              <a:rPr lang="en-US" altLang="zh-CN" dirty="0">
                <a:latin typeface="微软雅黑" pitchFamily="34" charset="-122"/>
                <a:ea typeface="微软雅黑" pitchFamily="34" charset="-122"/>
              </a:rPr>
              <a:t>16</a:t>
            </a:r>
            <a:r>
              <a:rPr lang="zh-CN" altLang="en-US" dirty="0">
                <a:latin typeface="微软雅黑" pitchFamily="34" charset="-122"/>
                <a:ea typeface="微软雅黑" pitchFamily="34" charset="-122"/>
              </a:rPr>
              <a:t>位之间（</a:t>
            </a:r>
            <a:r>
              <a:rPr lang="zh-CN" altLang="en-US" b="1" dirty="0">
                <a:solidFill>
                  <a:srgbClr val="FF0000"/>
                </a:solidFill>
                <a:latin typeface="微软雅黑" pitchFamily="34" charset="-122"/>
                <a:ea typeface="微软雅黑" pitchFamily="34" charset="-122"/>
              </a:rPr>
              <a:t>定点化</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lvl="1">
              <a:lnSpc>
                <a:spcPts val="3500"/>
              </a:lnSpc>
              <a:spcBef>
                <a:spcPts val="600"/>
              </a:spcBef>
              <a:spcAft>
                <a:spcPts val="600"/>
              </a:spcAft>
              <a:buFont typeface="Wingdings" pitchFamily="2" charset="2"/>
              <a:buChar char="Ø"/>
            </a:pPr>
            <a:endParaRPr lang="en-US" altLang="zh-CN" dirty="0">
              <a:latin typeface="微软雅黑" pitchFamily="34" charset="-122"/>
              <a:ea typeface="微软雅黑" pitchFamily="34" charset="-122"/>
            </a:endParaRPr>
          </a:p>
          <a:p>
            <a:pPr lvl="1">
              <a:lnSpc>
                <a:spcPts val="3500"/>
              </a:lnSpc>
              <a:spcBef>
                <a:spcPts val="600"/>
              </a:spcBef>
              <a:spcAft>
                <a:spcPts val="600"/>
              </a:spcAft>
              <a:buFont typeface="Wingdings" pitchFamily="2" charset="2"/>
              <a:buChar char="Ø"/>
            </a:pPr>
            <a:endParaRPr lang="en-US" altLang="zh-CN" dirty="0">
              <a:latin typeface="微软雅黑" pitchFamily="34" charset="-122"/>
              <a:ea typeface="微软雅黑" pitchFamily="34" charset="-122"/>
            </a:endParaRPr>
          </a:p>
          <a:p>
            <a:pPr>
              <a:lnSpc>
                <a:spcPts val="3500"/>
              </a:lnSpc>
              <a:spcBef>
                <a:spcPts val="600"/>
              </a:spcBef>
              <a:spcAft>
                <a:spcPts val="600"/>
              </a:spcAft>
              <a:buFont typeface="Wingdings" pitchFamily="2" charset="2"/>
              <a:buChar char="l"/>
            </a:pPr>
            <a:endParaRPr lang="en-US" altLang="zh-CN" sz="2000" dirty="0">
              <a:latin typeface="微软雅黑" pitchFamily="34" charset="-122"/>
              <a:ea typeface="微软雅黑" pitchFamily="34" charset="-122"/>
            </a:endParaRPr>
          </a:p>
          <a:p>
            <a:pPr>
              <a:lnSpc>
                <a:spcPts val="3500"/>
              </a:lnSpc>
              <a:spcBef>
                <a:spcPts val="600"/>
              </a:spcBef>
              <a:spcAft>
                <a:spcPts val="600"/>
              </a:spcAft>
              <a:buFont typeface="Wingdings" pitchFamily="2" charset="2"/>
              <a:buChar char="l"/>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对于实数</a:t>
            </a:r>
            <a:r>
              <a:rPr lang="en-US" altLang="zh-CN" sz="2000" dirty="0">
                <a:latin typeface="微软雅黑" pitchFamily="34" charset="-122"/>
                <a:ea typeface="微软雅黑" pitchFamily="34" charset="-122"/>
              </a:rPr>
              <a:t>a</a:t>
            </a:r>
            <a:r>
              <a:rPr lang="zh-CN" altLang="en-US" sz="2000" dirty="0">
                <a:latin typeface="微软雅黑" pitchFamily="34" charset="-122"/>
                <a:ea typeface="微软雅黑" pitchFamily="34" charset="-122"/>
              </a:rPr>
              <a:t>，其</a:t>
            </a:r>
            <a:r>
              <a:rPr lang="en-US" altLang="zh-CN" sz="2000" dirty="0">
                <a:latin typeface="微软雅黑" pitchFamily="34" charset="-122"/>
                <a:ea typeface="微软雅黑" pitchFamily="34" charset="-122"/>
              </a:rPr>
              <a:t>FLOAT</a:t>
            </a:r>
            <a:r>
              <a:rPr lang="zh-CN" altLang="en-US" sz="2000" dirty="0">
                <a:latin typeface="微软雅黑" pitchFamily="34" charset="-122"/>
                <a:ea typeface="微软雅黑" pitchFamily="34" charset="-122"/>
              </a:rPr>
              <a:t>类型</a:t>
            </a:r>
            <a:r>
              <a:rPr lang="en-US" altLang="zh-CN" sz="2000" dirty="0">
                <a:latin typeface="微软雅黑" pitchFamily="34" charset="-122"/>
                <a:ea typeface="微软雅黑" pitchFamily="34" charset="-122"/>
              </a:rPr>
              <a:t>A = a × 2</a:t>
            </a:r>
            <a:r>
              <a:rPr lang="en-US" altLang="zh-CN" sz="2000" baseline="30000" dirty="0">
                <a:latin typeface="微软雅黑" pitchFamily="34" charset="-122"/>
                <a:ea typeface="微软雅黑" pitchFamily="34" charset="-122"/>
              </a:rPr>
              <a:t>16</a:t>
            </a:r>
            <a:r>
              <a:rPr lang="zh-CN" altLang="en-US" sz="2000" dirty="0">
                <a:latin typeface="微软雅黑" pitchFamily="34" charset="-122"/>
                <a:ea typeface="微软雅黑" pitchFamily="34" charset="-122"/>
              </a:rPr>
              <a:t>（</a:t>
            </a:r>
            <a:r>
              <a:rPr lang="zh-CN" altLang="en-US" sz="2000" b="1" dirty="0">
                <a:solidFill>
                  <a:srgbClr val="9900CC"/>
                </a:solidFill>
                <a:latin typeface="微软雅黑" pitchFamily="34" charset="-122"/>
                <a:ea typeface="微软雅黑" pitchFamily="34" charset="-122"/>
              </a:rPr>
              <a:t>仅保留小数点后的</a:t>
            </a:r>
            <a:r>
              <a:rPr lang="en-US" altLang="zh-CN" sz="2000" b="1" dirty="0">
                <a:solidFill>
                  <a:srgbClr val="9900CC"/>
                </a:solidFill>
                <a:latin typeface="微软雅黑" pitchFamily="34" charset="-122"/>
                <a:ea typeface="微软雅黑" pitchFamily="34" charset="-122"/>
              </a:rPr>
              <a:t>16</a:t>
            </a:r>
            <a:r>
              <a:rPr lang="zh-CN" altLang="en-US" sz="2000" b="1" dirty="0">
                <a:solidFill>
                  <a:srgbClr val="9900CC"/>
                </a:solidFill>
                <a:latin typeface="微软雅黑" pitchFamily="34" charset="-122"/>
                <a:ea typeface="微软雅黑" pitchFamily="34" charset="-122"/>
              </a:rPr>
              <a:t>位</a:t>
            </a:r>
            <a:r>
              <a:rPr lang="zh-CN" altLang="en-US" sz="2000" dirty="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p:txBody>
      </p:sp>
      <p:sp>
        <p:nvSpPr>
          <p:cNvPr id="4" name="矩形 3"/>
          <p:cNvSpPr/>
          <p:nvPr/>
        </p:nvSpPr>
        <p:spPr>
          <a:xfrm>
            <a:off x="657225" y="5138738"/>
            <a:ext cx="7470775" cy="630237"/>
          </a:xfrm>
          <a:prstGeom prst="rect">
            <a:avLst/>
          </a:prstGeom>
          <a:noFill/>
          <a:ln w="28575">
            <a:solidFill>
              <a:srgbClr val="0092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6" name="直接连接符 5"/>
          <p:cNvCxnSpPr/>
          <p:nvPr/>
        </p:nvCxnSpPr>
        <p:spPr>
          <a:xfrm>
            <a:off x="1331913" y="5138738"/>
            <a:ext cx="0" cy="630237"/>
          </a:xfrm>
          <a:prstGeom prst="line">
            <a:avLst/>
          </a:prstGeom>
          <a:ln w="28575">
            <a:solidFill>
              <a:srgbClr val="009242"/>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p:nvSpPr>
        <p:spPr bwMode="auto">
          <a:xfrm>
            <a:off x="641350" y="5273675"/>
            <a:ext cx="719138"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sign</a:t>
            </a:r>
            <a:endParaRPr lang="zh-CN" altLang="en-US">
              <a:latin typeface="微软雅黑" pitchFamily="34" charset="-122"/>
              <a:ea typeface="微软雅黑" pitchFamily="34" charset="-122"/>
            </a:endParaRPr>
          </a:p>
        </p:txBody>
      </p:sp>
      <p:cxnSp>
        <p:nvCxnSpPr>
          <p:cNvPr id="9" name="直接连接符 8"/>
          <p:cNvCxnSpPr/>
          <p:nvPr/>
        </p:nvCxnSpPr>
        <p:spPr>
          <a:xfrm>
            <a:off x="4481513" y="5138738"/>
            <a:ext cx="0" cy="630237"/>
          </a:xfrm>
          <a:prstGeom prst="line">
            <a:avLst/>
          </a:prstGeom>
          <a:ln w="28575">
            <a:solidFill>
              <a:srgbClr val="009242"/>
            </a:solidFill>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2322513" y="5273675"/>
            <a:ext cx="1169987"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integer</a:t>
            </a:r>
            <a:endParaRPr lang="zh-CN" altLang="en-US">
              <a:latin typeface="微软雅黑" pitchFamily="34" charset="-122"/>
              <a:ea typeface="微软雅黑" pitchFamily="34" charset="-122"/>
            </a:endParaRPr>
          </a:p>
        </p:txBody>
      </p:sp>
      <p:sp>
        <p:nvSpPr>
          <p:cNvPr id="12" name="TextBox 11"/>
          <p:cNvSpPr txBox="1">
            <a:spLocks noChangeArrowheads="1"/>
          </p:cNvSpPr>
          <p:nvPr/>
        </p:nvSpPr>
        <p:spPr bwMode="auto">
          <a:xfrm>
            <a:off x="5786438" y="5273675"/>
            <a:ext cx="1171575"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fraction</a:t>
            </a:r>
            <a:endParaRPr lang="zh-CN" altLang="en-US">
              <a:latin typeface="微软雅黑" pitchFamily="34" charset="-122"/>
              <a:ea typeface="微软雅黑" pitchFamily="34" charset="-122"/>
            </a:endParaRPr>
          </a:p>
        </p:txBody>
      </p:sp>
      <p:sp>
        <p:nvSpPr>
          <p:cNvPr id="13" name="TextBox 12"/>
          <p:cNvSpPr txBox="1">
            <a:spLocks noChangeArrowheads="1"/>
          </p:cNvSpPr>
          <p:nvPr/>
        </p:nvSpPr>
        <p:spPr bwMode="auto">
          <a:xfrm>
            <a:off x="566738" y="4554538"/>
            <a:ext cx="2385082" cy="368300"/>
          </a:xfrm>
          <a:prstGeom prst="rect">
            <a:avLst/>
          </a:prstGeom>
          <a:noFill/>
          <a:ln w="9525">
            <a:noFill/>
            <a:miter lim="800000"/>
            <a:headEnd/>
            <a:tailEnd/>
          </a:ln>
        </p:spPr>
        <p:txBody>
          <a:bodyPr wrap="square">
            <a:spAutoFit/>
          </a:bodyPr>
          <a:lstStyle/>
          <a:p>
            <a:r>
              <a:rPr lang="en-US" altLang="zh-CN" dirty="0">
                <a:latin typeface="微软雅黑" pitchFamily="34" charset="-122"/>
                <a:ea typeface="微软雅黑" pitchFamily="34" charset="-122"/>
              </a:rPr>
              <a:t>32</a:t>
            </a:r>
            <a:r>
              <a:rPr lang="zh-CN" altLang="en-US" dirty="0">
                <a:latin typeface="微软雅黑" pitchFamily="34" charset="-122"/>
                <a:ea typeface="微软雅黑" pitchFamily="34" charset="-122"/>
              </a:rPr>
              <a:t>位</a:t>
            </a:r>
            <a:r>
              <a:rPr lang="en-US" altLang="zh-CN" dirty="0">
                <a:latin typeface="微软雅黑" pitchFamily="34" charset="-122"/>
                <a:ea typeface="微软雅黑" pitchFamily="34" charset="-122"/>
              </a:rPr>
              <a:t>FLOAT</a:t>
            </a:r>
            <a:r>
              <a:rPr lang="zh-CN" altLang="en-US" dirty="0">
                <a:latin typeface="微软雅黑" pitchFamily="34" charset="-122"/>
                <a:ea typeface="微软雅黑" pitchFamily="34" charset="-122"/>
              </a:rPr>
              <a:t>类型（</a:t>
            </a:r>
            <a:r>
              <a:rPr lang="en-US" altLang="zh-CN" dirty="0" err="1">
                <a:latin typeface="微软雅黑" pitchFamily="34" charset="-122"/>
                <a:ea typeface="微软雅黑" pitchFamily="34" charset="-122"/>
              </a:rPr>
              <a:t>int</a:t>
            </a:r>
            <a:r>
              <a:rPr lang="zh-CN" altLang="en-US" dirty="0">
                <a:latin typeface="微软雅黑" pitchFamily="34" charset="-122"/>
                <a:ea typeface="微软雅黑" pitchFamily="34" charset="-122"/>
              </a:rPr>
              <a:t>）</a:t>
            </a:r>
          </a:p>
        </p:txBody>
      </p:sp>
      <p:sp>
        <p:nvSpPr>
          <p:cNvPr id="14" name="TextBox 13"/>
          <p:cNvSpPr txBox="1">
            <a:spLocks noChangeArrowheads="1"/>
          </p:cNvSpPr>
          <p:nvPr/>
        </p:nvSpPr>
        <p:spPr bwMode="auto">
          <a:xfrm>
            <a:off x="3555383" y="4478629"/>
            <a:ext cx="5472112" cy="461962"/>
          </a:xfrm>
          <a:prstGeom prst="rect">
            <a:avLst/>
          </a:prstGeom>
          <a:noFill/>
          <a:ln w="9525">
            <a:noFill/>
            <a:miter lim="800000"/>
            <a:headEnd/>
            <a:tailEnd/>
          </a:ln>
        </p:spPr>
        <p:txBody>
          <a:bodyPr>
            <a:spAutoFit/>
          </a:bodyPr>
          <a:lstStyle/>
          <a:p>
            <a:pPr algn="ctr"/>
            <a:r>
              <a:rPr lang="zh-CN" altLang="en-US" sz="2400" b="1">
                <a:solidFill>
                  <a:srgbClr val="C00000"/>
                </a:solidFill>
                <a:latin typeface="华文彩云" pitchFamily="2" charset="-122"/>
                <a:ea typeface="华文彩云" pitchFamily="2" charset="-122"/>
              </a:rPr>
              <a:t>牺牲“</a:t>
            </a:r>
            <a:r>
              <a:rPr lang="zh-CN" altLang="en-US" sz="2400" b="1">
                <a:solidFill>
                  <a:srgbClr val="FF9933"/>
                </a:solidFill>
                <a:latin typeface="华文彩云" pitchFamily="2" charset="-122"/>
                <a:ea typeface="华文彩云" pitchFamily="2" charset="-122"/>
              </a:rPr>
              <a:t>表数范围和精度</a:t>
            </a:r>
            <a:r>
              <a:rPr lang="zh-CN" altLang="en-US" sz="2400" b="1">
                <a:solidFill>
                  <a:srgbClr val="C00000"/>
                </a:solidFill>
                <a:latin typeface="华文彩云" pitchFamily="2" charset="-122"/>
                <a:ea typeface="华文彩云" pitchFamily="2" charset="-122"/>
              </a:rPr>
              <a:t>”换取“</a:t>
            </a:r>
            <a:r>
              <a:rPr lang="zh-CN" altLang="en-US" sz="2400" b="1">
                <a:solidFill>
                  <a:srgbClr val="FF9933"/>
                </a:solidFill>
                <a:latin typeface="华文彩云" pitchFamily="2" charset="-122"/>
                <a:ea typeface="华文彩云" pitchFamily="2" charset="-122"/>
              </a:rPr>
              <a:t>速度</a:t>
            </a:r>
            <a:r>
              <a:rPr lang="zh-CN" altLang="en-US" sz="2400" b="1">
                <a:solidFill>
                  <a:srgbClr val="C00000"/>
                </a:solidFill>
                <a:latin typeface="华文彩云" pitchFamily="2" charset="-122"/>
                <a:ea typeface="华文彩云"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blinds(horizontal)">
                                      <p:cBhvr>
                                        <p:cTn id="7" dur="500"/>
                                        <p:tgtEl>
                                          <p:spTgt spid="30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blinds(horizontal)">
                                      <p:cBhvr>
                                        <p:cTn id="12" dur="500"/>
                                        <p:tgtEl>
                                          <p:spTgt spid="30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blinds(horizontal)">
                                      <p:cBhvr>
                                        <p:cTn id="17" dur="500"/>
                                        <p:tgtEl>
                                          <p:spTgt spid="307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blinds(horizontal)">
                                      <p:cBhvr>
                                        <p:cTn id="22" dur="500"/>
                                        <p:tgtEl>
                                          <p:spTgt spid="307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animEffect transition="in" filter="blinds(horizontal)">
                                      <p:cBhvr>
                                        <p:cTn id="27" dur="500"/>
                                        <p:tgtEl>
                                          <p:spTgt spid="307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723">
                                            <p:txEl>
                                              <p:pRg st="5" end="5"/>
                                            </p:txEl>
                                          </p:spTgt>
                                        </p:tgtEl>
                                        <p:attrNameLst>
                                          <p:attrName>style.visibility</p:attrName>
                                        </p:attrNameLst>
                                      </p:cBhvr>
                                      <p:to>
                                        <p:strVal val="visible"/>
                                      </p:to>
                                    </p:set>
                                    <p:animEffect transition="in" filter="blinds(horizontal)">
                                      <p:cBhvr>
                                        <p:cTn id="32" dur="500"/>
                                        <p:tgtEl>
                                          <p:spTgt spid="307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par>
                                <p:cTn id="38" presetID="3" presetClass="entr" presetSubtype="1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blinds(horizontal)">
                                      <p:cBhvr>
                                        <p:cTn id="40" dur="500"/>
                                        <p:tgtEl>
                                          <p:spTgt spid="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blinds(horizontal)">
                                      <p:cBhvr>
                                        <p:cTn id="43" dur="500"/>
                                        <p:tgtEl>
                                          <p:spTgt spid="7"/>
                                        </p:tgtEl>
                                      </p:cBhvr>
                                    </p:animEffect>
                                  </p:childTnLst>
                                </p:cTn>
                              </p:par>
                              <p:par>
                                <p:cTn id="44" presetID="3" presetClass="entr" presetSubtype="10"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linds(horizontal)">
                                      <p:cBhvr>
                                        <p:cTn id="46" dur="500"/>
                                        <p:tgtEl>
                                          <p:spTgt spid="9"/>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blinds(horizontal)">
                                      <p:cBhvr>
                                        <p:cTn id="49" dur="500"/>
                                        <p:tgtEl>
                                          <p:spTgt spid="11"/>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blinds(horizontal)">
                                      <p:cBhvr>
                                        <p:cTn id="52" dur="500"/>
                                        <p:tgtEl>
                                          <p:spTgt spid="1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linds(horizontal)">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30723">
                                            <p:txEl>
                                              <p:pRg st="9" end="9"/>
                                            </p:txEl>
                                          </p:spTgt>
                                        </p:tgtEl>
                                        <p:attrNameLst>
                                          <p:attrName>style.visibility</p:attrName>
                                        </p:attrNameLst>
                                      </p:cBhvr>
                                      <p:to>
                                        <p:strVal val="visible"/>
                                      </p:to>
                                    </p:set>
                                    <p:animEffect transition="in" filter="blinds(horizontal)">
                                      <p:cBhvr>
                                        <p:cTn id="60" dur="500"/>
                                        <p:tgtEl>
                                          <p:spTgt spid="30723">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blinds(horizontal)">
                                      <p:cBhvr>
                                        <p:cTn id="6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1" grpId="0"/>
      <p:bldP spid="12" grpId="0"/>
      <p:bldP spid="13" grpId="0"/>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98425"/>
            <a:ext cx="8229600" cy="561975"/>
          </a:xfrm>
        </p:spPr>
        <p:txBody>
          <a:bodyPr/>
          <a:lstStyle/>
          <a:p>
            <a:r>
              <a:rPr lang="en-US" altLang="zh-CN" sz="3600"/>
              <a:t>Binary Scaling</a:t>
            </a:r>
            <a:r>
              <a:rPr lang="zh-CN" altLang="en-US" sz="3600"/>
              <a:t>（举例</a:t>
            </a:r>
            <a:r>
              <a:rPr lang="en-US" altLang="zh-CN" sz="3600"/>
              <a:t>-1</a:t>
            </a:r>
            <a:r>
              <a:rPr lang="zh-CN" altLang="en-US" sz="3600"/>
              <a:t>）</a:t>
            </a:r>
          </a:p>
        </p:txBody>
      </p:sp>
      <p:sp>
        <p:nvSpPr>
          <p:cNvPr id="35843" name="矩形 14"/>
          <p:cNvSpPr>
            <a:spLocks noChangeArrowheads="1"/>
          </p:cNvSpPr>
          <p:nvPr/>
        </p:nvSpPr>
        <p:spPr bwMode="auto">
          <a:xfrm>
            <a:off x="385763" y="1387475"/>
            <a:ext cx="6211887" cy="827088"/>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pPr>
              <a:lnSpc>
                <a:spcPts val="3000"/>
              </a:lnSpc>
            </a:pPr>
            <a:r>
              <a:rPr lang="en-US" altLang="zh-CN" sz="2000">
                <a:latin typeface="微软雅黑" pitchFamily="34" charset="-122"/>
                <a:ea typeface="微软雅黑" pitchFamily="34" charset="-122"/>
              </a:rPr>
              <a:t>1.2 × 2</a:t>
            </a:r>
            <a:r>
              <a:rPr lang="en-US" altLang="zh-CN" sz="2000" baseline="30000">
                <a:latin typeface="微软雅黑" pitchFamily="34" charset="-122"/>
                <a:ea typeface="微软雅黑" pitchFamily="34" charset="-122"/>
              </a:rPr>
              <a:t>16</a:t>
            </a:r>
            <a:r>
              <a:rPr lang="en-US" altLang="zh-CN" sz="2000">
                <a:latin typeface="微软雅黑" pitchFamily="34" charset="-122"/>
                <a:ea typeface="微软雅黑" pitchFamily="34" charset="-122"/>
              </a:rPr>
              <a:t> = 78643 = 0x13333</a:t>
            </a:r>
          </a:p>
          <a:p>
            <a:pPr>
              <a:lnSpc>
                <a:spcPts val="3000"/>
              </a:lnSpc>
            </a:pPr>
            <a:r>
              <a:rPr lang="en-US" altLang="zh-CN" sz="2000">
                <a:latin typeface="微软雅黑" pitchFamily="34" charset="-122"/>
                <a:ea typeface="微软雅黑" pitchFamily="34" charset="-122"/>
              </a:rPr>
              <a:t>5.6 × 2</a:t>
            </a:r>
            <a:r>
              <a:rPr lang="en-US" altLang="zh-CN" sz="2000" baseline="30000">
                <a:latin typeface="微软雅黑" pitchFamily="34" charset="-122"/>
                <a:ea typeface="微软雅黑" pitchFamily="34" charset="-122"/>
              </a:rPr>
              <a:t>16</a:t>
            </a:r>
            <a:r>
              <a:rPr lang="en-US" altLang="zh-CN" sz="2000">
                <a:latin typeface="微软雅黑" pitchFamily="34" charset="-122"/>
                <a:ea typeface="微软雅黑" pitchFamily="34" charset="-122"/>
              </a:rPr>
              <a:t> = 367001 = 0x59999</a:t>
            </a:r>
            <a:endParaRPr lang="zh-CN" altLang="en-US" sz="2000">
              <a:latin typeface="微软雅黑" pitchFamily="34" charset="-122"/>
              <a:ea typeface="微软雅黑" pitchFamily="34" charset="-122"/>
            </a:endParaRPr>
          </a:p>
        </p:txBody>
      </p:sp>
      <p:sp>
        <p:nvSpPr>
          <p:cNvPr id="35844" name="TextBox 15"/>
          <p:cNvSpPr txBox="1">
            <a:spLocks noChangeArrowheads="1"/>
          </p:cNvSpPr>
          <p:nvPr/>
        </p:nvSpPr>
        <p:spPr bwMode="auto">
          <a:xfrm>
            <a:off x="341313" y="773113"/>
            <a:ext cx="4951412" cy="400050"/>
          </a:xfrm>
          <a:prstGeom prst="rect">
            <a:avLst/>
          </a:prstGeom>
          <a:noFill/>
          <a:ln w="9525">
            <a:noFill/>
            <a:miter lim="800000"/>
            <a:headEnd/>
            <a:tailEnd/>
          </a:ln>
        </p:spPr>
        <p:txBody>
          <a:bodyPr>
            <a:spAutoFit/>
          </a:bodyPr>
          <a:lstStyle/>
          <a:p>
            <a:r>
              <a:rPr lang="zh-CN" altLang="en-US" sz="2000" dirty="0">
                <a:latin typeface="微软雅黑" pitchFamily="34" charset="-122"/>
                <a:ea typeface="微软雅黑" pitchFamily="34" charset="-122"/>
              </a:rPr>
              <a:t>实数</a:t>
            </a:r>
            <a:r>
              <a:rPr lang="en-US" altLang="zh-CN" sz="2000" dirty="0">
                <a:latin typeface="微软雅黑" pitchFamily="34" charset="-122"/>
                <a:ea typeface="微软雅黑" pitchFamily="34" charset="-122"/>
              </a:rPr>
              <a:t>1.2</a:t>
            </a:r>
            <a:r>
              <a:rPr lang="zh-CN" altLang="en-US" sz="2000" dirty="0">
                <a:latin typeface="微软雅黑" pitchFamily="34" charset="-122"/>
                <a:ea typeface="微软雅黑" pitchFamily="34" charset="-122"/>
              </a:rPr>
              <a:t>和</a:t>
            </a:r>
            <a:r>
              <a:rPr lang="en-US" altLang="zh-CN" sz="2000" dirty="0">
                <a:latin typeface="微软雅黑" pitchFamily="34" charset="-122"/>
                <a:ea typeface="微软雅黑" pitchFamily="34" charset="-122"/>
              </a:rPr>
              <a:t>5.6</a:t>
            </a:r>
            <a:r>
              <a:rPr lang="zh-CN" altLang="en-US" sz="2000" dirty="0">
                <a:latin typeface="微软雅黑" pitchFamily="34" charset="-122"/>
                <a:ea typeface="微软雅黑" pitchFamily="34" charset="-122"/>
              </a:rPr>
              <a:t>用</a:t>
            </a:r>
            <a:r>
              <a:rPr lang="en-US" altLang="zh-CN" sz="2000" dirty="0">
                <a:latin typeface="微软雅黑" pitchFamily="34" charset="-122"/>
                <a:ea typeface="微软雅黑" pitchFamily="34" charset="-122"/>
              </a:rPr>
              <a:t>FLOAT</a:t>
            </a:r>
            <a:r>
              <a:rPr lang="zh-CN" altLang="en-US" sz="2000" dirty="0">
                <a:latin typeface="微软雅黑" pitchFamily="34" charset="-122"/>
                <a:ea typeface="微软雅黑" pitchFamily="34" charset="-122"/>
              </a:rPr>
              <a:t>类型近似表示：</a:t>
            </a:r>
          </a:p>
        </p:txBody>
      </p:sp>
      <p:sp>
        <p:nvSpPr>
          <p:cNvPr id="17" name="矩形 16"/>
          <p:cNvSpPr/>
          <p:nvPr/>
        </p:nvSpPr>
        <p:spPr>
          <a:xfrm>
            <a:off x="403225" y="2528888"/>
            <a:ext cx="7470775" cy="630237"/>
          </a:xfrm>
          <a:prstGeom prst="rect">
            <a:avLst/>
          </a:prstGeom>
          <a:noFill/>
          <a:ln w="28575">
            <a:solidFill>
              <a:srgbClr val="0092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8" name="直接连接符 17"/>
          <p:cNvCxnSpPr/>
          <p:nvPr/>
        </p:nvCxnSpPr>
        <p:spPr>
          <a:xfrm>
            <a:off x="1077913" y="2528888"/>
            <a:ext cx="0" cy="630237"/>
          </a:xfrm>
          <a:prstGeom prst="line">
            <a:avLst/>
          </a:prstGeom>
          <a:ln w="28575">
            <a:solidFill>
              <a:srgbClr val="009242"/>
            </a:solidFill>
          </a:ln>
        </p:spPr>
        <p:style>
          <a:lnRef idx="1">
            <a:schemeClr val="accent1"/>
          </a:lnRef>
          <a:fillRef idx="0">
            <a:schemeClr val="accent1"/>
          </a:fillRef>
          <a:effectRef idx="0">
            <a:schemeClr val="accent1"/>
          </a:effectRef>
          <a:fontRef idx="minor">
            <a:schemeClr val="tx1"/>
          </a:fontRef>
        </p:style>
      </p:cxnSp>
      <p:sp>
        <p:nvSpPr>
          <p:cNvPr id="35847" name="TextBox 18"/>
          <p:cNvSpPr txBox="1">
            <a:spLocks noChangeArrowheads="1"/>
          </p:cNvSpPr>
          <p:nvPr/>
        </p:nvSpPr>
        <p:spPr bwMode="auto">
          <a:xfrm>
            <a:off x="385763" y="2663825"/>
            <a:ext cx="720725"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0</a:t>
            </a:r>
            <a:endParaRPr lang="zh-CN" altLang="en-US">
              <a:latin typeface="微软雅黑" pitchFamily="34" charset="-122"/>
              <a:ea typeface="微软雅黑" pitchFamily="34" charset="-122"/>
            </a:endParaRPr>
          </a:p>
        </p:txBody>
      </p:sp>
      <p:cxnSp>
        <p:nvCxnSpPr>
          <p:cNvPr id="20" name="直接连接符 19"/>
          <p:cNvCxnSpPr/>
          <p:nvPr/>
        </p:nvCxnSpPr>
        <p:spPr>
          <a:xfrm>
            <a:off x="4227513" y="2528888"/>
            <a:ext cx="0" cy="630237"/>
          </a:xfrm>
          <a:prstGeom prst="line">
            <a:avLst/>
          </a:prstGeom>
          <a:ln w="28575">
            <a:solidFill>
              <a:srgbClr val="009242"/>
            </a:solidFill>
          </a:ln>
        </p:spPr>
        <p:style>
          <a:lnRef idx="1">
            <a:schemeClr val="accent1"/>
          </a:lnRef>
          <a:fillRef idx="0">
            <a:schemeClr val="accent1"/>
          </a:fillRef>
          <a:effectRef idx="0">
            <a:schemeClr val="accent1"/>
          </a:effectRef>
          <a:fontRef idx="minor">
            <a:schemeClr val="tx1"/>
          </a:fontRef>
        </p:style>
      </p:cxnSp>
      <p:sp>
        <p:nvSpPr>
          <p:cNvPr id="35849" name="TextBox 20"/>
          <p:cNvSpPr txBox="1">
            <a:spLocks noChangeArrowheads="1"/>
          </p:cNvSpPr>
          <p:nvPr/>
        </p:nvSpPr>
        <p:spPr bwMode="auto">
          <a:xfrm>
            <a:off x="2066925" y="2663825"/>
            <a:ext cx="1171575"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1</a:t>
            </a:r>
            <a:endParaRPr lang="zh-CN" altLang="en-US">
              <a:latin typeface="微软雅黑" pitchFamily="34" charset="-122"/>
              <a:ea typeface="微软雅黑" pitchFamily="34" charset="-122"/>
            </a:endParaRPr>
          </a:p>
        </p:txBody>
      </p:sp>
      <p:sp>
        <p:nvSpPr>
          <p:cNvPr id="35850" name="TextBox 21"/>
          <p:cNvSpPr txBox="1">
            <a:spLocks noChangeArrowheads="1"/>
          </p:cNvSpPr>
          <p:nvPr/>
        </p:nvSpPr>
        <p:spPr bwMode="auto">
          <a:xfrm>
            <a:off x="5532438" y="2663825"/>
            <a:ext cx="1169987"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3 3 3 3</a:t>
            </a:r>
            <a:endParaRPr lang="zh-CN" altLang="en-US">
              <a:latin typeface="微软雅黑" pitchFamily="34" charset="-122"/>
              <a:ea typeface="微软雅黑" pitchFamily="34" charset="-122"/>
            </a:endParaRPr>
          </a:p>
        </p:txBody>
      </p:sp>
      <p:sp>
        <p:nvSpPr>
          <p:cNvPr id="23" name="矩形 22"/>
          <p:cNvSpPr/>
          <p:nvPr/>
        </p:nvSpPr>
        <p:spPr>
          <a:xfrm>
            <a:off x="403225" y="3473450"/>
            <a:ext cx="7470775" cy="630238"/>
          </a:xfrm>
          <a:prstGeom prst="rect">
            <a:avLst/>
          </a:prstGeom>
          <a:noFill/>
          <a:ln w="28575">
            <a:solidFill>
              <a:srgbClr val="0092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4" name="直接连接符 23"/>
          <p:cNvCxnSpPr/>
          <p:nvPr/>
        </p:nvCxnSpPr>
        <p:spPr>
          <a:xfrm>
            <a:off x="1077913" y="3473450"/>
            <a:ext cx="0" cy="630238"/>
          </a:xfrm>
          <a:prstGeom prst="line">
            <a:avLst/>
          </a:prstGeom>
          <a:ln w="28575">
            <a:solidFill>
              <a:srgbClr val="009242"/>
            </a:solidFill>
          </a:ln>
        </p:spPr>
        <p:style>
          <a:lnRef idx="1">
            <a:schemeClr val="accent1"/>
          </a:lnRef>
          <a:fillRef idx="0">
            <a:schemeClr val="accent1"/>
          </a:fillRef>
          <a:effectRef idx="0">
            <a:schemeClr val="accent1"/>
          </a:effectRef>
          <a:fontRef idx="minor">
            <a:schemeClr val="tx1"/>
          </a:fontRef>
        </p:style>
      </p:cxnSp>
      <p:sp>
        <p:nvSpPr>
          <p:cNvPr id="35853" name="TextBox 24"/>
          <p:cNvSpPr txBox="1">
            <a:spLocks noChangeArrowheads="1"/>
          </p:cNvSpPr>
          <p:nvPr/>
        </p:nvSpPr>
        <p:spPr bwMode="auto">
          <a:xfrm>
            <a:off x="385763" y="3608388"/>
            <a:ext cx="720725" cy="369887"/>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0</a:t>
            </a:r>
            <a:endParaRPr lang="zh-CN" altLang="en-US">
              <a:latin typeface="微软雅黑" pitchFamily="34" charset="-122"/>
              <a:ea typeface="微软雅黑" pitchFamily="34" charset="-122"/>
            </a:endParaRPr>
          </a:p>
        </p:txBody>
      </p:sp>
      <p:cxnSp>
        <p:nvCxnSpPr>
          <p:cNvPr id="26" name="直接连接符 25"/>
          <p:cNvCxnSpPr/>
          <p:nvPr/>
        </p:nvCxnSpPr>
        <p:spPr>
          <a:xfrm>
            <a:off x="4227513" y="3473450"/>
            <a:ext cx="0" cy="630238"/>
          </a:xfrm>
          <a:prstGeom prst="line">
            <a:avLst/>
          </a:prstGeom>
          <a:ln w="28575">
            <a:solidFill>
              <a:srgbClr val="009242"/>
            </a:solidFill>
          </a:ln>
        </p:spPr>
        <p:style>
          <a:lnRef idx="1">
            <a:schemeClr val="accent1"/>
          </a:lnRef>
          <a:fillRef idx="0">
            <a:schemeClr val="accent1"/>
          </a:fillRef>
          <a:effectRef idx="0">
            <a:schemeClr val="accent1"/>
          </a:effectRef>
          <a:fontRef idx="minor">
            <a:schemeClr val="tx1"/>
          </a:fontRef>
        </p:style>
      </p:cxnSp>
      <p:sp>
        <p:nvSpPr>
          <p:cNvPr id="35855" name="TextBox 26"/>
          <p:cNvSpPr txBox="1">
            <a:spLocks noChangeArrowheads="1"/>
          </p:cNvSpPr>
          <p:nvPr/>
        </p:nvSpPr>
        <p:spPr bwMode="auto">
          <a:xfrm>
            <a:off x="2066925" y="3608388"/>
            <a:ext cx="1171575" cy="369887"/>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5</a:t>
            </a:r>
            <a:endParaRPr lang="zh-CN" altLang="en-US">
              <a:latin typeface="微软雅黑" pitchFamily="34" charset="-122"/>
              <a:ea typeface="微软雅黑" pitchFamily="34" charset="-122"/>
            </a:endParaRPr>
          </a:p>
        </p:txBody>
      </p:sp>
      <p:sp>
        <p:nvSpPr>
          <p:cNvPr id="35856" name="TextBox 27"/>
          <p:cNvSpPr txBox="1">
            <a:spLocks noChangeArrowheads="1"/>
          </p:cNvSpPr>
          <p:nvPr/>
        </p:nvSpPr>
        <p:spPr bwMode="auto">
          <a:xfrm>
            <a:off x="5532438" y="3608388"/>
            <a:ext cx="1169987" cy="369887"/>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9 9 9 9</a:t>
            </a:r>
            <a:endParaRPr lang="zh-CN" altLang="en-US">
              <a:latin typeface="微软雅黑" pitchFamily="34" charset="-122"/>
              <a:ea typeface="微软雅黑" pitchFamily="34" charset="-122"/>
            </a:endParaRPr>
          </a:p>
        </p:txBody>
      </p:sp>
      <p:sp>
        <p:nvSpPr>
          <p:cNvPr id="35857" name="矩形 28"/>
          <p:cNvSpPr>
            <a:spLocks noChangeArrowheads="1"/>
          </p:cNvSpPr>
          <p:nvPr/>
        </p:nvSpPr>
        <p:spPr bwMode="auto">
          <a:xfrm>
            <a:off x="385763" y="4941888"/>
            <a:ext cx="6211887" cy="827087"/>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pPr>
              <a:lnSpc>
                <a:spcPts val="3000"/>
              </a:lnSpc>
            </a:pPr>
            <a:r>
              <a:rPr lang="en-US" altLang="zh-CN" sz="2000">
                <a:latin typeface="微软雅黑" pitchFamily="34" charset="-122"/>
                <a:ea typeface="微软雅黑" pitchFamily="34" charset="-122"/>
              </a:rPr>
              <a:t>0x13333 / 2</a:t>
            </a:r>
            <a:r>
              <a:rPr lang="en-US" altLang="zh-CN" sz="2000" baseline="30000">
                <a:latin typeface="微软雅黑" pitchFamily="34" charset="-122"/>
                <a:ea typeface="微软雅黑" pitchFamily="34" charset="-122"/>
              </a:rPr>
              <a:t>16</a:t>
            </a:r>
            <a:r>
              <a:rPr lang="en-US" altLang="zh-CN" sz="2000">
                <a:latin typeface="微软雅黑" pitchFamily="34" charset="-122"/>
                <a:ea typeface="微软雅黑" pitchFamily="34" charset="-122"/>
              </a:rPr>
              <a:t> = 1.19999695</a:t>
            </a:r>
          </a:p>
          <a:p>
            <a:pPr>
              <a:lnSpc>
                <a:spcPts val="3000"/>
              </a:lnSpc>
            </a:pPr>
            <a:r>
              <a:rPr lang="en-US" altLang="zh-CN" sz="2000">
                <a:latin typeface="微软雅黑" pitchFamily="34" charset="-122"/>
                <a:ea typeface="微软雅黑" pitchFamily="34" charset="-122"/>
              </a:rPr>
              <a:t>0x59999 / 2</a:t>
            </a:r>
            <a:r>
              <a:rPr lang="en-US" altLang="zh-CN" sz="2000" baseline="30000">
                <a:latin typeface="微软雅黑" pitchFamily="34" charset="-122"/>
                <a:ea typeface="微软雅黑" pitchFamily="34" charset="-122"/>
              </a:rPr>
              <a:t>16</a:t>
            </a:r>
            <a:r>
              <a:rPr lang="en-US" altLang="zh-CN" sz="2000">
                <a:latin typeface="微软雅黑" pitchFamily="34" charset="-122"/>
                <a:ea typeface="微软雅黑" pitchFamily="34" charset="-122"/>
              </a:rPr>
              <a:t> = 5.59999084</a:t>
            </a:r>
            <a:endParaRPr lang="zh-CN" altLang="en-US" sz="2000">
              <a:latin typeface="微软雅黑" pitchFamily="34" charset="-122"/>
              <a:ea typeface="微软雅黑" pitchFamily="34" charset="-122"/>
            </a:endParaRPr>
          </a:p>
        </p:txBody>
      </p:sp>
      <p:sp>
        <p:nvSpPr>
          <p:cNvPr id="35858" name="TextBox 29"/>
          <p:cNvSpPr txBox="1">
            <a:spLocks noChangeArrowheads="1"/>
          </p:cNvSpPr>
          <p:nvPr/>
        </p:nvSpPr>
        <p:spPr bwMode="auto">
          <a:xfrm>
            <a:off x="341313" y="4329113"/>
            <a:ext cx="6526212" cy="400050"/>
          </a:xfrm>
          <a:prstGeom prst="rect">
            <a:avLst/>
          </a:prstGeom>
          <a:noFill/>
          <a:ln w="9525">
            <a:noFill/>
            <a:miter lim="800000"/>
            <a:headEnd/>
            <a:tailEnd/>
          </a:ln>
        </p:spPr>
        <p:txBody>
          <a:bodyPr>
            <a:spAutoFit/>
          </a:bodyPr>
          <a:lstStyle/>
          <a:p>
            <a:r>
              <a:rPr lang="zh-CN" altLang="en-US" sz="2000">
                <a:latin typeface="微软雅黑" pitchFamily="34" charset="-122"/>
                <a:ea typeface="微软雅黑" pitchFamily="34" charset="-122"/>
              </a:rPr>
              <a:t>而实际上，这两个</a:t>
            </a:r>
            <a:r>
              <a:rPr lang="en-US" altLang="zh-CN" sz="2000">
                <a:latin typeface="微软雅黑" pitchFamily="34" charset="-122"/>
                <a:ea typeface="微软雅黑" pitchFamily="34" charset="-122"/>
              </a:rPr>
              <a:t>FLOAT</a:t>
            </a:r>
            <a:r>
              <a:rPr lang="zh-CN" altLang="en-US" sz="2000">
                <a:latin typeface="微软雅黑" pitchFamily="34" charset="-122"/>
                <a:ea typeface="微软雅黑" pitchFamily="34" charset="-122"/>
              </a:rPr>
              <a:t>类型数据表示的数是：</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98425"/>
            <a:ext cx="8229600" cy="561975"/>
          </a:xfrm>
        </p:spPr>
        <p:txBody>
          <a:bodyPr/>
          <a:lstStyle/>
          <a:p>
            <a:r>
              <a:rPr lang="en-US" altLang="zh-CN" sz="3600"/>
              <a:t>Binary Scaling</a:t>
            </a:r>
            <a:r>
              <a:rPr lang="zh-CN" altLang="en-US" sz="3600"/>
              <a:t>（举例</a:t>
            </a:r>
            <a:r>
              <a:rPr lang="en-US" altLang="zh-CN" sz="3600"/>
              <a:t>-2</a:t>
            </a:r>
            <a:r>
              <a:rPr lang="zh-CN" altLang="en-US" sz="3600"/>
              <a:t>）</a:t>
            </a:r>
          </a:p>
        </p:txBody>
      </p:sp>
      <p:sp>
        <p:nvSpPr>
          <p:cNvPr id="36867" name="矩形 14"/>
          <p:cNvSpPr>
            <a:spLocks noChangeArrowheads="1"/>
          </p:cNvSpPr>
          <p:nvPr/>
        </p:nvSpPr>
        <p:spPr bwMode="auto">
          <a:xfrm>
            <a:off x="385763" y="1906588"/>
            <a:ext cx="6211887" cy="442912"/>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pPr>
              <a:lnSpc>
                <a:spcPts val="3000"/>
              </a:lnSpc>
            </a:pPr>
            <a:r>
              <a:rPr lang="en-US" altLang="zh-CN" sz="2000">
                <a:latin typeface="微软雅黑" pitchFamily="34" charset="-122"/>
                <a:ea typeface="微软雅黑" pitchFamily="34" charset="-122"/>
              </a:rPr>
              <a:t>-(1.2 × 2</a:t>
            </a:r>
            <a:r>
              <a:rPr lang="en-US" altLang="zh-CN" sz="2000" baseline="30000">
                <a:latin typeface="微软雅黑" pitchFamily="34" charset="-122"/>
                <a:ea typeface="微软雅黑" pitchFamily="34" charset="-122"/>
              </a:rPr>
              <a:t>16</a:t>
            </a:r>
            <a:r>
              <a:rPr lang="en-US" altLang="zh-CN" sz="2000">
                <a:latin typeface="微软雅黑" pitchFamily="34" charset="-122"/>
                <a:ea typeface="微软雅黑" pitchFamily="34" charset="-122"/>
              </a:rPr>
              <a:t>) = -0x13333 = 0xfffecccd</a:t>
            </a:r>
            <a:endParaRPr lang="zh-CN" altLang="en-US" sz="2000">
              <a:latin typeface="微软雅黑" pitchFamily="34" charset="-122"/>
              <a:ea typeface="微软雅黑" pitchFamily="34" charset="-122"/>
            </a:endParaRPr>
          </a:p>
        </p:txBody>
      </p:sp>
      <p:sp>
        <p:nvSpPr>
          <p:cNvPr id="36868" name="TextBox 15"/>
          <p:cNvSpPr txBox="1">
            <a:spLocks noChangeArrowheads="1"/>
          </p:cNvSpPr>
          <p:nvPr/>
        </p:nvSpPr>
        <p:spPr bwMode="auto">
          <a:xfrm>
            <a:off x="341313" y="1133475"/>
            <a:ext cx="4951412" cy="400050"/>
          </a:xfrm>
          <a:prstGeom prst="rect">
            <a:avLst/>
          </a:prstGeom>
          <a:noFill/>
          <a:ln w="9525">
            <a:noFill/>
            <a:miter lim="800000"/>
            <a:headEnd/>
            <a:tailEnd/>
          </a:ln>
        </p:spPr>
        <p:txBody>
          <a:bodyPr>
            <a:spAutoFit/>
          </a:bodyPr>
          <a:lstStyle/>
          <a:p>
            <a:r>
              <a:rPr lang="zh-CN" altLang="en-US" sz="2000">
                <a:latin typeface="微软雅黑" pitchFamily="34" charset="-122"/>
                <a:ea typeface="微软雅黑" pitchFamily="34" charset="-122"/>
              </a:rPr>
              <a:t>对于负数，例如</a:t>
            </a:r>
            <a:r>
              <a:rPr lang="en-US" altLang="zh-CN" sz="2000">
                <a:latin typeface="微软雅黑" pitchFamily="34" charset="-122"/>
                <a:ea typeface="微软雅黑" pitchFamily="34" charset="-122"/>
              </a:rPr>
              <a:t>-1.2</a:t>
            </a:r>
            <a:r>
              <a:rPr lang="zh-CN" altLang="en-US" sz="2000">
                <a:latin typeface="微软雅黑" pitchFamily="34" charset="-122"/>
                <a:ea typeface="微软雅黑" pitchFamily="34" charset="-122"/>
              </a:rPr>
              <a:t>的</a:t>
            </a:r>
            <a:r>
              <a:rPr lang="en-US" altLang="zh-CN" sz="2000">
                <a:latin typeface="微软雅黑" pitchFamily="34" charset="-122"/>
                <a:ea typeface="微软雅黑" pitchFamily="34" charset="-122"/>
              </a:rPr>
              <a:t>FLOAT</a:t>
            </a:r>
            <a:r>
              <a:rPr lang="zh-CN" altLang="en-US" sz="2000">
                <a:latin typeface="微软雅黑" pitchFamily="34" charset="-122"/>
                <a:ea typeface="微软雅黑" pitchFamily="34" charset="-122"/>
              </a:rPr>
              <a:t>类型表示为：</a:t>
            </a:r>
          </a:p>
        </p:txBody>
      </p:sp>
      <p:sp>
        <p:nvSpPr>
          <p:cNvPr id="17" name="矩形 16"/>
          <p:cNvSpPr/>
          <p:nvPr/>
        </p:nvSpPr>
        <p:spPr>
          <a:xfrm>
            <a:off x="403225" y="2889250"/>
            <a:ext cx="7470775" cy="630238"/>
          </a:xfrm>
          <a:prstGeom prst="rect">
            <a:avLst/>
          </a:prstGeom>
          <a:noFill/>
          <a:ln w="28575">
            <a:solidFill>
              <a:srgbClr val="0092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8" name="直接连接符 17"/>
          <p:cNvCxnSpPr/>
          <p:nvPr/>
        </p:nvCxnSpPr>
        <p:spPr>
          <a:xfrm>
            <a:off x="1077913" y="2889250"/>
            <a:ext cx="0" cy="630238"/>
          </a:xfrm>
          <a:prstGeom prst="line">
            <a:avLst/>
          </a:prstGeom>
          <a:ln w="28575">
            <a:solidFill>
              <a:srgbClr val="009242"/>
            </a:solidFill>
          </a:ln>
        </p:spPr>
        <p:style>
          <a:lnRef idx="1">
            <a:schemeClr val="accent1"/>
          </a:lnRef>
          <a:fillRef idx="0">
            <a:schemeClr val="accent1"/>
          </a:fillRef>
          <a:effectRef idx="0">
            <a:schemeClr val="accent1"/>
          </a:effectRef>
          <a:fontRef idx="minor">
            <a:schemeClr val="tx1"/>
          </a:fontRef>
        </p:style>
      </p:cxnSp>
      <p:sp>
        <p:nvSpPr>
          <p:cNvPr id="36871" name="TextBox 18"/>
          <p:cNvSpPr txBox="1">
            <a:spLocks noChangeArrowheads="1"/>
          </p:cNvSpPr>
          <p:nvPr/>
        </p:nvSpPr>
        <p:spPr bwMode="auto">
          <a:xfrm>
            <a:off x="385763" y="3024188"/>
            <a:ext cx="720725" cy="369887"/>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1</a:t>
            </a:r>
            <a:endParaRPr lang="zh-CN" altLang="en-US">
              <a:latin typeface="微软雅黑" pitchFamily="34" charset="-122"/>
              <a:ea typeface="微软雅黑" pitchFamily="34" charset="-122"/>
            </a:endParaRPr>
          </a:p>
        </p:txBody>
      </p:sp>
      <p:cxnSp>
        <p:nvCxnSpPr>
          <p:cNvPr id="20" name="直接连接符 19"/>
          <p:cNvCxnSpPr/>
          <p:nvPr/>
        </p:nvCxnSpPr>
        <p:spPr>
          <a:xfrm>
            <a:off x="4227513" y="2889250"/>
            <a:ext cx="0" cy="630238"/>
          </a:xfrm>
          <a:prstGeom prst="line">
            <a:avLst/>
          </a:prstGeom>
          <a:ln w="28575">
            <a:solidFill>
              <a:srgbClr val="009242"/>
            </a:solidFill>
          </a:ln>
        </p:spPr>
        <p:style>
          <a:lnRef idx="1">
            <a:schemeClr val="accent1"/>
          </a:lnRef>
          <a:fillRef idx="0">
            <a:schemeClr val="accent1"/>
          </a:fillRef>
          <a:effectRef idx="0">
            <a:schemeClr val="accent1"/>
          </a:effectRef>
          <a:fontRef idx="minor">
            <a:schemeClr val="tx1"/>
          </a:fontRef>
        </p:style>
      </p:cxnSp>
      <p:sp>
        <p:nvSpPr>
          <p:cNvPr id="36873" name="TextBox 20"/>
          <p:cNvSpPr txBox="1">
            <a:spLocks noChangeArrowheads="1"/>
          </p:cNvSpPr>
          <p:nvPr/>
        </p:nvSpPr>
        <p:spPr bwMode="auto">
          <a:xfrm>
            <a:off x="2066925" y="3024188"/>
            <a:ext cx="1171575" cy="369887"/>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7 f f e</a:t>
            </a:r>
            <a:endParaRPr lang="zh-CN" altLang="en-US">
              <a:latin typeface="微软雅黑" pitchFamily="34" charset="-122"/>
              <a:ea typeface="微软雅黑" pitchFamily="34" charset="-122"/>
            </a:endParaRPr>
          </a:p>
        </p:txBody>
      </p:sp>
      <p:sp>
        <p:nvSpPr>
          <p:cNvPr id="36874" name="TextBox 21"/>
          <p:cNvSpPr txBox="1">
            <a:spLocks noChangeArrowheads="1"/>
          </p:cNvSpPr>
          <p:nvPr/>
        </p:nvSpPr>
        <p:spPr bwMode="auto">
          <a:xfrm>
            <a:off x="5532438" y="3024188"/>
            <a:ext cx="1169987" cy="369887"/>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c c c d</a:t>
            </a:r>
            <a:endParaRPr lang="zh-CN" altLang="en-US">
              <a:latin typeface="微软雅黑" pitchFamily="34" charset="-122"/>
              <a:ea typeface="微软雅黑" pitchFamily="34" charset="-122"/>
            </a:endParaRPr>
          </a:p>
        </p:txBody>
      </p:sp>
      <p:sp>
        <p:nvSpPr>
          <p:cNvPr id="31" name="TextBox 30"/>
          <p:cNvSpPr txBox="1">
            <a:spLocks noChangeArrowheads="1"/>
          </p:cNvSpPr>
          <p:nvPr/>
        </p:nvSpPr>
        <p:spPr bwMode="auto">
          <a:xfrm>
            <a:off x="385763" y="4194175"/>
            <a:ext cx="7877175" cy="400050"/>
          </a:xfrm>
          <a:prstGeom prst="rect">
            <a:avLst/>
          </a:prstGeom>
          <a:noFill/>
          <a:ln w="9525">
            <a:noFill/>
            <a:miter lim="800000"/>
            <a:headEnd/>
            <a:tailEnd/>
          </a:ln>
        </p:spPr>
        <p:txBody>
          <a:bodyPr>
            <a:spAutoFit/>
          </a:bodyPr>
          <a:lstStyle/>
          <a:p>
            <a:r>
              <a:rPr lang="zh-CN" altLang="en-US" sz="2000" b="1">
                <a:solidFill>
                  <a:srgbClr val="FF0000"/>
                </a:solidFill>
                <a:latin typeface="微软雅黑" pitchFamily="34" charset="-122"/>
                <a:ea typeface="微软雅黑" pitchFamily="34" charset="-122"/>
              </a:rPr>
              <a:t>注意：由于整数部分只有</a:t>
            </a:r>
            <a:r>
              <a:rPr lang="en-US" altLang="zh-CN" sz="2000" b="1">
                <a:solidFill>
                  <a:srgbClr val="FF0000"/>
                </a:solidFill>
                <a:latin typeface="微软雅黑" pitchFamily="34" charset="-122"/>
                <a:ea typeface="微软雅黑" pitchFamily="34" charset="-122"/>
              </a:rPr>
              <a:t>15</a:t>
            </a:r>
            <a:r>
              <a:rPr lang="zh-CN" altLang="en-US" sz="2000" b="1">
                <a:solidFill>
                  <a:srgbClr val="FF0000"/>
                </a:solidFill>
                <a:latin typeface="微软雅黑" pitchFamily="34" charset="-122"/>
                <a:ea typeface="微软雅黑" pitchFamily="34" charset="-122"/>
              </a:rPr>
              <a:t>位，因此，要特别小心对于溢出的处理！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98425"/>
            <a:ext cx="8229600" cy="561975"/>
          </a:xfrm>
        </p:spPr>
        <p:txBody>
          <a:bodyPr/>
          <a:lstStyle/>
          <a:p>
            <a:r>
              <a:rPr lang="en-US" altLang="zh-CN" sz="3600"/>
              <a:t>FLOAT</a:t>
            </a:r>
            <a:r>
              <a:rPr lang="zh-CN" altLang="en-US" sz="3600"/>
              <a:t>类型常见的运算</a:t>
            </a:r>
          </a:p>
        </p:txBody>
      </p:sp>
      <p:sp>
        <p:nvSpPr>
          <p:cNvPr id="15" name="矩形 14"/>
          <p:cNvSpPr>
            <a:spLocks noChangeArrowheads="1"/>
          </p:cNvSpPr>
          <p:nvPr/>
        </p:nvSpPr>
        <p:spPr bwMode="auto">
          <a:xfrm>
            <a:off x="385763" y="1738313"/>
            <a:ext cx="6211887" cy="441325"/>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pPr>
              <a:lnSpc>
                <a:spcPts val="3000"/>
              </a:lnSpc>
            </a:pPr>
            <a:r>
              <a:rPr lang="pt-BR" altLang="zh-CN" sz="2000">
                <a:latin typeface="微软雅黑" pitchFamily="34" charset="-122"/>
                <a:ea typeface="微软雅黑" pitchFamily="34" charset="-122"/>
              </a:rPr>
              <a:t>A + B = a </a:t>
            </a:r>
            <a:r>
              <a:rPr lang="en-US" altLang="zh-CN" sz="2000">
                <a:latin typeface="微软雅黑" pitchFamily="34" charset="-122"/>
                <a:ea typeface="微软雅黑" pitchFamily="34" charset="-122"/>
              </a:rPr>
              <a:t>×</a:t>
            </a:r>
            <a:r>
              <a:rPr lang="pt-BR" altLang="zh-CN" sz="2000">
                <a:latin typeface="微软雅黑" pitchFamily="34" charset="-122"/>
                <a:ea typeface="微软雅黑" pitchFamily="34" charset="-122"/>
              </a:rPr>
              <a:t> 2</a:t>
            </a:r>
            <a:r>
              <a:rPr lang="en-US" altLang="zh-CN" sz="2000" baseline="30000">
                <a:latin typeface="微软雅黑" pitchFamily="34" charset="-122"/>
                <a:ea typeface="微软雅黑" pitchFamily="34" charset="-122"/>
              </a:rPr>
              <a:t>16</a:t>
            </a:r>
            <a:r>
              <a:rPr lang="pt-BR" altLang="zh-CN" sz="2000">
                <a:latin typeface="微软雅黑" pitchFamily="34" charset="-122"/>
                <a:ea typeface="微软雅黑" pitchFamily="34" charset="-122"/>
              </a:rPr>
              <a:t> + b </a:t>
            </a:r>
            <a:r>
              <a:rPr lang="en-US" altLang="zh-CN" sz="2000">
                <a:latin typeface="微软雅黑" pitchFamily="34" charset="-122"/>
                <a:ea typeface="微软雅黑" pitchFamily="34" charset="-122"/>
              </a:rPr>
              <a:t>×</a:t>
            </a:r>
            <a:r>
              <a:rPr lang="pt-BR" altLang="zh-CN" sz="2000">
                <a:latin typeface="微软雅黑" pitchFamily="34" charset="-122"/>
                <a:ea typeface="微软雅黑" pitchFamily="34" charset="-122"/>
              </a:rPr>
              <a:t> 2</a:t>
            </a:r>
            <a:r>
              <a:rPr lang="en-US" altLang="zh-CN" sz="2000" baseline="30000">
                <a:latin typeface="微软雅黑" pitchFamily="34" charset="-122"/>
                <a:ea typeface="微软雅黑" pitchFamily="34" charset="-122"/>
              </a:rPr>
              <a:t>16</a:t>
            </a:r>
            <a:r>
              <a:rPr lang="pt-BR" altLang="zh-CN" sz="2000">
                <a:latin typeface="微软雅黑" pitchFamily="34" charset="-122"/>
                <a:ea typeface="微软雅黑" pitchFamily="34" charset="-122"/>
              </a:rPr>
              <a:t> = (a + b) </a:t>
            </a:r>
            <a:r>
              <a:rPr lang="en-US" altLang="zh-CN" sz="2000">
                <a:latin typeface="微软雅黑" pitchFamily="34" charset="-122"/>
                <a:ea typeface="微软雅黑" pitchFamily="34" charset="-122"/>
              </a:rPr>
              <a:t>×</a:t>
            </a:r>
            <a:r>
              <a:rPr lang="pt-BR" altLang="zh-CN" sz="2000">
                <a:latin typeface="微软雅黑" pitchFamily="34" charset="-122"/>
                <a:ea typeface="微软雅黑" pitchFamily="34" charset="-122"/>
              </a:rPr>
              <a:t> 2</a:t>
            </a:r>
            <a:r>
              <a:rPr lang="en-US" altLang="zh-CN" sz="2000" baseline="30000">
                <a:latin typeface="微软雅黑" pitchFamily="34" charset="-122"/>
                <a:ea typeface="微软雅黑" pitchFamily="34" charset="-122"/>
              </a:rPr>
              <a:t>16</a:t>
            </a:r>
            <a:endParaRPr lang="zh-CN" altLang="en-US" sz="2000" baseline="30000">
              <a:latin typeface="微软雅黑" pitchFamily="34" charset="-122"/>
              <a:ea typeface="微软雅黑" pitchFamily="34" charset="-122"/>
            </a:endParaRPr>
          </a:p>
        </p:txBody>
      </p:sp>
      <p:sp>
        <p:nvSpPr>
          <p:cNvPr id="37892" name="TextBox 15"/>
          <p:cNvSpPr txBox="1">
            <a:spLocks noChangeArrowheads="1"/>
          </p:cNvSpPr>
          <p:nvPr/>
        </p:nvSpPr>
        <p:spPr bwMode="auto">
          <a:xfrm>
            <a:off x="341313" y="808038"/>
            <a:ext cx="6975475" cy="400050"/>
          </a:xfrm>
          <a:prstGeom prst="rect">
            <a:avLst/>
          </a:prstGeom>
          <a:noFill/>
          <a:ln w="9525">
            <a:noFill/>
            <a:miter lim="800000"/>
            <a:headEnd/>
            <a:tailEnd/>
          </a:ln>
        </p:spPr>
        <p:txBody>
          <a:bodyPr>
            <a:spAutoFit/>
          </a:bodyPr>
          <a:lstStyle/>
          <a:p>
            <a:r>
              <a:rPr lang="zh-CN" altLang="en-US" sz="2000" dirty="0">
                <a:latin typeface="微软雅黑" pitchFamily="34" charset="-122"/>
                <a:ea typeface="微软雅黑" pitchFamily="34" charset="-122"/>
              </a:rPr>
              <a:t>假设实数</a:t>
            </a:r>
            <a:r>
              <a:rPr lang="en-US" altLang="zh-CN" sz="2000" dirty="0">
                <a:latin typeface="微软雅黑" pitchFamily="34" charset="-122"/>
                <a:ea typeface="微软雅黑" pitchFamily="34" charset="-122"/>
              </a:rPr>
              <a:t>a</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b</a:t>
            </a:r>
            <a:r>
              <a:rPr lang="zh-CN" altLang="en-US" sz="2000" dirty="0">
                <a:latin typeface="微软雅黑" pitchFamily="34" charset="-122"/>
                <a:ea typeface="微软雅黑" pitchFamily="34" charset="-122"/>
              </a:rPr>
              <a:t>的</a:t>
            </a:r>
            <a:r>
              <a:rPr lang="en-US" altLang="zh-CN" sz="2000" dirty="0">
                <a:latin typeface="微软雅黑" pitchFamily="34" charset="-122"/>
                <a:ea typeface="微软雅黑" pitchFamily="34" charset="-122"/>
              </a:rPr>
              <a:t>FLOAT</a:t>
            </a:r>
            <a:r>
              <a:rPr lang="zh-CN" altLang="en-US" sz="2000" dirty="0">
                <a:latin typeface="微软雅黑" pitchFamily="34" charset="-122"/>
                <a:ea typeface="微软雅黑" pitchFamily="34" charset="-122"/>
              </a:rPr>
              <a:t>类型表示分别为</a:t>
            </a:r>
            <a:r>
              <a:rPr lang="en-US" altLang="zh-CN" sz="2000" dirty="0">
                <a:latin typeface="微软雅黑" pitchFamily="34" charset="-122"/>
                <a:ea typeface="微软雅黑" pitchFamily="34" charset="-122"/>
              </a:rPr>
              <a:t>A</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B</a:t>
            </a:r>
            <a:endParaRPr lang="zh-CN" altLang="en-US" sz="2000" dirty="0">
              <a:latin typeface="微软雅黑" pitchFamily="34" charset="-122"/>
              <a:ea typeface="微软雅黑" pitchFamily="34" charset="-122"/>
            </a:endParaRPr>
          </a:p>
        </p:txBody>
      </p:sp>
      <p:sp>
        <p:nvSpPr>
          <p:cNvPr id="11" name="TextBox 10"/>
          <p:cNvSpPr txBox="1">
            <a:spLocks noChangeArrowheads="1"/>
          </p:cNvSpPr>
          <p:nvPr/>
        </p:nvSpPr>
        <p:spPr bwMode="auto">
          <a:xfrm>
            <a:off x="341313" y="1308100"/>
            <a:ext cx="8596312" cy="400050"/>
          </a:xfrm>
          <a:prstGeom prst="rect">
            <a:avLst/>
          </a:prstGeom>
          <a:noFill/>
          <a:ln w="9525">
            <a:noFill/>
            <a:miter lim="800000"/>
            <a:headEnd/>
            <a:tailEnd/>
          </a:ln>
        </p:spPr>
        <p:txBody>
          <a:bodyPr>
            <a:spAutoFit/>
          </a:bodyPr>
          <a:lstStyle/>
          <a:p>
            <a:pPr>
              <a:buFont typeface="Wingdings" pitchFamily="2" charset="2"/>
              <a:buChar char="l"/>
            </a:pPr>
            <a:r>
              <a:rPr lang="zh-CN" altLang="en-US" sz="2000">
                <a:latin typeface="微软雅黑" pitchFamily="34" charset="-122"/>
                <a:ea typeface="微软雅黑" pitchFamily="34" charset="-122"/>
              </a:rPr>
              <a:t> 由于</a:t>
            </a:r>
            <a:r>
              <a:rPr lang="en-US" altLang="zh-CN" sz="2000">
                <a:latin typeface="微软雅黑" pitchFamily="34" charset="-122"/>
                <a:ea typeface="微软雅黑" pitchFamily="34" charset="-122"/>
              </a:rPr>
              <a:t>FLOAT</a:t>
            </a:r>
            <a:r>
              <a:rPr lang="zh-CN" altLang="en-US" sz="2000">
                <a:latin typeface="微软雅黑" pitchFamily="34" charset="-122"/>
                <a:ea typeface="微软雅黑" pitchFamily="34" charset="-122"/>
              </a:rPr>
              <a:t>类型采用整数表示，</a:t>
            </a:r>
            <a:r>
              <a:rPr lang="en-US" altLang="zh-CN" sz="2000">
                <a:solidFill>
                  <a:srgbClr val="7030A0"/>
                </a:solidFill>
                <a:latin typeface="微软雅黑" pitchFamily="34" charset="-122"/>
                <a:ea typeface="微软雅黑" pitchFamily="34" charset="-122"/>
              </a:rPr>
              <a:t>FLOAT</a:t>
            </a:r>
            <a:r>
              <a:rPr lang="zh-CN" altLang="en-US" sz="2000">
                <a:solidFill>
                  <a:srgbClr val="7030A0"/>
                </a:solidFill>
                <a:latin typeface="微软雅黑" pitchFamily="34" charset="-122"/>
                <a:ea typeface="微软雅黑" pitchFamily="34" charset="-122"/>
              </a:rPr>
              <a:t>类型的加法可以直接采用整数加法</a:t>
            </a:r>
          </a:p>
        </p:txBody>
      </p:sp>
      <p:sp>
        <p:nvSpPr>
          <p:cNvPr id="12" name="TextBox 11"/>
          <p:cNvSpPr txBox="1">
            <a:spLocks noChangeArrowheads="1"/>
          </p:cNvSpPr>
          <p:nvPr/>
        </p:nvSpPr>
        <p:spPr bwMode="auto">
          <a:xfrm>
            <a:off x="341313" y="2324100"/>
            <a:ext cx="8596312" cy="400050"/>
          </a:xfrm>
          <a:prstGeom prst="rect">
            <a:avLst/>
          </a:prstGeom>
          <a:noFill/>
          <a:ln w="9525">
            <a:noFill/>
            <a:miter lim="800000"/>
            <a:headEnd/>
            <a:tailEnd/>
          </a:ln>
        </p:spPr>
        <p:txBody>
          <a:bodyPr>
            <a:spAutoFit/>
          </a:bodyPr>
          <a:lstStyle/>
          <a:p>
            <a:pPr>
              <a:buFont typeface="Wingdings" pitchFamily="2" charset="2"/>
              <a:buChar char="l"/>
            </a:pPr>
            <a:r>
              <a:rPr lang="zh-CN" altLang="en-US" sz="2000">
                <a:latin typeface="微软雅黑" pitchFamily="34" charset="-122"/>
                <a:ea typeface="微软雅黑" pitchFamily="34" charset="-122"/>
              </a:rPr>
              <a:t> 由于</a:t>
            </a:r>
            <a:r>
              <a:rPr lang="en-US" altLang="zh-CN" sz="2000">
                <a:latin typeface="微软雅黑" pitchFamily="34" charset="-122"/>
                <a:ea typeface="微软雅黑" pitchFamily="34" charset="-122"/>
              </a:rPr>
              <a:t>FLOAT</a:t>
            </a:r>
            <a:r>
              <a:rPr lang="zh-CN" altLang="en-US" sz="2000">
                <a:latin typeface="微软雅黑" pitchFamily="34" charset="-122"/>
                <a:ea typeface="微软雅黑" pitchFamily="34" charset="-122"/>
              </a:rPr>
              <a:t>类型也采用补码，</a:t>
            </a:r>
            <a:r>
              <a:rPr lang="en-US" altLang="zh-CN" sz="2000">
                <a:solidFill>
                  <a:srgbClr val="7030A0"/>
                </a:solidFill>
                <a:latin typeface="微软雅黑" pitchFamily="34" charset="-122"/>
                <a:ea typeface="微软雅黑" pitchFamily="34" charset="-122"/>
              </a:rPr>
              <a:t>FLOAT</a:t>
            </a:r>
            <a:r>
              <a:rPr lang="zh-CN" altLang="en-US" sz="2000">
                <a:solidFill>
                  <a:srgbClr val="7030A0"/>
                </a:solidFill>
                <a:latin typeface="微软雅黑" pitchFamily="34" charset="-122"/>
                <a:ea typeface="微软雅黑" pitchFamily="34" charset="-122"/>
              </a:rPr>
              <a:t>类型的减法可以直接采用整数减法</a:t>
            </a:r>
          </a:p>
        </p:txBody>
      </p:sp>
      <p:sp>
        <p:nvSpPr>
          <p:cNvPr id="13" name="矩形 12"/>
          <p:cNvSpPr>
            <a:spLocks noChangeArrowheads="1"/>
          </p:cNvSpPr>
          <p:nvPr/>
        </p:nvSpPr>
        <p:spPr bwMode="auto">
          <a:xfrm>
            <a:off x="385763" y="2817813"/>
            <a:ext cx="6211887" cy="477837"/>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pPr>
              <a:lnSpc>
                <a:spcPts val="3000"/>
              </a:lnSpc>
            </a:pPr>
            <a:r>
              <a:rPr lang="pt-BR" altLang="zh-CN" sz="2000">
                <a:latin typeface="微软雅黑" pitchFamily="34" charset="-122"/>
                <a:ea typeface="微软雅黑" pitchFamily="34" charset="-122"/>
              </a:rPr>
              <a:t>A </a:t>
            </a:r>
            <a:r>
              <a:rPr lang="en-US" altLang="zh-CN" sz="2000">
                <a:latin typeface="微软雅黑" pitchFamily="34" charset="-122"/>
                <a:ea typeface="微软雅黑" pitchFamily="34" charset="-122"/>
              </a:rPr>
              <a:t>-</a:t>
            </a:r>
            <a:r>
              <a:rPr lang="pt-BR" altLang="zh-CN" sz="2000">
                <a:latin typeface="微软雅黑" pitchFamily="34" charset="-122"/>
                <a:ea typeface="微软雅黑" pitchFamily="34" charset="-122"/>
              </a:rPr>
              <a:t> B = a </a:t>
            </a:r>
            <a:r>
              <a:rPr lang="en-US" altLang="zh-CN" sz="2000">
                <a:latin typeface="微软雅黑" pitchFamily="34" charset="-122"/>
                <a:ea typeface="微软雅黑" pitchFamily="34" charset="-122"/>
              </a:rPr>
              <a:t>×</a:t>
            </a:r>
            <a:r>
              <a:rPr lang="pt-BR" altLang="zh-CN" sz="2000">
                <a:latin typeface="微软雅黑" pitchFamily="34" charset="-122"/>
                <a:ea typeface="微软雅黑" pitchFamily="34" charset="-122"/>
              </a:rPr>
              <a:t> 2</a:t>
            </a:r>
            <a:r>
              <a:rPr lang="en-US" altLang="zh-CN" sz="2000" baseline="30000">
                <a:latin typeface="微软雅黑" pitchFamily="34" charset="-122"/>
                <a:ea typeface="微软雅黑" pitchFamily="34" charset="-122"/>
              </a:rPr>
              <a:t>16</a:t>
            </a:r>
            <a:r>
              <a:rPr lang="pt-BR" altLang="zh-CN" sz="2000">
                <a:latin typeface="微软雅黑" pitchFamily="34" charset="-122"/>
                <a:ea typeface="微软雅黑" pitchFamily="34" charset="-122"/>
              </a:rPr>
              <a:t> </a:t>
            </a:r>
            <a:r>
              <a:rPr lang="en-US" altLang="zh-CN" sz="2000">
                <a:latin typeface="微软雅黑" pitchFamily="34" charset="-122"/>
                <a:ea typeface="微软雅黑" pitchFamily="34" charset="-122"/>
              </a:rPr>
              <a:t>-</a:t>
            </a:r>
            <a:r>
              <a:rPr lang="pt-BR" altLang="zh-CN" sz="2000">
                <a:latin typeface="微软雅黑" pitchFamily="34" charset="-122"/>
                <a:ea typeface="微软雅黑" pitchFamily="34" charset="-122"/>
              </a:rPr>
              <a:t> b </a:t>
            </a:r>
            <a:r>
              <a:rPr lang="en-US" altLang="zh-CN" sz="2000">
                <a:latin typeface="微软雅黑" pitchFamily="34" charset="-122"/>
                <a:ea typeface="微软雅黑" pitchFamily="34" charset="-122"/>
              </a:rPr>
              <a:t>×</a:t>
            </a:r>
            <a:r>
              <a:rPr lang="pt-BR" altLang="zh-CN" sz="2000">
                <a:latin typeface="微软雅黑" pitchFamily="34" charset="-122"/>
                <a:ea typeface="微软雅黑" pitchFamily="34" charset="-122"/>
              </a:rPr>
              <a:t> 2</a:t>
            </a:r>
            <a:r>
              <a:rPr lang="en-US" altLang="zh-CN" sz="2000" baseline="30000">
                <a:latin typeface="微软雅黑" pitchFamily="34" charset="-122"/>
                <a:ea typeface="微软雅黑" pitchFamily="34" charset="-122"/>
              </a:rPr>
              <a:t>16</a:t>
            </a:r>
            <a:r>
              <a:rPr lang="pt-BR" altLang="zh-CN" sz="2000">
                <a:latin typeface="微软雅黑" pitchFamily="34" charset="-122"/>
                <a:ea typeface="微软雅黑" pitchFamily="34" charset="-122"/>
              </a:rPr>
              <a:t> = (a </a:t>
            </a:r>
            <a:r>
              <a:rPr lang="en-US" altLang="zh-CN" sz="2000">
                <a:latin typeface="微软雅黑" pitchFamily="34" charset="-122"/>
                <a:ea typeface="微软雅黑" pitchFamily="34" charset="-122"/>
              </a:rPr>
              <a:t>-</a:t>
            </a:r>
            <a:r>
              <a:rPr lang="pt-BR" altLang="zh-CN" sz="2000">
                <a:latin typeface="微软雅黑" pitchFamily="34" charset="-122"/>
                <a:ea typeface="微软雅黑" pitchFamily="34" charset="-122"/>
              </a:rPr>
              <a:t> b) </a:t>
            </a:r>
            <a:r>
              <a:rPr lang="en-US" altLang="zh-CN" sz="2000">
                <a:latin typeface="微软雅黑" pitchFamily="34" charset="-122"/>
                <a:ea typeface="微软雅黑" pitchFamily="34" charset="-122"/>
              </a:rPr>
              <a:t>×</a:t>
            </a:r>
            <a:r>
              <a:rPr lang="pt-BR" altLang="zh-CN" sz="2000">
                <a:latin typeface="微软雅黑" pitchFamily="34" charset="-122"/>
                <a:ea typeface="微软雅黑" pitchFamily="34" charset="-122"/>
              </a:rPr>
              <a:t> 2</a:t>
            </a:r>
            <a:r>
              <a:rPr lang="en-US" altLang="zh-CN" sz="2000" baseline="30000">
                <a:latin typeface="微软雅黑" pitchFamily="34" charset="-122"/>
                <a:ea typeface="微软雅黑" pitchFamily="34" charset="-122"/>
              </a:rPr>
              <a:t>16</a:t>
            </a:r>
            <a:endParaRPr lang="zh-CN" altLang="en-US" sz="2000" baseline="30000">
              <a:latin typeface="微软雅黑" pitchFamily="34" charset="-122"/>
              <a:ea typeface="微软雅黑" pitchFamily="34" charset="-122"/>
            </a:endParaRPr>
          </a:p>
        </p:txBody>
      </p:sp>
      <p:sp>
        <p:nvSpPr>
          <p:cNvPr id="14" name="TextBox 13"/>
          <p:cNvSpPr txBox="1">
            <a:spLocks noChangeArrowheads="1"/>
          </p:cNvSpPr>
          <p:nvPr/>
        </p:nvSpPr>
        <p:spPr bwMode="auto">
          <a:xfrm>
            <a:off x="341313" y="3448050"/>
            <a:ext cx="8596312" cy="400050"/>
          </a:xfrm>
          <a:prstGeom prst="rect">
            <a:avLst/>
          </a:prstGeom>
          <a:noFill/>
          <a:ln w="9525">
            <a:noFill/>
            <a:miter lim="800000"/>
            <a:headEnd/>
            <a:tailEnd/>
          </a:ln>
        </p:spPr>
        <p:txBody>
          <a:bodyPr>
            <a:spAutoFit/>
          </a:bodyPr>
          <a:lstStyle/>
          <a:p>
            <a:pPr>
              <a:buFont typeface="Wingdings" pitchFamily="2" charset="2"/>
              <a:buChar char="l"/>
            </a:pPr>
            <a:r>
              <a:rPr lang="en-US" altLang="zh-CN" sz="2000">
                <a:latin typeface="微软雅黑" pitchFamily="34" charset="-122"/>
                <a:ea typeface="微软雅黑" pitchFamily="34" charset="-122"/>
              </a:rPr>
              <a:t>FLOAT</a:t>
            </a:r>
            <a:r>
              <a:rPr lang="zh-CN" altLang="en-US" sz="2000">
                <a:latin typeface="微软雅黑" pitchFamily="34" charset="-122"/>
                <a:ea typeface="微软雅黑" pitchFamily="34" charset="-122"/>
              </a:rPr>
              <a:t>类型的乘除法和加减法不同，要特别注意</a:t>
            </a:r>
          </a:p>
        </p:txBody>
      </p:sp>
      <p:sp>
        <p:nvSpPr>
          <p:cNvPr id="23" name="矩形 22"/>
          <p:cNvSpPr>
            <a:spLocks noChangeArrowheads="1"/>
          </p:cNvSpPr>
          <p:nvPr/>
        </p:nvSpPr>
        <p:spPr bwMode="auto">
          <a:xfrm>
            <a:off x="385763" y="3924300"/>
            <a:ext cx="8191500" cy="441325"/>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pPr>
              <a:lnSpc>
                <a:spcPts val="3000"/>
              </a:lnSpc>
            </a:pPr>
            <a:r>
              <a:rPr lang="pt-BR" altLang="zh-CN" sz="2000">
                <a:latin typeface="微软雅黑" pitchFamily="34" charset="-122"/>
                <a:ea typeface="微软雅黑" pitchFamily="34" charset="-122"/>
              </a:rPr>
              <a:t>A </a:t>
            </a:r>
            <a:r>
              <a:rPr lang="en-US" altLang="zh-CN" sz="2000">
                <a:latin typeface="微软雅黑" pitchFamily="34" charset="-122"/>
                <a:ea typeface="微软雅黑" pitchFamily="34" charset="-122"/>
              </a:rPr>
              <a:t>×</a:t>
            </a:r>
            <a:r>
              <a:rPr lang="pt-BR" altLang="zh-CN" sz="2000">
                <a:latin typeface="微软雅黑" pitchFamily="34" charset="-122"/>
                <a:ea typeface="微软雅黑" pitchFamily="34" charset="-122"/>
              </a:rPr>
              <a:t> B = a </a:t>
            </a:r>
            <a:r>
              <a:rPr lang="en-US" altLang="zh-CN" sz="2000">
                <a:latin typeface="微软雅黑" pitchFamily="34" charset="-122"/>
                <a:ea typeface="微软雅黑" pitchFamily="34" charset="-122"/>
              </a:rPr>
              <a:t>×</a:t>
            </a:r>
            <a:r>
              <a:rPr lang="pt-BR" altLang="zh-CN" sz="2000">
                <a:latin typeface="微软雅黑" pitchFamily="34" charset="-122"/>
                <a:ea typeface="微软雅黑" pitchFamily="34" charset="-122"/>
              </a:rPr>
              <a:t> 2</a:t>
            </a:r>
            <a:r>
              <a:rPr lang="pt-BR" altLang="zh-CN" sz="2000" baseline="30000">
                <a:latin typeface="微软雅黑" pitchFamily="34" charset="-122"/>
                <a:ea typeface="微软雅黑" pitchFamily="34" charset="-122"/>
              </a:rPr>
              <a:t>16</a:t>
            </a:r>
            <a:r>
              <a:rPr lang="pt-BR" altLang="zh-CN" sz="2000">
                <a:latin typeface="微软雅黑" pitchFamily="34" charset="-122"/>
                <a:ea typeface="微软雅黑" pitchFamily="34" charset="-122"/>
              </a:rPr>
              <a:t> </a:t>
            </a:r>
            <a:r>
              <a:rPr lang="en-US" altLang="zh-CN" sz="2000">
                <a:latin typeface="微软雅黑" pitchFamily="34" charset="-122"/>
                <a:ea typeface="微软雅黑" pitchFamily="34" charset="-122"/>
              </a:rPr>
              <a:t>×</a:t>
            </a:r>
            <a:r>
              <a:rPr lang="pt-BR" altLang="zh-CN" sz="2000">
                <a:latin typeface="微软雅黑" pitchFamily="34" charset="-122"/>
                <a:ea typeface="微软雅黑" pitchFamily="34" charset="-122"/>
              </a:rPr>
              <a:t> b </a:t>
            </a:r>
            <a:r>
              <a:rPr lang="en-US" altLang="zh-CN" sz="2000">
                <a:latin typeface="微软雅黑" pitchFamily="34" charset="-122"/>
                <a:ea typeface="微软雅黑" pitchFamily="34" charset="-122"/>
              </a:rPr>
              <a:t>×</a:t>
            </a:r>
            <a:r>
              <a:rPr lang="pt-BR" altLang="zh-CN" sz="2000">
                <a:latin typeface="微软雅黑" pitchFamily="34" charset="-122"/>
                <a:ea typeface="微软雅黑" pitchFamily="34" charset="-122"/>
              </a:rPr>
              <a:t> 2</a:t>
            </a:r>
            <a:r>
              <a:rPr lang="pt-BR" altLang="zh-CN" sz="2000" baseline="30000">
                <a:latin typeface="微软雅黑" pitchFamily="34" charset="-122"/>
                <a:ea typeface="微软雅黑" pitchFamily="34" charset="-122"/>
              </a:rPr>
              <a:t>16</a:t>
            </a:r>
            <a:r>
              <a:rPr lang="pt-BR" altLang="zh-CN" sz="2000">
                <a:latin typeface="微软雅黑" pitchFamily="34" charset="-122"/>
                <a:ea typeface="微软雅黑" pitchFamily="34" charset="-122"/>
              </a:rPr>
              <a:t> = (a </a:t>
            </a:r>
            <a:r>
              <a:rPr lang="en-US" altLang="zh-CN" sz="2000">
                <a:latin typeface="微软雅黑" pitchFamily="34" charset="-122"/>
                <a:ea typeface="微软雅黑" pitchFamily="34" charset="-122"/>
              </a:rPr>
              <a:t>×</a:t>
            </a:r>
            <a:r>
              <a:rPr lang="pt-BR" altLang="zh-CN" sz="2000">
                <a:latin typeface="微软雅黑" pitchFamily="34" charset="-122"/>
                <a:ea typeface="微软雅黑" pitchFamily="34" charset="-122"/>
              </a:rPr>
              <a:t> b) </a:t>
            </a:r>
            <a:r>
              <a:rPr lang="en-US" altLang="zh-CN" sz="2000">
                <a:latin typeface="微软雅黑" pitchFamily="34" charset="-122"/>
                <a:ea typeface="微软雅黑" pitchFamily="34" charset="-122"/>
              </a:rPr>
              <a:t>×</a:t>
            </a:r>
            <a:r>
              <a:rPr lang="pt-BR" altLang="zh-CN" sz="2000">
                <a:latin typeface="微软雅黑" pitchFamily="34" charset="-122"/>
                <a:ea typeface="微软雅黑" pitchFamily="34" charset="-122"/>
              </a:rPr>
              <a:t> 2</a:t>
            </a:r>
            <a:r>
              <a:rPr lang="en-US" altLang="zh-CN" sz="2000" baseline="30000">
                <a:latin typeface="微软雅黑" pitchFamily="34" charset="-122"/>
                <a:ea typeface="微软雅黑" pitchFamily="34" charset="-122"/>
              </a:rPr>
              <a:t>32</a:t>
            </a:r>
            <a:r>
              <a:rPr lang="pt-BR" altLang="zh-CN" sz="2000">
                <a:latin typeface="微软雅黑" pitchFamily="34" charset="-122"/>
                <a:ea typeface="微软雅黑" pitchFamily="34" charset="-122"/>
              </a:rPr>
              <a:t> </a:t>
            </a:r>
            <a:r>
              <a:rPr lang="pt-BR" altLang="zh-CN" sz="2000" b="1">
                <a:solidFill>
                  <a:srgbClr val="0066CC"/>
                </a:solidFill>
                <a:latin typeface="微软雅黑" pitchFamily="34" charset="-122"/>
                <a:ea typeface="微软雅黑" pitchFamily="34" charset="-122"/>
              </a:rPr>
              <a:t>!= (a </a:t>
            </a:r>
            <a:r>
              <a:rPr lang="en-US" altLang="zh-CN" sz="2000" b="1">
                <a:solidFill>
                  <a:srgbClr val="0066CC"/>
                </a:solidFill>
                <a:latin typeface="微软雅黑" pitchFamily="34" charset="-122"/>
                <a:ea typeface="微软雅黑" pitchFamily="34" charset="-122"/>
              </a:rPr>
              <a:t>×</a:t>
            </a:r>
            <a:r>
              <a:rPr lang="pt-BR" altLang="zh-CN" sz="2000" b="1">
                <a:solidFill>
                  <a:srgbClr val="0066CC"/>
                </a:solidFill>
                <a:latin typeface="微软雅黑" pitchFamily="34" charset="-122"/>
                <a:ea typeface="微软雅黑" pitchFamily="34" charset="-122"/>
              </a:rPr>
              <a:t> b) </a:t>
            </a:r>
            <a:r>
              <a:rPr lang="en-US" altLang="zh-CN" sz="2000" b="1">
                <a:solidFill>
                  <a:srgbClr val="0066CC"/>
                </a:solidFill>
                <a:latin typeface="微软雅黑" pitchFamily="34" charset="-122"/>
                <a:ea typeface="微软雅黑" pitchFamily="34" charset="-122"/>
              </a:rPr>
              <a:t>×</a:t>
            </a:r>
            <a:r>
              <a:rPr lang="pt-BR" altLang="zh-CN" sz="2000" b="1">
                <a:solidFill>
                  <a:srgbClr val="0066CC"/>
                </a:solidFill>
                <a:latin typeface="微软雅黑" pitchFamily="34" charset="-122"/>
                <a:ea typeface="微软雅黑" pitchFamily="34" charset="-122"/>
              </a:rPr>
              <a:t> 2</a:t>
            </a:r>
            <a:r>
              <a:rPr lang="en-US" altLang="zh-CN" sz="2000" b="1" baseline="30000">
                <a:solidFill>
                  <a:srgbClr val="0066CC"/>
                </a:solidFill>
                <a:latin typeface="微软雅黑" pitchFamily="34" charset="-122"/>
                <a:ea typeface="微软雅黑" pitchFamily="34" charset="-122"/>
              </a:rPr>
              <a:t>16</a:t>
            </a:r>
            <a:endParaRPr lang="zh-CN" altLang="en-US" sz="2000" b="1" baseline="30000">
              <a:solidFill>
                <a:srgbClr val="0066CC"/>
              </a:solidFill>
              <a:latin typeface="微软雅黑" pitchFamily="34" charset="-122"/>
              <a:ea typeface="微软雅黑" pitchFamily="34" charset="-122"/>
            </a:endParaRPr>
          </a:p>
        </p:txBody>
      </p:sp>
      <p:sp>
        <p:nvSpPr>
          <p:cNvPr id="24" name="矩形 23"/>
          <p:cNvSpPr>
            <a:spLocks noChangeArrowheads="1"/>
          </p:cNvSpPr>
          <p:nvPr/>
        </p:nvSpPr>
        <p:spPr bwMode="auto">
          <a:xfrm>
            <a:off x="385763" y="4887913"/>
            <a:ext cx="8191500" cy="441325"/>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pPr>
              <a:lnSpc>
                <a:spcPts val="3000"/>
              </a:lnSpc>
            </a:pPr>
            <a:r>
              <a:rPr lang="en-US" altLang="zh-CN" sz="2000">
                <a:latin typeface="微软雅黑" pitchFamily="34" charset="-122"/>
                <a:ea typeface="微软雅黑" pitchFamily="34" charset="-122"/>
              </a:rPr>
              <a:t>FLOAT(a × b) = (A × B) / 2</a:t>
            </a:r>
            <a:r>
              <a:rPr lang="en-US" altLang="zh-CN" sz="2000" baseline="30000">
                <a:latin typeface="微软雅黑" pitchFamily="34" charset="-122"/>
                <a:ea typeface="微软雅黑" pitchFamily="34" charset="-122"/>
              </a:rPr>
              <a:t>16</a:t>
            </a:r>
            <a:endParaRPr lang="zh-CN" altLang="en-US" sz="2000" baseline="30000">
              <a:latin typeface="微软雅黑" pitchFamily="34" charset="-122"/>
              <a:ea typeface="微软雅黑" pitchFamily="34" charset="-122"/>
            </a:endParaRPr>
          </a:p>
        </p:txBody>
      </p:sp>
      <p:sp>
        <p:nvSpPr>
          <p:cNvPr id="25" name="TextBox 24"/>
          <p:cNvSpPr txBox="1">
            <a:spLocks noChangeArrowheads="1"/>
          </p:cNvSpPr>
          <p:nvPr/>
        </p:nvSpPr>
        <p:spPr bwMode="auto">
          <a:xfrm>
            <a:off x="385763" y="4508500"/>
            <a:ext cx="2206625" cy="369888"/>
          </a:xfrm>
          <a:prstGeom prst="rect">
            <a:avLst/>
          </a:prstGeom>
          <a:noFill/>
          <a:ln w="9525">
            <a:noFill/>
            <a:miter lim="800000"/>
            <a:headEnd/>
            <a:tailEnd/>
          </a:ln>
        </p:spPr>
        <p:txBody>
          <a:bodyPr>
            <a:spAutoFit/>
          </a:bodyPr>
          <a:lstStyle/>
          <a:p>
            <a:r>
              <a:rPr lang="zh-CN" altLang="en-US" b="1">
                <a:solidFill>
                  <a:srgbClr val="FF0000"/>
                </a:solidFill>
                <a:latin typeface="微软雅黑" pitchFamily="34" charset="-122"/>
                <a:ea typeface="微软雅黑" pitchFamily="34" charset="-122"/>
              </a:rPr>
              <a:t>乘法的正确结果：</a:t>
            </a:r>
          </a:p>
        </p:txBody>
      </p:sp>
      <p:sp>
        <p:nvSpPr>
          <p:cNvPr id="26" name="矩形 25"/>
          <p:cNvSpPr>
            <a:spLocks noChangeArrowheads="1"/>
          </p:cNvSpPr>
          <p:nvPr/>
        </p:nvSpPr>
        <p:spPr bwMode="auto">
          <a:xfrm>
            <a:off x="385763" y="5908675"/>
            <a:ext cx="8191500" cy="476250"/>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pPr>
              <a:lnSpc>
                <a:spcPts val="3000"/>
              </a:lnSpc>
            </a:pPr>
            <a:r>
              <a:rPr lang="en-US" altLang="zh-CN" sz="2000">
                <a:latin typeface="微软雅黑" pitchFamily="34" charset="-122"/>
                <a:ea typeface="微软雅黑" pitchFamily="34" charset="-122"/>
              </a:rPr>
              <a:t>FLOAT(a / b) = (A / B) × 2</a:t>
            </a:r>
            <a:r>
              <a:rPr lang="en-US" altLang="zh-CN" sz="2000" baseline="30000">
                <a:latin typeface="微软雅黑" pitchFamily="34" charset="-122"/>
                <a:ea typeface="微软雅黑" pitchFamily="34" charset="-122"/>
              </a:rPr>
              <a:t>16</a:t>
            </a:r>
            <a:endParaRPr lang="zh-CN" altLang="en-US" sz="2000" baseline="30000">
              <a:latin typeface="微软雅黑" pitchFamily="34" charset="-122"/>
              <a:ea typeface="微软雅黑" pitchFamily="34" charset="-122"/>
            </a:endParaRPr>
          </a:p>
        </p:txBody>
      </p:sp>
      <p:sp>
        <p:nvSpPr>
          <p:cNvPr id="27" name="TextBox 26"/>
          <p:cNvSpPr txBox="1">
            <a:spLocks noChangeArrowheads="1"/>
          </p:cNvSpPr>
          <p:nvPr/>
        </p:nvSpPr>
        <p:spPr bwMode="auto">
          <a:xfrm>
            <a:off x="385763" y="5529263"/>
            <a:ext cx="2206625" cy="369887"/>
          </a:xfrm>
          <a:prstGeom prst="rect">
            <a:avLst/>
          </a:prstGeom>
          <a:noFill/>
          <a:ln w="9525">
            <a:noFill/>
            <a:miter lim="800000"/>
            <a:headEnd/>
            <a:tailEnd/>
          </a:ln>
        </p:spPr>
        <p:txBody>
          <a:bodyPr>
            <a:spAutoFit/>
          </a:bodyPr>
          <a:lstStyle/>
          <a:p>
            <a:r>
              <a:rPr lang="zh-CN" altLang="en-US" b="1">
                <a:solidFill>
                  <a:srgbClr val="FF0000"/>
                </a:solidFill>
                <a:latin typeface="微软雅黑" pitchFamily="34" charset="-122"/>
                <a:ea typeface="微软雅黑" pitchFamily="34" charset="-122"/>
              </a:rPr>
              <a:t>除法的正确结果：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blinds(horizontal)">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blinds(horizontal)">
                                      <p:cBhvr>
                                        <p:cTn id="33" dur="500"/>
                                        <p:tgtEl>
                                          <p:spTgt spid="25"/>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linds(horizontal)">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blinds(horizontal)">
                                      <p:cBhvr>
                                        <p:cTn id="41" dur="500"/>
                                        <p:tgtEl>
                                          <p:spTgt spid="2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blinds(horizontal)">
                                      <p:cBhvr>
                                        <p:cTn id="4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p:bldP spid="12" grpId="0"/>
      <p:bldP spid="13" grpId="0" animBg="1"/>
      <p:bldP spid="14" grpId="0"/>
      <p:bldP spid="23" grpId="0" animBg="1"/>
      <p:bldP spid="24" grpId="0" animBg="1"/>
      <p:bldP spid="25" grpId="0"/>
      <p:bldP spid="26" grpId="0" animBg="1"/>
      <p:bldP spid="2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98425"/>
            <a:ext cx="8229600" cy="561975"/>
          </a:xfrm>
        </p:spPr>
        <p:txBody>
          <a:bodyPr/>
          <a:lstStyle/>
          <a:p>
            <a:r>
              <a:rPr lang="en-US" altLang="zh-CN" sz="3600"/>
              <a:t>NEMU</a:t>
            </a:r>
            <a:r>
              <a:rPr lang="zh-CN" altLang="en-US" sz="3600"/>
              <a:t>中与</a:t>
            </a:r>
            <a:r>
              <a:rPr lang="en-US" altLang="zh-CN" sz="3600"/>
              <a:t>FLOAT</a:t>
            </a:r>
            <a:r>
              <a:rPr lang="zh-CN" altLang="en-US" sz="3600"/>
              <a:t>类型相关的函数</a:t>
            </a:r>
          </a:p>
        </p:txBody>
      </p:sp>
      <p:sp>
        <p:nvSpPr>
          <p:cNvPr id="38915" name="矩形 25"/>
          <p:cNvSpPr>
            <a:spLocks noChangeArrowheads="1"/>
          </p:cNvSpPr>
          <p:nvPr/>
        </p:nvSpPr>
        <p:spPr bwMode="auto">
          <a:xfrm>
            <a:off x="385763" y="863600"/>
            <a:ext cx="8191500" cy="5094288"/>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pPr>
              <a:lnSpc>
                <a:spcPts val="3000"/>
              </a:lnSpc>
            </a:pPr>
            <a:r>
              <a:rPr lang="en-US" altLang="zh-CN" sz="2000" dirty="0">
                <a:latin typeface="微软雅黑" pitchFamily="34" charset="-122"/>
                <a:ea typeface="微软雅黑" pitchFamily="34" charset="-122"/>
              </a:rPr>
              <a:t>/* lib-common/</a:t>
            </a:r>
            <a:r>
              <a:rPr lang="en-US" altLang="zh-CN" sz="2000" dirty="0" err="1">
                <a:latin typeface="微软雅黑" pitchFamily="34" charset="-122"/>
                <a:ea typeface="微软雅黑" pitchFamily="34" charset="-122"/>
              </a:rPr>
              <a:t>FLOAT.h</a:t>
            </a:r>
            <a:r>
              <a:rPr lang="en-US" altLang="zh-CN" sz="2000" dirty="0">
                <a:latin typeface="微软雅黑" pitchFamily="34" charset="-122"/>
                <a:ea typeface="微软雅黑" pitchFamily="34" charset="-122"/>
              </a:rPr>
              <a:t> */</a:t>
            </a:r>
          </a:p>
          <a:p>
            <a:pPr>
              <a:lnSpc>
                <a:spcPts val="3000"/>
              </a:lnSpc>
            </a:pPr>
            <a:r>
              <a:rPr lang="en-US" altLang="zh-CN" sz="2000" dirty="0" err="1">
                <a:latin typeface="微软雅黑" pitchFamily="34" charset="-122"/>
                <a:ea typeface="微软雅黑" pitchFamily="34" charset="-122"/>
              </a:rPr>
              <a:t>int32_t</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F2int</a:t>
            </a:r>
            <a:r>
              <a:rPr lang="en-US" altLang="zh-CN" sz="2000" dirty="0">
                <a:latin typeface="微软雅黑" pitchFamily="34" charset="-122"/>
                <a:ea typeface="微软雅黑" pitchFamily="34" charset="-122"/>
              </a:rPr>
              <a:t>(FLOAT a);</a:t>
            </a:r>
          </a:p>
          <a:p>
            <a:pPr>
              <a:lnSpc>
                <a:spcPts val="3000"/>
              </a:lnSpc>
            </a:pPr>
            <a:r>
              <a:rPr lang="en-US" altLang="zh-CN" sz="2000" dirty="0">
                <a:latin typeface="微软雅黑" pitchFamily="34" charset="-122"/>
                <a:ea typeface="微软雅黑" pitchFamily="34" charset="-122"/>
              </a:rPr>
              <a:t>FLOAT </a:t>
            </a:r>
            <a:r>
              <a:rPr lang="en-US" altLang="zh-CN" sz="2000" dirty="0" err="1">
                <a:latin typeface="微软雅黑" pitchFamily="34" charset="-122"/>
                <a:ea typeface="微软雅黑" pitchFamily="34" charset="-122"/>
              </a:rPr>
              <a:t>int2F</a:t>
            </a:r>
            <a:r>
              <a:rPr lang="en-US" altLang="zh-CN" sz="2000" dirty="0">
                <a:latin typeface="微软雅黑" pitchFamily="34" charset="-122"/>
                <a:ea typeface="微软雅黑" pitchFamily="34" charset="-122"/>
              </a:rPr>
              <a:t>(int a);</a:t>
            </a:r>
          </a:p>
          <a:p>
            <a:pPr>
              <a:lnSpc>
                <a:spcPts val="3000"/>
              </a:lnSpc>
            </a:pPr>
            <a:r>
              <a:rPr lang="en-US" altLang="zh-CN" sz="2000" dirty="0">
                <a:latin typeface="微软雅黑" pitchFamily="34" charset="-122"/>
                <a:ea typeface="微软雅黑" pitchFamily="34" charset="-122"/>
              </a:rPr>
              <a:t>FLOAT </a:t>
            </a:r>
            <a:r>
              <a:rPr lang="en-US" altLang="zh-CN" sz="2000" dirty="0" err="1">
                <a:latin typeface="微软雅黑" pitchFamily="34" charset="-122"/>
                <a:ea typeface="微软雅黑" pitchFamily="34" charset="-122"/>
              </a:rPr>
              <a:t>F_mul_int</a:t>
            </a:r>
            <a:r>
              <a:rPr lang="en-US" altLang="zh-CN" sz="2000" dirty="0">
                <a:latin typeface="微软雅黑" pitchFamily="34" charset="-122"/>
                <a:ea typeface="微软雅黑" pitchFamily="34" charset="-122"/>
              </a:rPr>
              <a:t>(FLOAT a, int b);</a:t>
            </a:r>
          </a:p>
          <a:p>
            <a:pPr>
              <a:lnSpc>
                <a:spcPts val="3000"/>
              </a:lnSpc>
            </a:pPr>
            <a:r>
              <a:rPr lang="en-US" altLang="zh-CN" sz="2000" dirty="0">
                <a:latin typeface="微软雅黑" pitchFamily="34" charset="-122"/>
                <a:ea typeface="微软雅黑" pitchFamily="34" charset="-122"/>
              </a:rPr>
              <a:t>FLOAT </a:t>
            </a:r>
            <a:r>
              <a:rPr lang="en-US" altLang="zh-CN" sz="2000" dirty="0" err="1">
                <a:latin typeface="微软雅黑" pitchFamily="34" charset="-122"/>
                <a:ea typeface="微软雅黑" pitchFamily="34" charset="-122"/>
              </a:rPr>
              <a:t>F_div_int</a:t>
            </a:r>
            <a:r>
              <a:rPr lang="en-US" altLang="zh-CN" sz="2000" dirty="0">
                <a:latin typeface="微软雅黑" pitchFamily="34" charset="-122"/>
                <a:ea typeface="微软雅黑" pitchFamily="34" charset="-122"/>
              </a:rPr>
              <a:t>(FLOAT a, int b);</a:t>
            </a:r>
          </a:p>
          <a:p>
            <a:pPr>
              <a:lnSpc>
                <a:spcPts val="3000"/>
              </a:lnSpc>
            </a:pPr>
            <a:endParaRPr lang="en-US" altLang="zh-CN" sz="2000" dirty="0">
              <a:latin typeface="微软雅黑" pitchFamily="34" charset="-122"/>
              <a:ea typeface="微软雅黑" pitchFamily="34" charset="-122"/>
            </a:endParaRPr>
          </a:p>
          <a:p>
            <a:pPr>
              <a:lnSpc>
                <a:spcPts val="3000"/>
              </a:lnSpc>
            </a:pPr>
            <a:r>
              <a:rPr lang="en-US" altLang="zh-CN" sz="2000" dirty="0">
                <a:latin typeface="微软雅黑" pitchFamily="34" charset="-122"/>
                <a:ea typeface="微软雅黑" pitchFamily="34" charset="-122"/>
              </a:rPr>
              <a:t>/* lib-common/</a:t>
            </a:r>
            <a:r>
              <a:rPr lang="en-US" altLang="zh-CN" sz="2000" dirty="0" err="1">
                <a:latin typeface="微软雅黑" pitchFamily="34" charset="-122"/>
                <a:ea typeface="微软雅黑" pitchFamily="34" charset="-122"/>
              </a:rPr>
              <a:t>FLOAT.c</a:t>
            </a:r>
            <a:r>
              <a:rPr lang="en-US" altLang="zh-CN" sz="2000" dirty="0">
                <a:latin typeface="微软雅黑" pitchFamily="34" charset="-122"/>
                <a:ea typeface="微软雅黑" pitchFamily="34" charset="-122"/>
              </a:rPr>
              <a:t> */</a:t>
            </a:r>
          </a:p>
          <a:p>
            <a:pPr>
              <a:lnSpc>
                <a:spcPts val="3000"/>
              </a:lnSpc>
            </a:pPr>
            <a:r>
              <a:rPr lang="en-US" altLang="zh-CN" sz="2000" b="1" dirty="0">
                <a:solidFill>
                  <a:srgbClr val="0066CC"/>
                </a:solidFill>
                <a:latin typeface="微软雅黑" pitchFamily="34" charset="-122"/>
                <a:ea typeface="微软雅黑" pitchFamily="34" charset="-122"/>
              </a:rPr>
              <a:t>FLOAT </a:t>
            </a:r>
            <a:r>
              <a:rPr lang="en-US" altLang="zh-CN" sz="2000" b="1" dirty="0" err="1">
                <a:solidFill>
                  <a:srgbClr val="0066CC"/>
                </a:solidFill>
                <a:latin typeface="微软雅黑" pitchFamily="34" charset="-122"/>
                <a:ea typeface="微软雅黑" pitchFamily="34" charset="-122"/>
              </a:rPr>
              <a:t>f2F</a:t>
            </a:r>
            <a:r>
              <a:rPr lang="en-US" altLang="zh-CN" sz="2000" b="1" dirty="0">
                <a:solidFill>
                  <a:srgbClr val="0066CC"/>
                </a:solidFill>
                <a:latin typeface="微软雅黑" pitchFamily="34" charset="-122"/>
                <a:ea typeface="微软雅黑" pitchFamily="34" charset="-122"/>
              </a:rPr>
              <a:t>(float a);     // a</a:t>
            </a:r>
            <a:r>
              <a:rPr lang="zh-CN" altLang="en-US" sz="2000" b="1" dirty="0">
                <a:solidFill>
                  <a:srgbClr val="0066CC"/>
                </a:solidFill>
                <a:latin typeface="微软雅黑" pitchFamily="34" charset="-122"/>
                <a:ea typeface="微软雅黑" pitchFamily="34" charset="-122"/>
              </a:rPr>
              <a:t>是浮点数，不能直接乘</a:t>
            </a:r>
            <a:r>
              <a:rPr lang="en-US" altLang="zh-CN" sz="2000" b="1" dirty="0">
                <a:solidFill>
                  <a:srgbClr val="0066CC"/>
                </a:solidFill>
                <a:latin typeface="微软雅黑" pitchFamily="34" charset="-122"/>
                <a:ea typeface="微软雅黑" pitchFamily="34" charset="-122"/>
              </a:rPr>
              <a:t>2</a:t>
            </a:r>
            <a:r>
              <a:rPr lang="en-US" altLang="zh-CN" sz="2000" b="1" baseline="30000" dirty="0">
                <a:solidFill>
                  <a:srgbClr val="0066CC"/>
                </a:solidFill>
                <a:latin typeface="微软雅黑" pitchFamily="34" charset="-122"/>
                <a:ea typeface="微软雅黑" pitchFamily="34" charset="-122"/>
              </a:rPr>
              <a:t>16</a:t>
            </a:r>
            <a:r>
              <a:rPr lang="zh-CN" altLang="en-US" sz="2000" b="1" dirty="0">
                <a:solidFill>
                  <a:srgbClr val="0066CC"/>
                </a:solidFill>
                <a:latin typeface="微软雅黑" pitchFamily="34" charset="-122"/>
                <a:ea typeface="微软雅黑" pitchFamily="34" charset="-122"/>
              </a:rPr>
              <a:t>，怎么办？</a:t>
            </a:r>
            <a:r>
              <a:rPr lang="en-US" altLang="zh-CN" sz="2000" b="1" dirty="0">
                <a:solidFill>
                  <a:srgbClr val="0066CC"/>
                </a:solidFill>
                <a:latin typeface="微软雅黑" pitchFamily="34" charset="-122"/>
                <a:ea typeface="微软雅黑" pitchFamily="34" charset="-122"/>
              </a:rPr>
              <a:t> </a:t>
            </a:r>
          </a:p>
          <a:p>
            <a:pPr>
              <a:lnSpc>
                <a:spcPts val="3000"/>
              </a:lnSpc>
            </a:pPr>
            <a:r>
              <a:rPr lang="en-US" altLang="zh-CN" sz="2000" dirty="0">
                <a:latin typeface="微软雅黑" pitchFamily="34" charset="-122"/>
                <a:ea typeface="微软雅黑" pitchFamily="34" charset="-122"/>
              </a:rPr>
              <a:t>FLOAT </a:t>
            </a:r>
            <a:r>
              <a:rPr lang="en-US" altLang="zh-CN" sz="2000" dirty="0" err="1">
                <a:latin typeface="微软雅黑" pitchFamily="34" charset="-122"/>
                <a:ea typeface="微软雅黑" pitchFamily="34" charset="-122"/>
              </a:rPr>
              <a:t>F_mul_F</a:t>
            </a:r>
            <a:r>
              <a:rPr lang="en-US" altLang="zh-CN" sz="2000" dirty="0">
                <a:latin typeface="微软雅黑" pitchFamily="34" charset="-122"/>
                <a:ea typeface="微软雅黑" pitchFamily="34" charset="-122"/>
              </a:rPr>
              <a:t>(FLOAT a, FLOAT b);</a:t>
            </a:r>
          </a:p>
          <a:p>
            <a:pPr>
              <a:lnSpc>
                <a:spcPts val="3000"/>
              </a:lnSpc>
            </a:pPr>
            <a:r>
              <a:rPr lang="en-US" altLang="zh-CN" sz="2000" dirty="0">
                <a:latin typeface="微软雅黑" pitchFamily="34" charset="-122"/>
                <a:ea typeface="微软雅黑" pitchFamily="34" charset="-122"/>
              </a:rPr>
              <a:t>FLOAT </a:t>
            </a:r>
            <a:r>
              <a:rPr lang="en-US" altLang="zh-CN" sz="2000" dirty="0" err="1">
                <a:latin typeface="微软雅黑" pitchFamily="34" charset="-122"/>
                <a:ea typeface="微软雅黑" pitchFamily="34" charset="-122"/>
              </a:rPr>
              <a:t>F_div_F</a:t>
            </a:r>
            <a:r>
              <a:rPr lang="en-US" altLang="zh-CN" sz="2000" dirty="0">
                <a:latin typeface="微软雅黑" pitchFamily="34" charset="-122"/>
                <a:ea typeface="微软雅黑" pitchFamily="34" charset="-122"/>
              </a:rPr>
              <a:t>(FLOAT a, FLOAT b);</a:t>
            </a:r>
          </a:p>
          <a:p>
            <a:pPr>
              <a:lnSpc>
                <a:spcPts val="3000"/>
              </a:lnSpc>
            </a:pPr>
            <a:r>
              <a:rPr lang="en-US" altLang="zh-CN" sz="2000" dirty="0">
                <a:latin typeface="微软雅黑" pitchFamily="34" charset="-122"/>
                <a:ea typeface="微软雅黑" pitchFamily="34" charset="-122"/>
              </a:rPr>
              <a:t>FLOAT Fabs(FLOAT a);</a:t>
            </a:r>
          </a:p>
          <a:p>
            <a:pPr>
              <a:lnSpc>
                <a:spcPts val="3000"/>
              </a:lnSpc>
            </a:pPr>
            <a:r>
              <a:rPr lang="en-US" altLang="zh-CN" sz="2000" dirty="0">
                <a:latin typeface="微软雅黑" pitchFamily="34" charset="-122"/>
                <a:ea typeface="微软雅黑" pitchFamily="34" charset="-122"/>
              </a:rPr>
              <a:t>FLOAT sqrt(FLOAT x);</a:t>
            </a:r>
          </a:p>
          <a:p>
            <a:pPr>
              <a:lnSpc>
                <a:spcPts val="3000"/>
              </a:lnSpc>
            </a:pPr>
            <a:r>
              <a:rPr lang="en-US" altLang="zh-CN" sz="2000" dirty="0">
                <a:latin typeface="微软雅黑" pitchFamily="34" charset="-122"/>
                <a:ea typeface="微软雅黑" pitchFamily="34" charset="-122"/>
              </a:rPr>
              <a:t>FLOAT pow(FLOAT x, FLOAT y)  </a:t>
            </a:r>
            <a:r>
              <a:rPr lang="en-US" altLang="zh-CN" sz="2000" b="1" dirty="0">
                <a:solidFill>
                  <a:srgbClr val="FF0000"/>
                </a:solidFill>
                <a:latin typeface="微软雅黑" pitchFamily="34" charset="-122"/>
                <a:ea typeface="微软雅黑" pitchFamily="34" charset="-122"/>
              </a:rPr>
              <a:t>//</a:t>
            </a:r>
            <a:r>
              <a:rPr lang="en-US" altLang="zh-CN" sz="2000" b="1" dirty="0" err="1">
                <a:solidFill>
                  <a:srgbClr val="FF0000"/>
                </a:solidFill>
                <a:latin typeface="微软雅黑" pitchFamily="34" charset="-122"/>
                <a:ea typeface="微软雅黑" pitchFamily="34" charset="-122"/>
              </a:rPr>
              <a:t>PA4</a:t>
            </a:r>
            <a:r>
              <a:rPr lang="zh-CN" altLang="en-US" sz="2000" b="1" dirty="0">
                <a:solidFill>
                  <a:srgbClr val="FF0000"/>
                </a:solidFill>
                <a:latin typeface="微软雅黑" pitchFamily="34" charset="-122"/>
                <a:ea typeface="微软雅黑" pitchFamily="34" charset="-122"/>
              </a:rPr>
              <a:t>会用到</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98425"/>
            <a:ext cx="8229600" cy="561975"/>
          </a:xfrm>
        </p:spPr>
        <p:txBody>
          <a:bodyPr/>
          <a:lstStyle/>
          <a:p>
            <a:r>
              <a:rPr lang="en-US" altLang="zh-CN" sz="3600"/>
              <a:t>FLOAT</a:t>
            </a:r>
            <a:r>
              <a:rPr lang="zh-CN" altLang="en-US" sz="3600"/>
              <a:t>类型相关函数的使用</a:t>
            </a:r>
          </a:p>
        </p:txBody>
      </p:sp>
      <p:sp>
        <p:nvSpPr>
          <p:cNvPr id="39939" name="矩形 25"/>
          <p:cNvSpPr>
            <a:spLocks noChangeArrowheads="1"/>
          </p:cNvSpPr>
          <p:nvPr/>
        </p:nvSpPr>
        <p:spPr bwMode="auto">
          <a:xfrm>
            <a:off x="385763" y="863600"/>
            <a:ext cx="8191500" cy="2400300"/>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pPr>
              <a:lnSpc>
                <a:spcPts val="3000"/>
              </a:lnSpc>
            </a:pPr>
            <a:r>
              <a:rPr lang="en-US" altLang="zh-CN" sz="2000">
                <a:latin typeface="微软雅黑" pitchFamily="34" charset="-122"/>
                <a:ea typeface="微软雅黑" pitchFamily="34" charset="-122"/>
              </a:rPr>
              <a:t>float a = 1.2;</a:t>
            </a:r>
          </a:p>
          <a:p>
            <a:pPr>
              <a:lnSpc>
                <a:spcPts val="3000"/>
              </a:lnSpc>
            </a:pPr>
            <a:r>
              <a:rPr lang="en-US" altLang="zh-CN" sz="2000">
                <a:latin typeface="微软雅黑" pitchFamily="34" charset="-122"/>
                <a:ea typeface="微软雅黑" pitchFamily="34" charset="-122"/>
              </a:rPr>
              <a:t>float b = 10;</a:t>
            </a:r>
          </a:p>
          <a:p>
            <a:pPr>
              <a:lnSpc>
                <a:spcPts val="3000"/>
              </a:lnSpc>
            </a:pPr>
            <a:r>
              <a:rPr lang="en-US" altLang="zh-CN" sz="2000">
                <a:latin typeface="微软雅黑" pitchFamily="34" charset="-122"/>
                <a:ea typeface="微软雅黑" pitchFamily="34" charset="-122"/>
              </a:rPr>
              <a:t>int c = 0;</a:t>
            </a:r>
          </a:p>
          <a:p>
            <a:pPr>
              <a:lnSpc>
                <a:spcPts val="3000"/>
              </a:lnSpc>
            </a:pPr>
            <a:r>
              <a:rPr lang="en-US" altLang="zh-CN" sz="2000">
                <a:latin typeface="微软雅黑" pitchFamily="34" charset="-122"/>
                <a:ea typeface="微软雅黑" pitchFamily="34" charset="-122"/>
              </a:rPr>
              <a:t>if(b &gt; 7.9) {</a:t>
            </a:r>
          </a:p>
          <a:p>
            <a:pPr>
              <a:lnSpc>
                <a:spcPts val="3000"/>
              </a:lnSpc>
            </a:pPr>
            <a:r>
              <a:rPr lang="en-US" altLang="zh-CN" sz="2000">
                <a:latin typeface="微软雅黑" pitchFamily="34" charset="-122"/>
                <a:ea typeface="微软雅黑" pitchFamily="34" charset="-122"/>
              </a:rPr>
              <a:t>     c = (a + 1) * b / 2.3;</a:t>
            </a:r>
          </a:p>
          <a:p>
            <a:pPr>
              <a:lnSpc>
                <a:spcPts val="3000"/>
              </a:lnSpc>
            </a:pPr>
            <a:r>
              <a:rPr lang="en-US" altLang="zh-CN" sz="2000">
                <a:latin typeface="微软雅黑" pitchFamily="34" charset="-122"/>
                <a:ea typeface="微软雅黑" pitchFamily="34" charset="-122"/>
              </a:rPr>
              <a:t>}</a:t>
            </a:r>
            <a:endParaRPr lang="zh-CN" altLang="en-US" sz="2000" b="1">
              <a:solidFill>
                <a:srgbClr val="FF0000"/>
              </a:solidFill>
              <a:latin typeface="微软雅黑" pitchFamily="34" charset="-122"/>
              <a:ea typeface="微软雅黑" pitchFamily="34" charset="-122"/>
            </a:endParaRPr>
          </a:p>
        </p:txBody>
      </p:sp>
      <p:sp>
        <p:nvSpPr>
          <p:cNvPr id="4" name="矩形 3"/>
          <p:cNvSpPr>
            <a:spLocks noChangeArrowheads="1"/>
          </p:cNvSpPr>
          <p:nvPr/>
        </p:nvSpPr>
        <p:spPr bwMode="auto">
          <a:xfrm>
            <a:off x="385763" y="4089400"/>
            <a:ext cx="8191500" cy="2400300"/>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pPr>
              <a:lnSpc>
                <a:spcPts val="3000"/>
              </a:lnSpc>
            </a:pPr>
            <a:r>
              <a:rPr lang="en-US" altLang="zh-CN" sz="2000">
                <a:latin typeface="微软雅黑" pitchFamily="34" charset="-122"/>
                <a:ea typeface="微软雅黑" pitchFamily="34" charset="-122"/>
              </a:rPr>
              <a:t>FLOAT a = </a:t>
            </a:r>
            <a:r>
              <a:rPr lang="en-US" altLang="zh-CN" sz="2000">
                <a:solidFill>
                  <a:srgbClr val="0066CC"/>
                </a:solidFill>
                <a:latin typeface="微软雅黑" pitchFamily="34" charset="-122"/>
                <a:ea typeface="微软雅黑" pitchFamily="34" charset="-122"/>
              </a:rPr>
              <a:t>f2F</a:t>
            </a:r>
            <a:r>
              <a:rPr lang="en-US" altLang="zh-CN" sz="2000">
                <a:latin typeface="微软雅黑" pitchFamily="34" charset="-122"/>
                <a:ea typeface="微软雅黑" pitchFamily="34" charset="-122"/>
              </a:rPr>
              <a:t>(1.2);</a:t>
            </a:r>
          </a:p>
          <a:p>
            <a:pPr>
              <a:lnSpc>
                <a:spcPts val="3000"/>
              </a:lnSpc>
            </a:pPr>
            <a:r>
              <a:rPr lang="en-US" altLang="zh-CN" sz="2000">
                <a:latin typeface="微软雅黑" pitchFamily="34" charset="-122"/>
                <a:ea typeface="微软雅黑" pitchFamily="34" charset="-122"/>
              </a:rPr>
              <a:t>FLOAT b = </a:t>
            </a:r>
            <a:r>
              <a:rPr lang="en-US" altLang="zh-CN" sz="2000">
                <a:solidFill>
                  <a:srgbClr val="0066CC"/>
                </a:solidFill>
                <a:latin typeface="微软雅黑" pitchFamily="34" charset="-122"/>
                <a:ea typeface="微软雅黑" pitchFamily="34" charset="-122"/>
              </a:rPr>
              <a:t>int2F</a:t>
            </a:r>
            <a:r>
              <a:rPr lang="en-US" altLang="zh-CN" sz="2000">
                <a:latin typeface="微软雅黑" pitchFamily="34" charset="-122"/>
                <a:ea typeface="微软雅黑" pitchFamily="34" charset="-122"/>
              </a:rPr>
              <a:t>(10);</a:t>
            </a:r>
          </a:p>
          <a:p>
            <a:pPr>
              <a:lnSpc>
                <a:spcPts val="3000"/>
              </a:lnSpc>
            </a:pPr>
            <a:r>
              <a:rPr lang="en-US" altLang="zh-CN" sz="2000">
                <a:latin typeface="微软雅黑" pitchFamily="34" charset="-122"/>
                <a:ea typeface="微软雅黑" pitchFamily="34" charset="-122"/>
              </a:rPr>
              <a:t>int c = 0;</a:t>
            </a:r>
          </a:p>
          <a:p>
            <a:pPr>
              <a:lnSpc>
                <a:spcPts val="3000"/>
              </a:lnSpc>
            </a:pPr>
            <a:r>
              <a:rPr lang="en-US" altLang="zh-CN" sz="2000">
                <a:latin typeface="微软雅黑" pitchFamily="34" charset="-122"/>
                <a:ea typeface="微软雅黑" pitchFamily="34" charset="-122"/>
              </a:rPr>
              <a:t>if(b &gt; </a:t>
            </a:r>
            <a:r>
              <a:rPr lang="en-US" altLang="zh-CN" sz="2000">
                <a:solidFill>
                  <a:srgbClr val="0066CC"/>
                </a:solidFill>
                <a:latin typeface="微软雅黑" pitchFamily="34" charset="-122"/>
                <a:ea typeface="微软雅黑" pitchFamily="34" charset="-122"/>
              </a:rPr>
              <a:t>f2F</a:t>
            </a:r>
            <a:r>
              <a:rPr lang="en-US" altLang="zh-CN" sz="2000">
                <a:latin typeface="微软雅黑" pitchFamily="34" charset="-122"/>
                <a:ea typeface="微软雅黑" pitchFamily="34" charset="-122"/>
              </a:rPr>
              <a:t>(7.9)) {</a:t>
            </a:r>
          </a:p>
          <a:p>
            <a:pPr>
              <a:lnSpc>
                <a:spcPts val="3000"/>
              </a:lnSpc>
            </a:pPr>
            <a:r>
              <a:rPr lang="en-US" altLang="zh-CN" sz="2000">
                <a:latin typeface="微软雅黑" pitchFamily="34" charset="-122"/>
                <a:ea typeface="微软雅黑" pitchFamily="34" charset="-122"/>
              </a:rPr>
              <a:t>c = </a:t>
            </a:r>
            <a:r>
              <a:rPr lang="en-US" altLang="zh-CN" sz="2000">
                <a:solidFill>
                  <a:srgbClr val="0066CC"/>
                </a:solidFill>
                <a:latin typeface="微软雅黑" pitchFamily="34" charset="-122"/>
                <a:ea typeface="微软雅黑" pitchFamily="34" charset="-122"/>
              </a:rPr>
              <a:t>F2int</a:t>
            </a:r>
            <a:r>
              <a:rPr lang="en-US" altLang="zh-CN" sz="2000">
                <a:latin typeface="微软雅黑" pitchFamily="34" charset="-122"/>
                <a:ea typeface="微软雅黑" pitchFamily="34" charset="-122"/>
              </a:rPr>
              <a:t>(</a:t>
            </a:r>
            <a:r>
              <a:rPr lang="en-US" altLang="zh-CN" sz="2000">
                <a:solidFill>
                  <a:srgbClr val="0066CC"/>
                </a:solidFill>
                <a:latin typeface="微软雅黑" pitchFamily="34" charset="-122"/>
                <a:ea typeface="微软雅黑" pitchFamily="34" charset="-122"/>
              </a:rPr>
              <a:t>F_div_F</a:t>
            </a:r>
            <a:r>
              <a:rPr lang="en-US" altLang="zh-CN" sz="2000">
                <a:latin typeface="微软雅黑" pitchFamily="34" charset="-122"/>
                <a:ea typeface="微软雅黑" pitchFamily="34" charset="-122"/>
              </a:rPr>
              <a:t>(</a:t>
            </a:r>
            <a:r>
              <a:rPr lang="en-US" altLang="zh-CN" sz="2000">
                <a:solidFill>
                  <a:srgbClr val="0066CC"/>
                </a:solidFill>
                <a:latin typeface="微软雅黑" pitchFamily="34" charset="-122"/>
                <a:ea typeface="微软雅黑" pitchFamily="34" charset="-122"/>
              </a:rPr>
              <a:t>F_mul_F</a:t>
            </a:r>
            <a:r>
              <a:rPr lang="en-US" altLang="zh-CN" sz="2000">
                <a:latin typeface="微软雅黑" pitchFamily="34" charset="-122"/>
                <a:ea typeface="微软雅黑" pitchFamily="34" charset="-122"/>
              </a:rPr>
              <a:t>((a + </a:t>
            </a:r>
            <a:r>
              <a:rPr lang="en-US" altLang="zh-CN" sz="2000">
                <a:solidFill>
                  <a:srgbClr val="0066CC"/>
                </a:solidFill>
                <a:latin typeface="微软雅黑" pitchFamily="34" charset="-122"/>
                <a:ea typeface="微软雅黑" pitchFamily="34" charset="-122"/>
              </a:rPr>
              <a:t>int2F</a:t>
            </a:r>
            <a:r>
              <a:rPr lang="en-US" altLang="zh-CN" sz="2000">
                <a:latin typeface="微软雅黑" pitchFamily="34" charset="-122"/>
                <a:ea typeface="微软雅黑" pitchFamily="34" charset="-122"/>
              </a:rPr>
              <a:t>(1)), b), </a:t>
            </a:r>
            <a:r>
              <a:rPr lang="en-US" altLang="zh-CN" sz="2000">
                <a:solidFill>
                  <a:srgbClr val="0066CC"/>
                </a:solidFill>
                <a:latin typeface="微软雅黑" pitchFamily="34" charset="-122"/>
                <a:ea typeface="微软雅黑" pitchFamily="34" charset="-122"/>
              </a:rPr>
              <a:t>f2F</a:t>
            </a:r>
            <a:r>
              <a:rPr lang="en-US" altLang="zh-CN" sz="2000">
                <a:latin typeface="微软雅黑" pitchFamily="34" charset="-122"/>
                <a:ea typeface="微软雅黑" pitchFamily="34" charset="-122"/>
              </a:rPr>
              <a:t>(2.3)));</a:t>
            </a:r>
          </a:p>
          <a:p>
            <a:pPr>
              <a:lnSpc>
                <a:spcPts val="3000"/>
              </a:lnSpc>
            </a:pPr>
            <a:r>
              <a:rPr lang="en-US" altLang="zh-CN" sz="2000">
                <a:latin typeface="微软雅黑" pitchFamily="34" charset="-122"/>
                <a:ea typeface="微软雅黑" pitchFamily="34" charset="-122"/>
              </a:rPr>
              <a:t>}</a:t>
            </a:r>
            <a:endParaRPr lang="zh-CN" altLang="en-US" sz="2000" b="1">
              <a:solidFill>
                <a:srgbClr val="FF0000"/>
              </a:solidFill>
              <a:latin typeface="微软雅黑" pitchFamily="34" charset="-122"/>
              <a:ea typeface="微软雅黑" pitchFamily="34" charset="-122"/>
            </a:endParaRPr>
          </a:p>
        </p:txBody>
      </p:sp>
      <p:sp>
        <p:nvSpPr>
          <p:cNvPr id="5" name="下箭头 4"/>
          <p:cNvSpPr/>
          <p:nvPr/>
        </p:nvSpPr>
        <p:spPr>
          <a:xfrm>
            <a:off x="4346575" y="3352800"/>
            <a:ext cx="269875" cy="674688"/>
          </a:xfrm>
          <a:prstGeom prst="down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98425"/>
            <a:ext cx="8229600" cy="561975"/>
          </a:xfrm>
        </p:spPr>
        <p:txBody>
          <a:bodyPr/>
          <a:lstStyle/>
          <a:p>
            <a:r>
              <a:rPr lang="zh-CN" altLang="en-US" sz="3600"/>
              <a:t>回顾：</a:t>
            </a:r>
            <a:r>
              <a:rPr lang="en-US" altLang="zh-CN" sz="3600"/>
              <a:t>NEMU</a:t>
            </a:r>
            <a:r>
              <a:rPr lang="zh-CN" altLang="en-US" sz="3600"/>
              <a:t>启动和模拟的运行环境</a:t>
            </a:r>
          </a:p>
        </p:txBody>
      </p:sp>
      <p:sp>
        <p:nvSpPr>
          <p:cNvPr id="6" name="矩形 5"/>
          <p:cNvSpPr/>
          <p:nvPr/>
        </p:nvSpPr>
        <p:spPr>
          <a:xfrm>
            <a:off x="792163" y="1682750"/>
            <a:ext cx="1709737"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err="1">
                <a:solidFill>
                  <a:schemeClr val="tx1"/>
                </a:solidFill>
                <a:latin typeface="微软雅黑" pitchFamily="34" charset="-122"/>
                <a:ea typeface="微软雅黑" pitchFamily="34" charset="-122"/>
              </a:rPr>
              <a:t>init_monitor</a:t>
            </a:r>
            <a:r>
              <a:rPr lang="en-US" altLang="zh-CN" b="1" dirty="0">
                <a:solidFill>
                  <a:schemeClr val="tx1"/>
                </a:solidFill>
                <a:latin typeface="微软雅黑" pitchFamily="34" charset="-122"/>
                <a:ea typeface="微软雅黑" pitchFamily="34" charset="-122"/>
              </a:rPr>
              <a:t>()</a:t>
            </a:r>
            <a:endParaRPr lang="zh-CN" altLang="en-US" b="1" dirty="0">
              <a:solidFill>
                <a:schemeClr val="tx1"/>
              </a:solidFill>
              <a:latin typeface="微软雅黑" pitchFamily="34" charset="-122"/>
              <a:ea typeface="微软雅黑" pitchFamily="34" charset="-122"/>
            </a:endParaRPr>
          </a:p>
        </p:txBody>
      </p:sp>
      <p:sp>
        <p:nvSpPr>
          <p:cNvPr id="7" name="矩形 6"/>
          <p:cNvSpPr/>
          <p:nvPr/>
        </p:nvSpPr>
        <p:spPr>
          <a:xfrm>
            <a:off x="2727325" y="1682750"/>
            <a:ext cx="1709738"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err="1">
                <a:solidFill>
                  <a:schemeClr val="tx1"/>
                </a:solidFill>
                <a:latin typeface="微软雅黑" pitchFamily="34" charset="-122"/>
                <a:ea typeface="微软雅黑" pitchFamily="34" charset="-122"/>
              </a:rPr>
              <a:t>reg_test</a:t>
            </a:r>
            <a:r>
              <a:rPr lang="en-US" altLang="zh-CN" b="1" dirty="0">
                <a:solidFill>
                  <a:schemeClr val="tx1"/>
                </a:solidFill>
                <a:latin typeface="微软雅黑" pitchFamily="34" charset="-122"/>
                <a:ea typeface="微软雅黑" pitchFamily="34" charset="-122"/>
              </a:rPr>
              <a:t>()</a:t>
            </a:r>
            <a:endParaRPr lang="zh-CN" altLang="en-US" b="1" dirty="0">
              <a:solidFill>
                <a:schemeClr val="tx1"/>
              </a:solidFill>
              <a:latin typeface="微软雅黑" pitchFamily="34" charset="-122"/>
              <a:ea typeface="微软雅黑" pitchFamily="34" charset="-122"/>
            </a:endParaRPr>
          </a:p>
        </p:txBody>
      </p:sp>
      <p:sp>
        <p:nvSpPr>
          <p:cNvPr id="8" name="矩形 7"/>
          <p:cNvSpPr/>
          <p:nvPr/>
        </p:nvSpPr>
        <p:spPr>
          <a:xfrm>
            <a:off x="4662488" y="1682750"/>
            <a:ext cx="1709737"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latin typeface="微软雅黑" pitchFamily="34" charset="-122"/>
                <a:ea typeface="微软雅黑" pitchFamily="34" charset="-122"/>
              </a:rPr>
              <a:t>restart()</a:t>
            </a:r>
            <a:endParaRPr lang="zh-CN" altLang="en-US" b="1" dirty="0">
              <a:solidFill>
                <a:schemeClr val="tx1"/>
              </a:solidFill>
              <a:latin typeface="微软雅黑" pitchFamily="34" charset="-122"/>
              <a:ea typeface="微软雅黑" pitchFamily="34" charset="-122"/>
            </a:endParaRPr>
          </a:p>
        </p:txBody>
      </p:sp>
      <p:sp>
        <p:nvSpPr>
          <p:cNvPr id="9" name="矩形 8"/>
          <p:cNvSpPr/>
          <p:nvPr/>
        </p:nvSpPr>
        <p:spPr>
          <a:xfrm>
            <a:off x="6597650" y="1682750"/>
            <a:ext cx="1709738"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err="1">
                <a:solidFill>
                  <a:schemeClr val="tx1"/>
                </a:solidFill>
                <a:latin typeface="微软雅黑" pitchFamily="34" charset="-122"/>
                <a:ea typeface="微软雅黑" pitchFamily="34" charset="-122"/>
              </a:rPr>
              <a:t>ui_mainloop</a:t>
            </a:r>
            <a:r>
              <a:rPr lang="en-US" altLang="zh-CN" b="1" dirty="0">
                <a:solidFill>
                  <a:schemeClr val="tx1"/>
                </a:solidFill>
                <a:latin typeface="微软雅黑" pitchFamily="34" charset="-122"/>
                <a:ea typeface="微软雅黑" pitchFamily="34" charset="-122"/>
              </a:rPr>
              <a:t>()</a:t>
            </a:r>
            <a:endParaRPr lang="zh-CN" altLang="en-US" b="1" dirty="0">
              <a:solidFill>
                <a:schemeClr val="tx1"/>
              </a:solidFill>
              <a:latin typeface="微软雅黑" pitchFamily="34" charset="-122"/>
              <a:ea typeface="微软雅黑" pitchFamily="34" charset="-122"/>
            </a:endParaRPr>
          </a:p>
        </p:txBody>
      </p:sp>
      <p:sp>
        <p:nvSpPr>
          <p:cNvPr id="10" name="左大括号 9"/>
          <p:cNvSpPr/>
          <p:nvPr/>
        </p:nvSpPr>
        <p:spPr>
          <a:xfrm rot="5400000">
            <a:off x="4432301" y="-2506663"/>
            <a:ext cx="234950" cy="7515225"/>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1" name="TextBox 10"/>
          <p:cNvSpPr txBox="1">
            <a:spLocks noChangeArrowheads="1"/>
          </p:cNvSpPr>
          <p:nvPr/>
        </p:nvSpPr>
        <p:spPr bwMode="auto">
          <a:xfrm>
            <a:off x="881063" y="773113"/>
            <a:ext cx="7470775" cy="369887"/>
          </a:xfrm>
          <a:prstGeom prst="rect">
            <a:avLst/>
          </a:prstGeom>
          <a:noFill/>
          <a:ln w="9525">
            <a:noFill/>
            <a:miter lim="800000"/>
            <a:headEnd/>
            <a:tailEnd/>
          </a:ln>
        </p:spPr>
        <p:txBody>
          <a:bodyPr>
            <a:spAutoFit/>
          </a:bodyPr>
          <a:lstStyle/>
          <a:p>
            <a:pPr algn="ctr"/>
            <a:r>
              <a:rPr lang="zh-CN" altLang="en-US">
                <a:latin typeface="微软雅黑" pitchFamily="34" charset="-122"/>
                <a:ea typeface="微软雅黑" pitchFamily="34" charset="-122"/>
              </a:rPr>
              <a:t>工程路径</a:t>
            </a:r>
            <a:r>
              <a:rPr lang="en-US" altLang="zh-CN">
                <a:latin typeface="微软雅黑" pitchFamily="34" charset="-122"/>
                <a:ea typeface="微软雅黑" pitchFamily="34" charset="-122"/>
              </a:rPr>
              <a:t>/nemu/src/main.c</a:t>
            </a:r>
            <a:r>
              <a:rPr lang="zh-CN" altLang="en-US">
                <a:latin typeface="微软雅黑" pitchFamily="34" charset="-122"/>
                <a:ea typeface="微软雅黑" pitchFamily="34" charset="-122"/>
              </a:rPr>
              <a:t>（注：“</a:t>
            </a:r>
            <a:r>
              <a:rPr lang="zh-CN" altLang="en-US" b="1">
                <a:solidFill>
                  <a:srgbClr val="009242"/>
                </a:solidFill>
                <a:latin typeface="微软雅黑" pitchFamily="34" charset="-122"/>
                <a:ea typeface="微软雅黑" pitchFamily="34" charset="-122"/>
              </a:rPr>
              <a:t>～</a:t>
            </a:r>
            <a:r>
              <a:rPr lang="zh-CN" altLang="en-US">
                <a:latin typeface="微软雅黑" pitchFamily="34" charset="-122"/>
                <a:ea typeface="微软雅黑" pitchFamily="34" charset="-122"/>
              </a:rPr>
              <a:t>”表示“工程路径</a:t>
            </a:r>
            <a:r>
              <a:rPr lang="en-US" altLang="zh-CN">
                <a:latin typeface="微软雅黑" pitchFamily="34" charset="-122"/>
                <a:ea typeface="微软雅黑" pitchFamily="34" charset="-122"/>
              </a:rPr>
              <a:t>/nemu/src</a:t>
            </a:r>
            <a:r>
              <a:rPr lang="zh-CN" altLang="en-US">
                <a:latin typeface="微软雅黑" pitchFamily="34" charset="-122"/>
                <a:ea typeface="微软雅黑" pitchFamily="34" charset="-122"/>
              </a:rPr>
              <a:t>”）</a:t>
            </a:r>
          </a:p>
        </p:txBody>
      </p:sp>
      <p:sp>
        <p:nvSpPr>
          <p:cNvPr id="12" name="TextBox 11"/>
          <p:cNvSpPr txBox="1"/>
          <p:nvPr/>
        </p:nvSpPr>
        <p:spPr>
          <a:xfrm>
            <a:off x="715963" y="2265363"/>
            <a:ext cx="1844675" cy="2616200"/>
          </a:xfrm>
          <a:prstGeom prst="rect">
            <a:avLst/>
          </a:prstGeom>
          <a:noFill/>
          <a:ln w="19050">
            <a:solidFill>
              <a:schemeClr val="tx1"/>
            </a:solidFill>
            <a:prstDash val="dash"/>
          </a:ln>
        </p:spPr>
        <p:txBody>
          <a:bodyPr>
            <a:spAutoFit/>
          </a:bodyPr>
          <a:lstStyle/>
          <a:p>
            <a:pPr>
              <a:spcBef>
                <a:spcPts val="600"/>
              </a:spcBef>
              <a:defRPr/>
            </a:pPr>
            <a:r>
              <a:rPr lang="zh-CN" altLang="en-US" dirty="0">
                <a:latin typeface="微软雅黑" pitchFamily="34" charset="-122"/>
                <a:ea typeface="微软雅黑" pitchFamily="34" charset="-122"/>
              </a:rPr>
              <a:t>初始化</a:t>
            </a:r>
            <a:r>
              <a:rPr lang="en-US" altLang="zh-CN" dirty="0">
                <a:latin typeface="微软雅黑" pitchFamily="34" charset="-122"/>
                <a:ea typeface="微软雅黑" pitchFamily="34" charset="-122"/>
              </a:rPr>
              <a:t>monitor</a:t>
            </a:r>
          </a:p>
          <a:p>
            <a:pPr marL="342900" indent="-342900">
              <a:spcBef>
                <a:spcPts val="600"/>
              </a:spcBef>
              <a:buFontTx/>
              <a:buAutoNum type="arabicPeriod"/>
              <a:defRPr/>
            </a:pPr>
            <a:r>
              <a:rPr lang="zh-CN" altLang="en-US" dirty="0">
                <a:latin typeface="微软雅黑" pitchFamily="34" charset="-122"/>
                <a:ea typeface="微软雅黑" pitchFamily="34" charset="-122"/>
              </a:rPr>
              <a:t>打开</a:t>
            </a:r>
            <a:r>
              <a:rPr lang="en-US" altLang="zh-CN" dirty="0">
                <a:latin typeface="微软雅黑" pitchFamily="34" charset="-122"/>
                <a:ea typeface="微软雅黑" pitchFamily="34" charset="-122"/>
              </a:rPr>
              <a:t>log</a:t>
            </a:r>
            <a:r>
              <a:rPr lang="zh-CN" altLang="en-US" dirty="0">
                <a:latin typeface="微软雅黑" pitchFamily="34" charset="-122"/>
                <a:ea typeface="微软雅黑" pitchFamily="34" charset="-122"/>
              </a:rPr>
              <a:t>文件</a:t>
            </a:r>
            <a:endParaRPr lang="en-US" altLang="zh-CN" dirty="0">
              <a:latin typeface="微软雅黑" pitchFamily="34" charset="-122"/>
              <a:ea typeface="微软雅黑" pitchFamily="34" charset="-122"/>
            </a:endParaRPr>
          </a:p>
          <a:p>
            <a:pPr marL="342900" indent="-342900">
              <a:spcBef>
                <a:spcPts val="600"/>
              </a:spcBef>
              <a:buFontTx/>
              <a:buAutoNum type="arabicPeriod"/>
              <a:defRPr/>
            </a:pPr>
            <a:r>
              <a:rPr lang="zh-CN" altLang="en-US" dirty="0">
                <a:latin typeface="微软雅黑" pitchFamily="34" charset="-122"/>
                <a:ea typeface="微软雅黑" pitchFamily="34" charset="-122"/>
              </a:rPr>
              <a:t>加载字符串表和符号表</a:t>
            </a:r>
            <a:endParaRPr lang="en-US" altLang="zh-CN" dirty="0">
              <a:latin typeface="微软雅黑" pitchFamily="34" charset="-122"/>
              <a:ea typeface="微软雅黑" pitchFamily="34" charset="-122"/>
            </a:endParaRPr>
          </a:p>
          <a:p>
            <a:pPr marL="342900" indent="-342900">
              <a:spcBef>
                <a:spcPts val="600"/>
              </a:spcBef>
              <a:buFontTx/>
              <a:buAutoNum type="arabicPeriod"/>
              <a:defRPr/>
            </a:pPr>
            <a:r>
              <a:rPr lang="zh-CN" altLang="en-US" dirty="0">
                <a:latin typeface="微软雅黑" pitchFamily="34" charset="-122"/>
                <a:ea typeface="微软雅黑" pitchFamily="34" charset="-122"/>
              </a:rPr>
              <a:t>编译正则表达式</a:t>
            </a:r>
            <a:endParaRPr lang="en-US" altLang="zh-CN" dirty="0">
              <a:latin typeface="微软雅黑" pitchFamily="34" charset="-122"/>
              <a:ea typeface="微软雅黑" pitchFamily="34" charset="-122"/>
            </a:endParaRPr>
          </a:p>
          <a:p>
            <a:pPr marL="342900" indent="-342900">
              <a:spcBef>
                <a:spcPts val="600"/>
              </a:spcBef>
              <a:buFontTx/>
              <a:buAutoNum type="arabicPeriod"/>
              <a:defRPr/>
            </a:pPr>
            <a:r>
              <a:rPr lang="zh-CN" altLang="en-US" dirty="0">
                <a:latin typeface="微软雅黑" pitchFamily="34" charset="-122"/>
                <a:ea typeface="微软雅黑" pitchFamily="34" charset="-122"/>
              </a:rPr>
              <a:t>初始化监视点结构池</a:t>
            </a:r>
          </a:p>
        </p:txBody>
      </p:sp>
      <p:sp>
        <p:nvSpPr>
          <p:cNvPr id="14" name="TextBox 13"/>
          <p:cNvSpPr txBox="1">
            <a:spLocks noChangeArrowheads="1"/>
          </p:cNvSpPr>
          <p:nvPr/>
        </p:nvSpPr>
        <p:spPr bwMode="auto">
          <a:xfrm>
            <a:off x="431800" y="1344613"/>
            <a:ext cx="2295525" cy="338137"/>
          </a:xfrm>
          <a:prstGeom prst="rect">
            <a:avLst/>
          </a:prstGeom>
          <a:noFill/>
          <a:ln w="9525">
            <a:noFill/>
            <a:miter lim="800000"/>
            <a:headEnd/>
            <a:tailEnd/>
          </a:ln>
        </p:spPr>
        <p:txBody>
          <a:bodyPr>
            <a:spAutoFit/>
          </a:bodyPr>
          <a:lstStyle/>
          <a:p>
            <a:r>
              <a:rPr lang="zh-CN" altLang="en-US" sz="1600">
                <a:latin typeface="微软雅黑" pitchFamily="34" charset="-122"/>
                <a:ea typeface="微软雅黑" pitchFamily="34" charset="-122"/>
              </a:rPr>
              <a:t>～</a:t>
            </a:r>
            <a:r>
              <a:rPr lang="en-US" altLang="zh-CN" sz="1600">
                <a:latin typeface="微软雅黑" pitchFamily="34" charset="-122"/>
                <a:ea typeface="微软雅黑" pitchFamily="34" charset="-122"/>
              </a:rPr>
              <a:t>/monitor/monitor.c</a:t>
            </a:r>
            <a:endParaRPr lang="zh-CN" altLang="en-US" sz="1600">
              <a:latin typeface="微软雅黑" pitchFamily="34" charset="-122"/>
              <a:ea typeface="微软雅黑" pitchFamily="34" charset="-122"/>
            </a:endParaRPr>
          </a:p>
        </p:txBody>
      </p:sp>
      <p:sp>
        <p:nvSpPr>
          <p:cNvPr id="15" name="TextBox 14"/>
          <p:cNvSpPr txBox="1">
            <a:spLocks noChangeArrowheads="1"/>
          </p:cNvSpPr>
          <p:nvPr/>
        </p:nvSpPr>
        <p:spPr bwMode="auto">
          <a:xfrm>
            <a:off x="2665413" y="2268538"/>
            <a:ext cx="1846262" cy="368300"/>
          </a:xfrm>
          <a:prstGeom prst="rect">
            <a:avLst/>
          </a:prstGeom>
          <a:noFill/>
          <a:ln w="19050">
            <a:solidFill>
              <a:schemeClr val="tx1"/>
            </a:solidFill>
            <a:prstDash val="dash"/>
            <a:miter lim="800000"/>
            <a:headEnd/>
            <a:tailEnd/>
          </a:ln>
        </p:spPr>
        <p:txBody>
          <a:bodyPr>
            <a:spAutoFit/>
          </a:bodyPr>
          <a:lstStyle/>
          <a:p>
            <a:pPr>
              <a:spcBef>
                <a:spcPts val="600"/>
              </a:spcBef>
            </a:pPr>
            <a:r>
              <a:rPr lang="zh-CN" altLang="en-US">
                <a:latin typeface="微软雅黑" pitchFamily="34" charset="-122"/>
                <a:ea typeface="微软雅黑" pitchFamily="34" charset="-122"/>
              </a:rPr>
              <a:t>测试寄存器结构</a:t>
            </a:r>
          </a:p>
        </p:txBody>
      </p:sp>
      <p:sp>
        <p:nvSpPr>
          <p:cNvPr id="16" name="TextBox 15"/>
          <p:cNvSpPr txBox="1">
            <a:spLocks noChangeArrowheads="1"/>
          </p:cNvSpPr>
          <p:nvPr/>
        </p:nvSpPr>
        <p:spPr bwMode="auto">
          <a:xfrm>
            <a:off x="2816225" y="1344613"/>
            <a:ext cx="1441450" cy="338137"/>
          </a:xfrm>
          <a:prstGeom prst="rect">
            <a:avLst/>
          </a:prstGeom>
          <a:noFill/>
          <a:ln w="9525">
            <a:noFill/>
            <a:miter lim="800000"/>
            <a:headEnd/>
            <a:tailEnd/>
          </a:ln>
        </p:spPr>
        <p:txBody>
          <a:bodyPr>
            <a:spAutoFit/>
          </a:bodyPr>
          <a:lstStyle/>
          <a:p>
            <a:r>
              <a:rPr lang="zh-CN" altLang="en-US" sz="1600">
                <a:latin typeface="微软雅黑" pitchFamily="34" charset="-122"/>
                <a:ea typeface="微软雅黑" pitchFamily="34" charset="-122"/>
              </a:rPr>
              <a:t>～</a:t>
            </a:r>
            <a:r>
              <a:rPr lang="en-US" altLang="zh-CN" sz="1600">
                <a:latin typeface="微软雅黑" pitchFamily="34" charset="-122"/>
                <a:ea typeface="微软雅黑" pitchFamily="34" charset="-122"/>
              </a:rPr>
              <a:t>/cpu/reg.c</a:t>
            </a:r>
            <a:endParaRPr lang="zh-CN" altLang="en-US" sz="1600">
              <a:latin typeface="微软雅黑" pitchFamily="34" charset="-122"/>
              <a:ea typeface="微软雅黑" pitchFamily="34" charset="-122"/>
            </a:endParaRPr>
          </a:p>
        </p:txBody>
      </p:sp>
      <p:sp>
        <p:nvSpPr>
          <p:cNvPr id="17" name="TextBox 16"/>
          <p:cNvSpPr txBox="1">
            <a:spLocks noChangeArrowheads="1"/>
          </p:cNvSpPr>
          <p:nvPr/>
        </p:nvSpPr>
        <p:spPr bwMode="auto">
          <a:xfrm>
            <a:off x="4616450" y="2268538"/>
            <a:ext cx="1846263" cy="646112"/>
          </a:xfrm>
          <a:prstGeom prst="rect">
            <a:avLst/>
          </a:prstGeom>
          <a:noFill/>
          <a:ln w="19050">
            <a:solidFill>
              <a:schemeClr val="tx1"/>
            </a:solidFill>
            <a:prstDash val="dash"/>
            <a:miter lim="800000"/>
            <a:headEnd/>
            <a:tailEnd/>
          </a:ln>
        </p:spPr>
        <p:txBody>
          <a:bodyPr>
            <a:spAutoFit/>
          </a:bodyPr>
          <a:lstStyle/>
          <a:p>
            <a:pPr algn="ctr">
              <a:spcBef>
                <a:spcPts val="600"/>
              </a:spcBef>
            </a:pPr>
            <a:r>
              <a:rPr lang="zh-CN" altLang="en-US">
                <a:latin typeface="微软雅黑" pitchFamily="34" charset="-122"/>
                <a:ea typeface="微软雅黑" pitchFamily="34" charset="-122"/>
              </a:rPr>
              <a:t>模拟“计算器系统的启动”</a:t>
            </a:r>
          </a:p>
        </p:txBody>
      </p:sp>
      <p:sp>
        <p:nvSpPr>
          <p:cNvPr id="18" name="TextBox 17"/>
          <p:cNvSpPr txBox="1">
            <a:spLocks noChangeArrowheads="1"/>
          </p:cNvSpPr>
          <p:nvPr/>
        </p:nvSpPr>
        <p:spPr bwMode="auto">
          <a:xfrm>
            <a:off x="4257675" y="1344613"/>
            <a:ext cx="2293938" cy="338137"/>
          </a:xfrm>
          <a:prstGeom prst="rect">
            <a:avLst/>
          </a:prstGeom>
          <a:noFill/>
          <a:ln w="9525">
            <a:noFill/>
            <a:miter lim="800000"/>
            <a:headEnd/>
            <a:tailEnd/>
          </a:ln>
        </p:spPr>
        <p:txBody>
          <a:bodyPr>
            <a:spAutoFit/>
          </a:bodyPr>
          <a:lstStyle/>
          <a:p>
            <a:r>
              <a:rPr lang="zh-CN" altLang="en-US" sz="1600">
                <a:latin typeface="微软雅黑" pitchFamily="34" charset="-122"/>
                <a:ea typeface="微软雅黑" pitchFamily="34" charset="-122"/>
              </a:rPr>
              <a:t>～</a:t>
            </a:r>
            <a:r>
              <a:rPr lang="en-US" altLang="zh-CN" sz="1600">
                <a:latin typeface="微软雅黑" pitchFamily="34" charset="-122"/>
                <a:ea typeface="微软雅黑" pitchFamily="34" charset="-122"/>
              </a:rPr>
              <a:t>/monitor/monitor.c</a:t>
            </a:r>
            <a:endParaRPr lang="zh-CN" altLang="en-US" sz="1600">
              <a:latin typeface="微软雅黑" pitchFamily="34" charset="-122"/>
              <a:ea typeface="微软雅黑" pitchFamily="34" charset="-122"/>
            </a:endParaRPr>
          </a:p>
        </p:txBody>
      </p:sp>
      <p:sp>
        <p:nvSpPr>
          <p:cNvPr id="19" name="TextBox 18"/>
          <p:cNvSpPr txBox="1">
            <a:spLocks noChangeArrowheads="1"/>
          </p:cNvSpPr>
          <p:nvPr/>
        </p:nvSpPr>
        <p:spPr bwMode="auto">
          <a:xfrm>
            <a:off x="6551613" y="2266950"/>
            <a:ext cx="1846262" cy="1754188"/>
          </a:xfrm>
          <a:prstGeom prst="rect">
            <a:avLst/>
          </a:prstGeom>
          <a:noFill/>
          <a:ln w="19050">
            <a:solidFill>
              <a:schemeClr val="tx1"/>
            </a:solidFill>
            <a:prstDash val="dash"/>
            <a:miter lim="800000"/>
            <a:headEnd/>
            <a:tailEnd/>
          </a:ln>
        </p:spPr>
        <p:txBody>
          <a:bodyPr>
            <a:spAutoFit/>
          </a:bodyPr>
          <a:lstStyle/>
          <a:p>
            <a:pPr algn="ctr">
              <a:spcBef>
                <a:spcPts val="600"/>
              </a:spcBef>
            </a:pPr>
            <a:r>
              <a:rPr lang="zh-CN" altLang="en-US">
                <a:latin typeface="微软雅黑" pitchFamily="34" charset="-122"/>
                <a:ea typeface="微软雅黑" pitchFamily="34" charset="-122"/>
              </a:rPr>
              <a:t>模拟器主循环，类似</a:t>
            </a:r>
            <a:r>
              <a:rPr lang="en-US" altLang="zh-CN">
                <a:latin typeface="微软雅黑" pitchFamily="34" charset="-122"/>
                <a:ea typeface="微软雅黑" pitchFamily="34" charset="-122"/>
              </a:rPr>
              <a:t>GDB</a:t>
            </a:r>
            <a:r>
              <a:rPr lang="zh-CN" altLang="en-US">
                <a:latin typeface="微软雅黑" pitchFamily="34" charset="-122"/>
                <a:ea typeface="微软雅黑" pitchFamily="34" charset="-122"/>
              </a:rPr>
              <a:t>，等待用户输入命令。输入“</a:t>
            </a:r>
            <a:r>
              <a:rPr lang="en-US" altLang="zh-CN">
                <a:latin typeface="微软雅黑" pitchFamily="34" charset="-122"/>
                <a:ea typeface="微软雅黑" pitchFamily="34" charset="-122"/>
              </a:rPr>
              <a:t>c</a:t>
            </a:r>
            <a:r>
              <a:rPr lang="zh-CN" altLang="en-US">
                <a:latin typeface="微软雅黑" pitchFamily="34" charset="-122"/>
                <a:ea typeface="微软雅黑" pitchFamily="34" charset="-122"/>
              </a:rPr>
              <a:t>”，进入指令执行主循环“</a:t>
            </a:r>
            <a:r>
              <a:rPr lang="en-US" altLang="zh-CN">
                <a:solidFill>
                  <a:srgbClr val="FF0000"/>
                </a:solidFill>
                <a:latin typeface="微软雅黑" pitchFamily="34" charset="-122"/>
                <a:ea typeface="微软雅黑" pitchFamily="34" charset="-122"/>
              </a:rPr>
              <a:t>cpu_exec()</a:t>
            </a:r>
            <a:r>
              <a:rPr lang="zh-CN" altLang="en-US">
                <a:latin typeface="微软雅黑" pitchFamily="34" charset="-122"/>
                <a:ea typeface="微软雅黑" pitchFamily="34" charset="-122"/>
              </a:rPr>
              <a:t>”</a:t>
            </a:r>
          </a:p>
        </p:txBody>
      </p:sp>
      <p:sp>
        <p:nvSpPr>
          <p:cNvPr id="20" name="矩形 19"/>
          <p:cNvSpPr/>
          <p:nvPr/>
        </p:nvSpPr>
        <p:spPr>
          <a:xfrm>
            <a:off x="4662488" y="3033713"/>
            <a:ext cx="1709737" cy="44926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err="1">
                <a:solidFill>
                  <a:schemeClr val="tx1"/>
                </a:solidFill>
                <a:latin typeface="微软雅黑" pitchFamily="34" charset="-122"/>
                <a:ea typeface="微软雅黑" pitchFamily="34" charset="-122"/>
              </a:rPr>
              <a:t>init_ramdisk</a:t>
            </a:r>
            <a:r>
              <a:rPr lang="en-US" altLang="zh-CN" b="1" dirty="0">
                <a:solidFill>
                  <a:schemeClr val="tx1"/>
                </a:solidFill>
                <a:latin typeface="微软雅黑" pitchFamily="34" charset="-122"/>
                <a:ea typeface="微软雅黑" pitchFamily="34" charset="-122"/>
              </a:rPr>
              <a:t>()</a:t>
            </a:r>
            <a:endParaRPr lang="zh-CN" altLang="en-US" b="1" dirty="0">
              <a:solidFill>
                <a:schemeClr val="tx1"/>
              </a:solidFill>
              <a:latin typeface="微软雅黑" pitchFamily="34" charset="-122"/>
              <a:ea typeface="微软雅黑" pitchFamily="34" charset="-122"/>
            </a:endParaRPr>
          </a:p>
        </p:txBody>
      </p:sp>
      <p:sp>
        <p:nvSpPr>
          <p:cNvPr id="21" name="矩形 20"/>
          <p:cNvSpPr/>
          <p:nvPr/>
        </p:nvSpPr>
        <p:spPr>
          <a:xfrm>
            <a:off x="4662488" y="3617913"/>
            <a:ext cx="1709737" cy="45085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err="1">
                <a:solidFill>
                  <a:schemeClr val="tx1"/>
                </a:solidFill>
                <a:latin typeface="微软雅黑" pitchFamily="34" charset="-122"/>
                <a:ea typeface="微软雅黑" pitchFamily="34" charset="-122"/>
              </a:rPr>
              <a:t>load_entry</a:t>
            </a:r>
            <a:r>
              <a:rPr lang="en-US" altLang="zh-CN" b="1" dirty="0">
                <a:solidFill>
                  <a:schemeClr val="tx1"/>
                </a:solidFill>
                <a:latin typeface="微软雅黑" pitchFamily="34" charset="-122"/>
                <a:ea typeface="微软雅黑" pitchFamily="34" charset="-122"/>
              </a:rPr>
              <a:t>()</a:t>
            </a:r>
            <a:endParaRPr lang="zh-CN" altLang="en-US" b="1" dirty="0">
              <a:solidFill>
                <a:schemeClr val="tx1"/>
              </a:solidFill>
              <a:latin typeface="微软雅黑" pitchFamily="34" charset="-122"/>
              <a:ea typeface="微软雅黑" pitchFamily="34" charset="-122"/>
            </a:endParaRPr>
          </a:p>
        </p:txBody>
      </p:sp>
      <p:sp>
        <p:nvSpPr>
          <p:cNvPr id="22" name="矩形 21"/>
          <p:cNvSpPr/>
          <p:nvPr/>
        </p:nvSpPr>
        <p:spPr>
          <a:xfrm>
            <a:off x="4662488" y="4203700"/>
            <a:ext cx="1709737" cy="44926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latin typeface="微软雅黑" pitchFamily="34" charset="-122"/>
                <a:ea typeface="微软雅黑" pitchFamily="34" charset="-122"/>
              </a:rPr>
              <a:t>设置</a:t>
            </a:r>
            <a:r>
              <a:rPr lang="en-US" altLang="zh-CN" b="1" dirty="0">
                <a:solidFill>
                  <a:schemeClr val="tx1"/>
                </a:solidFill>
                <a:latin typeface="微软雅黑" pitchFamily="34" charset="-122"/>
                <a:ea typeface="微软雅黑" pitchFamily="34" charset="-122"/>
              </a:rPr>
              <a:t>%</a:t>
            </a:r>
            <a:r>
              <a:rPr lang="en-US" altLang="zh-CN" b="1" dirty="0" err="1">
                <a:solidFill>
                  <a:schemeClr val="tx1"/>
                </a:solidFill>
                <a:latin typeface="微软雅黑" pitchFamily="34" charset="-122"/>
                <a:ea typeface="微软雅黑" pitchFamily="34" charset="-122"/>
              </a:rPr>
              <a:t>eip</a:t>
            </a:r>
            <a:r>
              <a:rPr lang="zh-CN" altLang="en-US" b="1" dirty="0">
                <a:solidFill>
                  <a:schemeClr val="tx1"/>
                </a:solidFill>
                <a:latin typeface="微软雅黑" pitchFamily="34" charset="-122"/>
                <a:ea typeface="微软雅黑" pitchFamily="34" charset="-122"/>
              </a:rPr>
              <a:t>初值</a:t>
            </a:r>
          </a:p>
        </p:txBody>
      </p:sp>
      <p:sp>
        <p:nvSpPr>
          <p:cNvPr id="23" name="矩形 22"/>
          <p:cNvSpPr/>
          <p:nvPr/>
        </p:nvSpPr>
        <p:spPr>
          <a:xfrm>
            <a:off x="4662488" y="4787900"/>
            <a:ext cx="1709737" cy="45085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latin typeface="微软雅黑" pitchFamily="34" charset="-122"/>
                <a:ea typeface="微软雅黑" pitchFamily="34" charset="-122"/>
              </a:rPr>
              <a:t>init_ddr3()</a:t>
            </a:r>
            <a:endParaRPr lang="zh-CN" altLang="en-US" b="1" dirty="0">
              <a:solidFill>
                <a:schemeClr val="tx1"/>
              </a:solidFill>
              <a:latin typeface="微软雅黑" pitchFamily="34" charset="-122"/>
              <a:ea typeface="微软雅黑" pitchFamily="34" charset="-122"/>
            </a:endParaRPr>
          </a:p>
        </p:txBody>
      </p:sp>
      <p:grpSp>
        <p:nvGrpSpPr>
          <p:cNvPr id="2" name="组合 52"/>
          <p:cNvGrpSpPr>
            <a:grpSpLocks/>
          </p:cNvGrpSpPr>
          <p:nvPr/>
        </p:nvGrpSpPr>
        <p:grpSpPr bwMode="auto">
          <a:xfrm>
            <a:off x="746125" y="5754688"/>
            <a:ext cx="7605713" cy="674687"/>
            <a:chOff x="746575" y="5814265"/>
            <a:chExt cx="7605845" cy="675075"/>
          </a:xfrm>
        </p:grpSpPr>
        <p:cxnSp>
          <p:nvCxnSpPr>
            <p:cNvPr id="25" name="直接连接符 24"/>
            <p:cNvCxnSpPr/>
            <p:nvPr/>
          </p:nvCxnSpPr>
          <p:spPr>
            <a:xfrm>
              <a:off x="746575" y="5814265"/>
              <a:ext cx="7605845" cy="0"/>
            </a:xfrm>
            <a:prstGeom prst="line">
              <a:avLst/>
            </a:prstGeom>
            <a:ln w="28575">
              <a:solidFill>
                <a:srgbClr val="00924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46575" y="6489340"/>
              <a:ext cx="7605845" cy="0"/>
            </a:xfrm>
            <a:prstGeom prst="line">
              <a:avLst/>
            </a:prstGeom>
            <a:ln w="28575">
              <a:solidFill>
                <a:srgbClr val="00924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746575" y="5814265"/>
              <a:ext cx="0" cy="675075"/>
            </a:xfrm>
            <a:prstGeom prst="line">
              <a:avLst/>
            </a:prstGeom>
            <a:ln w="28575">
              <a:solidFill>
                <a:srgbClr val="00924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1916583" y="5814265"/>
              <a:ext cx="0" cy="675075"/>
            </a:xfrm>
            <a:prstGeom prst="line">
              <a:avLst/>
            </a:prstGeom>
            <a:ln w="28575">
              <a:solidFill>
                <a:srgbClr val="009242"/>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3986719" y="5814265"/>
              <a:ext cx="0" cy="675075"/>
            </a:xfrm>
            <a:prstGeom prst="line">
              <a:avLst/>
            </a:prstGeom>
            <a:ln w="28575">
              <a:solidFill>
                <a:srgbClr val="00924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5156727" y="5814265"/>
              <a:ext cx="0" cy="675075"/>
            </a:xfrm>
            <a:prstGeom prst="line">
              <a:avLst/>
            </a:prstGeom>
            <a:ln w="28575">
              <a:solidFill>
                <a:srgbClr val="009242"/>
              </a:solidFill>
            </a:ln>
          </p:spPr>
          <p:style>
            <a:lnRef idx="1">
              <a:schemeClr val="accent1"/>
            </a:lnRef>
            <a:fillRef idx="0">
              <a:schemeClr val="accent1"/>
            </a:fillRef>
            <a:effectRef idx="0">
              <a:schemeClr val="accent1"/>
            </a:effectRef>
            <a:fontRef idx="minor">
              <a:schemeClr val="tx1"/>
            </a:fontRef>
          </p:style>
        </p:cxnSp>
      </p:grpSp>
      <p:sp>
        <p:nvSpPr>
          <p:cNvPr id="35" name="TextBox 34"/>
          <p:cNvSpPr txBox="1">
            <a:spLocks noChangeArrowheads="1"/>
          </p:cNvSpPr>
          <p:nvPr/>
        </p:nvSpPr>
        <p:spPr bwMode="auto">
          <a:xfrm>
            <a:off x="568325" y="5364163"/>
            <a:ext cx="360363" cy="338137"/>
          </a:xfrm>
          <a:prstGeom prst="rect">
            <a:avLst/>
          </a:prstGeom>
          <a:noFill/>
          <a:ln w="9525">
            <a:noFill/>
            <a:miter lim="800000"/>
            <a:headEnd/>
            <a:tailEnd/>
          </a:ln>
        </p:spPr>
        <p:txBody>
          <a:bodyPr>
            <a:spAutoFit/>
          </a:bodyPr>
          <a:lstStyle/>
          <a:p>
            <a:r>
              <a:rPr lang="en-US" altLang="zh-CN" sz="1600">
                <a:latin typeface="微软雅黑" pitchFamily="34" charset="-122"/>
                <a:ea typeface="微软雅黑" pitchFamily="34" charset="-122"/>
              </a:rPr>
              <a:t>0</a:t>
            </a:r>
            <a:endParaRPr lang="zh-CN" altLang="en-US" sz="1600">
              <a:latin typeface="微软雅黑" pitchFamily="34" charset="-122"/>
              <a:ea typeface="微软雅黑" pitchFamily="34" charset="-122"/>
            </a:endParaRPr>
          </a:p>
        </p:txBody>
      </p:sp>
      <p:sp>
        <p:nvSpPr>
          <p:cNvPr id="36" name="TextBox 35"/>
          <p:cNvSpPr txBox="1">
            <a:spLocks noChangeArrowheads="1"/>
          </p:cNvSpPr>
          <p:nvPr/>
        </p:nvSpPr>
        <p:spPr bwMode="auto">
          <a:xfrm>
            <a:off x="1331913" y="5370513"/>
            <a:ext cx="1169987" cy="339725"/>
          </a:xfrm>
          <a:prstGeom prst="rect">
            <a:avLst/>
          </a:prstGeom>
          <a:noFill/>
          <a:ln w="9525">
            <a:noFill/>
            <a:miter lim="800000"/>
            <a:headEnd/>
            <a:tailEnd/>
          </a:ln>
        </p:spPr>
        <p:txBody>
          <a:bodyPr>
            <a:spAutoFit/>
          </a:bodyPr>
          <a:lstStyle/>
          <a:p>
            <a:r>
              <a:rPr lang="en-US" altLang="zh-CN" sz="1600">
                <a:latin typeface="微软雅黑" pitchFamily="34" charset="-122"/>
                <a:ea typeface="微软雅黑" pitchFamily="34" charset="-122"/>
              </a:rPr>
              <a:t>0xa0000</a:t>
            </a:r>
            <a:endParaRPr lang="zh-CN" altLang="en-US" sz="1600">
              <a:latin typeface="微软雅黑" pitchFamily="34" charset="-122"/>
              <a:ea typeface="微软雅黑" pitchFamily="34" charset="-122"/>
            </a:endParaRPr>
          </a:p>
        </p:txBody>
      </p:sp>
      <p:sp>
        <p:nvSpPr>
          <p:cNvPr id="37" name="TextBox 36"/>
          <p:cNvSpPr txBox="1">
            <a:spLocks noChangeArrowheads="1"/>
          </p:cNvSpPr>
          <p:nvPr/>
        </p:nvSpPr>
        <p:spPr bwMode="auto">
          <a:xfrm>
            <a:off x="776288" y="5770563"/>
            <a:ext cx="1081087" cy="646112"/>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ramdisk</a:t>
            </a:r>
          </a:p>
          <a:p>
            <a:pPr algn="ctr"/>
            <a:r>
              <a:rPr lang="en-US" altLang="zh-CN">
                <a:latin typeface="微软雅黑" pitchFamily="34" charset="-122"/>
                <a:ea typeface="微软雅黑" pitchFamily="34" charset="-122"/>
              </a:rPr>
              <a:t>(elf file)</a:t>
            </a:r>
            <a:endParaRPr lang="zh-CN" altLang="en-US">
              <a:latin typeface="微软雅黑" pitchFamily="34" charset="-122"/>
              <a:ea typeface="微软雅黑" pitchFamily="34" charset="-122"/>
            </a:endParaRPr>
          </a:p>
        </p:txBody>
      </p:sp>
      <p:sp>
        <p:nvSpPr>
          <p:cNvPr id="38" name="TextBox 37"/>
          <p:cNvSpPr txBox="1">
            <a:spLocks noChangeArrowheads="1"/>
          </p:cNvSpPr>
          <p:nvPr/>
        </p:nvSpPr>
        <p:spPr bwMode="auto">
          <a:xfrm>
            <a:off x="3402013" y="5370513"/>
            <a:ext cx="1890712" cy="339725"/>
          </a:xfrm>
          <a:prstGeom prst="rect">
            <a:avLst/>
          </a:prstGeom>
          <a:noFill/>
          <a:ln w="9525">
            <a:noFill/>
            <a:miter lim="800000"/>
            <a:headEnd/>
            <a:tailEnd/>
          </a:ln>
        </p:spPr>
        <p:txBody>
          <a:bodyPr>
            <a:spAutoFit/>
          </a:bodyPr>
          <a:lstStyle/>
          <a:p>
            <a:r>
              <a:rPr lang="en-US" altLang="zh-CN" sz="1600">
                <a:latin typeface="微软雅黑" pitchFamily="34" charset="-122"/>
                <a:ea typeface="微软雅黑" pitchFamily="34" charset="-122"/>
              </a:rPr>
              <a:t>0x100000(%eip)</a:t>
            </a:r>
            <a:endParaRPr lang="zh-CN" altLang="en-US" sz="1600">
              <a:latin typeface="微软雅黑" pitchFamily="34" charset="-122"/>
              <a:ea typeface="微软雅黑" pitchFamily="34" charset="-122"/>
            </a:endParaRPr>
          </a:p>
        </p:txBody>
      </p:sp>
      <p:sp>
        <p:nvSpPr>
          <p:cNvPr id="39" name="TextBox 38"/>
          <p:cNvSpPr txBox="1">
            <a:spLocks noChangeArrowheads="1"/>
          </p:cNvSpPr>
          <p:nvPr/>
        </p:nvSpPr>
        <p:spPr bwMode="auto">
          <a:xfrm>
            <a:off x="4016375" y="5918200"/>
            <a:ext cx="1079500"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entry</a:t>
            </a:r>
            <a:endParaRPr lang="zh-CN" altLang="en-US">
              <a:latin typeface="微软雅黑" pitchFamily="34" charset="-122"/>
              <a:ea typeface="微软雅黑" pitchFamily="34" charset="-122"/>
            </a:endParaRPr>
          </a:p>
        </p:txBody>
      </p:sp>
      <p:cxnSp>
        <p:nvCxnSpPr>
          <p:cNvPr id="41" name="直接连接符 40"/>
          <p:cNvCxnSpPr>
            <a:stCxn id="20" idx="2"/>
            <a:endCxn id="21" idx="0"/>
          </p:cNvCxnSpPr>
          <p:nvPr/>
        </p:nvCxnSpPr>
        <p:spPr>
          <a:xfrm>
            <a:off x="5516563" y="3482975"/>
            <a:ext cx="0" cy="134938"/>
          </a:xfrm>
          <a:prstGeom prst="line">
            <a:avLst/>
          </a:prstGeom>
          <a:ln w="28575">
            <a:solidFill>
              <a:srgbClr val="0066C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21" idx="2"/>
            <a:endCxn id="22" idx="0"/>
          </p:cNvCxnSpPr>
          <p:nvPr/>
        </p:nvCxnSpPr>
        <p:spPr>
          <a:xfrm>
            <a:off x="5516563" y="4068763"/>
            <a:ext cx="0" cy="134937"/>
          </a:xfrm>
          <a:prstGeom prst="line">
            <a:avLst/>
          </a:prstGeom>
          <a:ln w="28575">
            <a:solidFill>
              <a:srgbClr val="0066C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22" idx="2"/>
            <a:endCxn id="23" idx="0"/>
          </p:cNvCxnSpPr>
          <p:nvPr/>
        </p:nvCxnSpPr>
        <p:spPr>
          <a:xfrm>
            <a:off x="5516563" y="4652963"/>
            <a:ext cx="0" cy="134937"/>
          </a:xfrm>
          <a:prstGeom prst="line">
            <a:avLst/>
          </a:prstGeom>
          <a:ln w="28575">
            <a:solidFill>
              <a:srgbClr val="0066C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6" idx="3"/>
            <a:endCxn id="7" idx="1"/>
          </p:cNvCxnSpPr>
          <p:nvPr/>
        </p:nvCxnSpPr>
        <p:spPr>
          <a:xfrm>
            <a:off x="2501900" y="1930400"/>
            <a:ext cx="225425" cy="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7" idx="3"/>
            <a:endCxn id="8" idx="1"/>
          </p:cNvCxnSpPr>
          <p:nvPr/>
        </p:nvCxnSpPr>
        <p:spPr>
          <a:xfrm>
            <a:off x="4437063" y="1930400"/>
            <a:ext cx="225425" cy="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8" idx="3"/>
            <a:endCxn id="9" idx="1"/>
          </p:cNvCxnSpPr>
          <p:nvPr/>
        </p:nvCxnSpPr>
        <p:spPr>
          <a:xfrm>
            <a:off x="6372225" y="1930400"/>
            <a:ext cx="225425" cy="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a:spLocks noChangeArrowheads="1"/>
          </p:cNvSpPr>
          <p:nvPr/>
        </p:nvSpPr>
        <p:spPr bwMode="auto">
          <a:xfrm>
            <a:off x="3600450" y="6473825"/>
            <a:ext cx="1692275" cy="368300"/>
          </a:xfrm>
          <a:prstGeom prst="rect">
            <a:avLst/>
          </a:prstGeom>
          <a:noFill/>
          <a:ln w="9525">
            <a:noFill/>
            <a:miter lim="800000"/>
            <a:headEnd/>
            <a:tailEnd/>
          </a:ln>
        </p:spPr>
        <p:txBody>
          <a:bodyPr>
            <a:spAutoFit/>
          </a:bodyPr>
          <a:lstStyle/>
          <a:p>
            <a:pPr algn="ctr"/>
            <a:r>
              <a:rPr lang="zh-CN" altLang="en-US" b="1">
                <a:latin typeface="微软雅黑" pitchFamily="34" charset="-122"/>
                <a:ea typeface="微软雅黑" pitchFamily="34" charset="-122"/>
              </a:rPr>
              <a:t>主存空间</a:t>
            </a:r>
          </a:p>
        </p:txBody>
      </p:sp>
      <p:sp>
        <p:nvSpPr>
          <p:cNvPr id="55" name="TextBox 54"/>
          <p:cNvSpPr txBox="1"/>
          <p:nvPr/>
        </p:nvSpPr>
        <p:spPr>
          <a:xfrm>
            <a:off x="6475413" y="4189413"/>
            <a:ext cx="2185987" cy="1354137"/>
          </a:xfrm>
          <a:prstGeom prst="rect">
            <a:avLst/>
          </a:prstGeom>
          <a:noFill/>
        </p:spPr>
        <p:txBody>
          <a:bodyPr>
            <a:spAutoFit/>
          </a:bodyPr>
          <a:lstStyle/>
          <a:p>
            <a:pPr>
              <a:defRPr/>
            </a:pPr>
            <a:r>
              <a:rPr lang="zh-CN" altLang="en-US" sz="1600" b="1" dirty="0">
                <a:solidFill>
                  <a:srgbClr val="FF0000"/>
                </a:solidFill>
                <a:latin typeface="微软雅黑" pitchFamily="34" charset="-122"/>
                <a:ea typeface="微软雅黑" pitchFamily="34" charset="-122"/>
              </a:rPr>
              <a:t>注：</a:t>
            </a:r>
            <a:endParaRPr lang="en-US" altLang="zh-CN" sz="1600" b="1" dirty="0">
              <a:solidFill>
                <a:srgbClr val="FF0000"/>
              </a:solidFill>
              <a:latin typeface="微软雅黑" pitchFamily="34" charset="-122"/>
              <a:ea typeface="微软雅黑" pitchFamily="34" charset="-122"/>
            </a:endParaRPr>
          </a:p>
          <a:p>
            <a:pPr marL="342900" indent="-342900">
              <a:buFontTx/>
              <a:buAutoNum type="arabicPeriod"/>
              <a:defRPr/>
            </a:pPr>
            <a:r>
              <a:rPr lang="zh-CN" altLang="en-US" sz="1600" dirty="0">
                <a:latin typeface="微软雅黑" pitchFamily="34" charset="-122"/>
                <a:ea typeface="微软雅黑" pitchFamily="34" charset="-122"/>
              </a:rPr>
              <a:t>区别于实际的计算机启动流程</a:t>
            </a:r>
            <a:endParaRPr lang="en-US" altLang="zh-CN" sz="1600" dirty="0">
              <a:latin typeface="微软雅黑" pitchFamily="34" charset="-122"/>
              <a:ea typeface="微软雅黑" pitchFamily="34" charset="-122"/>
            </a:endParaRPr>
          </a:p>
          <a:p>
            <a:pPr marL="342900" indent="-342900">
              <a:buFontTx/>
              <a:buAutoNum type="arabicPeriod"/>
              <a:defRPr/>
            </a:pPr>
            <a:r>
              <a:rPr lang="en-US" altLang="zh-CN" sz="1600" dirty="0">
                <a:latin typeface="微软雅黑" pitchFamily="34" charset="-122"/>
                <a:ea typeface="微软雅黑" pitchFamily="34" charset="-122"/>
              </a:rPr>
              <a:t>entry</a:t>
            </a:r>
            <a:r>
              <a:rPr lang="zh-CN" altLang="en-US" sz="1600" dirty="0">
                <a:latin typeface="微软雅黑" pitchFamily="34" charset="-122"/>
                <a:ea typeface="微软雅黑" pitchFamily="34" charset="-122"/>
              </a:rPr>
              <a:t>是可执行文件中</a:t>
            </a:r>
            <a:r>
              <a:rPr lang="en-US" altLang="zh-CN" sz="1600" dirty="0">
                <a:latin typeface="微软雅黑" pitchFamily="34" charset="-122"/>
                <a:ea typeface="微软雅黑" pitchFamily="34" charset="-122"/>
              </a:rPr>
              <a:t>raw binary</a:t>
            </a:r>
            <a:endParaRPr lang="zh-CN" altLang="en-US" sz="1600" dirty="0">
              <a:latin typeface="微软雅黑" pitchFamily="34" charset="-122"/>
              <a:ea typeface="微软雅黑" pitchFamily="34" charset="-122"/>
            </a:endParaRPr>
          </a:p>
        </p:txBody>
      </p:sp>
      <p:sp>
        <p:nvSpPr>
          <p:cNvPr id="56" name="TextBox 55"/>
          <p:cNvSpPr txBox="1">
            <a:spLocks noChangeArrowheads="1"/>
          </p:cNvSpPr>
          <p:nvPr/>
        </p:nvSpPr>
        <p:spPr bwMode="auto">
          <a:xfrm>
            <a:off x="6416675" y="1344613"/>
            <a:ext cx="2520950" cy="338137"/>
          </a:xfrm>
          <a:prstGeom prst="rect">
            <a:avLst/>
          </a:prstGeom>
          <a:noFill/>
          <a:ln w="9525">
            <a:noFill/>
            <a:miter lim="800000"/>
            <a:headEnd/>
            <a:tailEnd/>
          </a:ln>
        </p:spPr>
        <p:txBody>
          <a:bodyPr>
            <a:spAutoFit/>
          </a:bodyPr>
          <a:lstStyle/>
          <a:p>
            <a:r>
              <a:rPr lang="zh-CN" altLang="en-US" sz="1600">
                <a:latin typeface="微软雅黑" pitchFamily="34" charset="-122"/>
                <a:ea typeface="微软雅黑" pitchFamily="34" charset="-122"/>
              </a:rPr>
              <a:t>～</a:t>
            </a:r>
            <a:r>
              <a:rPr lang="en-US" altLang="zh-CN" sz="1600">
                <a:latin typeface="微软雅黑" pitchFamily="34" charset="-122"/>
                <a:ea typeface="微软雅黑" pitchFamily="34" charset="-122"/>
              </a:rPr>
              <a:t>/monitor/debug/ui.c</a:t>
            </a:r>
            <a:endParaRPr lang="zh-CN" altLang="en-US" sz="160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blinds(horizontal)">
                                      <p:cBhvr>
                                        <p:cTn id="26" dur="500"/>
                                        <p:tgtEl>
                                          <p:spTgt spid="48"/>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linds(horizontal)">
                                      <p:cBhvr>
                                        <p:cTn id="29" dur="500"/>
                                        <p:tgtEl>
                                          <p:spTgt spid="16"/>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linds(horizontal)">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blinds(horizontal)">
                                      <p:cBhvr>
                                        <p:cTn id="40" dur="500"/>
                                        <p:tgtEl>
                                          <p:spTgt spid="5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linds(horizontal)">
                                      <p:cBhvr>
                                        <p:cTn id="43" dur="500"/>
                                        <p:tgtEl>
                                          <p:spTgt spid="1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blinds(horizontal)">
                                      <p:cBhvr>
                                        <p:cTn id="46" dur="500"/>
                                        <p:tgtEl>
                                          <p:spTgt spid="8"/>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blinds(horizontal)">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blinds(horizontal)">
                                      <p:cBhvr>
                                        <p:cTn id="54" dur="5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blinds(horizontal)">
                                      <p:cBhvr>
                                        <p:cTn id="59" dur="500"/>
                                        <p:tgtEl>
                                          <p:spTgt spid="2"/>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54"/>
                                        </p:tgtEl>
                                        <p:attrNameLst>
                                          <p:attrName>style.visibility</p:attrName>
                                        </p:attrNameLst>
                                      </p:cBhvr>
                                      <p:to>
                                        <p:strVal val="visible"/>
                                      </p:to>
                                    </p:set>
                                    <p:animEffect transition="in" filter="blinds(horizontal)">
                                      <p:cBhvr>
                                        <p:cTn id="62" dur="500"/>
                                        <p:tgtEl>
                                          <p:spTgt spid="5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blinds(horizontal)">
                                      <p:cBhvr>
                                        <p:cTn id="67" dur="500"/>
                                        <p:tgtEl>
                                          <p:spTgt spid="37"/>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blinds(horizontal)">
                                      <p:cBhvr>
                                        <p:cTn id="70" dur="500"/>
                                        <p:tgtEl>
                                          <p:spTgt spid="35"/>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blinds(horizontal)">
                                      <p:cBhvr>
                                        <p:cTn id="73" dur="500"/>
                                        <p:tgtEl>
                                          <p:spTgt spid="36"/>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blinds(horizontal)">
                                      <p:cBhvr>
                                        <p:cTn id="78" dur="500"/>
                                        <p:tgtEl>
                                          <p:spTgt spid="41"/>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blinds(horizontal)">
                                      <p:cBhvr>
                                        <p:cTn id="81" dur="500"/>
                                        <p:tgtEl>
                                          <p:spTgt spid="21"/>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blinds(horizontal)">
                                      <p:cBhvr>
                                        <p:cTn id="86" dur="500"/>
                                        <p:tgtEl>
                                          <p:spTgt spid="38"/>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blinds(horizontal)">
                                      <p:cBhvr>
                                        <p:cTn id="89" dur="500"/>
                                        <p:tgtEl>
                                          <p:spTgt spid="39"/>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blinds(horizontal)">
                                      <p:cBhvr>
                                        <p:cTn id="94" dur="500"/>
                                        <p:tgtEl>
                                          <p:spTgt spid="44"/>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blinds(horizontal)">
                                      <p:cBhvr>
                                        <p:cTn id="97" dur="500"/>
                                        <p:tgtEl>
                                          <p:spTgt spid="22"/>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46"/>
                                        </p:tgtEl>
                                        <p:attrNameLst>
                                          <p:attrName>style.visibility</p:attrName>
                                        </p:attrNameLst>
                                      </p:cBhvr>
                                      <p:to>
                                        <p:strVal val="visible"/>
                                      </p:to>
                                    </p:set>
                                    <p:animEffect transition="in" filter="blinds(horizontal)">
                                      <p:cBhvr>
                                        <p:cTn id="102" dur="500"/>
                                        <p:tgtEl>
                                          <p:spTgt spid="46"/>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blinds(horizontal)">
                                      <p:cBhvr>
                                        <p:cTn id="105" dur="500"/>
                                        <p:tgtEl>
                                          <p:spTgt spid="23"/>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nodeType="click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blinds(horizontal)">
                                      <p:cBhvr>
                                        <p:cTn id="110" dur="500"/>
                                        <p:tgtEl>
                                          <p:spTgt spid="52"/>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9"/>
                                        </p:tgtEl>
                                        <p:attrNameLst>
                                          <p:attrName>style.visibility</p:attrName>
                                        </p:attrNameLst>
                                      </p:cBhvr>
                                      <p:to>
                                        <p:strVal val="visible"/>
                                      </p:to>
                                    </p:set>
                                    <p:animEffect transition="in" filter="blinds(horizontal)">
                                      <p:cBhvr>
                                        <p:cTn id="113" dur="500"/>
                                        <p:tgtEl>
                                          <p:spTgt spid="9"/>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19"/>
                                        </p:tgtEl>
                                        <p:attrNameLst>
                                          <p:attrName>style.visibility</p:attrName>
                                        </p:attrNameLst>
                                      </p:cBhvr>
                                      <p:to>
                                        <p:strVal val="visible"/>
                                      </p:to>
                                    </p:set>
                                    <p:animEffect transition="in" filter="blinds(horizontal)">
                                      <p:cBhvr>
                                        <p:cTn id="116" dur="500"/>
                                        <p:tgtEl>
                                          <p:spTgt spid="19"/>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56"/>
                                        </p:tgtEl>
                                        <p:attrNameLst>
                                          <p:attrName>style.visibility</p:attrName>
                                        </p:attrNameLst>
                                      </p:cBhvr>
                                      <p:to>
                                        <p:strVal val="visible"/>
                                      </p:to>
                                    </p:set>
                                    <p:animEffect transition="in" filter="blinds(horizontal)">
                                      <p:cBhvr>
                                        <p:cTn id="119" dur="500"/>
                                        <p:tgtEl>
                                          <p:spTgt spid="56"/>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grpId="0" nodeType="clickEffect">
                                  <p:stCondLst>
                                    <p:cond delay="0"/>
                                  </p:stCondLst>
                                  <p:childTnLst>
                                    <p:set>
                                      <p:cBhvr>
                                        <p:cTn id="123" dur="1" fill="hold">
                                          <p:stCondLst>
                                            <p:cond delay="0"/>
                                          </p:stCondLst>
                                        </p:cTn>
                                        <p:tgtEl>
                                          <p:spTgt spid="55"/>
                                        </p:tgtEl>
                                        <p:attrNameLst>
                                          <p:attrName>style.visibility</p:attrName>
                                        </p:attrNameLst>
                                      </p:cBhvr>
                                      <p:to>
                                        <p:strVal val="visible"/>
                                      </p:to>
                                    </p:set>
                                    <p:animEffect transition="in" filter="blinds(horizontal)">
                                      <p:cBhvr>
                                        <p:cTn id="124"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p:bldP spid="12" grpId="0" animBg="1"/>
      <p:bldP spid="14" grpId="0"/>
      <p:bldP spid="15" grpId="0" animBg="1"/>
      <p:bldP spid="16" grpId="0"/>
      <p:bldP spid="17" grpId="0" animBg="1"/>
      <p:bldP spid="18" grpId="0"/>
      <p:bldP spid="19" grpId="0" animBg="1"/>
      <p:bldP spid="20" grpId="0" animBg="1"/>
      <p:bldP spid="21" grpId="0" animBg="1"/>
      <p:bldP spid="22" grpId="0" animBg="1"/>
      <p:bldP spid="23" grpId="0" animBg="1"/>
      <p:bldP spid="35" grpId="0"/>
      <p:bldP spid="36" grpId="0"/>
      <p:bldP spid="37" grpId="0"/>
      <p:bldP spid="38" grpId="0"/>
      <p:bldP spid="39" grpId="0"/>
      <p:bldP spid="54" grpId="0"/>
      <p:bldP spid="55" grpId="0"/>
      <p:bldP spid="5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457200" y="98425"/>
            <a:ext cx="8229600" cy="561975"/>
          </a:xfrm>
        </p:spPr>
        <p:txBody>
          <a:bodyPr/>
          <a:lstStyle/>
          <a:p>
            <a:r>
              <a:rPr lang="zh-CN" altLang="en-US" sz="3200"/>
              <a:t>主要内容</a:t>
            </a:r>
          </a:p>
        </p:txBody>
      </p:sp>
      <p:sp>
        <p:nvSpPr>
          <p:cNvPr id="573443" name="Rectangle 3"/>
          <p:cNvSpPr>
            <a:spLocks noGrp="1" noChangeArrowheads="1"/>
          </p:cNvSpPr>
          <p:nvPr>
            <p:ph type="body" idx="4294967295"/>
          </p:nvPr>
        </p:nvSpPr>
        <p:spPr>
          <a:xfrm>
            <a:off x="431800" y="998538"/>
            <a:ext cx="8370888" cy="5626100"/>
          </a:xfrm>
        </p:spPr>
        <p:txBody>
          <a:bodyPr/>
          <a:lstStyle/>
          <a:p>
            <a:pPr>
              <a:spcBef>
                <a:spcPts val="1000"/>
              </a:spcBef>
            </a:pPr>
            <a:r>
              <a:rPr lang="en-US" altLang="zh-CN" sz="2600" dirty="0" err="1">
                <a:ea typeface="黑体" pitchFamily="49" charset="-122"/>
              </a:rPr>
              <a:t>NEMU</a:t>
            </a:r>
            <a:r>
              <a:rPr lang="zh-CN" altLang="en-US" sz="2600" dirty="0">
                <a:ea typeface="黑体" pitchFamily="49" charset="-122"/>
              </a:rPr>
              <a:t>中的指令执行过程</a:t>
            </a:r>
            <a:endParaRPr lang="en-US" altLang="zh-CN" sz="2600" dirty="0">
              <a:ea typeface="黑体" pitchFamily="49" charset="-122"/>
            </a:endParaRPr>
          </a:p>
          <a:p>
            <a:pPr>
              <a:spcBef>
                <a:spcPts val="1000"/>
              </a:spcBef>
            </a:pPr>
            <a:endParaRPr lang="en-US" altLang="zh-CN" sz="2600" dirty="0">
              <a:ea typeface="黑体" pitchFamily="49" charset="-122"/>
            </a:endParaRPr>
          </a:p>
          <a:p>
            <a:pPr>
              <a:spcBef>
                <a:spcPts val="1000"/>
              </a:spcBef>
            </a:pPr>
            <a:r>
              <a:rPr lang="en-US" altLang="zh-CN" sz="2600" dirty="0" err="1">
                <a:ea typeface="黑体" pitchFamily="49" charset="-122"/>
              </a:rPr>
              <a:t>NEMU</a:t>
            </a:r>
            <a:r>
              <a:rPr lang="zh-CN" altLang="en-US" sz="2600" dirty="0">
                <a:ea typeface="黑体" pitchFamily="49" charset="-122"/>
              </a:rPr>
              <a:t>中对浮点数的支持</a:t>
            </a:r>
            <a:r>
              <a:rPr lang="en-US" altLang="zh-CN" sz="2600" dirty="0">
                <a:ea typeface="黑体" pitchFamily="49" charset="-122"/>
              </a:rPr>
              <a:t> — </a:t>
            </a:r>
            <a:r>
              <a:rPr lang="zh-CN" altLang="en-US" sz="2600" dirty="0">
                <a:ea typeface="黑体" pitchFamily="49" charset="-122"/>
              </a:rPr>
              <a:t>定点化</a:t>
            </a:r>
            <a:endParaRPr lang="en-US" altLang="zh-CN" sz="2600" dirty="0">
              <a:ea typeface="黑体" pitchFamily="49" charset="-122"/>
            </a:endParaRPr>
          </a:p>
          <a:p>
            <a:pPr>
              <a:spcBef>
                <a:spcPts val="1000"/>
              </a:spcBef>
            </a:pPr>
            <a:endParaRPr lang="en-US" altLang="zh-CN" sz="2600" dirty="0">
              <a:ea typeface="黑体" pitchFamily="49" charset="-122"/>
            </a:endParaRPr>
          </a:p>
          <a:p>
            <a:pPr>
              <a:spcBef>
                <a:spcPts val="1000"/>
              </a:spcBef>
            </a:pPr>
            <a:r>
              <a:rPr lang="zh-CN" altLang="en-US" sz="2600" dirty="0">
                <a:ea typeface="黑体" pitchFamily="49" charset="-122"/>
              </a:rPr>
              <a:t>强化简易调试器</a:t>
            </a:r>
            <a:endParaRPr lang="en-US" altLang="zh-CN" sz="2600" dirty="0">
              <a:ea typeface="黑体" pitchFamily="49" charset="-122"/>
            </a:endParaRPr>
          </a:p>
          <a:p>
            <a:pPr>
              <a:spcBef>
                <a:spcPts val="1000"/>
              </a:spcBef>
            </a:pPr>
            <a:endParaRPr lang="en-US" altLang="zh-CN" sz="2600" dirty="0">
              <a:ea typeface="黑体" pitchFamily="49" charset="-122"/>
            </a:endParaRPr>
          </a:p>
          <a:p>
            <a:pPr>
              <a:spcBef>
                <a:spcPts val="1000"/>
              </a:spcBef>
            </a:pPr>
            <a:r>
              <a:rPr lang="zh-CN" altLang="en-US" sz="2600" dirty="0">
                <a:ea typeface="黑体" pitchFamily="49" charset="-122"/>
              </a:rPr>
              <a:t>程序的加载</a:t>
            </a:r>
            <a:endParaRPr lang="en-US" altLang="zh-CN" sz="2600" dirty="0">
              <a:ea typeface="黑体" pitchFamily="49" charset="-122"/>
            </a:endParaRPr>
          </a:p>
          <a:p>
            <a:pPr>
              <a:spcBef>
                <a:spcPts val="1000"/>
              </a:spcBef>
            </a:pPr>
            <a:endParaRPr lang="en-US" altLang="zh-CN" sz="2600" dirty="0">
              <a:ea typeface="黑体" pitchFamily="49" charset="-122"/>
            </a:endParaRPr>
          </a:p>
          <a:p>
            <a:pPr>
              <a:spcBef>
                <a:spcPts val="1000"/>
              </a:spcBef>
            </a:pPr>
            <a:r>
              <a:rPr lang="zh-CN" altLang="en-US" sz="2600" dirty="0">
                <a:ea typeface="黑体" pitchFamily="49" charset="-122"/>
              </a:rPr>
              <a:t>改变程序的行为（选做）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573443">
                                            <p:txEl>
                                              <p:pRg st="4" end="4"/>
                                            </p:txEl>
                                          </p:spTgt>
                                        </p:tgtEl>
                                        <p:attrNameLst>
                                          <p:attrName>style.color</p:attrName>
                                        </p:attrNameLst>
                                      </p:cBhvr>
                                      <p:to>
                                        <a:srgbClr val="0066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98425"/>
            <a:ext cx="8229600" cy="561975"/>
          </a:xfrm>
        </p:spPr>
        <p:txBody>
          <a:bodyPr/>
          <a:lstStyle/>
          <a:p>
            <a:r>
              <a:rPr lang="en-US" altLang="zh-CN" sz="3600" dirty="0"/>
              <a:t>ELF</a:t>
            </a:r>
            <a:r>
              <a:rPr lang="zh-CN" altLang="en-US" sz="3600" dirty="0"/>
              <a:t>目标文件 </a:t>
            </a:r>
            <a:r>
              <a:rPr lang="en-US" altLang="zh-CN" sz="3600" dirty="0"/>
              <a:t>(1)</a:t>
            </a:r>
            <a:endParaRPr lang="zh-CN" altLang="en-US" sz="3600" dirty="0"/>
          </a:p>
        </p:txBody>
      </p:sp>
      <p:sp>
        <p:nvSpPr>
          <p:cNvPr id="15" name="TextBox 14"/>
          <p:cNvSpPr txBox="1">
            <a:spLocks noChangeArrowheads="1"/>
          </p:cNvSpPr>
          <p:nvPr/>
        </p:nvSpPr>
        <p:spPr bwMode="auto">
          <a:xfrm>
            <a:off x="341313" y="757728"/>
            <a:ext cx="8370887" cy="541174"/>
          </a:xfrm>
          <a:prstGeom prst="rect">
            <a:avLst/>
          </a:prstGeom>
          <a:noFill/>
          <a:ln w="9525">
            <a:noFill/>
            <a:miter lim="800000"/>
            <a:headEnd/>
            <a:tailEnd/>
          </a:ln>
        </p:spPr>
        <p:txBody>
          <a:bodyPr>
            <a:spAutoFit/>
          </a:bodyPr>
          <a:lstStyle/>
          <a:p>
            <a:pPr>
              <a:lnSpc>
                <a:spcPts val="3500"/>
              </a:lnSpc>
              <a:buFont typeface="Wingdings" pitchFamily="2" charset="2"/>
              <a:buChar char="l"/>
            </a:pPr>
            <a:r>
              <a:rPr lang="en-US" altLang="zh-CN" dirty="0">
                <a:latin typeface="微软雅黑" pitchFamily="34" charset="-122"/>
                <a:ea typeface="微软雅黑" pitchFamily="34" charset="-122"/>
              </a:rPr>
              <a:t> </a:t>
            </a:r>
            <a:r>
              <a:rPr lang="en-US" altLang="zh-CN" sz="2000" dirty="0">
                <a:latin typeface="微软雅黑" pitchFamily="34" charset="-122"/>
                <a:ea typeface="微软雅黑" pitchFamily="34" charset="-122"/>
              </a:rPr>
              <a:t>ELF</a:t>
            </a:r>
            <a:r>
              <a:rPr lang="zh-CN" altLang="en-US" sz="2000" dirty="0">
                <a:latin typeface="微软雅黑" pitchFamily="34" charset="-122"/>
                <a:ea typeface="微软雅黑" pitchFamily="34" charset="-122"/>
              </a:rPr>
              <a:t>目标文件：</a:t>
            </a:r>
            <a:r>
              <a:rPr lang="zh-CN" altLang="en-US" sz="2000" b="1" dirty="0">
                <a:solidFill>
                  <a:srgbClr val="0066CC"/>
                </a:solidFill>
                <a:latin typeface="微软雅黑" pitchFamily="34" charset="-122"/>
                <a:ea typeface="微软雅黑" pitchFamily="34" charset="-122"/>
              </a:rPr>
              <a:t>可重定位</a:t>
            </a:r>
            <a:r>
              <a:rPr lang="zh-CN" altLang="en-US" sz="2000" dirty="0">
                <a:latin typeface="微软雅黑" pitchFamily="34" charset="-122"/>
                <a:ea typeface="微软雅黑" pitchFamily="34" charset="-122"/>
              </a:rPr>
              <a:t>目标文件和</a:t>
            </a:r>
            <a:r>
              <a:rPr lang="zh-CN" altLang="en-US" sz="2000" b="1" dirty="0">
                <a:solidFill>
                  <a:srgbClr val="0066CC"/>
                </a:solidFill>
                <a:latin typeface="微软雅黑" pitchFamily="34" charset="-122"/>
                <a:ea typeface="微软雅黑" pitchFamily="34" charset="-122"/>
              </a:rPr>
              <a:t>可执行</a:t>
            </a:r>
            <a:r>
              <a:rPr lang="zh-CN" altLang="en-US" sz="2000" dirty="0">
                <a:latin typeface="微软雅黑" pitchFamily="34" charset="-122"/>
                <a:ea typeface="微软雅黑" pitchFamily="34" charset="-122"/>
              </a:rPr>
              <a:t>目标文件</a:t>
            </a:r>
          </a:p>
        </p:txBody>
      </p:sp>
      <p:sp>
        <p:nvSpPr>
          <p:cNvPr id="18" name="Rectangle 9"/>
          <p:cNvSpPr>
            <a:spLocks noChangeArrowheads="1"/>
          </p:cNvSpPr>
          <p:nvPr/>
        </p:nvSpPr>
        <p:spPr bwMode="auto">
          <a:xfrm>
            <a:off x="521550" y="1641230"/>
            <a:ext cx="2960687" cy="2282825"/>
          </a:xfrm>
          <a:prstGeom prst="rect">
            <a:avLst/>
          </a:prstGeom>
          <a:noFill/>
          <a:ln w="9525">
            <a:noFill/>
            <a:miter lim="800000"/>
            <a:headEnd/>
            <a:tailEnd/>
          </a:ln>
          <a:effectLst/>
        </p:spPr>
        <p:txBody>
          <a:bodyPr>
            <a:spAutoFit/>
          </a:bodyPr>
          <a:lstStyle/>
          <a:p>
            <a:pPr>
              <a:lnSpc>
                <a:spcPct val="120000"/>
              </a:lnSpc>
            </a:pPr>
            <a:r>
              <a:rPr lang="en-US" altLang="zh-CN" sz="2000" b="1" dirty="0">
                <a:latin typeface="微软雅黑" pitchFamily="34" charset="-122"/>
                <a:ea typeface="微软雅黑" pitchFamily="34" charset="-122"/>
              </a:rPr>
              <a:t>/* </a:t>
            </a:r>
            <a:r>
              <a:rPr lang="en-US" altLang="zh-CN" sz="2000" b="1" dirty="0" err="1">
                <a:solidFill>
                  <a:srgbClr val="9900CC"/>
                </a:solidFill>
                <a:latin typeface="微软雅黑" pitchFamily="34" charset="-122"/>
                <a:ea typeface="微软雅黑" pitchFamily="34" charset="-122"/>
              </a:rPr>
              <a:t>main.c</a:t>
            </a:r>
            <a:r>
              <a:rPr lang="en-US" altLang="zh-CN" sz="2000" b="1" dirty="0">
                <a:latin typeface="微软雅黑" pitchFamily="34" charset="-122"/>
                <a:ea typeface="微软雅黑" pitchFamily="34" charset="-122"/>
              </a:rPr>
              <a:t> */</a:t>
            </a:r>
            <a:endParaRPr lang="zh-CN" altLang="en-US" sz="2000" b="1" dirty="0">
              <a:latin typeface="微软雅黑" pitchFamily="34" charset="-122"/>
              <a:ea typeface="微软雅黑" pitchFamily="34" charset="-122"/>
            </a:endParaRPr>
          </a:p>
          <a:p>
            <a:pPr>
              <a:lnSpc>
                <a:spcPct val="120000"/>
              </a:lnSpc>
            </a:pPr>
            <a:r>
              <a:rPr lang="en-US" altLang="zh-CN" sz="2000" b="1" dirty="0" err="1">
                <a:latin typeface="微软雅黑" pitchFamily="34" charset="-122"/>
                <a:ea typeface="微软雅黑" pitchFamily="34" charset="-122"/>
              </a:rPr>
              <a:t>int</a:t>
            </a:r>
            <a:r>
              <a:rPr lang="en-US" altLang="zh-CN" sz="2000" b="1" dirty="0">
                <a:latin typeface="微软雅黑" pitchFamily="34" charset="-122"/>
                <a:ea typeface="微软雅黑" pitchFamily="34" charset="-122"/>
              </a:rPr>
              <a:t> add(</a:t>
            </a:r>
            <a:r>
              <a:rPr lang="en-US" altLang="zh-CN" sz="2000" b="1" dirty="0" err="1">
                <a:latin typeface="微软雅黑" pitchFamily="34" charset="-122"/>
                <a:ea typeface="微软雅黑" pitchFamily="34" charset="-122"/>
              </a:rPr>
              <a:t>int</a:t>
            </a:r>
            <a:r>
              <a:rPr lang="en-US" altLang="zh-CN" sz="2000" b="1" dirty="0">
                <a:latin typeface="微软雅黑" pitchFamily="34" charset="-122"/>
                <a:ea typeface="微软雅黑" pitchFamily="34" charset="-122"/>
              </a:rPr>
              <a:t>, </a:t>
            </a:r>
            <a:r>
              <a:rPr lang="en-US" altLang="zh-CN" sz="2000" b="1" dirty="0" err="1">
                <a:latin typeface="微软雅黑" pitchFamily="34" charset="-122"/>
                <a:ea typeface="微软雅黑" pitchFamily="34" charset="-122"/>
              </a:rPr>
              <a:t>int</a:t>
            </a:r>
            <a:r>
              <a:rPr lang="en-US" altLang="zh-CN" sz="2000" b="1" dirty="0">
                <a:latin typeface="微软雅黑" pitchFamily="34" charset="-122"/>
                <a:ea typeface="微软雅黑" pitchFamily="34" charset="-122"/>
              </a:rPr>
              <a:t>);</a:t>
            </a:r>
          </a:p>
          <a:p>
            <a:pPr>
              <a:lnSpc>
                <a:spcPct val="120000"/>
              </a:lnSpc>
            </a:pPr>
            <a:r>
              <a:rPr lang="en-US" altLang="zh-CN" sz="2000" b="1" dirty="0" err="1">
                <a:latin typeface="微软雅黑" pitchFamily="34" charset="-122"/>
                <a:ea typeface="微软雅黑" pitchFamily="34" charset="-122"/>
              </a:rPr>
              <a:t>int</a:t>
            </a:r>
            <a:r>
              <a:rPr lang="en-US" altLang="zh-CN" sz="2000" b="1" dirty="0">
                <a:latin typeface="微软雅黑" pitchFamily="34" charset="-122"/>
                <a:ea typeface="微软雅黑" pitchFamily="34" charset="-122"/>
              </a:rPr>
              <a:t> main( )</a:t>
            </a:r>
          </a:p>
          <a:p>
            <a:pPr>
              <a:lnSpc>
                <a:spcPct val="120000"/>
              </a:lnSpc>
            </a:pPr>
            <a:r>
              <a:rPr lang="en-US" altLang="zh-CN" sz="2000" b="1" dirty="0">
                <a:latin typeface="微软雅黑" pitchFamily="34" charset="-122"/>
                <a:ea typeface="微软雅黑" pitchFamily="34" charset="-122"/>
              </a:rPr>
              <a:t>{</a:t>
            </a:r>
          </a:p>
          <a:p>
            <a:pPr>
              <a:lnSpc>
                <a:spcPct val="120000"/>
              </a:lnSpc>
            </a:pPr>
            <a:r>
              <a:rPr lang="en-US" altLang="zh-CN" sz="2000" b="1" dirty="0">
                <a:latin typeface="微软雅黑" pitchFamily="34" charset="-122"/>
                <a:ea typeface="微软雅黑" pitchFamily="34" charset="-122"/>
              </a:rPr>
              <a:t>   return add(20, 13);</a:t>
            </a:r>
          </a:p>
          <a:p>
            <a:pPr>
              <a:lnSpc>
                <a:spcPct val="120000"/>
              </a:lnSpc>
            </a:pPr>
            <a:r>
              <a:rPr lang="en-US" altLang="zh-CN" sz="2000" b="1" dirty="0">
                <a:latin typeface="微软雅黑" pitchFamily="34" charset="-122"/>
                <a:ea typeface="微软雅黑" pitchFamily="34" charset="-122"/>
              </a:rPr>
              <a:t>}</a:t>
            </a:r>
          </a:p>
        </p:txBody>
      </p:sp>
      <p:sp>
        <p:nvSpPr>
          <p:cNvPr id="19" name="Rectangle 10"/>
          <p:cNvSpPr>
            <a:spLocks noChangeArrowheads="1"/>
          </p:cNvSpPr>
          <p:nvPr/>
        </p:nvSpPr>
        <p:spPr bwMode="auto">
          <a:xfrm>
            <a:off x="4391980" y="1610739"/>
            <a:ext cx="2714625" cy="2282825"/>
          </a:xfrm>
          <a:prstGeom prst="rect">
            <a:avLst/>
          </a:prstGeom>
          <a:noFill/>
          <a:ln w="9525">
            <a:noFill/>
            <a:miter lim="800000"/>
            <a:headEnd/>
            <a:tailEnd/>
          </a:ln>
          <a:effectLst/>
        </p:spPr>
        <p:txBody>
          <a:bodyPr>
            <a:spAutoFit/>
          </a:bodyPr>
          <a:lstStyle/>
          <a:p>
            <a:pPr>
              <a:lnSpc>
                <a:spcPct val="120000"/>
              </a:lnSpc>
            </a:pPr>
            <a:r>
              <a:rPr lang="en-US" altLang="zh-CN" sz="2000" b="1" dirty="0">
                <a:latin typeface="微软雅黑" pitchFamily="34" charset="-122"/>
                <a:ea typeface="微软雅黑" pitchFamily="34" charset="-122"/>
              </a:rPr>
              <a:t>/* </a:t>
            </a:r>
            <a:r>
              <a:rPr lang="en-US" altLang="zh-CN" sz="2000" b="1" dirty="0" err="1">
                <a:solidFill>
                  <a:srgbClr val="9900CC"/>
                </a:solidFill>
                <a:latin typeface="微软雅黑" pitchFamily="34" charset="-122"/>
                <a:ea typeface="微软雅黑" pitchFamily="34" charset="-122"/>
              </a:rPr>
              <a:t>test.c</a:t>
            </a:r>
            <a:r>
              <a:rPr lang="en-US" altLang="zh-CN" sz="2000" b="1" dirty="0">
                <a:latin typeface="微软雅黑" pitchFamily="34" charset="-122"/>
                <a:ea typeface="微软雅黑" pitchFamily="34" charset="-122"/>
              </a:rPr>
              <a:t> */</a:t>
            </a:r>
          </a:p>
          <a:p>
            <a:pPr>
              <a:lnSpc>
                <a:spcPct val="120000"/>
              </a:lnSpc>
            </a:pPr>
            <a:r>
              <a:rPr lang="en-US" altLang="zh-CN" sz="2000" b="1" dirty="0" err="1">
                <a:latin typeface="微软雅黑" pitchFamily="34" charset="-122"/>
                <a:ea typeface="微软雅黑" pitchFamily="34" charset="-122"/>
              </a:rPr>
              <a:t>int</a:t>
            </a:r>
            <a:r>
              <a:rPr lang="en-US" altLang="zh-CN" sz="2000" b="1" dirty="0">
                <a:latin typeface="微软雅黑" pitchFamily="34" charset="-122"/>
                <a:ea typeface="微软雅黑" pitchFamily="34" charset="-122"/>
              </a:rPr>
              <a:t> add(</a:t>
            </a:r>
            <a:r>
              <a:rPr lang="en-US" altLang="zh-CN" sz="2000" b="1" dirty="0" err="1">
                <a:latin typeface="微软雅黑" pitchFamily="34" charset="-122"/>
                <a:ea typeface="微软雅黑" pitchFamily="34" charset="-122"/>
              </a:rPr>
              <a:t>int</a:t>
            </a:r>
            <a:r>
              <a:rPr lang="en-US" altLang="zh-CN" sz="2000" b="1" dirty="0">
                <a:latin typeface="微软雅黑" pitchFamily="34" charset="-122"/>
                <a:ea typeface="微软雅黑" pitchFamily="34" charset="-122"/>
              </a:rPr>
              <a:t> </a:t>
            </a:r>
            <a:r>
              <a:rPr lang="en-US" altLang="zh-CN" sz="2000" b="1" dirty="0" err="1">
                <a:latin typeface="微软雅黑" pitchFamily="34" charset="-122"/>
                <a:ea typeface="微软雅黑" pitchFamily="34" charset="-122"/>
              </a:rPr>
              <a:t>i</a:t>
            </a:r>
            <a:r>
              <a:rPr lang="en-US" altLang="zh-CN" sz="2000" b="1" dirty="0">
                <a:latin typeface="微软雅黑" pitchFamily="34" charset="-122"/>
                <a:ea typeface="微软雅黑" pitchFamily="34" charset="-122"/>
              </a:rPr>
              <a:t>, </a:t>
            </a:r>
            <a:r>
              <a:rPr lang="en-US" altLang="zh-CN" sz="2000" b="1" dirty="0" err="1">
                <a:latin typeface="微软雅黑" pitchFamily="34" charset="-122"/>
                <a:ea typeface="微软雅黑" pitchFamily="34" charset="-122"/>
              </a:rPr>
              <a:t>int</a:t>
            </a:r>
            <a:r>
              <a:rPr lang="en-US" altLang="zh-CN" sz="2000" b="1" dirty="0">
                <a:latin typeface="微软雅黑" pitchFamily="34" charset="-122"/>
                <a:ea typeface="微软雅黑" pitchFamily="34" charset="-122"/>
              </a:rPr>
              <a:t> j)</a:t>
            </a:r>
          </a:p>
          <a:p>
            <a:pPr>
              <a:lnSpc>
                <a:spcPct val="120000"/>
              </a:lnSpc>
            </a:pPr>
            <a:r>
              <a:rPr lang="en-US" altLang="zh-CN" sz="2000" b="1" dirty="0">
                <a:latin typeface="微软雅黑" pitchFamily="34" charset="-122"/>
                <a:ea typeface="微软雅黑" pitchFamily="34" charset="-122"/>
              </a:rPr>
              <a:t>{</a:t>
            </a:r>
          </a:p>
          <a:p>
            <a:pPr>
              <a:lnSpc>
                <a:spcPct val="120000"/>
              </a:lnSpc>
            </a:pPr>
            <a:r>
              <a:rPr lang="en-US" altLang="zh-CN" sz="2000" b="1" dirty="0">
                <a:latin typeface="微软雅黑" pitchFamily="34" charset="-122"/>
                <a:ea typeface="微软雅黑" pitchFamily="34" charset="-122"/>
              </a:rPr>
              <a:t>     </a:t>
            </a:r>
            <a:r>
              <a:rPr lang="en-US" altLang="zh-CN" sz="2000" b="1" dirty="0" err="1">
                <a:latin typeface="微软雅黑" pitchFamily="34" charset="-122"/>
                <a:ea typeface="微软雅黑" pitchFamily="34" charset="-122"/>
              </a:rPr>
              <a:t>int</a:t>
            </a:r>
            <a:r>
              <a:rPr lang="en-US" altLang="zh-CN" sz="2000" b="1" dirty="0">
                <a:latin typeface="微软雅黑" pitchFamily="34" charset="-122"/>
                <a:ea typeface="微软雅黑" pitchFamily="34" charset="-122"/>
              </a:rPr>
              <a:t> x = </a:t>
            </a:r>
            <a:r>
              <a:rPr lang="en-US" altLang="zh-CN" sz="2000" b="1" dirty="0" err="1">
                <a:latin typeface="微软雅黑" pitchFamily="34" charset="-122"/>
                <a:ea typeface="微软雅黑" pitchFamily="34" charset="-122"/>
              </a:rPr>
              <a:t>i</a:t>
            </a:r>
            <a:r>
              <a:rPr lang="en-US" altLang="zh-CN" sz="2000" b="1" dirty="0">
                <a:latin typeface="微软雅黑" pitchFamily="34" charset="-122"/>
                <a:ea typeface="微软雅黑" pitchFamily="34" charset="-122"/>
              </a:rPr>
              <a:t> + j;</a:t>
            </a:r>
          </a:p>
          <a:p>
            <a:pPr>
              <a:lnSpc>
                <a:spcPct val="120000"/>
              </a:lnSpc>
            </a:pPr>
            <a:r>
              <a:rPr lang="en-US" altLang="zh-CN" sz="2000" b="1" dirty="0">
                <a:latin typeface="微软雅黑" pitchFamily="34" charset="-122"/>
                <a:ea typeface="微软雅黑" pitchFamily="34" charset="-122"/>
              </a:rPr>
              <a:t>     return x;</a:t>
            </a:r>
          </a:p>
          <a:p>
            <a:pPr>
              <a:lnSpc>
                <a:spcPct val="120000"/>
              </a:lnSpc>
            </a:pPr>
            <a:r>
              <a:rPr lang="en-US" altLang="zh-CN" sz="2000" b="1" dirty="0">
                <a:latin typeface="微软雅黑" pitchFamily="34" charset="-122"/>
                <a:ea typeface="微软雅黑" pitchFamily="34" charset="-122"/>
              </a:rPr>
              <a:t>}</a:t>
            </a:r>
          </a:p>
        </p:txBody>
      </p:sp>
      <p:sp>
        <p:nvSpPr>
          <p:cNvPr id="20" name="矩形 19"/>
          <p:cNvSpPr>
            <a:spLocks noChangeArrowheads="1"/>
          </p:cNvSpPr>
          <p:nvPr/>
        </p:nvSpPr>
        <p:spPr bwMode="auto">
          <a:xfrm>
            <a:off x="431540" y="4522765"/>
            <a:ext cx="8189912" cy="1246495"/>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pPr>
              <a:lnSpc>
                <a:spcPts val="3000"/>
              </a:lnSpc>
            </a:pPr>
            <a:r>
              <a:rPr lang="zh-CN" altLang="en-US" sz="2000" dirty="0">
                <a:latin typeface="微软雅黑" pitchFamily="34" charset="-122"/>
                <a:ea typeface="微软雅黑" pitchFamily="34" charset="-122"/>
              </a:rPr>
              <a:t>使用</a:t>
            </a:r>
            <a:r>
              <a:rPr lang="en-US" altLang="zh-CN" sz="2000" dirty="0">
                <a:latin typeface="微软雅黑" pitchFamily="34" charset="-122"/>
                <a:ea typeface="微软雅黑" pitchFamily="34" charset="-122"/>
              </a:rPr>
              <a:t>GCC</a:t>
            </a:r>
            <a:r>
              <a:rPr lang="zh-CN" altLang="en-US" sz="2000" dirty="0">
                <a:latin typeface="微软雅黑" pitchFamily="34" charset="-122"/>
                <a:ea typeface="微软雅黑" pitchFamily="34" charset="-122"/>
              </a:rPr>
              <a:t>编译器</a:t>
            </a:r>
            <a:r>
              <a:rPr lang="zh-CN" altLang="en-US" sz="2000" b="1" dirty="0">
                <a:solidFill>
                  <a:srgbClr val="0066CC"/>
                </a:solidFill>
                <a:latin typeface="微软雅黑" pitchFamily="34" charset="-122"/>
                <a:ea typeface="微软雅黑" pitchFamily="34" charset="-122"/>
              </a:rPr>
              <a:t>编译</a:t>
            </a:r>
            <a:r>
              <a:rPr lang="zh-CN" altLang="en-US" sz="2000" dirty="0">
                <a:latin typeface="微软雅黑" pitchFamily="34" charset="-122"/>
                <a:ea typeface="微软雅黑" pitchFamily="34" charset="-122"/>
              </a:rPr>
              <a:t>并</a:t>
            </a:r>
            <a:r>
              <a:rPr lang="zh-CN" altLang="en-US" sz="2000" b="1" dirty="0">
                <a:solidFill>
                  <a:srgbClr val="0066CC"/>
                </a:solidFill>
                <a:latin typeface="微软雅黑" pitchFamily="34" charset="-122"/>
                <a:ea typeface="微软雅黑" pitchFamily="34" charset="-122"/>
              </a:rPr>
              <a:t>链接</a:t>
            </a:r>
            <a:r>
              <a:rPr lang="zh-CN" altLang="en-US" sz="2000" dirty="0">
                <a:latin typeface="微软雅黑" pitchFamily="34" charset="-122"/>
                <a:ea typeface="微软雅黑" pitchFamily="34" charset="-122"/>
              </a:rPr>
              <a:t>生成</a:t>
            </a:r>
            <a:r>
              <a:rPr lang="zh-CN" altLang="en-US" sz="2000" b="1" dirty="0">
                <a:solidFill>
                  <a:srgbClr val="0066CC"/>
                </a:solidFill>
                <a:latin typeface="微软雅黑" pitchFamily="34" charset="-122"/>
                <a:ea typeface="微软雅黑" pitchFamily="34" charset="-122"/>
              </a:rPr>
              <a:t>可执行程序</a:t>
            </a:r>
            <a:r>
              <a:rPr lang="en-US" altLang="zh-CN" sz="2000" dirty="0">
                <a:latin typeface="微软雅黑" pitchFamily="34" charset="-122"/>
                <a:ea typeface="微软雅黑" pitchFamily="34" charset="-122"/>
              </a:rPr>
              <a:t>add</a:t>
            </a:r>
          </a:p>
          <a:p>
            <a:pPr>
              <a:lnSpc>
                <a:spcPts val="3000"/>
              </a:lnSpc>
            </a:pPr>
            <a:r>
              <a:rPr lang="en-US" altLang="zh-CN" sz="2000" dirty="0">
                <a:latin typeface="微软雅黑" pitchFamily="34" charset="-122"/>
                <a:ea typeface="微软雅黑" pitchFamily="34" charset="-122"/>
              </a:rPr>
              <a:t>-$ </a:t>
            </a:r>
            <a:r>
              <a:rPr lang="en-US" altLang="zh-CN" sz="2000" dirty="0" err="1">
                <a:solidFill>
                  <a:srgbClr val="FF0000"/>
                </a:solidFill>
                <a:latin typeface="微软雅黑" pitchFamily="34" charset="-122"/>
                <a:ea typeface="微软雅黑" pitchFamily="34" charset="-122"/>
              </a:rPr>
              <a:t>gcc</a:t>
            </a:r>
            <a:r>
              <a:rPr lang="en-US" altLang="zh-CN" sz="2000" dirty="0">
                <a:solidFill>
                  <a:srgbClr val="FF0000"/>
                </a:solidFill>
                <a:latin typeface="微软雅黑" pitchFamily="34" charset="-122"/>
                <a:ea typeface="微软雅黑" pitchFamily="34" charset="-122"/>
              </a:rPr>
              <a:t> -g -o add </a:t>
            </a:r>
            <a:r>
              <a:rPr lang="en-US" altLang="zh-CN" sz="2000" dirty="0" err="1">
                <a:solidFill>
                  <a:srgbClr val="FF0000"/>
                </a:solidFill>
                <a:latin typeface="微软雅黑" pitchFamily="34" charset="-122"/>
                <a:ea typeface="微软雅黑" pitchFamily="34" charset="-122"/>
              </a:rPr>
              <a:t>main.c</a:t>
            </a:r>
            <a:r>
              <a:rPr lang="en-US" altLang="zh-CN" sz="2000" dirty="0">
                <a:solidFill>
                  <a:srgbClr val="FF0000"/>
                </a:solidFill>
                <a:latin typeface="微软雅黑" pitchFamily="34" charset="-122"/>
                <a:ea typeface="微软雅黑" pitchFamily="34" charset="-122"/>
              </a:rPr>
              <a:t> </a:t>
            </a:r>
            <a:r>
              <a:rPr lang="en-US" altLang="zh-CN" sz="2000" dirty="0" err="1">
                <a:solidFill>
                  <a:srgbClr val="FF0000"/>
                </a:solidFill>
                <a:latin typeface="微软雅黑" pitchFamily="34" charset="-122"/>
                <a:ea typeface="微软雅黑" pitchFamily="34" charset="-122"/>
              </a:rPr>
              <a:t>test.c</a:t>
            </a:r>
            <a:endParaRPr lang="en-US" altLang="zh-CN" sz="2000" dirty="0">
              <a:solidFill>
                <a:srgbClr val="FF0000"/>
              </a:solidFill>
              <a:latin typeface="微软雅黑" pitchFamily="34" charset="-122"/>
              <a:ea typeface="微软雅黑" pitchFamily="34" charset="-122"/>
            </a:endParaRPr>
          </a:p>
          <a:p>
            <a:pPr>
              <a:lnSpc>
                <a:spcPts val="3000"/>
              </a:lnSpc>
            </a:pPr>
            <a:r>
              <a:rPr lang="en-US" altLang="zh-CN" sz="2000" dirty="0">
                <a:latin typeface="微软雅黑" pitchFamily="34" charset="-122"/>
                <a:ea typeface="微软雅黑" pitchFamily="34" charset="-122"/>
              </a:rPr>
              <a:t>-$ </a:t>
            </a:r>
            <a:r>
              <a:rPr lang="en-US" altLang="zh-CN" sz="2000" dirty="0">
                <a:solidFill>
                  <a:srgbClr val="FF0000"/>
                </a:solidFill>
                <a:latin typeface="微软雅黑" pitchFamily="34" charset="-122"/>
                <a:ea typeface="微软雅黑" pitchFamily="34" charset="-122"/>
              </a:rPr>
              <a:t>./add</a:t>
            </a:r>
            <a:endParaRPr lang="zh-CN" altLang="en-US" sz="2000"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98425"/>
            <a:ext cx="8229600" cy="561975"/>
          </a:xfrm>
        </p:spPr>
        <p:txBody>
          <a:bodyPr/>
          <a:lstStyle/>
          <a:p>
            <a:r>
              <a:rPr lang="en-US" altLang="zh-CN" sz="3600" dirty="0"/>
              <a:t>ELF</a:t>
            </a:r>
            <a:r>
              <a:rPr lang="zh-CN" altLang="en-US" sz="3600" dirty="0"/>
              <a:t>目标文件 </a:t>
            </a:r>
            <a:r>
              <a:rPr lang="en-US" altLang="zh-CN" sz="3600" dirty="0"/>
              <a:t>(2)</a:t>
            </a:r>
            <a:endParaRPr lang="zh-CN" altLang="en-US" sz="3600" dirty="0"/>
          </a:p>
        </p:txBody>
      </p:sp>
      <p:sp>
        <p:nvSpPr>
          <p:cNvPr id="7" name="Line 4"/>
          <p:cNvSpPr>
            <a:spLocks noChangeShapeType="1"/>
          </p:cNvSpPr>
          <p:nvPr/>
        </p:nvSpPr>
        <p:spPr bwMode="auto">
          <a:xfrm>
            <a:off x="3182584" y="1328134"/>
            <a:ext cx="0" cy="382375"/>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8" name="Rectangle 5"/>
          <p:cNvSpPr>
            <a:spLocks noChangeArrowheads="1"/>
          </p:cNvSpPr>
          <p:nvPr/>
        </p:nvSpPr>
        <p:spPr bwMode="auto">
          <a:xfrm>
            <a:off x="2425599" y="3392962"/>
            <a:ext cx="3690299" cy="407867"/>
          </a:xfrm>
          <a:prstGeom prst="rect">
            <a:avLst/>
          </a:prstGeom>
          <a:solidFill>
            <a:srgbClr val="DEDFF5"/>
          </a:solidFill>
          <a:ln w="28575">
            <a:solidFill>
              <a:schemeClr val="tx1"/>
            </a:solidFill>
            <a:miter lim="800000"/>
            <a:headEnd/>
            <a:tailEnd/>
          </a:ln>
        </p:spPr>
        <p:txBody>
          <a:bodyPr lIns="90487" tIns="44450" rIns="90487" bIns="44450">
            <a:spAutoFit/>
          </a:bodyPr>
          <a:lstStyle/>
          <a:p>
            <a:pPr algn="ctr" eaLnBrk="0" hangingPunct="0"/>
            <a:r>
              <a:rPr lang="zh-CN" altLang="en-US" sz="1900" b="1">
                <a:latin typeface="微软雅黑" pitchFamily="34" charset="-122"/>
                <a:ea typeface="微软雅黑" pitchFamily="34" charset="-122"/>
              </a:rPr>
              <a:t>链接 </a:t>
            </a:r>
            <a:r>
              <a:rPr lang="en-US" altLang="zh-CN" sz="1900" b="1">
                <a:latin typeface="微软雅黑" pitchFamily="34" charset="-122"/>
                <a:ea typeface="微软雅黑" pitchFamily="34" charset="-122"/>
              </a:rPr>
              <a:t>(ld)</a:t>
            </a:r>
          </a:p>
        </p:txBody>
      </p:sp>
      <p:sp>
        <p:nvSpPr>
          <p:cNvPr id="9" name="Rectangle 6"/>
          <p:cNvSpPr>
            <a:spLocks noChangeArrowheads="1"/>
          </p:cNvSpPr>
          <p:nvPr/>
        </p:nvSpPr>
        <p:spPr bwMode="auto">
          <a:xfrm>
            <a:off x="2141730" y="1699357"/>
            <a:ext cx="2176330" cy="696242"/>
          </a:xfrm>
          <a:prstGeom prst="rect">
            <a:avLst/>
          </a:prstGeom>
          <a:solidFill>
            <a:srgbClr val="DEDFF5"/>
          </a:solidFill>
          <a:ln w="28575">
            <a:solidFill>
              <a:schemeClr val="tx1"/>
            </a:solidFill>
            <a:miter lim="800000"/>
            <a:headEnd/>
            <a:tailEnd/>
          </a:ln>
        </p:spPr>
        <p:txBody>
          <a:bodyPr lIns="90487" tIns="44450" rIns="90487" bIns="44450">
            <a:spAutoFit/>
          </a:bodyPr>
          <a:lstStyle/>
          <a:p>
            <a:pPr algn="ctr" eaLnBrk="0" hangingPunct="0"/>
            <a:r>
              <a:rPr lang="zh-CN" altLang="en-US" sz="1900" b="1" dirty="0">
                <a:latin typeface="微软雅黑" pitchFamily="34" charset="-122"/>
                <a:ea typeface="微软雅黑" pitchFamily="34" charset="-122"/>
                <a:cs typeface="Courier New" pitchFamily="49" charset="0"/>
              </a:rPr>
              <a:t>程序转换</a:t>
            </a:r>
          </a:p>
          <a:p>
            <a:pPr algn="ctr" eaLnBrk="0" hangingPunct="0"/>
            <a:r>
              <a:rPr lang="en-US" altLang="zh-CN" sz="1900" b="1" dirty="0">
                <a:latin typeface="微软雅黑" pitchFamily="34" charset="-122"/>
                <a:ea typeface="微软雅黑" pitchFamily="34" charset="-122"/>
                <a:cs typeface="Courier New" pitchFamily="49" charset="0"/>
              </a:rPr>
              <a:t>(</a:t>
            </a:r>
            <a:r>
              <a:rPr lang="en-US" altLang="zh-CN" sz="1900" b="1" dirty="0" err="1">
                <a:latin typeface="微软雅黑" pitchFamily="34" charset="-122"/>
                <a:ea typeface="微软雅黑" pitchFamily="34" charset="-122"/>
                <a:cs typeface="Courier New" pitchFamily="49" charset="0"/>
              </a:rPr>
              <a:t>cpp</a:t>
            </a:r>
            <a:r>
              <a:rPr lang="en-US" altLang="zh-CN" sz="1900" b="1" dirty="0">
                <a:latin typeface="微软雅黑" pitchFamily="34" charset="-122"/>
                <a:ea typeface="微软雅黑" pitchFamily="34" charset="-122"/>
                <a:cs typeface="Courier New" pitchFamily="49" charset="0"/>
              </a:rPr>
              <a:t>, cc1, as)</a:t>
            </a:r>
          </a:p>
        </p:txBody>
      </p:sp>
      <p:sp>
        <p:nvSpPr>
          <p:cNvPr id="10" name="Text Box 7"/>
          <p:cNvSpPr txBox="1">
            <a:spLocks noChangeArrowheads="1"/>
          </p:cNvSpPr>
          <p:nvPr/>
        </p:nvSpPr>
        <p:spPr bwMode="auto">
          <a:xfrm>
            <a:off x="2520222" y="953725"/>
            <a:ext cx="1190674" cy="457257"/>
          </a:xfrm>
          <a:prstGeom prst="rect">
            <a:avLst/>
          </a:prstGeom>
          <a:noFill/>
          <a:ln w="25400">
            <a:no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main.c</a:t>
            </a:r>
          </a:p>
        </p:txBody>
      </p:sp>
      <p:sp>
        <p:nvSpPr>
          <p:cNvPr id="11" name="Text Box 8"/>
          <p:cNvSpPr txBox="1">
            <a:spLocks noChangeArrowheads="1"/>
          </p:cNvSpPr>
          <p:nvPr/>
        </p:nvSpPr>
        <p:spPr bwMode="auto">
          <a:xfrm>
            <a:off x="2687784" y="2636177"/>
            <a:ext cx="1236014" cy="457257"/>
          </a:xfrm>
          <a:prstGeom prst="rect">
            <a:avLst/>
          </a:prstGeom>
          <a:noFill/>
          <a:ln w="25400">
            <a:noFill/>
            <a:miter lim="800000"/>
            <a:headEnd/>
            <a:tailEnd/>
          </a:ln>
        </p:spPr>
        <p:txBody>
          <a:bodyPr wrap="none">
            <a:spAutoFit/>
          </a:bodyPr>
          <a:lstStyle/>
          <a:p>
            <a:pPr eaLnBrk="0" hangingPunct="0"/>
            <a:r>
              <a:rPr lang="en-US" altLang="zh-CN" sz="2400" b="1">
                <a:latin typeface="微软雅黑" pitchFamily="34" charset="-122"/>
                <a:ea typeface="微软雅黑" pitchFamily="34" charset="-122"/>
                <a:cs typeface="Courier New" pitchFamily="49" charset="0"/>
              </a:rPr>
              <a:t>main.o</a:t>
            </a:r>
          </a:p>
        </p:txBody>
      </p:sp>
      <p:sp>
        <p:nvSpPr>
          <p:cNvPr id="12" name="Rectangle 9"/>
          <p:cNvSpPr>
            <a:spLocks noChangeArrowheads="1"/>
          </p:cNvSpPr>
          <p:nvPr/>
        </p:nvSpPr>
        <p:spPr bwMode="auto">
          <a:xfrm>
            <a:off x="4507307" y="1699357"/>
            <a:ext cx="2231527" cy="696242"/>
          </a:xfrm>
          <a:prstGeom prst="rect">
            <a:avLst/>
          </a:prstGeom>
          <a:solidFill>
            <a:srgbClr val="DEDFF5"/>
          </a:solidFill>
          <a:ln w="28575">
            <a:solidFill>
              <a:schemeClr val="tx1"/>
            </a:solidFill>
            <a:miter lim="800000"/>
            <a:headEnd/>
            <a:tailEnd/>
          </a:ln>
        </p:spPr>
        <p:txBody>
          <a:bodyPr lIns="90487" tIns="44450" rIns="90487" bIns="44450">
            <a:spAutoFit/>
          </a:bodyPr>
          <a:lstStyle/>
          <a:p>
            <a:pPr algn="ctr" eaLnBrk="0" hangingPunct="0"/>
            <a:r>
              <a:rPr lang="zh-CN" altLang="en-US" sz="1900" b="1">
                <a:latin typeface="微软雅黑" pitchFamily="34" charset="-122"/>
                <a:ea typeface="微软雅黑" pitchFamily="34" charset="-122"/>
              </a:rPr>
              <a:t>程序转换</a:t>
            </a:r>
          </a:p>
          <a:p>
            <a:pPr algn="ctr" eaLnBrk="0" hangingPunct="0"/>
            <a:r>
              <a:rPr lang="en-US" altLang="zh-CN" sz="1900" b="1">
                <a:latin typeface="微软雅黑" pitchFamily="34" charset="-122"/>
                <a:ea typeface="微软雅黑" pitchFamily="34" charset="-122"/>
              </a:rPr>
              <a:t>(cpp, cc1, as)</a:t>
            </a:r>
          </a:p>
        </p:txBody>
      </p:sp>
      <p:sp>
        <p:nvSpPr>
          <p:cNvPr id="13" name="Text Box 10"/>
          <p:cNvSpPr txBox="1">
            <a:spLocks noChangeArrowheads="1"/>
          </p:cNvSpPr>
          <p:nvPr/>
        </p:nvSpPr>
        <p:spPr bwMode="auto">
          <a:xfrm>
            <a:off x="5075045" y="953725"/>
            <a:ext cx="1018484" cy="461665"/>
          </a:xfrm>
          <a:prstGeom prst="rect">
            <a:avLst/>
          </a:prstGeom>
          <a:noFill/>
          <a:ln w="25400">
            <a:noFill/>
            <a:miter lim="800000"/>
            <a:headEnd/>
            <a:tailEnd/>
          </a:ln>
        </p:spPr>
        <p:txBody>
          <a:bodyPr wrap="none">
            <a:spAutoFit/>
          </a:bodyPr>
          <a:lstStyle/>
          <a:p>
            <a:pPr eaLnBrk="0" hangingPunct="0"/>
            <a:r>
              <a:rPr lang="en-US" altLang="zh-CN" sz="2400" b="1" dirty="0" err="1">
                <a:solidFill>
                  <a:srgbClr val="0066FF"/>
                </a:solidFill>
                <a:latin typeface="微软雅黑" pitchFamily="34" charset="-122"/>
                <a:ea typeface="微软雅黑" pitchFamily="34" charset="-122"/>
                <a:cs typeface="Courier New" pitchFamily="49" charset="0"/>
              </a:rPr>
              <a:t>test.c</a:t>
            </a:r>
            <a:endParaRPr lang="en-US" altLang="zh-CN" sz="2400" b="1" dirty="0">
              <a:solidFill>
                <a:srgbClr val="0066FF"/>
              </a:solidFill>
              <a:latin typeface="微软雅黑" pitchFamily="34" charset="-122"/>
              <a:ea typeface="微软雅黑" pitchFamily="34" charset="-122"/>
              <a:cs typeface="Courier New" pitchFamily="49" charset="0"/>
            </a:endParaRPr>
          </a:p>
        </p:txBody>
      </p:sp>
      <p:sp>
        <p:nvSpPr>
          <p:cNvPr id="14" name="Text Box 11"/>
          <p:cNvSpPr txBox="1">
            <a:spLocks noChangeArrowheads="1"/>
          </p:cNvSpPr>
          <p:nvPr/>
        </p:nvSpPr>
        <p:spPr bwMode="auto">
          <a:xfrm>
            <a:off x="5182869" y="2636177"/>
            <a:ext cx="1061766" cy="461665"/>
          </a:xfrm>
          <a:prstGeom prst="rect">
            <a:avLst/>
          </a:prstGeom>
          <a:noFill/>
          <a:ln w="25400">
            <a:noFill/>
            <a:miter lim="800000"/>
            <a:headEnd/>
            <a:tailEnd/>
          </a:ln>
        </p:spPr>
        <p:txBody>
          <a:bodyPr wrap="none">
            <a:spAutoFit/>
          </a:bodyPr>
          <a:lstStyle/>
          <a:p>
            <a:pPr algn="ctr" eaLnBrk="0" hangingPunct="0"/>
            <a:r>
              <a:rPr lang="en-US" altLang="zh-CN" sz="2400" b="1" dirty="0" err="1">
                <a:latin typeface="微软雅黑" pitchFamily="34" charset="-122"/>
                <a:ea typeface="微软雅黑" pitchFamily="34" charset="-122"/>
                <a:cs typeface="Courier New" pitchFamily="49" charset="0"/>
              </a:rPr>
              <a:t>test.o</a:t>
            </a:r>
            <a:endParaRPr lang="en-US" altLang="zh-CN" sz="2400" b="1" dirty="0">
              <a:latin typeface="微软雅黑" pitchFamily="34" charset="-122"/>
              <a:ea typeface="微软雅黑" pitchFamily="34" charset="-122"/>
              <a:cs typeface="Courier New" pitchFamily="49" charset="0"/>
            </a:endParaRPr>
          </a:p>
        </p:txBody>
      </p:sp>
      <p:sp>
        <p:nvSpPr>
          <p:cNvPr id="16" name="Text Box 12"/>
          <p:cNvSpPr txBox="1">
            <a:spLocks noChangeArrowheads="1"/>
          </p:cNvSpPr>
          <p:nvPr/>
        </p:nvSpPr>
        <p:spPr bwMode="auto">
          <a:xfrm>
            <a:off x="3956444" y="4087610"/>
            <a:ext cx="671979" cy="400110"/>
          </a:xfrm>
          <a:prstGeom prst="rect">
            <a:avLst/>
          </a:prstGeom>
          <a:noFill/>
          <a:ln w="25400">
            <a:noFill/>
            <a:miter lim="800000"/>
            <a:headEnd/>
            <a:tailEnd/>
          </a:ln>
        </p:spPr>
        <p:txBody>
          <a:bodyPr wrap="none">
            <a:spAutoFit/>
          </a:bodyPr>
          <a:lstStyle/>
          <a:p>
            <a:pPr eaLnBrk="0" hangingPunct="0"/>
            <a:r>
              <a:rPr lang="en-US" altLang="zh-CN" sz="2000" b="1" dirty="0">
                <a:latin typeface="微软雅黑" pitchFamily="34" charset="-122"/>
                <a:ea typeface="微软雅黑" pitchFamily="34" charset="-122"/>
                <a:cs typeface="Courier New" pitchFamily="49" charset="0"/>
              </a:rPr>
              <a:t>add</a:t>
            </a:r>
          </a:p>
        </p:txBody>
      </p:sp>
      <p:sp>
        <p:nvSpPr>
          <p:cNvPr id="17" name="Line 13"/>
          <p:cNvSpPr>
            <a:spLocks noChangeShapeType="1"/>
          </p:cNvSpPr>
          <p:nvPr/>
        </p:nvSpPr>
        <p:spPr bwMode="auto">
          <a:xfrm>
            <a:off x="5656583" y="1328134"/>
            <a:ext cx="0" cy="382375"/>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21" name="Line 14"/>
          <p:cNvSpPr>
            <a:spLocks noChangeShapeType="1"/>
          </p:cNvSpPr>
          <p:nvPr/>
        </p:nvSpPr>
        <p:spPr bwMode="auto">
          <a:xfrm>
            <a:off x="3182584" y="2398786"/>
            <a:ext cx="0" cy="382375"/>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22" name="Line 15"/>
          <p:cNvSpPr>
            <a:spLocks noChangeShapeType="1"/>
          </p:cNvSpPr>
          <p:nvPr/>
        </p:nvSpPr>
        <p:spPr bwMode="auto">
          <a:xfrm>
            <a:off x="5656583" y="2398786"/>
            <a:ext cx="0" cy="382375"/>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23" name="Line 16"/>
          <p:cNvSpPr>
            <a:spLocks noChangeShapeType="1"/>
          </p:cNvSpPr>
          <p:nvPr/>
        </p:nvSpPr>
        <p:spPr bwMode="auto">
          <a:xfrm>
            <a:off x="5656583" y="3010586"/>
            <a:ext cx="0" cy="382375"/>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24" name="Line 17"/>
          <p:cNvSpPr>
            <a:spLocks noChangeShapeType="1"/>
          </p:cNvSpPr>
          <p:nvPr/>
        </p:nvSpPr>
        <p:spPr bwMode="auto">
          <a:xfrm>
            <a:off x="4290462" y="3786490"/>
            <a:ext cx="0" cy="382375"/>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25" name="Line 18"/>
          <p:cNvSpPr>
            <a:spLocks noChangeShapeType="1"/>
          </p:cNvSpPr>
          <p:nvPr/>
        </p:nvSpPr>
        <p:spPr bwMode="auto">
          <a:xfrm>
            <a:off x="3182584" y="3010586"/>
            <a:ext cx="0" cy="382375"/>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26" name="TextBox 25"/>
          <p:cNvSpPr txBox="1">
            <a:spLocks noChangeArrowheads="1"/>
          </p:cNvSpPr>
          <p:nvPr/>
        </p:nvSpPr>
        <p:spPr bwMode="auto">
          <a:xfrm>
            <a:off x="386578" y="4823041"/>
            <a:ext cx="8370887" cy="1438855"/>
          </a:xfrm>
          <a:prstGeom prst="rect">
            <a:avLst/>
          </a:prstGeom>
          <a:noFill/>
          <a:ln w="9525">
            <a:noFill/>
            <a:miter lim="800000"/>
            <a:headEnd/>
            <a:tailEnd/>
          </a:ln>
        </p:spPr>
        <p:txBody>
          <a:bodyPr>
            <a:spAutoFit/>
          </a:bodyPr>
          <a:lstStyle/>
          <a:p>
            <a:pPr>
              <a:lnSpc>
                <a:spcPts val="3500"/>
              </a:lnSpc>
              <a:buFont typeface="Wingdings" pitchFamily="2" charset="2"/>
              <a:buChar char="l"/>
            </a:pPr>
            <a:r>
              <a:rPr lang="en-US" altLang="zh-CN"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cpp</a:t>
            </a:r>
            <a:r>
              <a:rPr lang="zh-CN" altLang="en-US" sz="2000" dirty="0">
                <a:latin typeface="微软雅黑" pitchFamily="34" charset="-122"/>
                <a:ea typeface="微软雅黑" pitchFamily="34" charset="-122"/>
              </a:rPr>
              <a:t>：</a:t>
            </a:r>
            <a:r>
              <a:rPr lang="zh-CN" altLang="en-US" sz="2000" b="1" dirty="0">
                <a:solidFill>
                  <a:srgbClr val="0066CC"/>
                </a:solidFill>
                <a:latin typeface="微软雅黑" pitchFamily="34" charset="-122"/>
                <a:ea typeface="微软雅黑" pitchFamily="34" charset="-122"/>
              </a:rPr>
              <a:t>预处理</a:t>
            </a:r>
            <a:r>
              <a:rPr lang="zh-CN" altLang="en-US" sz="2000" dirty="0">
                <a:latin typeface="微软雅黑" pitchFamily="34" charset="-122"/>
                <a:ea typeface="微软雅黑" pitchFamily="34" charset="-122"/>
              </a:rPr>
              <a:t>，包括包含头文件，宏展开，条件编译的选择等。</a:t>
            </a:r>
            <a:endParaRPr lang="en-US" altLang="zh-CN" sz="2000" dirty="0">
              <a:latin typeface="微软雅黑" pitchFamily="34" charset="-122"/>
              <a:ea typeface="微软雅黑" pitchFamily="34" charset="-122"/>
            </a:endParaRPr>
          </a:p>
          <a:p>
            <a:pPr>
              <a:lnSpc>
                <a:spcPts val="3500"/>
              </a:lnSpc>
              <a:buFont typeface="Wingdings" pitchFamily="2" charset="2"/>
              <a:buChar char="l"/>
            </a:pPr>
            <a:r>
              <a:rPr lang="en-US" altLang="zh-CN" sz="2000" dirty="0">
                <a:latin typeface="微软雅黑" pitchFamily="34" charset="-122"/>
                <a:ea typeface="微软雅黑" pitchFamily="34" charset="-122"/>
              </a:rPr>
              <a:t> cc1</a:t>
            </a:r>
            <a:r>
              <a:rPr lang="zh-CN" altLang="en-US" sz="2000" dirty="0">
                <a:latin typeface="微软雅黑" pitchFamily="34" charset="-122"/>
                <a:ea typeface="微软雅黑" pitchFamily="34" charset="-122"/>
              </a:rPr>
              <a:t>：</a:t>
            </a:r>
            <a:r>
              <a:rPr lang="zh-CN" altLang="en-US" sz="2000" b="1" dirty="0">
                <a:solidFill>
                  <a:srgbClr val="0066CC"/>
                </a:solidFill>
                <a:latin typeface="微软雅黑" pitchFamily="34" charset="-122"/>
                <a:ea typeface="微软雅黑" pitchFamily="34" charset="-122"/>
              </a:rPr>
              <a:t>编译</a:t>
            </a:r>
            <a:r>
              <a:rPr lang="zh-CN" altLang="en-US" sz="2000" dirty="0">
                <a:latin typeface="微软雅黑" pitchFamily="34" charset="-122"/>
                <a:ea typeface="微软雅黑" pitchFamily="34" charset="-122"/>
              </a:rPr>
              <a:t>，将</a:t>
            </a:r>
            <a:r>
              <a:rPr lang="en-US" altLang="zh-CN" sz="2000" dirty="0">
                <a:latin typeface="微软雅黑" pitchFamily="34" charset="-122"/>
                <a:ea typeface="微软雅黑" pitchFamily="34" charset="-122"/>
              </a:rPr>
              <a:t>C</a:t>
            </a:r>
            <a:r>
              <a:rPr lang="zh-CN" altLang="en-US" sz="2000" dirty="0">
                <a:latin typeface="微软雅黑" pitchFamily="34" charset="-122"/>
                <a:ea typeface="微软雅黑" pitchFamily="34" charset="-122"/>
              </a:rPr>
              <a:t>源程序翻译成汇编程序。</a:t>
            </a:r>
            <a:endParaRPr lang="en-US" altLang="zh-CN" sz="2000" dirty="0">
              <a:latin typeface="微软雅黑" pitchFamily="34" charset="-122"/>
              <a:ea typeface="微软雅黑" pitchFamily="34" charset="-122"/>
            </a:endParaRPr>
          </a:p>
          <a:p>
            <a:pPr>
              <a:lnSpc>
                <a:spcPts val="3500"/>
              </a:lnSpc>
              <a:buFont typeface="Wingdings" pitchFamily="2" charset="2"/>
              <a:buChar char="l"/>
            </a:pPr>
            <a:r>
              <a:rPr lang="en-US" altLang="zh-CN" sz="2000" dirty="0">
                <a:latin typeface="微软雅黑" pitchFamily="34" charset="-122"/>
                <a:ea typeface="微软雅黑" pitchFamily="34" charset="-122"/>
              </a:rPr>
              <a:t> as</a:t>
            </a:r>
            <a:r>
              <a:rPr lang="zh-CN" altLang="en-US" sz="2000" dirty="0">
                <a:latin typeface="微软雅黑" pitchFamily="34" charset="-122"/>
                <a:ea typeface="微软雅黑" pitchFamily="34" charset="-122"/>
              </a:rPr>
              <a:t>：</a:t>
            </a:r>
            <a:r>
              <a:rPr lang="zh-CN" altLang="en-US" sz="2000" b="1" dirty="0">
                <a:solidFill>
                  <a:srgbClr val="0066CC"/>
                </a:solidFill>
                <a:latin typeface="微软雅黑" pitchFamily="34" charset="-122"/>
                <a:ea typeface="微软雅黑" pitchFamily="34" charset="-122"/>
              </a:rPr>
              <a:t>汇编</a:t>
            </a:r>
            <a:r>
              <a:rPr lang="zh-CN" altLang="en-US" sz="2000" dirty="0">
                <a:latin typeface="微软雅黑" pitchFamily="34" charset="-122"/>
                <a:ea typeface="微软雅黑" pitchFamily="34" charset="-122"/>
              </a:rPr>
              <a:t>，将汇编程序转换为机器语言代码。</a:t>
            </a:r>
          </a:p>
        </p:txBody>
      </p:sp>
      <p:sp>
        <p:nvSpPr>
          <p:cNvPr id="27" name="TextBox 26"/>
          <p:cNvSpPr txBox="1"/>
          <p:nvPr/>
        </p:nvSpPr>
        <p:spPr>
          <a:xfrm>
            <a:off x="251520" y="2708920"/>
            <a:ext cx="2070230" cy="369332"/>
          </a:xfrm>
          <a:prstGeom prst="rect">
            <a:avLst/>
          </a:prstGeom>
          <a:noFill/>
        </p:spPr>
        <p:txBody>
          <a:bodyPr wrap="square" rtlCol="0">
            <a:spAutoFit/>
          </a:bodyPr>
          <a:lstStyle/>
          <a:p>
            <a:r>
              <a:rPr lang="zh-CN" altLang="en-US" b="1" dirty="0">
                <a:solidFill>
                  <a:srgbClr val="9900CC"/>
                </a:solidFill>
                <a:latin typeface="微软雅黑" pitchFamily="34" charset="-122"/>
                <a:ea typeface="微软雅黑" pitchFamily="34" charset="-122"/>
              </a:rPr>
              <a:t>可重定位目标文件</a:t>
            </a:r>
            <a:endParaRPr lang="zh-CN" altLang="en-US" b="1" dirty="0">
              <a:solidFill>
                <a:srgbClr val="9900CC"/>
              </a:solidFill>
            </a:endParaRPr>
          </a:p>
        </p:txBody>
      </p:sp>
      <p:sp>
        <p:nvSpPr>
          <p:cNvPr id="28" name="TextBox 27"/>
          <p:cNvSpPr txBox="1"/>
          <p:nvPr/>
        </p:nvSpPr>
        <p:spPr>
          <a:xfrm>
            <a:off x="4572000" y="4110760"/>
            <a:ext cx="2070230" cy="369332"/>
          </a:xfrm>
          <a:prstGeom prst="rect">
            <a:avLst/>
          </a:prstGeom>
          <a:noFill/>
        </p:spPr>
        <p:txBody>
          <a:bodyPr wrap="square" rtlCol="0">
            <a:spAutoFit/>
          </a:bodyPr>
          <a:lstStyle/>
          <a:p>
            <a:r>
              <a:rPr lang="zh-CN" altLang="en-US" b="1" dirty="0">
                <a:solidFill>
                  <a:srgbClr val="9900CC"/>
                </a:solidFill>
                <a:latin typeface="微软雅黑" pitchFamily="34" charset="-122"/>
                <a:ea typeface="微软雅黑" pitchFamily="34" charset="-122"/>
              </a:rPr>
              <a:t>可执行目标文件</a:t>
            </a:r>
            <a:endParaRPr lang="zh-CN" altLang="en-US" b="1" dirty="0">
              <a:solidFill>
                <a:srgbClr val="99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6">
                                            <p:txEl>
                                              <p:pRg st="0" end="0"/>
                                            </p:txEl>
                                          </p:spTgt>
                                        </p:tgtEl>
                                        <p:attrNameLst>
                                          <p:attrName>style.visibility</p:attrName>
                                        </p:attrNameLst>
                                      </p:cBhvr>
                                      <p:to>
                                        <p:strVal val="visible"/>
                                      </p:to>
                                    </p:set>
                                    <p:animEffect transition="in" filter="blinds(horizontal)">
                                      <p:cBhvr>
                                        <p:cTn id="18" dur="500"/>
                                        <p:tgtEl>
                                          <p:spTgt spid="2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6">
                                            <p:txEl>
                                              <p:pRg st="1" end="1"/>
                                            </p:txEl>
                                          </p:spTgt>
                                        </p:tgtEl>
                                        <p:attrNameLst>
                                          <p:attrName>style.visibility</p:attrName>
                                        </p:attrNameLst>
                                      </p:cBhvr>
                                      <p:to>
                                        <p:strVal val="visible"/>
                                      </p:to>
                                    </p:set>
                                    <p:animEffect transition="in" filter="blinds(horizontal)">
                                      <p:cBhvr>
                                        <p:cTn id="23" dur="500"/>
                                        <p:tgtEl>
                                          <p:spTgt spid="26">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6">
                                            <p:txEl>
                                              <p:pRg st="2" end="2"/>
                                            </p:txEl>
                                          </p:spTgt>
                                        </p:tgtEl>
                                        <p:attrNameLst>
                                          <p:attrName>style.visibility</p:attrName>
                                        </p:attrNameLst>
                                      </p:cBhvr>
                                      <p:to>
                                        <p:strVal val="visible"/>
                                      </p:to>
                                    </p:set>
                                    <p:animEffect transition="in" filter="blinds(horizontal)">
                                      <p:cBhvr>
                                        <p:cTn id="28" dur="500"/>
                                        <p:tgtEl>
                                          <p:spTgt spid="26">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blinds(horizontal)">
                                      <p:cBhvr>
                                        <p:cTn id="33" dur="500"/>
                                        <p:tgtEl>
                                          <p:spTgt spid="21"/>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linds(horizontal)">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blinds(horizontal)">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linds(horizontal)">
                                      <p:cBhvr>
                                        <p:cTn id="46" dur="500"/>
                                        <p:tgtEl>
                                          <p:spTgt spid="12"/>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blinds(horizontal)">
                                      <p:cBhvr>
                                        <p:cTn id="49" dur="500"/>
                                        <p:tgtEl>
                                          <p:spTgt spid="13"/>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linds(horizontal)">
                                      <p:cBhvr>
                                        <p:cTn id="52" dur="500"/>
                                        <p:tgtEl>
                                          <p:spTgt spid="14"/>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blinds(horizontal)">
                                      <p:cBhvr>
                                        <p:cTn id="55" dur="500"/>
                                        <p:tgtEl>
                                          <p:spTgt spid="17"/>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linds(horizontal)">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blinds(horizontal)">
                                      <p:cBhvr>
                                        <p:cTn id="63" dur="500"/>
                                        <p:tgtEl>
                                          <p:spTgt spid="25"/>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blinds(horizontal)">
                                      <p:cBhvr>
                                        <p:cTn id="66" dur="500"/>
                                        <p:tgtEl>
                                          <p:spTgt spid="23"/>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blinds(horizontal)">
                                      <p:cBhvr>
                                        <p:cTn id="69" dur="500"/>
                                        <p:tgtEl>
                                          <p:spTgt spid="8"/>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blinds(horizontal)">
                                      <p:cBhvr>
                                        <p:cTn id="74" dur="500"/>
                                        <p:tgtEl>
                                          <p:spTgt spid="24"/>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blinds(horizontal)">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blinds(horizontal)">
                                      <p:cBhvr>
                                        <p:cTn id="8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P spid="12" grpId="0" animBg="1"/>
      <p:bldP spid="13" grpId="0"/>
      <p:bldP spid="14" grpId="0"/>
      <p:bldP spid="16" grpId="0"/>
      <p:bldP spid="17" grpId="0" animBg="1"/>
      <p:bldP spid="21" grpId="0" animBg="1"/>
      <p:bldP spid="22" grpId="0" animBg="1"/>
      <p:bldP spid="23" grpId="0" animBg="1"/>
      <p:bldP spid="24" grpId="0" animBg="1"/>
      <p:bldP spid="25" grpId="0" animBg="1"/>
      <p:bldP spid="27" grpId="0"/>
      <p:bldP spid="2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206515" y="206580"/>
            <a:ext cx="6070600" cy="3113087"/>
          </a:xfrm>
          <a:prstGeom prst="rect">
            <a:avLst/>
          </a:prstGeom>
          <a:solidFill>
            <a:schemeClr val="bg1"/>
          </a:solidFill>
          <a:ln w="9525">
            <a:noFill/>
            <a:miter lim="800000"/>
            <a:headEnd/>
            <a:tailEnd/>
          </a:ln>
          <a:effectLst/>
        </p:spPr>
        <p:txBody>
          <a:bodyPr wrap="none" anchor="ctr">
            <a:spAutoFit/>
          </a:bodyPr>
          <a:lstStyle/>
          <a:p>
            <a:pPr indent="288925"/>
            <a:r>
              <a:rPr lang="en-US" altLang="zh-CN" b="1" dirty="0">
                <a:latin typeface="微软雅黑" pitchFamily="34" charset="-122"/>
                <a:ea typeface="微软雅黑" pitchFamily="34" charset="-122"/>
              </a:rPr>
              <a:t>00000000 &lt;test&gt;: </a:t>
            </a:r>
          </a:p>
          <a:p>
            <a:pPr indent="288925"/>
            <a:r>
              <a:rPr lang="en-US" altLang="zh-CN" b="1" dirty="0">
                <a:latin typeface="微软雅黑" pitchFamily="34" charset="-122"/>
                <a:ea typeface="微软雅黑" pitchFamily="34" charset="-122"/>
              </a:rPr>
              <a:t>   	0:      55	             push  %</a:t>
            </a:r>
            <a:r>
              <a:rPr lang="en-US" altLang="zh-CN" b="1" dirty="0" err="1">
                <a:latin typeface="微软雅黑" pitchFamily="34" charset="-122"/>
                <a:ea typeface="微软雅黑" pitchFamily="34" charset="-122"/>
              </a:rPr>
              <a:t>ebp</a:t>
            </a:r>
            <a:endParaRPr lang="en-US" altLang="zh-CN" b="1" dirty="0">
              <a:latin typeface="微软雅黑" pitchFamily="34" charset="-122"/>
              <a:ea typeface="微软雅黑" pitchFamily="34" charset="-122"/>
            </a:endParaRPr>
          </a:p>
          <a:p>
            <a:pPr indent="288925"/>
            <a:r>
              <a:rPr lang="en-US" altLang="zh-CN" b="1" dirty="0">
                <a:latin typeface="微软雅黑" pitchFamily="34" charset="-122"/>
                <a:ea typeface="微软雅黑" pitchFamily="34" charset="-122"/>
              </a:rPr>
              <a:t>   	1:      89 e5        </a:t>
            </a:r>
            <a:r>
              <a:rPr lang="en-US" altLang="zh-CN" b="1" dirty="0" err="1">
                <a:latin typeface="微软雅黑" pitchFamily="34" charset="-122"/>
                <a:ea typeface="微软雅黑" pitchFamily="34" charset="-122"/>
              </a:rPr>
              <a:t>mov</a:t>
            </a:r>
            <a:r>
              <a:rPr lang="en-US" altLang="zh-CN" b="1" dirty="0">
                <a:latin typeface="微软雅黑" pitchFamily="34" charset="-122"/>
                <a:ea typeface="微软雅黑" pitchFamily="34" charset="-122"/>
              </a:rPr>
              <a:t>   %</a:t>
            </a:r>
            <a:r>
              <a:rPr lang="en-US" altLang="zh-CN" b="1" dirty="0" err="1">
                <a:latin typeface="微软雅黑" pitchFamily="34" charset="-122"/>
                <a:ea typeface="微软雅黑" pitchFamily="34" charset="-122"/>
              </a:rPr>
              <a:t>esp</a:t>
            </a:r>
            <a:r>
              <a:rPr lang="en-US" altLang="zh-CN" b="1" dirty="0">
                <a:latin typeface="微软雅黑" pitchFamily="34" charset="-122"/>
                <a:ea typeface="微软雅黑" pitchFamily="34" charset="-122"/>
              </a:rPr>
              <a:t>, %</a:t>
            </a:r>
            <a:r>
              <a:rPr lang="en-US" altLang="zh-CN" b="1" dirty="0" err="1">
                <a:latin typeface="微软雅黑" pitchFamily="34" charset="-122"/>
                <a:ea typeface="微软雅黑" pitchFamily="34" charset="-122"/>
              </a:rPr>
              <a:t>ebp</a:t>
            </a:r>
            <a:endParaRPr lang="en-US" altLang="zh-CN" b="1" dirty="0">
              <a:latin typeface="微软雅黑" pitchFamily="34" charset="-122"/>
              <a:ea typeface="微软雅黑" pitchFamily="34" charset="-122"/>
            </a:endParaRPr>
          </a:p>
          <a:p>
            <a:pPr indent="288925"/>
            <a:r>
              <a:rPr lang="en-US" altLang="zh-CN" b="1" dirty="0">
                <a:latin typeface="微软雅黑" pitchFamily="34" charset="-122"/>
                <a:ea typeface="微软雅黑" pitchFamily="34" charset="-122"/>
              </a:rPr>
              <a:t>  	3:      83 </a:t>
            </a:r>
            <a:r>
              <a:rPr lang="en-US" altLang="zh-CN" b="1" dirty="0" err="1">
                <a:latin typeface="微软雅黑" pitchFamily="34" charset="-122"/>
                <a:ea typeface="微软雅黑" pitchFamily="34" charset="-122"/>
              </a:rPr>
              <a:t>ec</a:t>
            </a:r>
            <a:r>
              <a:rPr lang="en-US" altLang="zh-CN" b="1" dirty="0">
                <a:latin typeface="微软雅黑" pitchFamily="34" charset="-122"/>
                <a:ea typeface="微软雅黑" pitchFamily="34" charset="-122"/>
              </a:rPr>
              <a:t> 10   sub    $0x10, %</a:t>
            </a:r>
            <a:r>
              <a:rPr lang="en-US" altLang="zh-CN" b="1" dirty="0" err="1">
                <a:latin typeface="微软雅黑" pitchFamily="34" charset="-122"/>
                <a:ea typeface="微软雅黑" pitchFamily="34" charset="-122"/>
              </a:rPr>
              <a:t>esp</a:t>
            </a:r>
            <a:endParaRPr lang="en-US" altLang="zh-CN" b="1" dirty="0">
              <a:latin typeface="微软雅黑" pitchFamily="34" charset="-122"/>
              <a:ea typeface="微软雅黑" pitchFamily="34" charset="-122"/>
            </a:endParaRPr>
          </a:p>
          <a:p>
            <a:pPr indent="288925"/>
            <a:r>
              <a:rPr lang="en-US" altLang="zh-CN" b="1" dirty="0">
                <a:latin typeface="微软雅黑" pitchFamily="34" charset="-122"/>
                <a:ea typeface="微软雅黑" pitchFamily="34" charset="-122"/>
              </a:rPr>
              <a:t>	6:      8b 45 0c   </a:t>
            </a:r>
            <a:r>
              <a:rPr lang="en-US" altLang="zh-CN" b="1" dirty="0" err="1">
                <a:latin typeface="微软雅黑" pitchFamily="34" charset="-122"/>
                <a:ea typeface="微软雅黑" pitchFamily="34" charset="-122"/>
              </a:rPr>
              <a:t>mov</a:t>
            </a:r>
            <a:r>
              <a:rPr lang="en-US" altLang="zh-CN" b="1" dirty="0">
                <a:latin typeface="微软雅黑" pitchFamily="34" charset="-122"/>
                <a:ea typeface="微软雅黑" pitchFamily="34" charset="-122"/>
              </a:rPr>
              <a:t>    0xc(%</a:t>
            </a:r>
            <a:r>
              <a:rPr lang="en-US" altLang="zh-CN" b="1" dirty="0" err="1">
                <a:latin typeface="微软雅黑" pitchFamily="34" charset="-122"/>
                <a:ea typeface="微软雅黑" pitchFamily="34" charset="-122"/>
              </a:rPr>
              <a:t>ebp</a:t>
            </a:r>
            <a:r>
              <a:rPr lang="en-US" altLang="zh-CN" b="1" dirty="0">
                <a:latin typeface="微软雅黑" pitchFamily="34" charset="-122"/>
                <a:ea typeface="微软雅黑" pitchFamily="34" charset="-122"/>
              </a:rPr>
              <a:t>), %</a:t>
            </a:r>
            <a:r>
              <a:rPr lang="en-US" altLang="zh-CN" b="1" dirty="0" err="1">
                <a:latin typeface="微软雅黑" pitchFamily="34" charset="-122"/>
                <a:ea typeface="微软雅黑" pitchFamily="34" charset="-122"/>
              </a:rPr>
              <a:t>eax</a:t>
            </a:r>
            <a:endParaRPr lang="en-US" altLang="zh-CN" b="1" dirty="0">
              <a:latin typeface="微软雅黑" pitchFamily="34" charset="-122"/>
              <a:ea typeface="微软雅黑" pitchFamily="34" charset="-122"/>
            </a:endParaRPr>
          </a:p>
          <a:p>
            <a:pPr indent="288925"/>
            <a:r>
              <a:rPr lang="en-US" altLang="zh-CN" b="1" dirty="0">
                <a:latin typeface="微软雅黑" pitchFamily="34" charset="-122"/>
                <a:ea typeface="微软雅黑" pitchFamily="34" charset="-122"/>
              </a:rPr>
              <a:t>   	9:      8b 55 08   </a:t>
            </a:r>
            <a:r>
              <a:rPr lang="en-US" altLang="zh-CN" b="1" dirty="0" err="1">
                <a:latin typeface="微软雅黑" pitchFamily="34" charset="-122"/>
                <a:ea typeface="微软雅黑" pitchFamily="34" charset="-122"/>
              </a:rPr>
              <a:t>mov</a:t>
            </a:r>
            <a:r>
              <a:rPr lang="en-US" altLang="zh-CN" b="1" dirty="0">
                <a:latin typeface="微软雅黑" pitchFamily="34" charset="-122"/>
                <a:ea typeface="微软雅黑" pitchFamily="34" charset="-122"/>
              </a:rPr>
              <a:t>    0x8(%</a:t>
            </a:r>
            <a:r>
              <a:rPr lang="en-US" altLang="zh-CN" b="1" dirty="0" err="1">
                <a:latin typeface="微软雅黑" pitchFamily="34" charset="-122"/>
                <a:ea typeface="微软雅黑" pitchFamily="34" charset="-122"/>
              </a:rPr>
              <a:t>ebp</a:t>
            </a:r>
            <a:r>
              <a:rPr lang="en-US" altLang="zh-CN" b="1" dirty="0">
                <a:latin typeface="微软雅黑" pitchFamily="34" charset="-122"/>
                <a:ea typeface="微软雅黑" pitchFamily="34" charset="-122"/>
              </a:rPr>
              <a:t>), %</a:t>
            </a:r>
            <a:r>
              <a:rPr lang="en-US" altLang="zh-CN" b="1" dirty="0" err="1">
                <a:latin typeface="微软雅黑" pitchFamily="34" charset="-122"/>
                <a:ea typeface="微软雅黑" pitchFamily="34" charset="-122"/>
              </a:rPr>
              <a:t>edx</a:t>
            </a:r>
            <a:endParaRPr lang="en-US" altLang="zh-CN" b="1" dirty="0">
              <a:latin typeface="微软雅黑" pitchFamily="34" charset="-122"/>
              <a:ea typeface="微软雅黑" pitchFamily="34" charset="-122"/>
            </a:endParaRPr>
          </a:p>
          <a:p>
            <a:pPr indent="288925"/>
            <a:r>
              <a:rPr lang="en-US" altLang="zh-CN" b="1" dirty="0">
                <a:latin typeface="微软雅黑" pitchFamily="34" charset="-122"/>
                <a:ea typeface="微软雅黑" pitchFamily="34" charset="-122"/>
              </a:rPr>
              <a:t>   	c:      8d 04 02   lea      (%edx,%eax,1), %</a:t>
            </a:r>
            <a:r>
              <a:rPr lang="en-US" altLang="zh-CN" b="1" dirty="0" err="1">
                <a:latin typeface="微软雅黑" pitchFamily="34" charset="-122"/>
                <a:ea typeface="微软雅黑" pitchFamily="34" charset="-122"/>
              </a:rPr>
              <a:t>eax</a:t>
            </a:r>
            <a:endParaRPr lang="en-US" altLang="zh-CN" b="1" dirty="0">
              <a:latin typeface="微软雅黑" pitchFamily="34" charset="-122"/>
              <a:ea typeface="微软雅黑" pitchFamily="34" charset="-122"/>
            </a:endParaRPr>
          </a:p>
          <a:p>
            <a:pPr indent="288925"/>
            <a:r>
              <a:rPr lang="en-US" altLang="zh-CN" b="1" dirty="0">
                <a:latin typeface="微软雅黑" pitchFamily="34" charset="-122"/>
                <a:ea typeface="微软雅黑" pitchFamily="34" charset="-122"/>
              </a:rPr>
              <a:t>  	 f:      89 45 </a:t>
            </a:r>
            <a:r>
              <a:rPr lang="en-US" altLang="zh-CN" b="1" dirty="0" err="1">
                <a:latin typeface="微软雅黑" pitchFamily="34" charset="-122"/>
                <a:ea typeface="微软雅黑" pitchFamily="34" charset="-122"/>
              </a:rPr>
              <a:t>fc</a:t>
            </a:r>
            <a:r>
              <a:rPr lang="en-US" altLang="zh-CN" b="1" dirty="0">
                <a:latin typeface="微软雅黑" pitchFamily="34" charset="-122"/>
                <a:ea typeface="微软雅黑" pitchFamily="34" charset="-122"/>
              </a:rPr>
              <a:t>    </a:t>
            </a:r>
            <a:r>
              <a:rPr lang="en-US" altLang="zh-CN" b="1" dirty="0" err="1">
                <a:latin typeface="微软雅黑" pitchFamily="34" charset="-122"/>
                <a:ea typeface="微软雅黑" pitchFamily="34" charset="-122"/>
              </a:rPr>
              <a:t>mov</a:t>
            </a:r>
            <a:r>
              <a:rPr lang="en-US" altLang="zh-CN" b="1" dirty="0">
                <a:latin typeface="微软雅黑" pitchFamily="34" charset="-122"/>
                <a:ea typeface="微软雅黑" pitchFamily="34" charset="-122"/>
              </a:rPr>
              <a:t>    %</a:t>
            </a:r>
            <a:r>
              <a:rPr lang="en-US" altLang="zh-CN" b="1" dirty="0" err="1">
                <a:latin typeface="微软雅黑" pitchFamily="34" charset="-122"/>
                <a:ea typeface="微软雅黑" pitchFamily="34" charset="-122"/>
              </a:rPr>
              <a:t>eax</a:t>
            </a:r>
            <a:r>
              <a:rPr lang="en-US" altLang="zh-CN" b="1" dirty="0">
                <a:latin typeface="微软雅黑" pitchFamily="34" charset="-122"/>
                <a:ea typeface="微软雅黑" pitchFamily="34" charset="-122"/>
              </a:rPr>
              <a:t>, -0x4(%</a:t>
            </a:r>
            <a:r>
              <a:rPr lang="en-US" altLang="zh-CN" b="1" dirty="0" err="1">
                <a:latin typeface="微软雅黑" pitchFamily="34" charset="-122"/>
                <a:ea typeface="微软雅黑" pitchFamily="34" charset="-122"/>
              </a:rPr>
              <a:t>ebp</a:t>
            </a:r>
            <a:r>
              <a:rPr lang="en-US" altLang="zh-CN" b="1" dirty="0">
                <a:latin typeface="微软雅黑" pitchFamily="34" charset="-122"/>
                <a:ea typeface="微软雅黑" pitchFamily="34" charset="-122"/>
              </a:rPr>
              <a:t>)</a:t>
            </a:r>
          </a:p>
          <a:p>
            <a:pPr indent="288925"/>
            <a:r>
              <a:rPr lang="en-US" altLang="zh-CN" b="1" dirty="0">
                <a:latin typeface="微软雅黑" pitchFamily="34" charset="-122"/>
                <a:ea typeface="微软雅黑" pitchFamily="34" charset="-122"/>
              </a:rPr>
              <a:t> 	12:    8b 45 </a:t>
            </a:r>
            <a:r>
              <a:rPr lang="en-US" altLang="zh-CN" b="1" dirty="0" err="1">
                <a:latin typeface="微软雅黑" pitchFamily="34" charset="-122"/>
                <a:ea typeface="微软雅黑" pitchFamily="34" charset="-122"/>
              </a:rPr>
              <a:t>fc</a:t>
            </a:r>
            <a:r>
              <a:rPr lang="en-US" altLang="zh-CN" b="1" dirty="0">
                <a:latin typeface="微软雅黑" pitchFamily="34" charset="-122"/>
                <a:ea typeface="微软雅黑" pitchFamily="34" charset="-122"/>
              </a:rPr>
              <a:t>    </a:t>
            </a:r>
            <a:r>
              <a:rPr lang="en-US" altLang="zh-CN" b="1" dirty="0" err="1">
                <a:latin typeface="微软雅黑" pitchFamily="34" charset="-122"/>
                <a:ea typeface="微软雅黑" pitchFamily="34" charset="-122"/>
              </a:rPr>
              <a:t>mov</a:t>
            </a:r>
            <a:r>
              <a:rPr lang="en-US" altLang="zh-CN" b="1" dirty="0">
                <a:latin typeface="微软雅黑" pitchFamily="34" charset="-122"/>
                <a:ea typeface="微软雅黑" pitchFamily="34" charset="-122"/>
              </a:rPr>
              <a:t>    -0x4(%</a:t>
            </a:r>
            <a:r>
              <a:rPr lang="en-US" altLang="zh-CN" b="1" dirty="0" err="1">
                <a:latin typeface="微软雅黑" pitchFamily="34" charset="-122"/>
                <a:ea typeface="微软雅黑" pitchFamily="34" charset="-122"/>
              </a:rPr>
              <a:t>ebp</a:t>
            </a:r>
            <a:r>
              <a:rPr lang="en-US" altLang="zh-CN" b="1" dirty="0">
                <a:latin typeface="微软雅黑" pitchFamily="34" charset="-122"/>
                <a:ea typeface="微软雅黑" pitchFamily="34" charset="-122"/>
              </a:rPr>
              <a:t>), %</a:t>
            </a:r>
            <a:r>
              <a:rPr lang="en-US" altLang="zh-CN" b="1" dirty="0" err="1">
                <a:latin typeface="微软雅黑" pitchFamily="34" charset="-122"/>
                <a:ea typeface="微软雅黑" pitchFamily="34" charset="-122"/>
              </a:rPr>
              <a:t>eax</a:t>
            </a:r>
            <a:endParaRPr lang="en-US" altLang="zh-CN" b="1" dirty="0">
              <a:latin typeface="微软雅黑" pitchFamily="34" charset="-122"/>
              <a:ea typeface="微软雅黑" pitchFamily="34" charset="-122"/>
            </a:endParaRPr>
          </a:p>
          <a:p>
            <a:pPr indent="288925"/>
            <a:r>
              <a:rPr lang="en-US" altLang="zh-CN" b="1" dirty="0">
                <a:latin typeface="微软雅黑" pitchFamily="34" charset="-122"/>
                <a:ea typeface="微软雅黑" pitchFamily="34" charset="-122"/>
              </a:rPr>
              <a:t> 	15:    c9              leave  </a:t>
            </a:r>
          </a:p>
          <a:p>
            <a:pPr indent="288925"/>
            <a:r>
              <a:rPr lang="en-US" altLang="zh-CN" b="1" dirty="0">
                <a:latin typeface="微软雅黑" pitchFamily="34" charset="-122"/>
                <a:ea typeface="微软雅黑" pitchFamily="34" charset="-122"/>
              </a:rPr>
              <a:t> 	16:    c3              ret </a:t>
            </a:r>
          </a:p>
        </p:txBody>
      </p:sp>
      <p:sp>
        <p:nvSpPr>
          <p:cNvPr id="7" name="Rectangle 5"/>
          <p:cNvSpPr>
            <a:spLocks noChangeArrowheads="1"/>
          </p:cNvSpPr>
          <p:nvPr/>
        </p:nvSpPr>
        <p:spPr bwMode="auto">
          <a:xfrm>
            <a:off x="401778" y="258967"/>
            <a:ext cx="1320800" cy="3092450"/>
          </a:xfrm>
          <a:prstGeom prst="rect">
            <a:avLst/>
          </a:prstGeom>
          <a:solidFill>
            <a:schemeClr val="accent1">
              <a:alpha val="30000"/>
            </a:schemeClr>
          </a:solidFill>
          <a:ln w="9525">
            <a:solidFill>
              <a:schemeClr val="tx1"/>
            </a:solidFill>
            <a:miter lim="800000"/>
            <a:headEnd/>
            <a:tailEnd/>
          </a:ln>
          <a:effectLst/>
        </p:spPr>
        <p:txBody>
          <a:bodyPr wrap="none" anchor="ctr"/>
          <a:lstStyle/>
          <a:p>
            <a:endParaRPr lang="zh-CN" altLang="en-US"/>
          </a:p>
        </p:txBody>
      </p:sp>
      <p:sp>
        <p:nvSpPr>
          <p:cNvPr id="8" name="Text Box 7"/>
          <p:cNvSpPr txBox="1">
            <a:spLocks noChangeArrowheads="1"/>
          </p:cNvSpPr>
          <p:nvPr/>
        </p:nvSpPr>
        <p:spPr bwMode="auto">
          <a:xfrm>
            <a:off x="2929078" y="98630"/>
            <a:ext cx="2597150"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objdump -d test.o</a:t>
            </a:r>
            <a:r>
              <a:rPr lang="en-US" altLang="zh-CN"/>
              <a:t> </a:t>
            </a:r>
            <a:endParaRPr lang="zh-CN" altLang="en-US"/>
          </a:p>
        </p:txBody>
      </p:sp>
      <p:sp>
        <p:nvSpPr>
          <p:cNvPr id="9" name="Rectangle 4"/>
          <p:cNvSpPr>
            <a:spLocks noChangeArrowheads="1"/>
          </p:cNvSpPr>
          <p:nvPr/>
        </p:nvSpPr>
        <p:spPr bwMode="auto">
          <a:xfrm>
            <a:off x="161510" y="3646283"/>
            <a:ext cx="6172200" cy="3113087"/>
          </a:xfrm>
          <a:prstGeom prst="rect">
            <a:avLst/>
          </a:prstGeom>
          <a:noFill/>
          <a:ln w="9525">
            <a:noFill/>
            <a:miter lim="800000"/>
            <a:headEnd/>
            <a:tailEnd/>
          </a:ln>
          <a:effectLst/>
        </p:spPr>
        <p:txBody>
          <a:bodyPr wrap="none" anchor="ctr">
            <a:spAutoFit/>
          </a:bodyPr>
          <a:lstStyle/>
          <a:p>
            <a:pPr indent="288925"/>
            <a:r>
              <a:rPr lang="en-US" altLang="zh-CN" b="1">
                <a:latin typeface="微软雅黑" pitchFamily="34" charset="-122"/>
                <a:ea typeface="微软雅黑" pitchFamily="34" charset="-122"/>
              </a:rPr>
              <a:t>080483d4 &lt;add&gt;:</a:t>
            </a:r>
          </a:p>
          <a:p>
            <a:pPr indent="288925"/>
            <a:r>
              <a:rPr lang="en-US" altLang="zh-CN" b="1">
                <a:latin typeface="微软雅黑" pitchFamily="34" charset="-122"/>
                <a:ea typeface="微软雅黑" pitchFamily="34" charset="-122"/>
              </a:rPr>
              <a:t> 80483d4:    55             push  %ebp</a:t>
            </a:r>
          </a:p>
          <a:p>
            <a:pPr indent="288925"/>
            <a:r>
              <a:rPr lang="en-US" altLang="zh-CN" b="1">
                <a:latin typeface="微软雅黑" pitchFamily="34" charset="-122"/>
                <a:ea typeface="微软雅黑" pitchFamily="34" charset="-122"/>
              </a:rPr>
              <a:t> 80483d5:    89 e5        mov   %esp, %ebp</a:t>
            </a:r>
          </a:p>
          <a:p>
            <a:pPr indent="288925"/>
            <a:r>
              <a:rPr lang="en-US" altLang="zh-CN" b="1">
                <a:latin typeface="微软雅黑" pitchFamily="34" charset="-122"/>
                <a:ea typeface="微软雅黑" pitchFamily="34" charset="-122"/>
              </a:rPr>
              <a:t> 80483d7:    83 ec 10   sub    $0x10, %esp</a:t>
            </a:r>
          </a:p>
          <a:p>
            <a:pPr indent="288925"/>
            <a:r>
              <a:rPr lang="en-US" altLang="zh-CN" b="1">
                <a:latin typeface="微软雅黑" pitchFamily="34" charset="-122"/>
                <a:ea typeface="微软雅黑" pitchFamily="34" charset="-122"/>
              </a:rPr>
              <a:t> 80483da:    8b 45 0c   mov    0xc(%ebp), %eax</a:t>
            </a:r>
          </a:p>
          <a:p>
            <a:pPr indent="288925"/>
            <a:r>
              <a:rPr lang="en-US" altLang="zh-CN" b="1">
                <a:latin typeface="微软雅黑" pitchFamily="34" charset="-122"/>
                <a:ea typeface="微软雅黑" pitchFamily="34" charset="-122"/>
              </a:rPr>
              <a:t> 80483dd:    8b 55 08   mov    0x8(%ebp), %edx</a:t>
            </a:r>
          </a:p>
          <a:p>
            <a:pPr indent="288925"/>
            <a:r>
              <a:rPr lang="en-US" altLang="zh-CN" b="1">
                <a:latin typeface="微软雅黑" pitchFamily="34" charset="-122"/>
                <a:ea typeface="微软雅黑" pitchFamily="34" charset="-122"/>
              </a:rPr>
              <a:t> 80483e0:    8d 04 02   lea     (%edx,%eax,1), %eax</a:t>
            </a:r>
          </a:p>
          <a:p>
            <a:pPr indent="288925"/>
            <a:r>
              <a:rPr lang="en-US" altLang="zh-CN" b="1">
                <a:latin typeface="微软雅黑" pitchFamily="34" charset="-122"/>
                <a:ea typeface="微软雅黑" pitchFamily="34" charset="-122"/>
              </a:rPr>
              <a:t> 80483e3:    89 45 fc    mov    %eax, -0x4(%ebp)</a:t>
            </a:r>
          </a:p>
          <a:p>
            <a:pPr indent="288925"/>
            <a:r>
              <a:rPr lang="en-US" altLang="zh-CN" b="1">
                <a:latin typeface="微软雅黑" pitchFamily="34" charset="-122"/>
                <a:ea typeface="微软雅黑" pitchFamily="34" charset="-122"/>
              </a:rPr>
              <a:t> 80483e6:    8b 45 fc    mov    -0x4(%ebp), %eax</a:t>
            </a:r>
          </a:p>
          <a:p>
            <a:pPr indent="288925"/>
            <a:r>
              <a:rPr lang="en-US" altLang="zh-CN" b="1">
                <a:latin typeface="微软雅黑" pitchFamily="34" charset="-122"/>
                <a:ea typeface="微软雅黑" pitchFamily="34" charset="-122"/>
              </a:rPr>
              <a:t> 80483e9:    c9              leave  </a:t>
            </a:r>
          </a:p>
          <a:p>
            <a:pPr indent="288925"/>
            <a:r>
              <a:rPr lang="en-US" altLang="zh-CN" b="1">
                <a:latin typeface="微软雅黑" pitchFamily="34" charset="-122"/>
                <a:ea typeface="微软雅黑" pitchFamily="34" charset="-122"/>
              </a:rPr>
              <a:t> 80483ea:    c3              ret   </a:t>
            </a:r>
          </a:p>
        </p:txBody>
      </p:sp>
      <p:sp>
        <p:nvSpPr>
          <p:cNvPr id="10" name="Rectangle 6"/>
          <p:cNvSpPr>
            <a:spLocks noChangeArrowheads="1"/>
          </p:cNvSpPr>
          <p:nvPr/>
        </p:nvSpPr>
        <p:spPr bwMode="auto">
          <a:xfrm>
            <a:off x="412335" y="3639933"/>
            <a:ext cx="1320800" cy="3092450"/>
          </a:xfrm>
          <a:prstGeom prst="rect">
            <a:avLst/>
          </a:prstGeom>
          <a:solidFill>
            <a:schemeClr val="accent1">
              <a:alpha val="30000"/>
            </a:schemeClr>
          </a:solidFill>
          <a:ln w="9525">
            <a:solidFill>
              <a:schemeClr val="tx1"/>
            </a:solidFill>
            <a:miter lim="800000"/>
            <a:headEnd/>
            <a:tailEnd/>
          </a:ln>
          <a:effectLst/>
        </p:spPr>
        <p:txBody>
          <a:bodyPr wrap="none" anchor="ctr"/>
          <a:lstStyle/>
          <a:p>
            <a:endParaRPr lang="zh-CN" altLang="en-US"/>
          </a:p>
        </p:txBody>
      </p:sp>
      <p:sp>
        <p:nvSpPr>
          <p:cNvPr id="11" name="Text Box 8"/>
          <p:cNvSpPr txBox="1">
            <a:spLocks noChangeArrowheads="1"/>
          </p:cNvSpPr>
          <p:nvPr/>
        </p:nvSpPr>
        <p:spPr bwMode="auto">
          <a:xfrm>
            <a:off x="2968210" y="3572185"/>
            <a:ext cx="2597150" cy="396875"/>
          </a:xfrm>
          <a:prstGeom prst="rect">
            <a:avLst/>
          </a:prstGeom>
          <a:noFill/>
          <a:ln w="9525">
            <a:noFill/>
            <a:miter lim="800000"/>
            <a:headEnd/>
            <a:tailEnd/>
          </a:ln>
          <a:effectLst/>
        </p:spPr>
        <p:txBody>
          <a:bodyPr>
            <a:spAutoFit/>
          </a:bodyPr>
          <a:lstStyle/>
          <a:p>
            <a:pPr>
              <a:spcBef>
                <a:spcPct val="50000"/>
              </a:spcBef>
            </a:pPr>
            <a:r>
              <a:rPr lang="en-US" altLang="zh-CN" sz="2000" b="1" dirty="0" err="1">
                <a:solidFill>
                  <a:srgbClr val="FF0000"/>
                </a:solidFill>
                <a:latin typeface="微软雅黑" pitchFamily="34" charset="-122"/>
                <a:ea typeface="微软雅黑" pitchFamily="34" charset="-122"/>
              </a:rPr>
              <a:t>objdump</a:t>
            </a:r>
            <a:r>
              <a:rPr lang="en-US" altLang="zh-CN" sz="2000" b="1" dirty="0">
                <a:solidFill>
                  <a:srgbClr val="FF0000"/>
                </a:solidFill>
                <a:latin typeface="微软雅黑" pitchFamily="34" charset="-122"/>
                <a:ea typeface="微软雅黑" pitchFamily="34" charset="-122"/>
              </a:rPr>
              <a:t> -d add</a:t>
            </a:r>
            <a:r>
              <a:rPr lang="en-US" altLang="zh-CN" dirty="0"/>
              <a:t> </a:t>
            </a:r>
            <a:endParaRPr lang="zh-CN" altLang="en-US" dirty="0"/>
          </a:p>
        </p:txBody>
      </p:sp>
      <p:cxnSp>
        <p:nvCxnSpPr>
          <p:cNvPr id="20" name="直接连接符 19"/>
          <p:cNvCxnSpPr/>
          <p:nvPr/>
        </p:nvCxnSpPr>
        <p:spPr>
          <a:xfrm>
            <a:off x="409711" y="3503033"/>
            <a:ext cx="8190910" cy="0"/>
          </a:xfrm>
          <a:prstGeom prst="line">
            <a:avLst/>
          </a:prstGeom>
          <a:ln w="38100">
            <a:solidFill>
              <a:srgbClr val="0066CC"/>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98425"/>
            <a:ext cx="8229600" cy="561975"/>
          </a:xfrm>
        </p:spPr>
        <p:txBody>
          <a:bodyPr/>
          <a:lstStyle/>
          <a:p>
            <a:r>
              <a:rPr lang="en-US" altLang="zh-CN" sz="3600" dirty="0"/>
              <a:t>ELF</a:t>
            </a:r>
            <a:r>
              <a:rPr lang="zh-CN" altLang="en-US" sz="3600" dirty="0"/>
              <a:t>可重定位目标文件格式</a:t>
            </a:r>
          </a:p>
        </p:txBody>
      </p:sp>
      <p:sp>
        <p:nvSpPr>
          <p:cNvPr id="29" name="矩形 28"/>
          <p:cNvSpPr/>
          <p:nvPr/>
        </p:nvSpPr>
        <p:spPr>
          <a:xfrm>
            <a:off x="386535" y="773705"/>
            <a:ext cx="2070230" cy="495055"/>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itchFamily="34" charset="-122"/>
                <a:ea typeface="微软雅黑" pitchFamily="34" charset="-122"/>
              </a:rPr>
              <a:t>ELF</a:t>
            </a:r>
            <a:r>
              <a:rPr lang="zh-CN" altLang="en-US" sz="2000" dirty="0">
                <a:solidFill>
                  <a:schemeClr val="tx1"/>
                </a:solidFill>
                <a:latin typeface="微软雅黑" pitchFamily="34" charset="-122"/>
                <a:ea typeface="微软雅黑" pitchFamily="34" charset="-122"/>
              </a:rPr>
              <a:t>头</a:t>
            </a:r>
          </a:p>
        </p:txBody>
      </p:sp>
      <p:sp>
        <p:nvSpPr>
          <p:cNvPr id="30" name="矩形 29"/>
          <p:cNvSpPr/>
          <p:nvPr/>
        </p:nvSpPr>
        <p:spPr>
          <a:xfrm>
            <a:off x="386535" y="1268760"/>
            <a:ext cx="2070230" cy="495055"/>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itchFamily="34" charset="-122"/>
                <a:ea typeface="微软雅黑" pitchFamily="34" charset="-122"/>
              </a:rPr>
              <a:t>.text</a:t>
            </a:r>
            <a:r>
              <a:rPr lang="zh-CN" altLang="en-US" sz="2000" dirty="0">
                <a:solidFill>
                  <a:schemeClr val="tx1"/>
                </a:solidFill>
                <a:latin typeface="微软雅黑" pitchFamily="34" charset="-122"/>
                <a:ea typeface="微软雅黑" pitchFamily="34" charset="-122"/>
              </a:rPr>
              <a:t>节</a:t>
            </a:r>
          </a:p>
        </p:txBody>
      </p:sp>
      <p:sp>
        <p:nvSpPr>
          <p:cNvPr id="31" name="矩形 30"/>
          <p:cNvSpPr/>
          <p:nvPr/>
        </p:nvSpPr>
        <p:spPr>
          <a:xfrm>
            <a:off x="386535" y="1763815"/>
            <a:ext cx="2070230" cy="495055"/>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itchFamily="34" charset="-122"/>
                <a:ea typeface="微软雅黑" pitchFamily="34" charset="-122"/>
              </a:rPr>
              <a:t>.</a:t>
            </a:r>
            <a:r>
              <a:rPr lang="en-US" altLang="zh-CN" sz="2000" dirty="0" err="1">
                <a:solidFill>
                  <a:schemeClr val="tx1"/>
                </a:solidFill>
                <a:latin typeface="微软雅黑" pitchFamily="34" charset="-122"/>
                <a:ea typeface="微软雅黑" pitchFamily="34" charset="-122"/>
              </a:rPr>
              <a:t>rodata</a:t>
            </a:r>
            <a:r>
              <a:rPr lang="zh-CN" altLang="en-US" sz="2000" dirty="0">
                <a:solidFill>
                  <a:schemeClr val="tx1"/>
                </a:solidFill>
                <a:latin typeface="微软雅黑" pitchFamily="34" charset="-122"/>
                <a:ea typeface="微软雅黑" pitchFamily="34" charset="-122"/>
              </a:rPr>
              <a:t>节</a:t>
            </a:r>
          </a:p>
        </p:txBody>
      </p:sp>
      <p:sp>
        <p:nvSpPr>
          <p:cNvPr id="32" name="矩形 31"/>
          <p:cNvSpPr/>
          <p:nvPr/>
        </p:nvSpPr>
        <p:spPr>
          <a:xfrm>
            <a:off x="386535" y="2258870"/>
            <a:ext cx="2070230" cy="495055"/>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itchFamily="34" charset="-122"/>
                <a:ea typeface="微软雅黑" pitchFamily="34" charset="-122"/>
              </a:rPr>
              <a:t>.data</a:t>
            </a:r>
            <a:r>
              <a:rPr lang="zh-CN" altLang="en-US" sz="2000" dirty="0">
                <a:solidFill>
                  <a:schemeClr val="tx1"/>
                </a:solidFill>
                <a:latin typeface="微软雅黑" pitchFamily="34" charset="-122"/>
                <a:ea typeface="微软雅黑" pitchFamily="34" charset="-122"/>
              </a:rPr>
              <a:t>节</a:t>
            </a:r>
          </a:p>
        </p:txBody>
      </p:sp>
      <p:sp>
        <p:nvSpPr>
          <p:cNvPr id="33" name="矩形 32"/>
          <p:cNvSpPr/>
          <p:nvPr/>
        </p:nvSpPr>
        <p:spPr>
          <a:xfrm>
            <a:off x="386535" y="2753925"/>
            <a:ext cx="2070230" cy="495055"/>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itchFamily="34" charset="-122"/>
                <a:ea typeface="微软雅黑" pitchFamily="34" charset="-122"/>
              </a:rPr>
              <a:t>.</a:t>
            </a:r>
            <a:r>
              <a:rPr lang="en-US" altLang="zh-CN" sz="2000" dirty="0" err="1">
                <a:solidFill>
                  <a:schemeClr val="tx1"/>
                </a:solidFill>
                <a:latin typeface="微软雅黑" pitchFamily="34" charset="-122"/>
                <a:ea typeface="微软雅黑" pitchFamily="34" charset="-122"/>
              </a:rPr>
              <a:t>bss</a:t>
            </a:r>
            <a:r>
              <a:rPr lang="zh-CN" altLang="en-US" sz="2000" dirty="0">
                <a:solidFill>
                  <a:schemeClr val="tx1"/>
                </a:solidFill>
                <a:latin typeface="微软雅黑" pitchFamily="34" charset="-122"/>
                <a:ea typeface="微软雅黑" pitchFamily="34" charset="-122"/>
              </a:rPr>
              <a:t>节</a:t>
            </a:r>
          </a:p>
        </p:txBody>
      </p:sp>
      <p:sp>
        <p:nvSpPr>
          <p:cNvPr id="34" name="矩形 33"/>
          <p:cNvSpPr/>
          <p:nvPr/>
        </p:nvSpPr>
        <p:spPr>
          <a:xfrm>
            <a:off x="386535" y="3248980"/>
            <a:ext cx="2070230" cy="495055"/>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itchFamily="34" charset="-122"/>
                <a:ea typeface="微软雅黑" pitchFamily="34" charset="-122"/>
              </a:rPr>
              <a:t>.</a:t>
            </a:r>
            <a:r>
              <a:rPr lang="en-US" altLang="zh-CN" sz="2000" dirty="0" err="1">
                <a:solidFill>
                  <a:schemeClr val="tx1"/>
                </a:solidFill>
                <a:latin typeface="微软雅黑" pitchFamily="34" charset="-122"/>
                <a:ea typeface="微软雅黑" pitchFamily="34" charset="-122"/>
              </a:rPr>
              <a:t>symtab</a:t>
            </a:r>
            <a:r>
              <a:rPr lang="zh-CN" altLang="en-US" sz="2000" dirty="0">
                <a:solidFill>
                  <a:schemeClr val="tx1"/>
                </a:solidFill>
                <a:latin typeface="微软雅黑" pitchFamily="34" charset="-122"/>
                <a:ea typeface="微软雅黑" pitchFamily="34" charset="-122"/>
              </a:rPr>
              <a:t>节</a:t>
            </a:r>
          </a:p>
        </p:txBody>
      </p:sp>
      <p:sp>
        <p:nvSpPr>
          <p:cNvPr id="35" name="矩形 34"/>
          <p:cNvSpPr/>
          <p:nvPr/>
        </p:nvSpPr>
        <p:spPr>
          <a:xfrm>
            <a:off x="386535" y="3744035"/>
            <a:ext cx="2070230" cy="495055"/>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itchFamily="34" charset="-122"/>
                <a:ea typeface="微软雅黑" pitchFamily="34" charset="-122"/>
              </a:rPr>
              <a:t>.</a:t>
            </a:r>
            <a:r>
              <a:rPr lang="en-US" altLang="zh-CN" sz="2000" dirty="0" err="1">
                <a:solidFill>
                  <a:schemeClr val="tx1"/>
                </a:solidFill>
                <a:latin typeface="微软雅黑" pitchFamily="34" charset="-122"/>
                <a:ea typeface="微软雅黑" pitchFamily="34" charset="-122"/>
              </a:rPr>
              <a:t>rel.text</a:t>
            </a:r>
            <a:r>
              <a:rPr lang="zh-CN" altLang="en-US" sz="2000" dirty="0">
                <a:solidFill>
                  <a:schemeClr val="tx1"/>
                </a:solidFill>
                <a:latin typeface="微软雅黑" pitchFamily="34" charset="-122"/>
                <a:ea typeface="微软雅黑" pitchFamily="34" charset="-122"/>
              </a:rPr>
              <a:t>节</a:t>
            </a:r>
          </a:p>
        </p:txBody>
      </p:sp>
      <p:sp>
        <p:nvSpPr>
          <p:cNvPr id="36" name="矩形 35"/>
          <p:cNvSpPr/>
          <p:nvPr/>
        </p:nvSpPr>
        <p:spPr>
          <a:xfrm>
            <a:off x="386535" y="4239090"/>
            <a:ext cx="2070230" cy="495055"/>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itchFamily="34" charset="-122"/>
                <a:ea typeface="微软雅黑" pitchFamily="34" charset="-122"/>
              </a:rPr>
              <a:t>.</a:t>
            </a:r>
            <a:r>
              <a:rPr lang="en-US" altLang="zh-CN" sz="2000" dirty="0" err="1">
                <a:solidFill>
                  <a:schemeClr val="tx1"/>
                </a:solidFill>
                <a:latin typeface="微软雅黑" pitchFamily="34" charset="-122"/>
                <a:ea typeface="微软雅黑" pitchFamily="34" charset="-122"/>
              </a:rPr>
              <a:t>rel.data</a:t>
            </a:r>
            <a:r>
              <a:rPr lang="zh-CN" altLang="en-US" sz="2000" dirty="0">
                <a:solidFill>
                  <a:schemeClr val="tx1"/>
                </a:solidFill>
                <a:latin typeface="微软雅黑" pitchFamily="34" charset="-122"/>
                <a:ea typeface="微软雅黑" pitchFamily="34" charset="-122"/>
              </a:rPr>
              <a:t>节</a:t>
            </a:r>
          </a:p>
        </p:txBody>
      </p:sp>
      <p:sp>
        <p:nvSpPr>
          <p:cNvPr id="37" name="矩形 36"/>
          <p:cNvSpPr/>
          <p:nvPr/>
        </p:nvSpPr>
        <p:spPr>
          <a:xfrm>
            <a:off x="386535" y="4734145"/>
            <a:ext cx="2070230" cy="495055"/>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itchFamily="34" charset="-122"/>
                <a:ea typeface="微软雅黑" pitchFamily="34" charset="-122"/>
              </a:rPr>
              <a:t>.</a:t>
            </a:r>
            <a:r>
              <a:rPr lang="en-US" altLang="zh-CN" sz="2000" dirty="0" err="1">
                <a:solidFill>
                  <a:schemeClr val="tx1"/>
                </a:solidFill>
                <a:latin typeface="微软雅黑" pitchFamily="34" charset="-122"/>
                <a:ea typeface="微软雅黑" pitchFamily="34" charset="-122"/>
              </a:rPr>
              <a:t>degug</a:t>
            </a:r>
            <a:r>
              <a:rPr lang="en-US" altLang="zh-CN" sz="2000" dirty="0">
                <a:solidFill>
                  <a:schemeClr val="tx1"/>
                </a:solidFill>
                <a:latin typeface="微软雅黑" pitchFamily="34" charset="-122"/>
                <a:ea typeface="微软雅黑" pitchFamily="34" charset="-122"/>
              </a:rPr>
              <a:t> </a:t>
            </a:r>
            <a:r>
              <a:rPr lang="zh-CN" altLang="en-US" sz="2000" dirty="0">
                <a:solidFill>
                  <a:schemeClr val="tx1"/>
                </a:solidFill>
                <a:latin typeface="微软雅黑" pitchFamily="34" charset="-122"/>
                <a:ea typeface="微软雅黑" pitchFamily="34" charset="-122"/>
              </a:rPr>
              <a:t>节</a:t>
            </a:r>
          </a:p>
        </p:txBody>
      </p:sp>
      <p:sp>
        <p:nvSpPr>
          <p:cNvPr id="38" name="矩形 37"/>
          <p:cNvSpPr/>
          <p:nvPr/>
        </p:nvSpPr>
        <p:spPr>
          <a:xfrm>
            <a:off x="386535" y="5229200"/>
            <a:ext cx="2070230" cy="495055"/>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itchFamily="34" charset="-122"/>
                <a:ea typeface="微软雅黑" pitchFamily="34" charset="-122"/>
              </a:rPr>
              <a:t>.line</a:t>
            </a:r>
            <a:r>
              <a:rPr lang="zh-CN" altLang="en-US" sz="2000" dirty="0">
                <a:solidFill>
                  <a:schemeClr val="tx1"/>
                </a:solidFill>
                <a:latin typeface="微软雅黑" pitchFamily="34" charset="-122"/>
                <a:ea typeface="微软雅黑" pitchFamily="34" charset="-122"/>
              </a:rPr>
              <a:t>节</a:t>
            </a:r>
          </a:p>
        </p:txBody>
      </p:sp>
      <p:sp>
        <p:nvSpPr>
          <p:cNvPr id="39" name="矩形 38"/>
          <p:cNvSpPr/>
          <p:nvPr/>
        </p:nvSpPr>
        <p:spPr>
          <a:xfrm>
            <a:off x="386535" y="5724255"/>
            <a:ext cx="2070230" cy="495055"/>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itchFamily="34" charset="-122"/>
                <a:ea typeface="微软雅黑" pitchFamily="34" charset="-122"/>
              </a:rPr>
              <a:t>.</a:t>
            </a:r>
            <a:r>
              <a:rPr lang="en-US" altLang="zh-CN" sz="2000" dirty="0" err="1">
                <a:solidFill>
                  <a:schemeClr val="tx1"/>
                </a:solidFill>
                <a:latin typeface="微软雅黑" pitchFamily="34" charset="-122"/>
                <a:ea typeface="微软雅黑" pitchFamily="34" charset="-122"/>
              </a:rPr>
              <a:t>strtab</a:t>
            </a:r>
            <a:r>
              <a:rPr lang="zh-CN" altLang="en-US" sz="2000" dirty="0">
                <a:solidFill>
                  <a:schemeClr val="tx1"/>
                </a:solidFill>
                <a:latin typeface="微软雅黑" pitchFamily="34" charset="-122"/>
                <a:ea typeface="微软雅黑" pitchFamily="34" charset="-122"/>
              </a:rPr>
              <a:t>节</a:t>
            </a:r>
          </a:p>
        </p:txBody>
      </p:sp>
      <p:sp>
        <p:nvSpPr>
          <p:cNvPr id="40" name="矩形 39"/>
          <p:cNvSpPr/>
          <p:nvPr/>
        </p:nvSpPr>
        <p:spPr>
          <a:xfrm>
            <a:off x="387998" y="6219310"/>
            <a:ext cx="2070230" cy="495055"/>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itchFamily="34" charset="-122"/>
                <a:ea typeface="微软雅黑" pitchFamily="34" charset="-122"/>
              </a:rPr>
              <a:t>节头表</a:t>
            </a:r>
          </a:p>
        </p:txBody>
      </p:sp>
      <p:sp>
        <p:nvSpPr>
          <p:cNvPr id="41" name="TextBox 40"/>
          <p:cNvSpPr txBox="1">
            <a:spLocks noChangeArrowheads="1"/>
          </p:cNvSpPr>
          <p:nvPr/>
        </p:nvSpPr>
        <p:spPr bwMode="auto">
          <a:xfrm>
            <a:off x="2546775" y="699672"/>
            <a:ext cx="6507172" cy="5029582"/>
          </a:xfrm>
          <a:prstGeom prst="rect">
            <a:avLst/>
          </a:prstGeom>
          <a:noFill/>
          <a:ln w="9525">
            <a:noFill/>
            <a:miter lim="800000"/>
            <a:headEnd/>
            <a:tailEnd/>
          </a:ln>
        </p:spPr>
        <p:txBody>
          <a:bodyPr wrap="square">
            <a:spAutoFit/>
          </a:bodyPr>
          <a:lstStyle/>
          <a:p>
            <a:pPr>
              <a:lnSpc>
                <a:spcPts val="3500"/>
              </a:lnSpc>
              <a:buFont typeface="Wingdings" pitchFamily="2" charset="2"/>
              <a:buChar char="l"/>
            </a:pPr>
            <a:r>
              <a:rPr lang="zh-CN" altLang="en-US" dirty="0">
                <a:latin typeface="微软雅黑" pitchFamily="34" charset="-122"/>
                <a:ea typeface="微软雅黑" pitchFamily="34" charset="-122"/>
              </a:rPr>
              <a:t> </a:t>
            </a:r>
            <a:r>
              <a:rPr lang="zh-CN" altLang="en-US" b="1" dirty="0">
                <a:solidFill>
                  <a:srgbClr val="9900CC"/>
                </a:solidFill>
                <a:latin typeface="微软雅黑" pitchFamily="34" charset="-122"/>
                <a:ea typeface="微软雅黑" pitchFamily="34" charset="-122"/>
              </a:rPr>
              <a:t>节（</a:t>
            </a:r>
            <a:r>
              <a:rPr lang="en-US" altLang="zh-CN" b="1" dirty="0">
                <a:solidFill>
                  <a:srgbClr val="9900CC"/>
                </a:solidFill>
                <a:latin typeface="微软雅黑" pitchFamily="34" charset="-122"/>
                <a:ea typeface="微软雅黑" pitchFamily="34" charset="-122"/>
              </a:rPr>
              <a:t>section</a:t>
            </a:r>
            <a:r>
              <a:rPr lang="zh-CN" altLang="en-US" b="1" dirty="0">
                <a:solidFill>
                  <a:srgbClr val="9900CC"/>
                </a:solidFill>
                <a:latin typeface="微软雅黑" pitchFamily="34" charset="-122"/>
                <a:ea typeface="微软雅黑" pitchFamily="34" charset="-122"/>
              </a:rPr>
              <a:t>）</a:t>
            </a:r>
            <a:r>
              <a:rPr lang="zh-CN" altLang="en-US" dirty="0">
                <a:latin typeface="微软雅黑" pitchFamily="34" charset="-122"/>
                <a:ea typeface="微软雅黑" pitchFamily="34" charset="-122"/>
              </a:rPr>
              <a:t>是 </a:t>
            </a:r>
            <a:r>
              <a:rPr lang="en-US" altLang="zh-CN" dirty="0">
                <a:latin typeface="微软雅黑" pitchFamily="34" charset="-122"/>
                <a:ea typeface="微软雅黑" pitchFamily="34" charset="-122"/>
              </a:rPr>
              <a:t>ELF </a:t>
            </a:r>
            <a:r>
              <a:rPr lang="zh-CN" altLang="en-US" dirty="0">
                <a:latin typeface="微软雅黑" pitchFamily="34" charset="-122"/>
                <a:ea typeface="微软雅黑" pitchFamily="34" charset="-122"/>
              </a:rPr>
              <a:t>文件中具有相同特征的最小处理单位</a:t>
            </a:r>
            <a:endParaRPr lang="en-US" altLang="zh-CN" dirty="0">
              <a:latin typeface="微软雅黑" pitchFamily="34" charset="-122"/>
              <a:ea typeface="微软雅黑" pitchFamily="34" charset="-122"/>
            </a:endParaRPr>
          </a:p>
          <a:p>
            <a:pPr>
              <a:lnSpc>
                <a:spcPts val="3500"/>
              </a:lnSpc>
              <a:buFont typeface="Wingdings" pitchFamily="2" charset="2"/>
              <a:buChar char="l"/>
            </a:pPr>
            <a:r>
              <a:rPr lang="en-US" altLang="zh-CN" dirty="0">
                <a:latin typeface="微软雅黑" pitchFamily="34" charset="-122"/>
                <a:ea typeface="微软雅黑" pitchFamily="34" charset="-122"/>
              </a:rPr>
              <a:t> </a:t>
            </a:r>
            <a:r>
              <a:rPr lang="en-US" altLang="zh-CN" b="1" dirty="0">
                <a:solidFill>
                  <a:srgbClr val="0066CC"/>
                </a:solidFill>
                <a:latin typeface="微软雅黑" pitchFamily="34" charset="-122"/>
                <a:ea typeface="微软雅黑" pitchFamily="34" charset="-122"/>
              </a:rPr>
              <a:t>.text</a:t>
            </a:r>
            <a:r>
              <a:rPr lang="zh-CN" altLang="en-US" b="1" dirty="0">
                <a:solidFill>
                  <a:srgbClr val="0066CC"/>
                </a:solidFill>
                <a:latin typeface="微软雅黑" pitchFamily="34" charset="-122"/>
                <a:ea typeface="微软雅黑" pitchFamily="34" charset="-122"/>
              </a:rPr>
              <a:t>节</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代码部分</a:t>
            </a:r>
            <a:endParaRPr lang="en-US" altLang="zh-CN" dirty="0">
              <a:latin typeface="微软雅黑" pitchFamily="34" charset="-122"/>
              <a:ea typeface="微软雅黑" pitchFamily="34" charset="-122"/>
            </a:endParaRPr>
          </a:p>
          <a:p>
            <a:pPr>
              <a:lnSpc>
                <a:spcPts val="3500"/>
              </a:lnSpc>
              <a:buFont typeface="Wingdings" pitchFamily="2" charset="2"/>
              <a:buChar char="l"/>
            </a:pP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rodata</a:t>
            </a:r>
            <a:r>
              <a:rPr lang="zh-CN" altLang="en-US" dirty="0">
                <a:latin typeface="微软雅黑" pitchFamily="34" charset="-122"/>
                <a:ea typeface="微软雅黑" pitchFamily="34" charset="-122"/>
              </a:rPr>
              <a:t>节：只读数据部分，如</a:t>
            </a:r>
            <a:r>
              <a:rPr lang="en-US" altLang="zh-CN" dirty="0" err="1">
                <a:latin typeface="微软雅黑" pitchFamily="34" charset="-122"/>
                <a:ea typeface="微软雅黑" pitchFamily="34" charset="-122"/>
              </a:rPr>
              <a:t>printf</a:t>
            </a:r>
            <a:r>
              <a:rPr lang="zh-CN" altLang="en-US" dirty="0">
                <a:latin typeface="微软雅黑" pitchFamily="34" charset="-122"/>
                <a:ea typeface="微软雅黑" pitchFamily="34" charset="-122"/>
              </a:rPr>
              <a:t>中的格式串等</a:t>
            </a:r>
            <a:endParaRPr lang="en-US" altLang="zh-CN" dirty="0">
              <a:latin typeface="微软雅黑" pitchFamily="34" charset="-122"/>
              <a:ea typeface="微软雅黑" pitchFamily="34" charset="-122"/>
            </a:endParaRPr>
          </a:p>
          <a:p>
            <a:pPr>
              <a:lnSpc>
                <a:spcPts val="3500"/>
              </a:lnSpc>
              <a:buFont typeface="Wingdings" pitchFamily="2" charset="2"/>
              <a:buChar char="l"/>
            </a:pPr>
            <a:r>
              <a:rPr lang="en-US" altLang="zh-CN" dirty="0">
                <a:latin typeface="微软雅黑" pitchFamily="34" charset="-122"/>
                <a:ea typeface="微软雅黑" pitchFamily="34" charset="-122"/>
              </a:rPr>
              <a:t> </a:t>
            </a:r>
            <a:r>
              <a:rPr lang="en-US" altLang="zh-CN" b="1" dirty="0">
                <a:solidFill>
                  <a:srgbClr val="0066CC"/>
                </a:solidFill>
                <a:latin typeface="微软雅黑" pitchFamily="34" charset="-122"/>
                <a:ea typeface="微软雅黑" pitchFamily="34" charset="-122"/>
              </a:rPr>
              <a:t>.data</a:t>
            </a:r>
            <a:r>
              <a:rPr lang="zh-CN" altLang="en-US" b="1" dirty="0">
                <a:solidFill>
                  <a:srgbClr val="0066CC"/>
                </a:solidFill>
                <a:latin typeface="微软雅黑" pitchFamily="34" charset="-122"/>
                <a:ea typeface="微软雅黑" pitchFamily="34" charset="-122"/>
              </a:rPr>
              <a:t>节</a:t>
            </a:r>
            <a:r>
              <a:rPr lang="zh-CN" altLang="en-US" dirty="0">
                <a:latin typeface="微软雅黑" pitchFamily="34" charset="-122"/>
                <a:ea typeface="微软雅黑" pitchFamily="34" charset="-122"/>
              </a:rPr>
              <a:t>：已初始化的全局变量</a:t>
            </a:r>
            <a:endParaRPr lang="en-US" altLang="zh-CN" dirty="0">
              <a:latin typeface="微软雅黑" pitchFamily="34" charset="-122"/>
              <a:ea typeface="微软雅黑" pitchFamily="34" charset="-122"/>
            </a:endParaRPr>
          </a:p>
          <a:p>
            <a:pPr>
              <a:lnSpc>
                <a:spcPts val="3500"/>
              </a:lnSpc>
              <a:buFont typeface="Wingdings" pitchFamily="2" charset="2"/>
              <a:buChar char="l"/>
            </a:pPr>
            <a:r>
              <a:rPr lang="en-US" altLang="zh-CN" dirty="0">
                <a:latin typeface="微软雅黑" pitchFamily="34" charset="-122"/>
                <a:ea typeface="微软雅黑" pitchFamily="34" charset="-122"/>
              </a:rPr>
              <a:t> </a:t>
            </a:r>
            <a:r>
              <a:rPr lang="en-US" altLang="zh-CN" b="1" dirty="0">
                <a:solidFill>
                  <a:srgbClr val="0066CC"/>
                </a:solidFill>
                <a:latin typeface="微软雅黑" pitchFamily="34" charset="-122"/>
                <a:ea typeface="微软雅黑" pitchFamily="34" charset="-122"/>
              </a:rPr>
              <a:t>.</a:t>
            </a:r>
            <a:r>
              <a:rPr lang="en-US" altLang="zh-CN" b="1" dirty="0" err="1">
                <a:solidFill>
                  <a:srgbClr val="0066CC"/>
                </a:solidFill>
                <a:latin typeface="微软雅黑" pitchFamily="34" charset="-122"/>
                <a:ea typeface="微软雅黑" pitchFamily="34" charset="-122"/>
              </a:rPr>
              <a:t>bss</a:t>
            </a:r>
            <a:r>
              <a:rPr lang="zh-CN" altLang="en-US" b="1" dirty="0">
                <a:solidFill>
                  <a:srgbClr val="0066CC"/>
                </a:solidFill>
                <a:latin typeface="微软雅黑" pitchFamily="34" charset="-122"/>
                <a:ea typeface="微软雅黑" pitchFamily="34" charset="-122"/>
              </a:rPr>
              <a:t>节</a:t>
            </a:r>
            <a:r>
              <a:rPr lang="zh-CN" altLang="en-US" dirty="0">
                <a:latin typeface="微软雅黑" pitchFamily="34" charset="-122"/>
                <a:ea typeface="微软雅黑" pitchFamily="34" charset="-122"/>
              </a:rPr>
              <a:t>：未初始化全局变量，但不占用磁盘空间</a:t>
            </a:r>
            <a:endParaRPr lang="en-US" altLang="zh-CN" dirty="0">
              <a:latin typeface="微软雅黑" pitchFamily="34" charset="-122"/>
              <a:ea typeface="微软雅黑" pitchFamily="34" charset="-122"/>
            </a:endParaRPr>
          </a:p>
          <a:p>
            <a:pPr>
              <a:lnSpc>
                <a:spcPts val="3500"/>
              </a:lnSpc>
              <a:buFont typeface="Wingdings" pitchFamily="2" charset="2"/>
              <a:buChar char="l"/>
            </a:pPr>
            <a:r>
              <a:rPr lang="en-US" altLang="zh-CN" dirty="0">
                <a:latin typeface="微软雅黑" pitchFamily="34" charset="-122"/>
                <a:ea typeface="微软雅黑" pitchFamily="34" charset="-122"/>
              </a:rPr>
              <a:t> </a:t>
            </a:r>
            <a:r>
              <a:rPr lang="en-US" altLang="zh-CN" b="1" dirty="0">
                <a:solidFill>
                  <a:srgbClr val="0066CC"/>
                </a:solidFill>
                <a:latin typeface="微软雅黑" pitchFamily="34" charset="-122"/>
                <a:ea typeface="微软雅黑" pitchFamily="34" charset="-122"/>
              </a:rPr>
              <a:t>.</a:t>
            </a:r>
            <a:r>
              <a:rPr lang="en-US" altLang="zh-CN" b="1" dirty="0" err="1">
                <a:solidFill>
                  <a:srgbClr val="0066CC"/>
                </a:solidFill>
                <a:latin typeface="微软雅黑" pitchFamily="34" charset="-122"/>
                <a:ea typeface="微软雅黑" pitchFamily="34" charset="-122"/>
              </a:rPr>
              <a:t>symtab</a:t>
            </a:r>
            <a:r>
              <a:rPr lang="zh-CN" altLang="en-US" b="1" dirty="0">
                <a:solidFill>
                  <a:srgbClr val="0066CC"/>
                </a:solidFill>
                <a:latin typeface="微软雅黑" pitchFamily="34" charset="-122"/>
                <a:ea typeface="微软雅黑" pitchFamily="34" charset="-122"/>
              </a:rPr>
              <a:t>节</a:t>
            </a:r>
            <a:r>
              <a:rPr lang="zh-CN" altLang="en-US" dirty="0">
                <a:latin typeface="微软雅黑" pitchFamily="34" charset="-122"/>
                <a:ea typeface="微软雅黑" pitchFamily="34" charset="-122"/>
              </a:rPr>
              <a:t>：程序中符号（函数和全局变量）的相关信息</a:t>
            </a:r>
            <a:endParaRPr lang="en-US" altLang="zh-CN" dirty="0">
              <a:latin typeface="微软雅黑" pitchFamily="34" charset="-122"/>
              <a:ea typeface="微软雅黑" pitchFamily="34" charset="-122"/>
            </a:endParaRPr>
          </a:p>
          <a:p>
            <a:pPr>
              <a:lnSpc>
                <a:spcPts val="3500"/>
              </a:lnSpc>
              <a:buFont typeface="Wingdings" pitchFamily="2" charset="2"/>
              <a:buChar char="l"/>
            </a:pP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rel.text</a:t>
            </a:r>
            <a:r>
              <a:rPr lang="zh-CN" altLang="en-US" dirty="0">
                <a:latin typeface="微软雅黑" pitchFamily="34" charset="-122"/>
                <a:ea typeface="微软雅黑" pitchFamily="34" charset="-122"/>
              </a:rPr>
              <a:t>节：和</a:t>
            </a:r>
            <a:r>
              <a:rPr lang="en-US" altLang="zh-CN" dirty="0">
                <a:latin typeface="微软雅黑" pitchFamily="34" charset="-122"/>
                <a:ea typeface="微软雅黑" pitchFamily="34" charset="-122"/>
              </a:rPr>
              <a:t>.text</a:t>
            </a:r>
            <a:r>
              <a:rPr lang="zh-CN" altLang="en-US" dirty="0">
                <a:latin typeface="微软雅黑" pitchFamily="34" charset="-122"/>
                <a:ea typeface="微软雅黑" pitchFamily="34" charset="-122"/>
              </a:rPr>
              <a:t>节相关的可重定位信息</a:t>
            </a:r>
            <a:endParaRPr lang="en-US" altLang="zh-CN" dirty="0">
              <a:latin typeface="微软雅黑" pitchFamily="34" charset="-122"/>
              <a:ea typeface="微软雅黑" pitchFamily="34" charset="-122"/>
            </a:endParaRPr>
          </a:p>
          <a:p>
            <a:pPr>
              <a:lnSpc>
                <a:spcPts val="3500"/>
              </a:lnSpc>
              <a:buFont typeface="Wingdings" pitchFamily="2" charset="2"/>
              <a:buChar char="l"/>
            </a:pP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rel.data</a:t>
            </a:r>
            <a:r>
              <a:rPr lang="zh-CN" altLang="en-US" dirty="0">
                <a:latin typeface="微软雅黑" pitchFamily="34" charset="-122"/>
                <a:ea typeface="微软雅黑" pitchFamily="34" charset="-122"/>
              </a:rPr>
              <a:t>节：和</a:t>
            </a:r>
            <a:r>
              <a:rPr lang="en-US" altLang="zh-CN" dirty="0">
                <a:latin typeface="微软雅黑" pitchFamily="34" charset="-122"/>
                <a:ea typeface="微软雅黑" pitchFamily="34" charset="-122"/>
              </a:rPr>
              <a:t>.data</a:t>
            </a:r>
            <a:r>
              <a:rPr lang="zh-CN" altLang="en-US" dirty="0">
                <a:latin typeface="微软雅黑" pitchFamily="34" charset="-122"/>
                <a:ea typeface="微软雅黑" pitchFamily="34" charset="-122"/>
              </a:rPr>
              <a:t>节相关的可重定位信息</a:t>
            </a:r>
            <a:endParaRPr lang="en-US" altLang="zh-CN" dirty="0">
              <a:latin typeface="微软雅黑" pitchFamily="34" charset="-122"/>
              <a:ea typeface="微软雅黑" pitchFamily="34" charset="-122"/>
            </a:endParaRPr>
          </a:p>
          <a:p>
            <a:pPr>
              <a:lnSpc>
                <a:spcPts val="3500"/>
              </a:lnSpc>
              <a:buFont typeface="Wingdings" pitchFamily="2" charset="2"/>
              <a:buChar char="l"/>
            </a:pPr>
            <a:r>
              <a:rPr lang="en-US" altLang="zh-CN" dirty="0">
                <a:latin typeface="微软雅黑" pitchFamily="34" charset="-122"/>
                <a:ea typeface="微软雅黑" pitchFamily="34" charset="-122"/>
              </a:rPr>
              <a:t> .debug</a:t>
            </a:r>
            <a:r>
              <a:rPr lang="zh-CN" altLang="en-US" dirty="0">
                <a:latin typeface="微软雅黑" pitchFamily="34" charset="-122"/>
                <a:ea typeface="微软雅黑" pitchFamily="34" charset="-122"/>
              </a:rPr>
              <a:t>节：调试用符号表（</a:t>
            </a:r>
            <a:r>
              <a:rPr lang="en-US" altLang="zh-CN" dirty="0" err="1">
                <a:latin typeface="微软雅黑" pitchFamily="34" charset="-122"/>
                <a:ea typeface="微软雅黑" pitchFamily="34" charset="-122"/>
              </a:rPr>
              <a:t>gcc</a:t>
            </a:r>
            <a:r>
              <a:rPr lang="en-US" altLang="zh-CN" dirty="0">
                <a:latin typeface="微软雅黑" pitchFamily="34" charset="-122"/>
                <a:ea typeface="微软雅黑" pitchFamily="34" charset="-122"/>
              </a:rPr>
              <a:t> -o</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a:lnSpc>
                <a:spcPts val="3500"/>
              </a:lnSpc>
              <a:buFont typeface="Wingdings" pitchFamily="2" charset="2"/>
              <a:buChar char="l"/>
            </a:pPr>
            <a:r>
              <a:rPr lang="en-US" altLang="zh-CN" dirty="0">
                <a:latin typeface="微软雅黑" pitchFamily="34" charset="-122"/>
                <a:ea typeface="微软雅黑" pitchFamily="34" charset="-122"/>
              </a:rPr>
              <a:t> .line</a:t>
            </a:r>
            <a:r>
              <a:rPr lang="zh-CN" altLang="en-US" dirty="0">
                <a:latin typeface="微软雅黑" pitchFamily="34" charset="-122"/>
                <a:ea typeface="微软雅黑" pitchFamily="34" charset="-122"/>
              </a:rPr>
              <a:t>节：</a:t>
            </a:r>
            <a:r>
              <a:rPr lang="en-US" altLang="zh-CN" dirty="0">
                <a:latin typeface="微软雅黑" pitchFamily="34" charset="-122"/>
                <a:ea typeface="微软雅黑" pitchFamily="34" charset="-122"/>
              </a:rPr>
              <a:t>C</a:t>
            </a:r>
            <a:r>
              <a:rPr lang="zh-CN" altLang="en-US" dirty="0">
                <a:latin typeface="微软雅黑" pitchFamily="34" charset="-122"/>
                <a:ea typeface="微软雅黑" pitchFamily="34" charset="-122"/>
              </a:rPr>
              <a:t>程序中行号和</a:t>
            </a:r>
            <a:r>
              <a:rPr lang="en-US" altLang="zh-CN" dirty="0">
                <a:latin typeface="微软雅黑" pitchFamily="34" charset="-122"/>
                <a:ea typeface="微软雅黑" pitchFamily="34" charset="-122"/>
              </a:rPr>
              <a:t>.text</a:t>
            </a:r>
            <a:r>
              <a:rPr lang="zh-CN" altLang="en-US" dirty="0">
                <a:latin typeface="微软雅黑" pitchFamily="34" charset="-122"/>
                <a:ea typeface="微软雅黑" pitchFamily="34" charset="-122"/>
              </a:rPr>
              <a:t>节中机器指令之间的映射</a:t>
            </a:r>
            <a:endParaRPr lang="en-US" altLang="zh-CN" dirty="0">
              <a:latin typeface="微软雅黑" pitchFamily="34" charset="-122"/>
              <a:ea typeface="微软雅黑" pitchFamily="34" charset="-122"/>
            </a:endParaRPr>
          </a:p>
          <a:p>
            <a:pPr>
              <a:lnSpc>
                <a:spcPts val="3500"/>
              </a:lnSpc>
              <a:buFont typeface="Wingdings" pitchFamily="2" charset="2"/>
              <a:buChar char="l"/>
            </a:pPr>
            <a:r>
              <a:rPr lang="en-US" altLang="zh-CN" dirty="0">
                <a:latin typeface="微软雅黑" pitchFamily="34" charset="-122"/>
                <a:ea typeface="微软雅黑" pitchFamily="34" charset="-122"/>
              </a:rPr>
              <a:t> </a:t>
            </a:r>
            <a:r>
              <a:rPr lang="en-US" altLang="zh-CN" b="1" dirty="0">
                <a:solidFill>
                  <a:srgbClr val="0066CC"/>
                </a:solidFill>
                <a:latin typeface="微软雅黑" pitchFamily="34" charset="-122"/>
                <a:ea typeface="微软雅黑" pitchFamily="34" charset="-122"/>
              </a:rPr>
              <a:t>.</a:t>
            </a:r>
            <a:r>
              <a:rPr lang="en-US" altLang="zh-CN" b="1" dirty="0" err="1">
                <a:solidFill>
                  <a:srgbClr val="0066CC"/>
                </a:solidFill>
                <a:latin typeface="微软雅黑" pitchFamily="34" charset="-122"/>
                <a:ea typeface="微软雅黑" pitchFamily="34" charset="-122"/>
              </a:rPr>
              <a:t>strtab</a:t>
            </a:r>
            <a:r>
              <a:rPr lang="zh-CN" altLang="en-US" b="1" dirty="0">
                <a:solidFill>
                  <a:srgbClr val="0066CC"/>
                </a:solidFill>
                <a:latin typeface="微软雅黑" pitchFamily="34" charset="-122"/>
                <a:ea typeface="微软雅黑" pitchFamily="34" charset="-122"/>
              </a:rPr>
              <a:t>节</a:t>
            </a:r>
            <a:r>
              <a:rPr lang="zh-CN" altLang="en-US" dirty="0">
                <a:latin typeface="微软雅黑" pitchFamily="34" charset="-122"/>
                <a:ea typeface="微软雅黑" pitchFamily="34" charset="-122"/>
              </a:rPr>
              <a:t>：字符串表</a:t>
            </a:r>
          </a:p>
        </p:txBody>
      </p:sp>
      <p:sp>
        <p:nvSpPr>
          <p:cNvPr id="42" name="TextBox 41"/>
          <p:cNvSpPr txBox="1"/>
          <p:nvPr/>
        </p:nvSpPr>
        <p:spPr>
          <a:xfrm>
            <a:off x="2530798" y="5814265"/>
            <a:ext cx="5265585" cy="369332"/>
          </a:xfrm>
          <a:prstGeom prst="rect">
            <a:avLst/>
          </a:prstGeom>
          <a:noFill/>
        </p:spPr>
        <p:txBody>
          <a:bodyPr wrap="square" rtlCol="0">
            <a:spAutoFit/>
          </a:bodyPr>
          <a:lstStyle/>
          <a:p>
            <a:pPr>
              <a:buFont typeface="Wingdings" pitchFamily="2" charset="2"/>
              <a:buChar char="p"/>
            </a:pPr>
            <a:r>
              <a:rPr lang="en-US" altLang="zh-CN" dirty="0">
                <a:solidFill>
                  <a:srgbClr val="FF0000"/>
                </a:solidFill>
                <a:latin typeface="微软雅黑" pitchFamily="34" charset="-122"/>
                <a:ea typeface="微软雅黑" pitchFamily="34" charset="-122"/>
              </a:rPr>
              <a:t> ELF</a:t>
            </a:r>
            <a:r>
              <a:rPr lang="zh-CN" altLang="en-US" dirty="0">
                <a:solidFill>
                  <a:srgbClr val="FF0000"/>
                </a:solidFill>
                <a:latin typeface="微软雅黑" pitchFamily="34" charset="-122"/>
                <a:ea typeface="微软雅黑" pitchFamily="34" charset="-122"/>
              </a:rPr>
              <a:t>头</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ELF</a:t>
            </a:r>
            <a:r>
              <a:rPr lang="zh-CN" altLang="en-US" dirty="0">
                <a:latin typeface="微软雅黑" pitchFamily="34" charset="-122"/>
                <a:ea typeface="微软雅黑" pitchFamily="34" charset="-122"/>
              </a:rPr>
              <a:t>文件结构相关说明信息</a:t>
            </a:r>
            <a:endParaRPr lang="en-US" altLang="zh-CN" dirty="0">
              <a:latin typeface="微软雅黑" pitchFamily="34" charset="-122"/>
              <a:ea typeface="微软雅黑" pitchFamily="34" charset="-122"/>
            </a:endParaRPr>
          </a:p>
        </p:txBody>
      </p:sp>
      <p:sp>
        <p:nvSpPr>
          <p:cNvPr id="43" name="TextBox 42"/>
          <p:cNvSpPr txBox="1"/>
          <p:nvPr/>
        </p:nvSpPr>
        <p:spPr>
          <a:xfrm>
            <a:off x="2530798" y="6300028"/>
            <a:ext cx="5265585" cy="369332"/>
          </a:xfrm>
          <a:prstGeom prst="rect">
            <a:avLst/>
          </a:prstGeom>
          <a:noFill/>
        </p:spPr>
        <p:txBody>
          <a:bodyPr wrap="square" rtlCol="0">
            <a:spAutoFit/>
          </a:bodyPr>
          <a:lstStyle/>
          <a:p>
            <a:pPr>
              <a:buFont typeface="Wingdings" pitchFamily="2" charset="2"/>
              <a:buChar char="p"/>
            </a:pPr>
            <a:r>
              <a:rPr lang="zh-CN" altLang="en-US" dirty="0">
                <a:solidFill>
                  <a:srgbClr val="FF0000"/>
                </a:solidFill>
                <a:latin typeface="微软雅黑" pitchFamily="34" charset="-122"/>
                <a:ea typeface="微软雅黑" pitchFamily="34" charset="-122"/>
              </a:rPr>
              <a:t> 节头表</a:t>
            </a:r>
            <a:r>
              <a:rPr lang="zh-CN" altLang="en-US" dirty="0">
                <a:latin typeface="微软雅黑" pitchFamily="34" charset="-122"/>
                <a:ea typeface="微软雅黑" pitchFamily="34" charset="-122"/>
              </a:rPr>
              <a:t>：每个节的节名、偏移和大小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Effect transition="in" filter="blinds(horizontal)">
                                      <p:cBhvr>
                                        <p:cTn id="7" dur="500"/>
                                        <p:tgtEl>
                                          <p:spTgt spid="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
                                            <p:txEl>
                                              <p:pRg st="1" end="1"/>
                                            </p:txEl>
                                          </p:spTgt>
                                        </p:tgtEl>
                                        <p:attrNameLst>
                                          <p:attrName>style.visibility</p:attrName>
                                        </p:attrNameLst>
                                      </p:cBhvr>
                                      <p:to>
                                        <p:strVal val="visible"/>
                                      </p:to>
                                    </p:set>
                                    <p:animEffect transition="in" filter="blinds(horizontal)">
                                      <p:cBhvr>
                                        <p:cTn id="12" dur="500"/>
                                        <p:tgtEl>
                                          <p:spTgt spid="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
                                            <p:txEl>
                                              <p:pRg st="2" end="2"/>
                                            </p:txEl>
                                          </p:spTgt>
                                        </p:tgtEl>
                                        <p:attrNameLst>
                                          <p:attrName>style.visibility</p:attrName>
                                        </p:attrNameLst>
                                      </p:cBhvr>
                                      <p:to>
                                        <p:strVal val="visible"/>
                                      </p:to>
                                    </p:set>
                                    <p:animEffect transition="in" filter="blinds(horizontal)">
                                      <p:cBhvr>
                                        <p:cTn id="17" dur="500"/>
                                        <p:tgtEl>
                                          <p:spTgt spid="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
                                            <p:txEl>
                                              <p:pRg st="3" end="3"/>
                                            </p:txEl>
                                          </p:spTgt>
                                        </p:tgtEl>
                                        <p:attrNameLst>
                                          <p:attrName>style.visibility</p:attrName>
                                        </p:attrNameLst>
                                      </p:cBhvr>
                                      <p:to>
                                        <p:strVal val="visible"/>
                                      </p:to>
                                    </p:set>
                                    <p:animEffect transition="in" filter="blinds(horizontal)">
                                      <p:cBhvr>
                                        <p:cTn id="22" dur="500"/>
                                        <p:tgtEl>
                                          <p:spTgt spid="4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
                                            <p:txEl>
                                              <p:pRg st="4" end="4"/>
                                            </p:txEl>
                                          </p:spTgt>
                                        </p:tgtEl>
                                        <p:attrNameLst>
                                          <p:attrName>style.visibility</p:attrName>
                                        </p:attrNameLst>
                                      </p:cBhvr>
                                      <p:to>
                                        <p:strVal val="visible"/>
                                      </p:to>
                                    </p:set>
                                    <p:animEffect transition="in" filter="blinds(horizontal)">
                                      <p:cBhvr>
                                        <p:cTn id="27" dur="500"/>
                                        <p:tgtEl>
                                          <p:spTgt spid="4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
                                            <p:txEl>
                                              <p:pRg st="5" end="5"/>
                                            </p:txEl>
                                          </p:spTgt>
                                        </p:tgtEl>
                                        <p:attrNameLst>
                                          <p:attrName>style.visibility</p:attrName>
                                        </p:attrNameLst>
                                      </p:cBhvr>
                                      <p:to>
                                        <p:strVal val="visible"/>
                                      </p:to>
                                    </p:set>
                                    <p:animEffect transition="in" filter="blinds(horizontal)">
                                      <p:cBhvr>
                                        <p:cTn id="32" dur="500"/>
                                        <p:tgtEl>
                                          <p:spTgt spid="4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
                                            <p:txEl>
                                              <p:pRg st="6" end="6"/>
                                            </p:txEl>
                                          </p:spTgt>
                                        </p:tgtEl>
                                        <p:attrNameLst>
                                          <p:attrName>style.visibility</p:attrName>
                                        </p:attrNameLst>
                                      </p:cBhvr>
                                      <p:to>
                                        <p:strVal val="visible"/>
                                      </p:to>
                                    </p:set>
                                    <p:animEffect transition="in" filter="blinds(horizontal)">
                                      <p:cBhvr>
                                        <p:cTn id="37" dur="500"/>
                                        <p:tgtEl>
                                          <p:spTgt spid="4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1">
                                            <p:txEl>
                                              <p:pRg st="7" end="7"/>
                                            </p:txEl>
                                          </p:spTgt>
                                        </p:tgtEl>
                                        <p:attrNameLst>
                                          <p:attrName>style.visibility</p:attrName>
                                        </p:attrNameLst>
                                      </p:cBhvr>
                                      <p:to>
                                        <p:strVal val="visible"/>
                                      </p:to>
                                    </p:set>
                                    <p:animEffect transition="in" filter="blinds(horizontal)">
                                      <p:cBhvr>
                                        <p:cTn id="42" dur="500"/>
                                        <p:tgtEl>
                                          <p:spTgt spid="4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1">
                                            <p:txEl>
                                              <p:pRg st="8" end="8"/>
                                            </p:txEl>
                                          </p:spTgt>
                                        </p:tgtEl>
                                        <p:attrNameLst>
                                          <p:attrName>style.visibility</p:attrName>
                                        </p:attrNameLst>
                                      </p:cBhvr>
                                      <p:to>
                                        <p:strVal val="visible"/>
                                      </p:to>
                                    </p:set>
                                    <p:animEffect transition="in" filter="blinds(horizontal)">
                                      <p:cBhvr>
                                        <p:cTn id="47" dur="500"/>
                                        <p:tgtEl>
                                          <p:spTgt spid="4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1">
                                            <p:txEl>
                                              <p:pRg st="9" end="9"/>
                                            </p:txEl>
                                          </p:spTgt>
                                        </p:tgtEl>
                                        <p:attrNameLst>
                                          <p:attrName>style.visibility</p:attrName>
                                        </p:attrNameLst>
                                      </p:cBhvr>
                                      <p:to>
                                        <p:strVal val="visible"/>
                                      </p:to>
                                    </p:set>
                                    <p:animEffect transition="in" filter="blinds(horizontal)">
                                      <p:cBhvr>
                                        <p:cTn id="52" dur="500"/>
                                        <p:tgtEl>
                                          <p:spTgt spid="4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1">
                                            <p:txEl>
                                              <p:pRg st="10" end="10"/>
                                            </p:txEl>
                                          </p:spTgt>
                                        </p:tgtEl>
                                        <p:attrNameLst>
                                          <p:attrName>style.visibility</p:attrName>
                                        </p:attrNameLst>
                                      </p:cBhvr>
                                      <p:to>
                                        <p:strVal val="visible"/>
                                      </p:to>
                                    </p:set>
                                    <p:animEffect transition="in" filter="blinds(horizontal)">
                                      <p:cBhvr>
                                        <p:cTn id="57" dur="500"/>
                                        <p:tgtEl>
                                          <p:spTgt spid="41">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blinds(horizontal)">
                                      <p:cBhvr>
                                        <p:cTn id="62" dur="500"/>
                                        <p:tgtEl>
                                          <p:spTgt spid="4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blinds(horizontal)">
                                      <p:cBhvr>
                                        <p:cTn id="6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98425"/>
            <a:ext cx="8229600" cy="561975"/>
          </a:xfrm>
        </p:spPr>
        <p:txBody>
          <a:bodyPr/>
          <a:lstStyle/>
          <a:p>
            <a:r>
              <a:rPr lang="en-US" altLang="zh-CN" sz="3600" dirty="0"/>
              <a:t>ELF</a:t>
            </a:r>
            <a:r>
              <a:rPr lang="zh-CN" altLang="en-US" sz="3600" dirty="0"/>
              <a:t>可执行目标文件格式</a:t>
            </a:r>
          </a:p>
        </p:txBody>
      </p:sp>
      <p:grpSp>
        <p:nvGrpSpPr>
          <p:cNvPr id="27" name="组合 26"/>
          <p:cNvGrpSpPr/>
          <p:nvPr/>
        </p:nvGrpSpPr>
        <p:grpSpPr>
          <a:xfrm>
            <a:off x="386535" y="773705"/>
            <a:ext cx="2071693" cy="5940660"/>
            <a:chOff x="386535" y="773705"/>
            <a:chExt cx="2071693" cy="5940660"/>
          </a:xfrm>
        </p:grpSpPr>
        <p:sp>
          <p:nvSpPr>
            <p:cNvPr id="29" name="矩形 28"/>
            <p:cNvSpPr/>
            <p:nvPr/>
          </p:nvSpPr>
          <p:spPr>
            <a:xfrm>
              <a:off x="386535" y="773705"/>
              <a:ext cx="2070230" cy="495055"/>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itchFamily="34" charset="-122"/>
                  <a:ea typeface="微软雅黑" pitchFamily="34" charset="-122"/>
                </a:rPr>
                <a:t>ELF</a:t>
              </a:r>
              <a:r>
                <a:rPr lang="zh-CN" altLang="en-US" sz="2000" dirty="0">
                  <a:solidFill>
                    <a:schemeClr val="tx1"/>
                  </a:solidFill>
                  <a:latin typeface="微软雅黑" pitchFamily="34" charset="-122"/>
                  <a:ea typeface="微软雅黑" pitchFamily="34" charset="-122"/>
                </a:rPr>
                <a:t>头</a:t>
              </a:r>
            </a:p>
          </p:txBody>
        </p:sp>
        <p:sp>
          <p:nvSpPr>
            <p:cNvPr id="30" name="矩形 29"/>
            <p:cNvSpPr/>
            <p:nvPr/>
          </p:nvSpPr>
          <p:spPr>
            <a:xfrm>
              <a:off x="386535" y="2242893"/>
              <a:ext cx="2070230" cy="495055"/>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itchFamily="34" charset="-122"/>
                  <a:ea typeface="微软雅黑" pitchFamily="34" charset="-122"/>
                </a:rPr>
                <a:t>.text</a:t>
              </a:r>
              <a:r>
                <a:rPr lang="zh-CN" altLang="en-US" sz="2000" dirty="0">
                  <a:solidFill>
                    <a:schemeClr val="tx1"/>
                  </a:solidFill>
                  <a:latin typeface="微软雅黑" pitchFamily="34" charset="-122"/>
                  <a:ea typeface="微软雅黑" pitchFamily="34" charset="-122"/>
                </a:rPr>
                <a:t>节</a:t>
              </a:r>
            </a:p>
          </p:txBody>
        </p:sp>
        <p:sp>
          <p:nvSpPr>
            <p:cNvPr id="31" name="矩形 30"/>
            <p:cNvSpPr/>
            <p:nvPr/>
          </p:nvSpPr>
          <p:spPr>
            <a:xfrm>
              <a:off x="386535" y="2737948"/>
              <a:ext cx="2070230" cy="495055"/>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itchFamily="34" charset="-122"/>
                  <a:ea typeface="微软雅黑" pitchFamily="34" charset="-122"/>
                </a:rPr>
                <a:t>.</a:t>
              </a:r>
              <a:r>
                <a:rPr lang="en-US" altLang="zh-CN" sz="2000" dirty="0" err="1">
                  <a:solidFill>
                    <a:schemeClr val="tx1"/>
                  </a:solidFill>
                  <a:latin typeface="微软雅黑" pitchFamily="34" charset="-122"/>
                  <a:ea typeface="微软雅黑" pitchFamily="34" charset="-122"/>
                </a:rPr>
                <a:t>rodata</a:t>
              </a:r>
              <a:r>
                <a:rPr lang="zh-CN" altLang="en-US" sz="2000" dirty="0">
                  <a:solidFill>
                    <a:schemeClr val="tx1"/>
                  </a:solidFill>
                  <a:latin typeface="微软雅黑" pitchFamily="34" charset="-122"/>
                  <a:ea typeface="微软雅黑" pitchFamily="34" charset="-122"/>
                </a:rPr>
                <a:t>节</a:t>
              </a:r>
            </a:p>
          </p:txBody>
        </p:sp>
        <p:sp>
          <p:nvSpPr>
            <p:cNvPr id="32" name="矩形 31"/>
            <p:cNvSpPr/>
            <p:nvPr/>
          </p:nvSpPr>
          <p:spPr>
            <a:xfrm>
              <a:off x="386535" y="3233003"/>
              <a:ext cx="2070230" cy="495055"/>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itchFamily="34" charset="-122"/>
                  <a:ea typeface="微软雅黑" pitchFamily="34" charset="-122"/>
                </a:rPr>
                <a:t>.data</a:t>
              </a:r>
              <a:r>
                <a:rPr lang="zh-CN" altLang="en-US" sz="2000" dirty="0">
                  <a:solidFill>
                    <a:schemeClr val="tx1"/>
                  </a:solidFill>
                  <a:latin typeface="微软雅黑" pitchFamily="34" charset="-122"/>
                  <a:ea typeface="微软雅黑" pitchFamily="34" charset="-122"/>
                </a:rPr>
                <a:t>节</a:t>
              </a:r>
            </a:p>
          </p:txBody>
        </p:sp>
        <p:sp>
          <p:nvSpPr>
            <p:cNvPr id="33" name="矩形 32"/>
            <p:cNvSpPr/>
            <p:nvPr/>
          </p:nvSpPr>
          <p:spPr>
            <a:xfrm>
              <a:off x="386535" y="3728058"/>
              <a:ext cx="2070230" cy="495055"/>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itchFamily="34" charset="-122"/>
                  <a:ea typeface="微软雅黑" pitchFamily="34" charset="-122"/>
                </a:rPr>
                <a:t>.</a:t>
              </a:r>
              <a:r>
                <a:rPr lang="en-US" altLang="zh-CN" sz="2000" dirty="0" err="1">
                  <a:solidFill>
                    <a:schemeClr val="tx1"/>
                  </a:solidFill>
                  <a:latin typeface="微软雅黑" pitchFamily="34" charset="-122"/>
                  <a:ea typeface="微软雅黑" pitchFamily="34" charset="-122"/>
                </a:rPr>
                <a:t>bss</a:t>
              </a:r>
              <a:r>
                <a:rPr lang="zh-CN" altLang="en-US" sz="2000" dirty="0">
                  <a:solidFill>
                    <a:schemeClr val="tx1"/>
                  </a:solidFill>
                  <a:latin typeface="微软雅黑" pitchFamily="34" charset="-122"/>
                  <a:ea typeface="微软雅黑" pitchFamily="34" charset="-122"/>
                </a:rPr>
                <a:t>节</a:t>
              </a:r>
            </a:p>
          </p:txBody>
        </p:sp>
        <p:sp>
          <p:nvSpPr>
            <p:cNvPr id="34" name="矩形 33"/>
            <p:cNvSpPr/>
            <p:nvPr/>
          </p:nvSpPr>
          <p:spPr>
            <a:xfrm>
              <a:off x="386535" y="4223113"/>
              <a:ext cx="2070230" cy="495055"/>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itchFamily="34" charset="-122"/>
                  <a:ea typeface="微软雅黑" pitchFamily="34" charset="-122"/>
                </a:rPr>
                <a:t>.</a:t>
              </a:r>
              <a:r>
                <a:rPr lang="en-US" altLang="zh-CN" sz="2000" dirty="0" err="1">
                  <a:solidFill>
                    <a:schemeClr val="tx1"/>
                  </a:solidFill>
                  <a:latin typeface="微软雅黑" pitchFamily="34" charset="-122"/>
                  <a:ea typeface="微软雅黑" pitchFamily="34" charset="-122"/>
                </a:rPr>
                <a:t>symtab</a:t>
              </a:r>
              <a:r>
                <a:rPr lang="zh-CN" altLang="en-US" sz="2000" dirty="0">
                  <a:solidFill>
                    <a:schemeClr val="tx1"/>
                  </a:solidFill>
                  <a:latin typeface="微软雅黑" pitchFamily="34" charset="-122"/>
                  <a:ea typeface="微软雅黑" pitchFamily="34" charset="-122"/>
                </a:rPr>
                <a:t>节</a:t>
              </a:r>
            </a:p>
          </p:txBody>
        </p:sp>
        <p:sp>
          <p:nvSpPr>
            <p:cNvPr id="37" name="矩形 36"/>
            <p:cNvSpPr/>
            <p:nvPr/>
          </p:nvSpPr>
          <p:spPr>
            <a:xfrm>
              <a:off x="386535" y="4734145"/>
              <a:ext cx="2070230" cy="495055"/>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itchFamily="34" charset="-122"/>
                  <a:ea typeface="微软雅黑" pitchFamily="34" charset="-122"/>
                </a:rPr>
                <a:t>.</a:t>
              </a:r>
              <a:r>
                <a:rPr lang="en-US" altLang="zh-CN" sz="2000" dirty="0" err="1">
                  <a:solidFill>
                    <a:schemeClr val="tx1"/>
                  </a:solidFill>
                  <a:latin typeface="微软雅黑" pitchFamily="34" charset="-122"/>
                  <a:ea typeface="微软雅黑" pitchFamily="34" charset="-122"/>
                </a:rPr>
                <a:t>degug</a:t>
              </a:r>
              <a:r>
                <a:rPr lang="en-US" altLang="zh-CN" sz="2000" dirty="0">
                  <a:solidFill>
                    <a:schemeClr val="tx1"/>
                  </a:solidFill>
                  <a:latin typeface="微软雅黑" pitchFamily="34" charset="-122"/>
                  <a:ea typeface="微软雅黑" pitchFamily="34" charset="-122"/>
                </a:rPr>
                <a:t> </a:t>
              </a:r>
              <a:r>
                <a:rPr lang="zh-CN" altLang="en-US" sz="2000" dirty="0">
                  <a:solidFill>
                    <a:schemeClr val="tx1"/>
                  </a:solidFill>
                  <a:latin typeface="微软雅黑" pitchFamily="34" charset="-122"/>
                  <a:ea typeface="微软雅黑" pitchFamily="34" charset="-122"/>
                </a:rPr>
                <a:t>节</a:t>
              </a:r>
            </a:p>
          </p:txBody>
        </p:sp>
        <p:sp>
          <p:nvSpPr>
            <p:cNvPr id="38" name="矩形 37"/>
            <p:cNvSpPr/>
            <p:nvPr/>
          </p:nvSpPr>
          <p:spPr>
            <a:xfrm>
              <a:off x="386535" y="5229200"/>
              <a:ext cx="2070230" cy="495055"/>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itchFamily="34" charset="-122"/>
                  <a:ea typeface="微软雅黑" pitchFamily="34" charset="-122"/>
                </a:rPr>
                <a:t>.line</a:t>
              </a:r>
              <a:r>
                <a:rPr lang="zh-CN" altLang="en-US" sz="2000" dirty="0">
                  <a:solidFill>
                    <a:schemeClr val="tx1"/>
                  </a:solidFill>
                  <a:latin typeface="微软雅黑" pitchFamily="34" charset="-122"/>
                  <a:ea typeface="微软雅黑" pitchFamily="34" charset="-122"/>
                </a:rPr>
                <a:t>节</a:t>
              </a:r>
            </a:p>
          </p:txBody>
        </p:sp>
        <p:sp>
          <p:nvSpPr>
            <p:cNvPr id="39" name="矩形 38"/>
            <p:cNvSpPr/>
            <p:nvPr/>
          </p:nvSpPr>
          <p:spPr>
            <a:xfrm>
              <a:off x="386535" y="5724255"/>
              <a:ext cx="2070230" cy="495055"/>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itchFamily="34" charset="-122"/>
                  <a:ea typeface="微软雅黑" pitchFamily="34" charset="-122"/>
                </a:rPr>
                <a:t>.</a:t>
              </a:r>
              <a:r>
                <a:rPr lang="en-US" altLang="zh-CN" sz="2000" dirty="0" err="1">
                  <a:solidFill>
                    <a:schemeClr val="tx1"/>
                  </a:solidFill>
                  <a:latin typeface="微软雅黑" pitchFamily="34" charset="-122"/>
                  <a:ea typeface="微软雅黑" pitchFamily="34" charset="-122"/>
                </a:rPr>
                <a:t>strtab</a:t>
              </a:r>
              <a:r>
                <a:rPr lang="zh-CN" altLang="en-US" sz="2000" dirty="0">
                  <a:solidFill>
                    <a:schemeClr val="tx1"/>
                  </a:solidFill>
                  <a:latin typeface="微软雅黑" pitchFamily="34" charset="-122"/>
                  <a:ea typeface="微软雅黑" pitchFamily="34" charset="-122"/>
                </a:rPr>
                <a:t>节</a:t>
              </a:r>
            </a:p>
          </p:txBody>
        </p:sp>
        <p:sp>
          <p:nvSpPr>
            <p:cNvPr id="40" name="矩形 39"/>
            <p:cNvSpPr/>
            <p:nvPr/>
          </p:nvSpPr>
          <p:spPr>
            <a:xfrm>
              <a:off x="387998" y="6219310"/>
              <a:ext cx="2070230" cy="495055"/>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itchFamily="34" charset="-122"/>
                  <a:ea typeface="微软雅黑" pitchFamily="34" charset="-122"/>
                </a:rPr>
                <a:t>节头表</a:t>
              </a:r>
            </a:p>
          </p:txBody>
        </p:sp>
        <p:sp>
          <p:nvSpPr>
            <p:cNvPr id="18" name="矩形 17"/>
            <p:cNvSpPr/>
            <p:nvPr/>
          </p:nvSpPr>
          <p:spPr>
            <a:xfrm>
              <a:off x="386535" y="1254246"/>
              <a:ext cx="2070230" cy="495055"/>
            </a:xfrm>
            <a:prstGeom prst="rect">
              <a:avLst/>
            </a:prstGeom>
            <a:gradFill flip="none" rotWithShape="1">
              <a:gsLst>
                <a:gs pos="0">
                  <a:srgbClr val="FF9933">
                    <a:tint val="66000"/>
                    <a:satMod val="160000"/>
                  </a:srgbClr>
                </a:gs>
                <a:gs pos="50000">
                  <a:srgbClr val="FF9933">
                    <a:tint val="44500"/>
                    <a:satMod val="160000"/>
                  </a:srgbClr>
                </a:gs>
                <a:gs pos="100000">
                  <a:srgbClr val="FF9933">
                    <a:tint val="23500"/>
                    <a:satMod val="160000"/>
                  </a:srgb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itchFamily="34" charset="-122"/>
                  <a:ea typeface="微软雅黑" pitchFamily="34" charset="-122"/>
                </a:rPr>
                <a:t>程序头表</a:t>
              </a:r>
            </a:p>
          </p:txBody>
        </p:sp>
        <p:sp>
          <p:nvSpPr>
            <p:cNvPr id="19" name="矩形 18"/>
            <p:cNvSpPr/>
            <p:nvPr/>
          </p:nvSpPr>
          <p:spPr>
            <a:xfrm>
              <a:off x="386535" y="1749301"/>
              <a:ext cx="2070230" cy="495055"/>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itchFamily="34" charset="-122"/>
                  <a:ea typeface="微软雅黑" pitchFamily="34" charset="-122"/>
                </a:rPr>
                <a:t>.init</a:t>
              </a:r>
              <a:r>
                <a:rPr lang="zh-CN" altLang="en-US" sz="2000" dirty="0">
                  <a:solidFill>
                    <a:schemeClr val="tx1"/>
                  </a:solidFill>
                  <a:latin typeface="微软雅黑" pitchFamily="34" charset="-122"/>
                  <a:ea typeface="微软雅黑" pitchFamily="34" charset="-122"/>
                </a:rPr>
                <a:t>节</a:t>
              </a:r>
            </a:p>
          </p:txBody>
        </p:sp>
      </p:grpSp>
      <p:sp>
        <p:nvSpPr>
          <p:cNvPr id="20" name="右大括号 19"/>
          <p:cNvSpPr/>
          <p:nvPr/>
        </p:nvSpPr>
        <p:spPr>
          <a:xfrm>
            <a:off x="2456765" y="1749302"/>
            <a:ext cx="360040" cy="1485164"/>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右大括号 20"/>
          <p:cNvSpPr/>
          <p:nvPr/>
        </p:nvSpPr>
        <p:spPr>
          <a:xfrm>
            <a:off x="2456765" y="3248981"/>
            <a:ext cx="360040" cy="990110"/>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21"/>
          <p:cNvSpPr txBox="1"/>
          <p:nvPr/>
        </p:nvSpPr>
        <p:spPr>
          <a:xfrm>
            <a:off x="2877787" y="2309097"/>
            <a:ext cx="2025225" cy="369332"/>
          </a:xfrm>
          <a:prstGeom prst="rect">
            <a:avLst/>
          </a:prstGeom>
          <a:noFill/>
        </p:spPr>
        <p:txBody>
          <a:bodyPr wrap="square" rtlCol="0">
            <a:spAutoFit/>
          </a:bodyPr>
          <a:lstStyle/>
          <a:p>
            <a:r>
              <a:rPr lang="zh-CN" altLang="en-US" dirty="0">
                <a:latin typeface="微软雅黑" pitchFamily="34" charset="-122"/>
                <a:ea typeface="微软雅黑" pitchFamily="34" charset="-122"/>
              </a:rPr>
              <a:t>只读（代码）段</a:t>
            </a:r>
          </a:p>
        </p:txBody>
      </p:sp>
      <p:sp>
        <p:nvSpPr>
          <p:cNvPr id="23" name="TextBox 22"/>
          <p:cNvSpPr txBox="1"/>
          <p:nvPr/>
        </p:nvSpPr>
        <p:spPr>
          <a:xfrm>
            <a:off x="2861810" y="3554723"/>
            <a:ext cx="2025225" cy="369332"/>
          </a:xfrm>
          <a:prstGeom prst="rect">
            <a:avLst/>
          </a:prstGeom>
          <a:noFill/>
        </p:spPr>
        <p:txBody>
          <a:bodyPr wrap="square" rtlCol="0">
            <a:spAutoFit/>
          </a:bodyPr>
          <a:lstStyle/>
          <a:p>
            <a:r>
              <a:rPr lang="zh-CN" altLang="en-US" dirty="0">
                <a:latin typeface="微软雅黑" pitchFamily="34" charset="-122"/>
                <a:ea typeface="微软雅黑" pitchFamily="34" charset="-122"/>
              </a:rPr>
              <a:t>读写（数据）段</a:t>
            </a:r>
          </a:p>
        </p:txBody>
      </p:sp>
      <p:sp>
        <p:nvSpPr>
          <p:cNvPr id="24" name="右大括号 23"/>
          <p:cNvSpPr/>
          <p:nvPr/>
        </p:nvSpPr>
        <p:spPr>
          <a:xfrm>
            <a:off x="2440788" y="4269580"/>
            <a:ext cx="360040" cy="2428808"/>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24"/>
          <p:cNvSpPr txBox="1"/>
          <p:nvPr/>
        </p:nvSpPr>
        <p:spPr>
          <a:xfrm>
            <a:off x="2816805" y="5295404"/>
            <a:ext cx="4995555" cy="369332"/>
          </a:xfrm>
          <a:prstGeom prst="rect">
            <a:avLst/>
          </a:prstGeom>
          <a:noFill/>
        </p:spPr>
        <p:txBody>
          <a:bodyPr wrap="square" rtlCol="0">
            <a:spAutoFit/>
          </a:bodyPr>
          <a:lstStyle/>
          <a:p>
            <a:r>
              <a:rPr lang="zh-CN" altLang="en-US" dirty="0">
                <a:latin typeface="微软雅黑" pitchFamily="34" charset="-122"/>
                <a:ea typeface="微软雅黑" pitchFamily="34" charset="-122"/>
              </a:rPr>
              <a:t>不需要加载到内存中的符号表、调试等信息</a:t>
            </a:r>
          </a:p>
        </p:txBody>
      </p:sp>
      <p:sp>
        <p:nvSpPr>
          <p:cNvPr id="26" name="TextBox 25"/>
          <p:cNvSpPr txBox="1"/>
          <p:nvPr/>
        </p:nvSpPr>
        <p:spPr>
          <a:xfrm>
            <a:off x="5292080" y="773705"/>
            <a:ext cx="3510390" cy="821250"/>
          </a:xfrm>
          <a:prstGeom prst="rect">
            <a:avLst/>
          </a:prstGeom>
          <a:noFill/>
          <a:ln w="28575">
            <a:solidFill>
              <a:srgbClr val="FF0000"/>
            </a:solidFill>
            <a:prstDash val="dash"/>
          </a:ln>
        </p:spPr>
        <p:txBody>
          <a:bodyPr wrap="square" rtlCol="0">
            <a:spAutoFit/>
          </a:bodyPr>
          <a:lstStyle/>
          <a:p>
            <a:pPr>
              <a:lnSpc>
                <a:spcPts val="3000"/>
              </a:lnSpc>
            </a:pPr>
            <a:r>
              <a:rPr lang="en-US" altLang="zh-CN" sz="2000" dirty="0">
                <a:solidFill>
                  <a:srgbClr val="0066CC"/>
                </a:solidFill>
                <a:latin typeface="微软雅黑" pitchFamily="34" charset="-122"/>
                <a:ea typeface="微软雅黑" pitchFamily="34" charset="-122"/>
              </a:rPr>
              <a:t>$ </a:t>
            </a:r>
            <a:r>
              <a:rPr lang="en-US" altLang="zh-CN" sz="2000" dirty="0" err="1">
                <a:solidFill>
                  <a:srgbClr val="0066CC"/>
                </a:solidFill>
                <a:latin typeface="微软雅黑" pitchFamily="34" charset="-122"/>
                <a:ea typeface="微软雅黑" pitchFamily="34" charset="-122"/>
              </a:rPr>
              <a:t>readelf</a:t>
            </a:r>
            <a:r>
              <a:rPr lang="en-US" altLang="zh-CN" sz="2000" dirty="0">
                <a:solidFill>
                  <a:srgbClr val="0066CC"/>
                </a:solidFill>
                <a:latin typeface="微软雅黑" pitchFamily="34" charset="-122"/>
                <a:ea typeface="微软雅黑" pitchFamily="34" charset="-122"/>
              </a:rPr>
              <a:t> –a add</a:t>
            </a:r>
          </a:p>
          <a:p>
            <a:pPr>
              <a:lnSpc>
                <a:spcPts val="3000"/>
              </a:lnSpc>
            </a:pPr>
            <a:r>
              <a:rPr lang="zh-CN" altLang="en-US" sz="2000" dirty="0"/>
              <a:t>查看</a:t>
            </a:r>
            <a:r>
              <a:rPr lang="en-US" altLang="zh-CN" sz="2000" dirty="0"/>
              <a:t>ELF</a:t>
            </a:r>
            <a:r>
              <a:rPr lang="zh-CN" altLang="en-US" sz="2000" dirty="0"/>
              <a:t>文件所有信息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blinds(horizontal)">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blinds(horizontal)">
                                      <p:cBhvr>
                                        <p:cTn id="23" dur="500"/>
                                        <p:tgtEl>
                                          <p:spTgt spid="2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blinds(horizontal)">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blinds(horizontal)">
                                      <p:cBhvr>
                                        <p:cTn id="3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p:bldP spid="23" grpId="0"/>
      <p:bldP spid="24" grpId="0" animBg="1"/>
      <p:bldP spid="25" grpId="0"/>
      <p:bldP spid="2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06515" y="-81390"/>
            <a:ext cx="8737600" cy="933681"/>
          </a:xfrm>
        </p:spPr>
        <p:txBody>
          <a:bodyPr/>
          <a:lstStyle/>
          <a:p>
            <a:r>
              <a:rPr lang="en-US" altLang="zh-CN" dirty="0">
                <a:ea typeface="宋体" pitchFamily="2" charset="-122"/>
              </a:rPr>
              <a:t>ELF</a:t>
            </a:r>
            <a:r>
              <a:rPr lang="zh-CN" altLang="en-US" dirty="0">
                <a:ea typeface="宋体" pitchFamily="2" charset="-122"/>
              </a:rPr>
              <a:t>头（</a:t>
            </a:r>
            <a:r>
              <a:rPr lang="en-US" altLang="zh-CN" dirty="0">
                <a:ea typeface="宋体" pitchFamily="2" charset="-122"/>
              </a:rPr>
              <a:t>1</a:t>
            </a:r>
            <a:r>
              <a:rPr lang="zh-CN" altLang="en-US" dirty="0">
                <a:ea typeface="宋体" pitchFamily="2" charset="-122"/>
              </a:rPr>
              <a:t>）</a:t>
            </a:r>
            <a:endParaRPr lang="en-US" altLang="zh-CN" dirty="0">
              <a:ea typeface="宋体" pitchFamily="2" charset="-122"/>
            </a:endParaRPr>
          </a:p>
        </p:txBody>
      </p:sp>
      <p:sp>
        <p:nvSpPr>
          <p:cNvPr id="26" name="Rectangle 3"/>
          <p:cNvSpPr txBox="1">
            <a:spLocks noChangeArrowheads="1"/>
          </p:cNvSpPr>
          <p:nvPr/>
        </p:nvSpPr>
        <p:spPr bwMode="auto">
          <a:xfrm>
            <a:off x="393719" y="1675890"/>
            <a:ext cx="7693025" cy="58848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5000"/>
              </a:lnSpc>
              <a:spcBef>
                <a:spcPct val="0"/>
              </a:spcBef>
              <a:spcAft>
                <a:spcPct val="0"/>
              </a:spcAft>
              <a:buClrTx/>
              <a:buSzTx/>
              <a:buFontTx/>
              <a:buNone/>
              <a:tabLst/>
              <a:defRPr/>
            </a:pPr>
            <a:r>
              <a:rPr kumimoji="0" lang="en-US" altLang="zh-CN" sz="16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 </a:t>
            </a:r>
            <a:r>
              <a:rPr kumimoji="0" lang="en-US" altLang="zh-CN" sz="1600" b="1" i="0" u="none" strike="noStrike" kern="0" cap="none" spc="0" normalizeH="0" baseline="0" noProof="0" dirty="0" err="1">
                <a:ln>
                  <a:noFill/>
                </a:ln>
                <a:solidFill>
                  <a:srgbClr val="FF0000"/>
                </a:solidFill>
                <a:effectLst/>
                <a:uLnTx/>
                <a:uFillTx/>
                <a:latin typeface="微软雅黑" pitchFamily="34" charset="-122"/>
                <a:ea typeface="微软雅黑" pitchFamily="34" charset="-122"/>
              </a:rPr>
              <a:t>readelf</a:t>
            </a:r>
            <a:r>
              <a:rPr kumimoji="0" lang="en-US" altLang="zh-CN" sz="16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 -h main</a:t>
            </a:r>
            <a:r>
              <a:rPr kumimoji="0" lang="en-US" altLang="zh-CN" sz="1600" b="1" i="0" u="none" strike="noStrike" kern="0" cap="none" spc="0" normalizeH="0" baseline="0" noProof="0" dirty="0">
                <a:ln>
                  <a:noFill/>
                </a:ln>
                <a:solidFill>
                  <a:schemeClr val="tx1"/>
                </a:solidFill>
                <a:effectLst/>
                <a:uLnTx/>
                <a:uFillTx/>
                <a:latin typeface="微软雅黑" pitchFamily="34" charset="-122"/>
                <a:ea typeface="微软雅黑" pitchFamily="34" charset="-122"/>
              </a:rPr>
              <a:t> </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0" cap="none" spc="0" normalizeH="0" baseline="0" noProof="0" dirty="0">
                <a:ln>
                  <a:noFill/>
                </a:ln>
                <a:solidFill>
                  <a:schemeClr val="tx1"/>
                </a:solidFill>
                <a:effectLst/>
                <a:uLnTx/>
                <a:uFillTx/>
                <a:latin typeface="微软雅黑" pitchFamily="34" charset="-122"/>
                <a:ea typeface="微软雅黑" pitchFamily="34" charset="-122"/>
              </a:rPr>
              <a:t>ELF Header: </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0" cap="none" spc="0" normalizeH="0" baseline="0" noProof="0" dirty="0">
                <a:ln>
                  <a:noFill/>
                </a:ln>
                <a:solidFill>
                  <a:schemeClr val="tx1"/>
                </a:solidFill>
                <a:effectLst/>
                <a:uLnTx/>
                <a:uFillTx/>
                <a:latin typeface="微软雅黑" pitchFamily="34" charset="-122"/>
                <a:ea typeface="微软雅黑" pitchFamily="34" charset="-122"/>
              </a:rPr>
              <a:t>  Magic:   7f 45 4c 46 01 01 01 00 00 00 00 00 00 00 00 00 </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0" cap="none" spc="0" normalizeH="0" baseline="0" noProof="0" dirty="0">
                <a:ln>
                  <a:noFill/>
                </a:ln>
                <a:solidFill>
                  <a:schemeClr val="tx1"/>
                </a:solidFill>
                <a:effectLst/>
                <a:uLnTx/>
                <a:uFillTx/>
                <a:latin typeface="微软雅黑" pitchFamily="34" charset="-122"/>
                <a:ea typeface="微软雅黑" pitchFamily="34" charset="-122"/>
              </a:rPr>
              <a:t>  Class:    ELF32 </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0" cap="none" spc="0" normalizeH="0" baseline="0" noProof="0" dirty="0">
                <a:ln>
                  <a:noFill/>
                </a:ln>
                <a:solidFill>
                  <a:schemeClr val="tx1"/>
                </a:solidFill>
                <a:effectLst/>
                <a:uLnTx/>
                <a:uFillTx/>
                <a:latin typeface="微软雅黑" pitchFamily="34" charset="-122"/>
                <a:ea typeface="微软雅黑" pitchFamily="34" charset="-122"/>
              </a:rPr>
              <a:t>  Data:      2's complement, little </a:t>
            </a:r>
            <a:r>
              <a:rPr kumimoji="0" lang="en-US" altLang="zh-CN" sz="1600" b="1" i="0" u="none" strike="noStrike" kern="0" cap="none" spc="0" normalizeH="0" baseline="0" noProof="0" dirty="0" err="1">
                <a:ln>
                  <a:noFill/>
                </a:ln>
                <a:solidFill>
                  <a:schemeClr val="tx1"/>
                </a:solidFill>
                <a:effectLst/>
                <a:uLnTx/>
                <a:uFillTx/>
                <a:latin typeface="微软雅黑" pitchFamily="34" charset="-122"/>
                <a:ea typeface="微软雅黑" pitchFamily="34" charset="-122"/>
              </a:rPr>
              <a:t>endian</a:t>
            </a:r>
            <a:r>
              <a:rPr kumimoji="0" lang="en-US" altLang="zh-CN" sz="1600" b="1" i="0" u="none" strike="noStrike" kern="0" cap="none" spc="0" normalizeH="0" baseline="0" noProof="0" dirty="0">
                <a:ln>
                  <a:noFill/>
                </a:ln>
                <a:solidFill>
                  <a:schemeClr val="tx1"/>
                </a:solidFill>
                <a:effectLst/>
                <a:uLnTx/>
                <a:uFillTx/>
                <a:latin typeface="微软雅黑" pitchFamily="34" charset="-122"/>
                <a:ea typeface="微软雅黑" pitchFamily="34" charset="-122"/>
              </a:rPr>
              <a:t> </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0" cap="none" spc="0" normalizeH="0" baseline="0" noProof="0" dirty="0">
                <a:ln>
                  <a:noFill/>
                </a:ln>
                <a:solidFill>
                  <a:schemeClr val="tx1"/>
                </a:solidFill>
                <a:effectLst/>
                <a:uLnTx/>
                <a:uFillTx/>
                <a:latin typeface="微软雅黑" pitchFamily="34" charset="-122"/>
                <a:ea typeface="微软雅黑" pitchFamily="34" charset="-122"/>
              </a:rPr>
              <a:t>  Version:  1 (current) </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0" cap="none" spc="0" normalizeH="0" baseline="0" noProof="0" dirty="0">
                <a:ln>
                  <a:noFill/>
                </a:ln>
                <a:solidFill>
                  <a:schemeClr val="tx1"/>
                </a:solidFill>
                <a:effectLst/>
                <a:uLnTx/>
                <a:uFillTx/>
                <a:latin typeface="微软雅黑" pitchFamily="34" charset="-122"/>
                <a:ea typeface="微软雅黑" pitchFamily="34" charset="-122"/>
              </a:rPr>
              <a:t>  OS/ABI:    UNIX - System V </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0" cap="none" spc="0" normalizeH="0" baseline="0" noProof="0" dirty="0">
                <a:ln>
                  <a:noFill/>
                </a:ln>
                <a:solidFill>
                  <a:schemeClr val="tx1"/>
                </a:solidFill>
                <a:effectLst/>
                <a:uLnTx/>
                <a:uFillTx/>
                <a:latin typeface="微软雅黑" pitchFamily="34" charset="-122"/>
                <a:ea typeface="微软雅黑" pitchFamily="34" charset="-122"/>
              </a:rPr>
              <a:t>  ABI Version:     0 </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0" cap="none" spc="0" normalizeH="0" baseline="0" noProof="0" dirty="0">
                <a:ln>
                  <a:noFill/>
                </a:ln>
                <a:solidFill>
                  <a:schemeClr val="tx1"/>
                </a:solidFill>
                <a:effectLst/>
                <a:uLnTx/>
                <a:uFillTx/>
                <a:latin typeface="微软雅黑" pitchFamily="34" charset="-122"/>
                <a:ea typeface="微软雅黑" pitchFamily="34" charset="-122"/>
              </a:rPr>
              <a:t>  Type:    EXEC (Executable file) </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0" cap="none" spc="0" normalizeH="0" baseline="0" noProof="0" dirty="0">
                <a:ln>
                  <a:noFill/>
                </a:ln>
                <a:solidFill>
                  <a:schemeClr val="tx1"/>
                </a:solidFill>
                <a:effectLst/>
                <a:uLnTx/>
                <a:uFillTx/>
                <a:latin typeface="微软雅黑" pitchFamily="34" charset="-122"/>
                <a:ea typeface="微软雅黑" pitchFamily="34" charset="-122"/>
              </a:rPr>
              <a:t>  Machine:   Intel 80386 </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0" cap="none" spc="0" normalizeH="0" baseline="0" noProof="0" dirty="0">
                <a:ln>
                  <a:noFill/>
                </a:ln>
                <a:solidFill>
                  <a:schemeClr val="tx1"/>
                </a:solidFill>
                <a:effectLst/>
                <a:uLnTx/>
                <a:uFillTx/>
                <a:latin typeface="微软雅黑" pitchFamily="34" charset="-122"/>
                <a:ea typeface="微软雅黑" pitchFamily="34" charset="-122"/>
              </a:rPr>
              <a:t>  Version:    0x1 </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0" cap="none" spc="0" normalizeH="0" baseline="0" noProof="0" dirty="0">
                <a:ln>
                  <a:noFill/>
                </a:ln>
                <a:solidFill>
                  <a:schemeClr val="tx1"/>
                </a:solidFill>
                <a:effectLst/>
                <a:uLnTx/>
                <a:uFillTx/>
                <a:latin typeface="微软雅黑" pitchFamily="34" charset="-122"/>
                <a:ea typeface="微软雅黑" pitchFamily="34" charset="-122"/>
              </a:rPr>
              <a:t>  Entry point address:    </a:t>
            </a:r>
            <a:r>
              <a:rPr kumimoji="0" lang="en-US" altLang="zh-CN" sz="1600" b="1" i="0" u="none" strike="noStrike" kern="0" cap="none" spc="0" normalizeH="0" baseline="0" noProof="0" dirty="0" err="1">
                <a:ln>
                  <a:noFill/>
                </a:ln>
                <a:solidFill>
                  <a:schemeClr val="tx1"/>
                </a:solidFill>
                <a:effectLst/>
                <a:uLnTx/>
                <a:uFillTx/>
                <a:latin typeface="微软雅黑" pitchFamily="34" charset="-122"/>
                <a:ea typeface="微软雅黑" pitchFamily="34" charset="-122"/>
              </a:rPr>
              <a:t>0x8048580</a:t>
            </a:r>
            <a:r>
              <a:rPr kumimoji="0" lang="en-US" altLang="zh-CN" sz="1600" b="1" i="0" u="none" strike="noStrike" kern="0" cap="none" spc="0" normalizeH="0" baseline="0" noProof="0" dirty="0">
                <a:ln>
                  <a:noFill/>
                </a:ln>
                <a:solidFill>
                  <a:schemeClr val="tx1"/>
                </a:solidFill>
                <a:effectLst/>
                <a:uLnTx/>
                <a:uFillTx/>
                <a:latin typeface="微软雅黑" pitchFamily="34" charset="-122"/>
                <a:ea typeface="微软雅黑" pitchFamily="34" charset="-122"/>
              </a:rPr>
              <a:t> </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0" cap="none" spc="0" normalizeH="0" baseline="0" noProof="0" dirty="0">
                <a:ln>
                  <a:noFill/>
                </a:ln>
                <a:solidFill>
                  <a:schemeClr val="tx1"/>
                </a:solidFill>
                <a:effectLst/>
                <a:uLnTx/>
                <a:uFillTx/>
                <a:latin typeface="微软雅黑" pitchFamily="34" charset="-122"/>
                <a:ea typeface="微软雅黑" pitchFamily="34" charset="-122"/>
              </a:rPr>
              <a:t>  Start of program headers:  52 (bytes into file) </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0" cap="none" spc="0" normalizeH="0" baseline="0" noProof="0" dirty="0">
                <a:ln>
                  <a:noFill/>
                </a:ln>
                <a:solidFill>
                  <a:schemeClr val="tx1"/>
                </a:solidFill>
                <a:effectLst/>
                <a:uLnTx/>
                <a:uFillTx/>
                <a:latin typeface="微软雅黑" pitchFamily="34" charset="-122"/>
                <a:ea typeface="微软雅黑" pitchFamily="34" charset="-122"/>
              </a:rPr>
              <a:t>  Start of section headers:    3232 (bytes into file) </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0" cap="none" spc="0" normalizeH="0" baseline="0" noProof="0" dirty="0">
                <a:ln>
                  <a:noFill/>
                </a:ln>
                <a:solidFill>
                  <a:schemeClr val="tx1"/>
                </a:solidFill>
                <a:effectLst/>
                <a:uLnTx/>
                <a:uFillTx/>
                <a:latin typeface="微软雅黑" pitchFamily="34" charset="-122"/>
                <a:ea typeface="微软雅黑" pitchFamily="34" charset="-122"/>
              </a:rPr>
              <a:t>  Flags:    0x0 </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0" cap="none" spc="0" normalizeH="0" baseline="0" noProof="0" dirty="0">
                <a:ln>
                  <a:noFill/>
                </a:ln>
                <a:solidFill>
                  <a:schemeClr val="tx1"/>
                </a:solidFill>
                <a:effectLst/>
                <a:uLnTx/>
                <a:uFillTx/>
                <a:latin typeface="微软雅黑" pitchFamily="34" charset="-122"/>
                <a:ea typeface="微软雅黑" pitchFamily="34" charset="-122"/>
              </a:rPr>
              <a:t>  Size of this header:    52 (bytes) </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0" cap="none" spc="0" normalizeH="0" baseline="0" noProof="0" dirty="0">
                <a:ln>
                  <a:noFill/>
                </a:ln>
                <a:solidFill>
                  <a:schemeClr val="tx1"/>
                </a:solidFill>
                <a:effectLst/>
                <a:uLnTx/>
                <a:uFillTx/>
                <a:latin typeface="微软雅黑" pitchFamily="34" charset="-122"/>
                <a:ea typeface="微软雅黑" pitchFamily="34" charset="-122"/>
              </a:rPr>
              <a:t>  Size of program headers:    32 (bytes) </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0" cap="none" spc="0" normalizeH="0" baseline="0" noProof="0" dirty="0">
                <a:ln>
                  <a:noFill/>
                </a:ln>
                <a:solidFill>
                  <a:schemeClr val="tx1"/>
                </a:solidFill>
                <a:effectLst/>
                <a:uLnTx/>
                <a:uFillTx/>
                <a:latin typeface="微软雅黑" pitchFamily="34" charset="-122"/>
                <a:ea typeface="微软雅黑" pitchFamily="34" charset="-122"/>
              </a:rPr>
              <a:t>  Number of program headers:   8 </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0" cap="none" spc="0" normalizeH="0" baseline="0" noProof="0" dirty="0">
                <a:ln>
                  <a:noFill/>
                </a:ln>
                <a:solidFill>
                  <a:schemeClr val="tx1"/>
                </a:solidFill>
                <a:effectLst/>
                <a:uLnTx/>
                <a:uFillTx/>
                <a:latin typeface="微软雅黑" pitchFamily="34" charset="-122"/>
                <a:ea typeface="微软雅黑" pitchFamily="34" charset="-122"/>
              </a:rPr>
              <a:t>  Size of section headers:     40 (bytes) </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0" cap="none" spc="0" normalizeH="0" baseline="0" noProof="0" dirty="0">
                <a:ln>
                  <a:noFill/>
                </a:ln>
                <a:solidFill>
                  <a:schemeClr val="tx1"/>
                </a:solidFill>
                <a:effectLst/>
                <a:uLnTx/>
                <a:uFillTx/>
                <a:latin typeface="微软雅黑" pitchFamily="34" charset="-122"/>
                <a:ea typeface="微软雅黑" pitchFamily="34" charset="-122"/>
              </a:rPr>
              <a:t>  Number of section headers:    29 </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0" cap="none" spc="0" normalizeH="0" baseline="0" noProof="0" dirty="0">
                <a:ln>
                  <a:noFill/>
                </a:ln>
                <a:solidFill>
                  <a:schemeClr val="tx1"/>
                </a:solidFill>
                <a:effectLst/>
                <a:uLnTx/>
                <a:uFillTx/>
                <a:latin typeface="微软雅黑" pitchFamily="34" charset="-122"/>
                <a:ea typeface="微软雅黑" pitchFamily="34" charset="-122"/>
              </a:rPr>
              <a:t>  Section header string table index: 26 </a:t>
            </a:r>
            <a:endParaRPr kumimoji="0" lang="zh-CN" altLang="en-US" sz="1600" b="1" i="0" u="none" strike="noStrike" kern="0" cap="none" spc="0" normalizeH="0" baseline="0" noProof="0" dirty="0">
              <a:ln>
                <a:noFill/>
              </a:ln>
              <a:solidFill>
                <a:schemeClr val="tx1"/>
              </a:solidFill>
              <a:effectLst/>
              <a:uLnTx/>
              <a:uFillTx/>
              <a:latin typeface="微软雅黑" pitchFamily="34" charset="-122"/>
              <a:ea typeface="微软雅黑" pitchFamily="34" charset="-122"/>
            </a:endParaRPr>
          </a:p>
        </p:txBody>
      </p:sp>
      <p:sp>
        <p:nvSpPr>
          <p:cNvPr id="27" name="Line 4"/>
          <p:cNvSpPr>
            <a:spLocks noChangeShapeType="1"/>
          </p:cNvSpPr>
          <p:nvPr/>
        </p:nvSpPr>
        <p:spPr bwMode="auto">
          <a:xfrm>
            <a:off x="509927" y="4625840"/>
            <a:ext cx="3730625" cy="0"/>
          </a:xfrm>
          <a:prstGeom prst="line">
            <a:avLst/>
          </a:prstGeom>
          <a:noFill/>
          <a:ln w="38100">
            <a:solidFill>
              <a:srgbClr val="9900CC"/>
            </a:solidFill>
            <a:prstDash val="dash"/>
            <a:round/>
            <a:headEnd/>
            <a:tailEnd/>
          </a:ln>
          <a:effectLst/>
        </p:spPr>
        <p:txBody>
          <a:bodyPr/>
          <a:lstStyle/>
          <a:p>
            <a:endParaRPr lang="zh-CN" altLang="en-US"/>
          </a:p>
        </p:txBody>
      </p:sp>
      <p:sp>
        <p:nvSpPr>
          <p:cNvPr id="28" name="Line 5"/>
          <p:cNvSpPr>
            <a:spLocks noChangeShapeType="1"/>
          </p:cNvSpPr>
          <p:nvPr/>
        </p:nvSpPr>
        <p:spPr bwMode="auto">
          <a:xfrm>
            <a:off x="525904" y="3888344"/>
            <a:ext cx="3730625" cy="0"/>
          </a:xfrm>
          <a:prstGeom prst="line">
            <a:avLst/>
          </a:prstGeom>
          <a:noFill/>
          <a:ln w="38100">
            <a:solidFill>
              <a:srgbClr val="9900CC"/>
            </a:solidFill>
            <a:prstDash val="dash"/>
            <a:round/>
            <a:headEnd/>
            <a:tailEnd/>
          </a:ln>
          <a:effectLst/>
        </p:spPr>
        <p:txBody>
          <a:bodyPr/>
          <a:lstStyle/>
          <a:p>
            <a:endParaRPr lang="zh-CN" altLang="en-US"/>
          </a:p>
        </p:txBody>
      </p:sp>
      <p:sp>
        <p:nvSpPr>
          <p:cNvPr id="29" name="Rectangle 6"/>
          <p:cNvSpPr>
            <a:spLocks noChangeArrowheads="1"/>
          </p:cNvSpPr>
          <p:nvPr/>
        </p:nvSpPr>
        <p:spPr bwMode="auto">
          <a:xfrm>
            <a:off x="602119" y="5589241"/>
            <a:ext cx="4559300" cy="504056"/>
          </a:xfrm>
          <a:prstGeom prst="rect">
            <a:avLst/>
          </a:prstGeom>
          <a:solidFill>
            <a:schemeClr val="accent1">
              <a:alpha val="17000"/>
            </a:schemeClr>
          </a:solidFill>
          <a:ln w="9525">
            <a:solidFill>
              <a:schemeClr val="tx1"/>
            </a:solidFill>
            <a:miter lim="800000"/>
            <a:headEnd/>
            <a:tailEnd/>
          </a:ln>
          <a:effectLst/>
        </p:spPr>
        <p:txBody>
          <a:bodyPr wrap="none" anchor="ctr"/>
          <a:lstStyle/>
          <a:p>
            <a:endParaRPr lang="zh-CN" altLang="en-US"/>
          </a:p>
        </p:txBody>
      </p:sp>
      <p:sp>
        <p:nvSpPr>
          <p:cNvPr id="30" name="Rectangle 7"/>
          <p:cNvSpPr>
            <a:spLocks noChangeArrowheads="1"/>
          </p:cNvSpPr>
          <p:nvPr/>
        </p:nvSpPr>
        <p:spPr bwMode="auto">
          <a:xfrm>
            <a:off x="614515" y="6120592"/>
            <a:ext cx="4397375" cy="404752"/>
          </a:xfrm>
          <a:prstGeom prst="rect">
            <a:avLst/>
          </a:prstGeom>
          <a:solidFill>
            <a:srgbClr val="FF0000">
              <a:alpha val="20000"/>
            </a:srgbClr>
          </a:solidFill>
          <a:ln w="9525">
            <a:solidFill>
              <a:schemeClr val="tx1"/>
            </a:solidFill>
            <a:miter lim="800000"/>
            <a:headEnd/>
            <a:tailEnd/>
          </a:ln>
          <a:effectLst/>
        </p:spPr>
        <p:txBody>
          <a:bodyPr wrap="none" anchor="ctr"/>
          <a:lstStyle/>
          <a:p>
            <a:endParaRPr lang="zh-CN" altLang="en-US"/>
          </a:p>
        </p:txBody>
      </p:sp>
      <p:sp>
        <p:nvSpPr>
          <p:cNvPr id="31" name="Rectangle 9"/>
          <p:cNvSpPr>
            <a:spLocks noChangeArrowheads="1"/>
          </p:cNvSpPr>
          <p:nvPr/>
        </p:nvSpPr>
        <p:spPr bwMode="auto">
          <a:xfrm>
            <a:off x="570052" y="4666785"/>
            <a:ext cx="5341938" cy="202376"/>
          </a:xfrm>
          <a:prstGeom prst="rect">
            <a:avLst/>
          </a:prstGeom>
          <a:solidFill>
            <a:schemeClr val="accent1">
              <a:alpha val="17000"/>
            </a:schemeClr>
          </a:solidFill>
          <a:ln w="9525">
            <a:solidFill>
              <a:schemeClr val="tx1"/>
            </a:solidFill>
            <a:miter lim="800000"/>
            <a:headEnd/>
            <a:tailEnd/>
          </a:ln>
          <a:effectLst/>
        </p:spPr>
        <p:txBody>
          <a:bodyPr wrap="none" anchor="ctr"/>
          <a:lstStyle/>
          <a:p>
            <a:endParaRPr lang="zh-CN" altLang="en-US"/>
          </a:p>
        </p:txBody>
      </p:sp>
      <p:sp>
        <p:nvSpPr>
          <p:cNvPr id="32" name="Rectangle 10"/>
          <p:cNvSpPr>
            <a:spLocks noChangeArrowheads="1"/>
          </p:cNvSpPr>
          <p:nvPr/>
        </p:nvSpPr>
        <p:spPr bwMode="auto">
          <a:xfrm>
            <a:off x="564310" y="4903653"/>
            <a:ext cx="5646738" cy="212595"/>
          </a:xfrm>
          <a:prstGeom prst="rect">
            <a:avLst/>
          </a:prstGeom>
          <a:solidFill>
            <a:srgbClr val="FF0000">
              <a:alpha val="20000"/>
            </a:srgbClr>
          </a:solidFill>
          <a:ln w="9525">
            <a:solidFill>
              <a:schemeClr val="tx1"/>
            </a:solidFill>
            <a:miter lim="800000"/>
            <a:headEnd/>
            <a:tailEnd/>
          </a:ln>
          <a:effectLst/>
        </p:spPr>
        <p:txBody>
          <a:bodyPr wrap="none" anchor="ctr"/>
          <a:lstStyle/>
          <a:p>
            <a:endParaRPr lang="zh-CN" altLang="en-US"/>
          </a:p>
        </p:txBody>
      </p:sp>
      <p:sp>
        <p:nvSpPr>
          <p:cNvPr id="33" name="Text Box 12"/>
          <p:cNvSpPr txBox="1">
            <a:spLocks noChangeArrowheads="1"/>
          </p:cNvSpPr>
          <p:nvPr/>
        </p:nvSpPr>
        <p:spPr bwMode="auto">
          <a:xfrm>
            <a:off x="2990082" y="1657336"/>
            <a:ext cx="5686374" cy="369332"/>
          </a:xfrm>
          <a:prstGeom prst="rect">
            <a:avLst/>
          </a:prstGeom>
          <a:noFill/>
          <a:ln w="9525">
            <a:noFill/>
            <a:miter lim="800000"/>
            <a:headEnd/>
            <a:tailEnd/>
          </a:ln>
          <a:effectLst/>
        </p:spPr>
        <p:txBody>
          <a:bodyPr wrap="square">
            <a:spAutoFit/>
          </a:bodyPr>
          <a:lstStyle/>
          <a:p>
            <a:pPr>
              <a:spcBef>
                <a:spcPct val="50000"/>
              </a:spcBef>
            </a:pPr>
            <a:r>
              <a:rPr lang="en-US" altLang="zh-CN" sz="1800" b="1" dirty="0">
                <a:solidFill>
                  <a:srgbClr val="3366FF"/>
                </a:solidFill>
                <a:latin typeface="微软雅黑" pitchFamily="34" charset="-122"/>
                <a:ea typeface="微软雅黑" pitchFamily="34" charset="-122"/>
              </a:rPr>
              <a:t>ELF</a:t>
            </a:r>
            <a:r>
              <a:rPr lang="zh-CN" altLang="en-US" sz="1800" b="1" dirty="0">
                <a:solidFill>
                  <a:srgbClr val="3366FF"/>
                </a:solidFill>
                <a:latin typeface="微软雅黑" pitchFamily="34" charset="-122"/>
                <a:ea typeface="微软雅黑" pitchFamily="34" charset="-122"/>
              </a:rPr>
              <a:t>头位于目标文件起始位置，包含文件结构说明信息</a:t>
            </a:r>
          </a:p>
        </p:txBody>
      </p:sp>
      <p:sp>
        <p:nvSpPr>
          <p:cNvPr id="36" name="矩形 35"/>
          <p:cNvSpPr/>
          <p:nvPr/>
        </p:nvSpPr>
        <p:spPr>
          <a:xfrm>
            <a:off x="1403649" y="2164506"/>
            <a:ext cx="936104" cy="270030"/>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Line 14"/>
          <p:cNvSpPr>
            <a:spLocks noChangeShapeType="1"/>
          </p:cNvSpPr>
          <p:nvPr/>
        </p:nvSpPr>
        <p:spPr bwMode="auto">
          <a:xfrm flipV="1">
            <a:off x="4716015" y="1476389"/>
            <a:ext cx="2023827" cy="3176746"/>
          </a:xfrm>
          <a:prstGeom prst="line">
            <a:avLst/>
          </a:prstGeom>
          <a:noFill/>
          <a:ln w="38100">
            <a:solidFill>
              <a:srgbClr val="FF0000"/>
            </a:solidFill>
            <a:round/>
            <a:headEnd/>
            <a:tailEnd type="triangle" w="med" len="med"/>
          </a:ln>
          <a:effectLst/>
        </p:spPr>
        <p:txBody>
          <a:bodyPr/>
          <a:lstStyle/>
          <a:p>
            <a:endParaRPr lang="zh-CN" altLang="en-US"/>
          </a:p>
        </p:txBody>
      </p:sp>
      <p:sp>
        <p:nvSpPr>
          <p:cNvPr id="13" name="Line 15"/>
          <p:cNvSpPr>
            <a:spLocks noChangeShapeType="1"/>
          </p:cNvSpPr>
          <p:nvPr/>
        </p:nvSpPr>
        <p:spPr bwMode="auto">
          <a:xfrm>
            <a:off x="5292080" y="5013176"/>
            <a:ext cx="1440160" cy="1413157"/>
          </a:xfrm>
          <a:prstGeom prst="line">
            <a:avLst/>
          </a:prstGeom>
          <a:noFill/>
          <a:ln w="38100">
            <a:solidFill>
              <a:srgbClr val="FF0000"/>
            </a:solidFill>
            <a:round/>
            <a:headEnd/>
            <a:tailEnd type="triangle" w="med" len="med"/>
          </a:ln>
          <a:effectLst/>
        </p:spPr>
        <p:txBody>
          <a:bodyPr/>
          <a:lstStyle/>
          <a:p>
            <a:endParaRPr lang="zh-CN" altLang="en-US"/>
          </a:p>
        </p:txBody>
      </p:sp>
      <p:grpSp>
        <p:nvGrpSpPr>
          <p:cNvPr id="14" name="组合 13"/>
          <p:cNvGrpSpPr/>
          <p:nvPr/>
        </p:nvGrpSpPr>
        <p:grpSpPr>
          <a:xfrm>
            <a:off x="6777245" y="800708"/>
            <a:ext cx="2071693" cy="5940660"/>
            <a:chOff x="386535" y="773705"/>
            <a:chExt cx="2071693" cy="5940660"/>
          </a:xfrm>
        </p:grpSpPr>
        <p:sp>
          <p:nvSpPr>
            <p:cNvPr id="15" name="矩形 14"/>
            <p:cNvSpPr/>
            <p:nvPr/>
          </p:nvSpPr>
          <p:spPr>
            <a:xfrm>
              <a:off x="386535" y="773705"/>
              <a:ext cx="2070230" cy="495055"/>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itchFamily="34" charset="-122"/>
                  <a:ea typeface="微软雅黑" pitchFamily="34" charset="-122"/>
                </a:rPr>
                <a:t>ELF</a:t>
              </a:r>
              <a:r>
                <a:rPr lang="zh-CN" altLang="en-US" sz="2000" dirty="0">
                  <a:solidFill>
                    <a:schemeClr val="tx1"/>
                  </a:solidFill>
                  <a:latin typeface="微软雅黑" pitchFamily="34" charset="-122"/>
                  <a:ea typeface="微软雅黑" pitchFamily="34" charset="-122"/>
                </a:rPr>
                <a:t>头</a:t>
              </a:r>
            </a:p>
          </p:txBody>
        </p:sp>
        <p:sp>
          <p:nvSpPr>
            <p:cNvPr id="16" name="矩形 15"/>
            <p:cNvSpPr/>
            <p:nvPr/>
          </p:nvSpPr>
          <p:spPr>
            <a:xfrm>
              <a:off x="386535" y="2242893"/>
              <a:ext cx="2070230" cy="495055"/>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itchFamily="34" charset="-122"/>
                  <a:ea typeface="微软雅黑" pitchFamily="34" charset="-122"/>
                </a:rPr>
                <a:t>.text</a:t>
              </a:r>
              <a:r>
                <a:rPr lang="zh-CN" altLang="en-US" sz="2000" dirty="0">
                  <a:solidFill>
                    <a:schemeClr val="tx1"/>
                  </a:solidFill>
                  <a:latin typeface="微软雅黑" pitchFamily="34" charset="-122"/>
                  <a:ea typeface="微软雅黑" pitchFamily="34" charset="-122"/>
                </a:rPr>
                <a:t>节</a:t>
              </a:r>
            </a:p>
          </p:txBody>
        </p:sp>
        <p:sp>
          <p:nvSpPr>
            <p:cNvPr id="17" name="矩形 16"/>
            <p:cNvSpPr/>
            <p:nvPr/>
          </p:nvSpPr>
          <p:spPr>
            <a:xfrm>
              <a:off x="386535" y="2737948"/>
              <a:ext cx="2070230" cy="495055"/>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itchFamily="34" charset="-122"/>
                  <a:ea typeface="微软雅黑" pitchFamily="34" charset="-122"/>
                </a:rPr>
                <a:t>.</a:t>
              </a:r>
              <a:r>
                <a:rPr lang="en-US" altLang="zh-CN" sz="2000" dirty="0" err="1">
                  <a:solidFill>
                    <a:schemeClr val="tx1"/>
                  </a:solidFill>
                  <a:latin typeface="微软雅黑" pitchFamily="34" charset="-122"/>
                  <a:ea typeface="微软雅黑" pitchFamily="34" charset="-122"/>
                </a:rPr>
                <a:t>rodata</a:t>
              </a:r>
              <a:r>
                <a:rPr lang="zh-CN" altLang="en-US" sz="2000" dirty="0">
                  <a:solidFill>
                    <a:schemeClr val="tx1"/>
                  </a:solidFill>
                  <a:latin typeface="微软雅黑" pitchFamily="34" charset="-122"/>
                  <a:ea typeface="微软雅黑" pitchFamily="34" charset="-122"/>
                </a:rPr>
                <a:t>节</a:t>
              </a:r>
            </a:p>
          </p:txBody>
        </p:sp>
        <p:sp>
          <p:nvSpPr>
            <p:cNvPr id="18" name="矩形 17"/>
            <p:cNvSpPr/>
            <p:nvPr/>
          </p:nvSpPr>
          <p:spPr>
            <a:xfrm>
              <a:off x="386535" y="3233003"/>
              <a:ext cx="2070230" cy="495055"/>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itchFamily="34" charset="-122"/>
                  <a:ea typeface="微软雅黑" pitchFamily="34" charset="-122"/>
                </a:rPr>
                <a:t>.data</a:t>
              </a:r>
              <a:r>
                <a:rPr lang="zh-CN" altLang="en-US" sz="2000" dirty="0">
                  <a:solidFill>
                    <a:schemeClr val="tx1"/>
                  </a:solidFill>
                  <a:latin typeface="微软雅黑" pitchFamily="34" charset="-122"/>
                  <a:ea typeface="微软雅黑" pitchFamily="34" charset="-122"/>
                </a:rPr>
                <a:t>节</a:t>
              </a:r>
            </a:p>
          </p:txBody>
        </p:sp>
        <p:sp>
          <p:nvSpPr>
            <p:cNvPr id="19" name="矩形 18"/>
            <p:cNvSpPr/>
            <p:nvPr/>
          </p:nvSpPr>
          <p:spPr>
            <a:xfrm>
              <a:off x="386535" y="3728058"/>
              <a:ext cx="2070230" cy="495055"/>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itchFamily="34" charset="-122"/>
                  <a:ea typeface="微软雅黑" pitchFamily="34" charset="-122"/>
                </a:rPr>
                <a:t>.</a:t>
              </a:r>
              <a:r>
                <a:rPr lang="en-US" altLang="zh-CN" sz="2000" dirty="0" err="1">
                  <a:solidFill>
                    <a:schemeClr val="tx1"/>
                  </a:solidFill>
                  <a:latin typeface="微软雅黑" pitchFamily="34" charset="-122"/>
                  <a:ea typeface="微软雅黑" pitchFamily="34" charset="-122"/>
                </a:rPr>
                <a:t>bss</a:t>
              </a:r>
              <a:r>
                <a:rPr lang="zh-CN" altLang="en-US" sz="2000" dirty="0">
                  <a:solidFill>
                    <a:schemeClr val="tx1"/>
                  </a:solidFill>
                  <a:latin typeface="微软雅黑" pitchFamily="34" charset="-122"/>
                  <a:ea typeface="微软雅黑" pitchFamily="34" charset="-122"/>
                </a:rPr>
                <a:t>节</a:t>
              </a:r>
            </a:p>
          </p:txBody>
        </p:sp>
        <p:sp>
          <p:nvSpPr>
            <p:cNvPr id="20" name="矩形 19"/>
            <p:cNvSpPr/>
            <p:nvPr/>
          </p:nvSpPr>
          <p:spPr>
            <a:xfrm>
              <a:off x="386535" y="4223113"/>
              <a:ext cx="2070230" cy="495055"/>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itchFamily="34" charset="-122"/>
                  <a:ea typeface="微软雅黑" pitchFamily="34" charset="-122"/>
                </a:rPr>
                <a:t>.</a:t>
              </a:r>
              <a:r>
                <a:rPr lang="en-US" altLang="zh-CN" sz="2000" dirty="0" err="1">
                  <a:solidFill>
                    <a:schemeClr val="tx1"/>
                  </a:solidFill>
                  <a:latin typeface="微软雅黑" pitchFamily="34" charset="-122"/>
                  <a:ea typeface="微软雅黑" pitchFamily="34" charset="-122"/>
                </a:rPr>
                <a:t>symtab</a:t>
              </a:r>
              <a:r>
                <a:rPr lang="zh-CN" altLang="en-US" sz="2000" dirty="0">
                  <a:solidFill>
                    <a:schemeClr val="tx1"/>
                  </a:solidFill>
                  <a:latin typeface="微软雅黑" pitchFamily="34" charset="-122"/>
                  <a:ea typeface="微软雅黑" pitchFamily="34" charset="-122"/>
                </a:rPr>
                <a:t>节</a:t>
              </a:r>
            </a:p>
          </p:txBody>
        </p:sp>
        <p:sp>
          <p:nvSpPr>
            <p:cNvPr id="21" name="矩形 20"/>
            <p:cNvSpPr/>
            <p:nvPr/>
          </p:nvSpPr>
          <p:spPr>
            <a:xfrm>
              <a:off x="386535" y="4734145"/>
              <a:ext cx="2070230" cy="495055"/>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itchFamily="34" charset="-122"/>
                  <a:ea typeface="微软雅黑" pitchFamily="34" charset="-122"/>
                </a:rPr>
                <a:t>.</a:t>
              </a:r>
              <a:r>
                <a:rPr lang="en-US" altLang="zh-CN" sz="2000" dirty="0" err="1">
                  <a:solidFill>
                    <a:schemeClr val="tx1"/>
                  </a:solidFill>
                  <a:latin typeface="微软雅黑" pitchFamily="34" charset="-122"/>
                  <a:ea typeface="微软雅黑" pitchFamily="34" charset="-122"/>
                </a:rPr>
                <a:t>degug</a:t>
              </a:r>
              <a:r>
                <a:rPr lang="en-US" altLang="zh-CN" sz="2000" dirty="0">
                  <a:solidFill>
                    <a:schemeClr val="tx1"/>
                  </a:solidFill>
                  <a:latin typeface="微软雅黑" pitchFamily="34" charset="-122"/>
                  <a:ea typeface="微软雅黑" pitchFamily="34" charset="-122"/>
                </a:rPr>
                <a:t> </a:t>
              </a:r>
              <a:r>
                <a:rPr lang="zh-CN" altLang="en-US" sz="2000" dirty="0">
                  <a:solidFill>
                    <a:schemeClr val="tx1"/>
                  </a:solidFill>
                  <a:latin typeface="微软雅黑" pitchFamily="34" charset="-122"/>
                  <a:ea typeface="微软雅黑" pitchFamily="34" charset="-122"/>
                </a:rPr>
                <a:t>节</a:t>
              </a:r>
            </a:p>
          </p:txBody>
        </p:sp>
        <p:sp>
          <p:nvSpPr>
            <p:cNvPr id="22" name="矩形 21"/>
            <p:cNvSpPr/>
            <p:nvPr/>
          </p:nvSpPr>
          <p:spPr>
            <a:xfrm>
              <a:off x="386535" y="5229200"/>
              <a:ext cx="2070230" cy="495055"/>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itchFamily="34" charset="-122"/>
                  <a:ea typeface="微软雅黑" pitchFamily="34" charset="-122"/>
                </a:rPr>
                <a:t>.line</a:t>
              </a:r>
              <a:r>
                <a:rPr lang="zh-CN" altLang="en-US" sz="2000" dirty="0">
                  <a:solidFill>
                    <a:schemeClr val="tx1"/>
                  </a:solidFill>
                  <a:latin typeface="微软雅黑" pitchFamily="34" charset="-122"/>
                  <a:ea typeface="微软雅黑" pitchFamily="34" charset="-122"/>
                </a:rPr>
                <a:t>节</a:t>
              </a:r>
            </a:p>
          </p:txBody>
        </p:sp>
        <p:sp>
          <p:nvSpPr>
            <p:cNvPr id="23" name="矩形 22"/>
            <p:cNvSpPr/>
            <p:nvPr/>
          </p:nvSpPr>
          <p:spPr>
            <a:xfrm>
              <a:off x="386535" y="5724255"/>
              <a:ext cx="2070230" cy="495055"/>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itchFamily="34" charset="-122"/>
                  <a:ea typeface="微软雅黑" pitchFamily="34" charset="-122"/>
                </a:rPr>
                <a:t>.</a:t>
              </a:r>
              <a:r>
                <a:rPr lang="en-US" altLang="zh-CN" sz="2000" dirty="0" err="1">
                  <a:solidFill>
                    <a:schemeClr val="tx1"/>
                  </a:solidFill>
                  <a:latin typeface="微软雅黑" pitchFamily="34" charset="-122"/>
                  <a:ea typeface="微软雅黑" pitchFamily="34" charset="-122"/>
                </a:rPr>
                <a:t>strtab</a:t>
              </a:r>
              <a:r>
                <a:rPr lang="zh-CN" altLang="en-US" sz="2000" dirty="0">
                  <a:solidFill>
                    <a:schemeClr val="tx1"/>
                  </a:solidFill>
                  <a:latin typeface="微软雅黑" pitchFamily="34" charset="-122"/>
                  <a:ea typeface="微软雅黑" pitchFamily="34" charset="-122"/>
                </a:rPr>
                <a:t>节</a:t>
              </a:r>
            </a:p>
          </p:txBody>
        </p:sp>
        <p:sp>
          <p:nvSpPr>
            <p:cNvPr id="24" name="矩形 23"/>
            <p:cNvSpPr/>
            <p:nvPr/>
          </p:nvSpPr>
          <p:spPr>
            <a:xfrm>
              <a:off x="387998" y="6219310"/>
              <a:ext cx="2070230" cy="495055"/>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itchFamily="34" charset="-122"/>
                  <a:ea typeface="微软雅黑" pitchFamily="34" charset="-122"/>
                </a:rPr>
                <a:t>节头表</a:t>
              </a:r>
            </a:p>
          </p:txBody>
        </p:sp>
        <p:sp>
          <p:nvSpPr>
            <p:cNvPr id="25" name="矩形 24"/>
            <p:cNvSpPr/>
            <p:nvPr/>
          </p:nvSpPr>
          <p:spPr>
            <a:xfrm>
              <a:off x="386535" y="1254246"/>
              <a:ext cx="2070230" cy="495055"/>
            </a:xfrm>
            <a:prstGeom prst="rect">
              <a:avLst/>
            </a:prstGeom>
            <a:gradFill flip="none" rotWithShape="1">
              <a:gsLst>
                <a:gs pos="0">
                  <a:srgbClr val="FF9933">
                    <a:tint val="66000"/>
                    <a:satMod val="160000"/>
                  </a:srgbClr>
                </a:gs>
                <a:gs pos="50000">
                  <a:srgbClr val="FF9933">
                    <a:tint val="44500"/>
                    <a:satMod val="160000"/>
                  </a:srgbClr>
                </a:gs>
                <a:gs pos="100000">
                  <a:srgbClr val="FF9933">
                    <a:tint val="23500"/>
                    <a:satMod val="160000"/>
                  </a:srgb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itchFamily="34" charset="-122"/>
                  <a:ea typeface="微软雅黑" pitchFamily="34" charset="-122"/>
                </a:rPr>
                <a:t>程序头表</a:t>
              </a:r>
            </a:p>
          </p:txBody>
        </p:sp>
        <p:sp>
          <p:nvSpPr>
            <p:cNvPr id="34" name="矩形 33"/>
            <p:cNvSpPr/>
            <p:nvPr/>
          </p:nvSpPr>
          <p:spPr>
            <a:xfrm>
              <a:off x="386535" y="1749301"/>
              <a:ext cx="2070230" cy="495055"/>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itchFamily="34" charset="-122"/>
                  <a:ea typeface="微软雅黑" pitchFamily="34" charset="-122"/>
                </a:rPr>
                <a:t>.init</a:t>
              </a:r>
              <a:r>
                <a:rPr lang="zh-CN" altLang="en-US" sz="2000" dirty="0">
                  <a:solidFill>
                    <a:schemeClr val="tx1"/>
                  </a:solidFill>
                  <a:latin typeface="微软雅黑" pitchFamily="34" charset="-122"/>
                  <a:ea typeface="微软雅黑" pitchFamily="34" charset="-122"/>
                </a:rPr>
                <a:t>节</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blinds(horizontal)">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linds(horizontal)">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linds(horizontal)">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blinds(horizontal)">
                                      <p:cBhvr>
                                        <p:cTn id="32" dur="500"/>
                                        <p:tgtEl>
                                          <p:spTgt spid="31"/>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blinds(horizontal)">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blinds(horizontal)">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blinds(horizontal)">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blinds(horizontal)">
                                      <p:cBhvr>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blinds(horizontal)">
                                      <p:cBhvr>
                                        <p:cTn id="6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28" grpId="0" animBg="1"/>
      <p:bldP spid="29" grpId="0" animBg="1"/>
      <p:bldP spid="30" grpId="0" animBg="1"/>
      <p:bldP spid="31" grpId="0" animBg="1"/>
      <p:bldP spid="32" grpId="0" animBg="1"/>
      <p:bldP spid="33" grpId="0"/>
      <p:bldP spid="36" grpId="0" animBg="1"/>
      <p:bldP spid="12" grpId="0" animBg="1"/>
      <p:bldP spid="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407801" y="998730"/>
            <a:ext cx="8308216" cy="562149"/>
          </a:xfrm>
          <a:prstGeom prst="rect">
            <a:avLst/>
          </a:prstGeom>
          <a:noFill/>
          <a:ln w="9525">
            <a:noFill/>
            <a:miter lim="800000"/>
            <a:headEnd/>
            <a:tailEnd/>
          </a:ln>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20000"/>
              </a:spcBef>
              <a:buClr>
                <a:srgbClr val="FF0000"/>
              </a:buClr>
            </a:pPr>
            <a:r>
              <a:rPr kumimoji="1" lang="zh-CN" altLang="en-US" sz="2000" dirty="0">
                <a:latin typeface="微软雅黑" pitchFamily="34" charset="-122"/>
                <a:ea typeface="微软雅黑" pitchFamily="34" charset="-122"/>
              </a:rPr>
              <a:t>库函数</a:t>
            </a:r>
            <a:r>
              <a:rPr kumimoji="1" lang="en-US" altLang="zh-CN" sz="2000" b="1" dirty="0">
                <a:solidFill>
                  <a:srgbClr val="7030A0"/>
                </a:solidFill>
                <a:latin typeface="微软雅黑" pitchFamily="34" charset="-122"/>
                <a:ea typeface="微软雅黑" pitchFamily="34" charset="-122"/>
              </a:rPr>
              <a:t>“</a:t>
            </a:r>
            <a:r>
              <a:rPr kumimoji="1" lang="en-US" altLang="zh-CN" sz="2000" b="1" dirty="0" err="1">
                <a:solidFill>
                  <a:srgbClr val="7030A0"/>
                </a:solidFill>
                <a:latin typeface="微软雅黑" pitchFamily="34" charset="-122"/>
                <a:ea typeface="微软雅黑" pitchFamily="34" charset="-122"/>
              </a:rPr>
              <a:t>elf.h</a:t>
            </a:r>
            <a:r>
              <a:rPr kumimoji="1" lang="en-US" altLang="zh-CN" sz="2000" b="1" dirty="0">
                <a:solidFill>
                  <a:srgbClr val="7030A0"/>
                </a:solidFill>
                <a:latin typeface="微软雅黑" pitchFamily="34" charset="-122"/>
                <a:ea typeface="微软雅黑" pitchFamily="34" charset="-122"/>
              </a:rPr>
              <a:t>”</a:t>
            </a:r>
            <a:r>
              <a:rPr kumimoji="1" lang="zh-CN" altLang="en-US" sz="2000" dirty="0">
                <a:latin typeface="微软雅黑" pitchFamily="34" charset="-122"/>
                <a:ea typeface="微软雅黑" pitchFamily="34" charset="-122"/>
              </a:rPr>
              <a:t>定了与</a:t>
            </a:r>
            <a:r>
              <a:rPr kumimoji="1" lang="en-US" altLang="zh-CN" sz="2000" dirty="0">
                <a:latin typeface="微软雅黑" pitchFamily="34" charset="-122"/>
                <a:ea typeface="微软雅黑" pitchFamily="34" charset="-122"/>
              </a:rPr>
              <a:t>ELF</a:t>
            </a:r>
            <a:r>
              <a:rPr kumimoji="1" lang="zh-CN" altLang="en-US" sz="2000" dirty="0">
                <a:latin typeface="微软雅黑" pitchFamily="34" charset="-122"/>
                <a:ea typeface="微软雅黑" pitchFamily="34" charset="-122"/>
              </a:rPr>
              <a:t>文件相关的数据结构，</a:t>
            </a:r>
            <a:r>
              <a:rPr kumimoji="1" lang="en-US" altLang="zh-CN" sz="2000" dirty="0">
                <a:latin typeface="微软雅黑" pitchFamily="34" charset="-122"/>
                <a:ea typeface="微软雅黑" pitchFamily="34" charset="-122"/>
              </a:rPr>
              <a:t>ELF</a:t>
            </a:r>
            <a:r>
              <a:rPr kumimoji="1" lang="zh-CN" altLang="en-US" sz="2000" dirty="0">
                <a:latin typeface="微软雅黑" pitchFamily="34" charset="-122"/>
                <a:ea typeface="微软雅黑" pitchFamily="34" charset="-122"/>
              </a:rPr>
              <a:t>头对应结构体如下</a:t>
            </a:r>
            <a:endParaRPr kumimoji="1" lang="en-US" altLang="zh-CN" sz="2000" dirty="0">
              <a:latin typeface="微软雅黑" pitchFamily="34" charset="-122"/>
              <a:ea typeface="微软雅黑" pitchFamily="34" charset="-122"/>
            </a:endParaRPr>
          </a:p>
          <a:p>
            <a:pPr marL="742950" lvl="1" indent="-285750">
              <a:spcBef>
                <a:spcPct val="20000"/>
              </a:spcBef>
              <a:buClr>
                <a:srgbClr val="FF0000"/>
              </a:buClr>
            </a:pPr>
            <a:endParaRPr kumimoji="1" lang="en-US" altLang="zh-CN" sz="2000" dirty="0">
              <a:ea typeface="宋体" pitchFamily="2" charset="-122"/>
            </a:endParaRPr>
          </a:p>
        </p:txBody>
      </p:sp>
      <p:sp>
        <p:nvSpPr>
          <p:cNvPr id="13" name="TextBox 12"/>
          <p:cNvSpPr txBox="1"/>
          <p:nvPr/>
        </p:nvSpPr>
        <p:spPr>
          <a:xfrm>
            <a:off x="435097" y="1458074"/>
            <a:ext cx="8190910" cy="4539704"/>
          </a:xfrm>
          <a:prstGeom prst="rect">
            <a:avLst/>
          </a:prstGeom>
          <a:noFill/>
        </p:spPr>
        <p:txBody>
          <a:bodyPr wrap="square" rtlCol="0">
            <a:spAutoFit/>
          </a:bodyPr>
          <a:lstStyle/>
          <a:p>
            <a:r>
              <a:rPr lang="en-US" altLang="zh-CN" sz="1700" dirty="0">
                <a:latin typeface="微软雅黑" pitchFamily="34" charset="-122"/>
                <a:ea typeface="微软雅黑" pitchFamily="34" charset="-122"/>
              </a:rPr>
              <a:t>#define EI_NIDENT	16</a:t>
            </a:r>
          </a:p>
          <a:p>
            <a:r>
              <a:rPr lang="en-US" altLang="zh-CN" sz="1700" dirty="0" err="1">
                <a:latin typeface="微软雅黑" pitchFamily="34" charset="-122"/>
                <a:ea typeface="微软雅黑" pitchFamily="34" charset="-122"/>
              </a:rPr>
              <a:t>typedef</a:t>
            </a:r>
            <a:r>
              <a:rPr lang="en-US" altLang="zh-CN" sz="1700" dirty="0">
                <a:latin typeface="微软雅黑" pitchFamily="34" charset="-122"/>
                <a:ea typeface="微软雅黑" pitchFamily="34" charset="-122"/>
              </a:rPr>
              <a:t> </a:t>
            </a:r>
            <a:r>
              <a:rPr lang="en-US" altLang="zh-CN" sz="1700" dirty="0" err="1">
                <a:latin typeface="微软雅黑" pitchFamily="34" charset="-122"/>
                <a:ea typeface="微软雅黑" pitchFamily="34" charset="-122"/>
              </a:rPr>
              <a:t>struct</a:t>
            </a:r>
            <a:r>
              <a:rPr lang="en-US" altLang="zh-CN" sz="1700" dirty="0">
                <a:latin typeface="微软雅黑" pitchFamily="34" charset="-122"/>
                <a:ea typeface="微软雅黑" pitchFamily="34" charset="-122"/>
              </a:rPr>
              <a:t> {</a:t>
            </a:r>
          </a:p>
          <a:p>
            <a:r>
              <a:rPr lang="en-US" altLang="zh-CN" sz="1700" dirty="0">
                <a:latin typeface="微软雅黑" pitchFamily="34" charset="-122"/>
                <a:ea typeface="微软雅黑" pitchFamily="34" charset="-122"/>
              </a:rPr>
              <a:t>	unsigned char	</a:t>
            </a:r>
            <a:r>
              <a:rPr lang="en-US" altLang="zh-CN" sz="1700" b="1" dirty="0" err="1">
                <a:solidFill>
                  <a:srgbClr val="FF0000"/>
                </a:solidFill>
                <a:latin typeface="微软雅黑" pitchFamily="34" charset="-122"/>
                <a:ea typeface="微软雅黑" pitchFamily="34" charset="-122"/>
              </a:rPr>
              <a:t>e_ident</a:t>
            </a:r>
            <a:r>
              <a:rPr lang="en-US" altLang="zh-CN" sz="1700" dirty="0">
                <a:latin typeface="微软雅黑" pitchFamily="34" charset="-122"/>
                <a:ea typeface="微软雅黑" pitchFamily="34" charset="-122"/>
              </a:rPr>
              <a:t> [EI_NIDENT];</a:t>
            </a:r>
          </a:p>
          <a:p>
            <a:r>
              <a:rPr lang="en-US" altLang="zh-CN" sz="1700" dirty="0">
                <a:latin typeface="微软雅黑" pitchFamily="34" charset="-122"/>
                <a:ea typeface="微软雅黑" pitchFamily="34" charset="-122"/>
              </a:rPr>
              <a:t>	Elf32_Half	</a:t>
            </a:r>
            <a:r>
              <a:rPr lang="en-US" altLang="zh-CN" sz="1700" dirty="0" err="1">
                <a:latin typeface="微软雅黑" pitchFamily="34" charset="-122"/>
                <a:ea typeface="微软雅黑" pitchFamily="34" charset="-122"/>
              </a:rPr>
              <a:t>e_type</a:t>
            </a:r>
            <a:r>
              <a:rPr lang="en-US" altLang="zh-CN" sz="1700" dirty="0">
                <a:latin typeface="微软雅黑" pitchFamily="34" charset="-122"/>
                <a:ea typeface="微软雅黑" pitchFamily="34" charset="-122"/>
              </a:rPr>
              <a:t>;</a:t>
            </a:r>
          </a:p>
          <a:p>
            <a:r>
              <a:rPr lang="en-US" altLang="zh-CN" sz="1700" dirty="0">
                <a:latin typeface="微软雅黑" pitchFamily="34" charset="-122"/>
                <a:ea typeface="微软雅黑" pitchFamily="34" charset="-122"/>
              </a:rPr>
              <a:t>	Elf32_Half	</a:t>
            </a:r>
            <a:r>
              <a:rPr lang="en-US" altLang="zh-CN" sz="1700" dirty="0" err="1">
                <a:latin typeface="微软雅黑" pitchFamily="34" charset="-122"/>
                <a:ea typeface="微软雅黑" pitchFamily="34" charset="-122"/>
              </a:rPr>
              <a:t>e_machine</a:t>
            </a:r>
            <a:r>
              <a:rPr lang="en-US" altLang="zh-CN" sz="1700" dirty="0">
                <a:latin typeface="微软雅黑" pitchFamily="34" charset="-122"/>
                <a:ea typeface="微软雅黑" pitchFamily="34" charset="-122"/>
              </a:rPr>
              <a:t>;</a:t>
            </a:r>
          </a:p>
          <a:p>
            <a:r>
              <a:rPr lang="en-US" altLang="zh-CN" sz="1700" dirty="0">
                <a:latin typeface="微软雅黑" pitchFamily="34" charset="-122"/>
                <a:ea typeface="微软雅黑" pitchFamily="34" charset="-122"/>
              </a:rPr>
              <a:t>	Elf32_Word	</a:t>
            </a:r>
            <a:r>
              <a:rPr lang="en-US" altLang="zh-CN" sz="1700" dirty="0" err="1">
                <a:latin typeface="微软雅黑" pitchFamily="34" charset="-122"/>
                <a:ea typeface="微软雅黑" pitchFamily="34" charset="-122"/>
              </a:rPr>
              <a:t>e_version</a:t>
            </a:r>
            <a:r>
              <a:rPr lang="en-US" altLang="zh-CN" sz="1700" dirty="0">
                <a:latin typeface="微软雅黑" pitchFamily="34" charset="-122"/>
                <a:ea typeface="微软雅黑" pitchFamily="34" charset="-122"/>
              </a:rPr>
              <a:t>;</a:t>
            </a:r>
          </a:p>
          <a:p>
            <a:r>
              <a:rPr lang="en-US" altLang="zh-CN" sz="1700" dirty="0">
                <a:latin typeface="微软雅黑" pitchFamily="34" charset="-122"/>
                <a:ea typeface="微软雅黑" pitchFamily="34" charset="-122"/>
              </a:rPr>
              <a:t>	Elf32_Addr	</a:t>
            </a:r>
            <a:r>
              <a:rPr lang="en-US" altLang="zh-CN" sz="1700" b="1" dirty="0" err="1">
                <a:solidFill>
                  <a:srgbClr val="FF3399"/>
                </a:solidFill>
                <a:latin typeface="微软雅黑" pitchFamily="34" charset="-122"/>
                <a:ea typeface="微软雅黑" pitchFamily="34" charset="-122"/>
              </a:rPr>
              <a:t>e_entry</a:t>
            </a:r>
            <a:r>
              <a:rPr lang="en-US" altLang="zh-CN" sz="1700" dirty="0">
                <a:latin typeface="微软雅黑" pitchFamily="34" charset="-122"/>
                <a:ea typeface="微软雅黑" pitchFamily="34" charset="-122"/>
              </a:rPr>
              <a:t>;</a:t>
            </a:r>
          </a:p>
          <a:p>
            <a:r>
              <a:rPr lang="en-US" altLang="zh-CN" sz="1700" dirty="0">
                <a:latin typeface="微软雅黑" pitchFamily="34" charset="-122"/>
                <a:ea typeface="微软雅黑" pitchFamily="34" charset="-122"/>
              </a:rPr>
              <a:t>	Elf32_Off	</a:t>
            </a:r>
            <a:r>
              <a:rPr lang="en-US" altLang="zh-CN" sz="1700" b="1" dirty="0" err="1">
                <a:solidFill>
                  <a:srgbClr val="0066CC"/>
                </a:solidFill>
                <a:latin typeface="微软雅黑" pitchFamily="34" charset="-122"/>
                <a:ea typeface="微软雅黑" pitchFamily="34" charset="-122"/>
              </a:rPr>
              <a:t>e_phoff</a:t>
            </a:r>
            <a:r>
              <a:rPr lang="en-US" altLang="zh-CN" sz="1700" dirty="0">
                <a:latin typeface="微软雅黑" pitchFamily="34" charset="-122"/>
                <a:ea typeface="微软雅黑" pitchFamily="34" charset="-122"/>
              </a:rPr>
              <a:t>;</a:t>
            </a:r>
          </a:p>
          <a:p>
            <a:r>
              <a:rPr lang="en-US" altLang="zh-CN" sz="1700" dirty="0">
                <a:latin typeface="微软雅黑" pitchFamily="34" charset="-122"/>
                <a:ea typeface="微软雅黑" pitchFamily="34" charset="-122"/>
              </a:rPr>
              <a:t>	Elf32_Off	</a:t>
            </a:r>
            <a:r>
              <a:rPr lang="en-US" altLang="zh-CN" sz="1700" b="1" dirty="0" err="1">
                <a:solidFill>
                  <a:srgbClr val="00B050"/>
                </a:solidFill>
                <a:latin typeface="微软雅黑" pitchFamily="34" charset="-122"/>
                <a:ea typeface="微软雅黑" pitchFamily="34" charset="-122"/>
              </a:rPr>
              <a:t>e_shoff</a:t>
            </a:r>
            <a:r>
              <a:rPr lang="en-US" altLang="zh-CN" sz="1700" dirty="0">
                <a:latin typeface="微软雅黑" pitchFamily="34" charset="-122"/>
                <a:ea typeface="微软雅黑" pitchFamily="34" charset="-122"/>
              </a:rPr>
              <a:t>;</a:t>
            </a:r>
          </a:p>
          <a:p>
            <a:r>
              <a:rPr lang="en-US" altLang="zh-CN" sz="1700" dirty="0">
                <a:latin typeface="微软雅黑" pitchFamily="34" charset="-122"/>
                <a:ea typeface="微软雅黑" pitchFamily="34" charset="-122"/>
              </a:rPr>
              <a:t>	Elf32_Word	</a:t>
            </a:r>
            <a:r>
              <a:rPr lang="en-US" altLang="zh-CN" sz="1700" dirty="0" err="1">
                <a:latin typeface="微软雅黑" pitchFamily="34" charset="-122"/>
                <a:ea typeface="微软雅黑" pitchFamily="34" charset="-122"/>
              </a:rPr>
              <a:t>e_flags</a:t>
            </a:r>
            <a:r>
              <a:rPr lang="en-US" altLang="zh-CN" sz="1700" dirty="0">
                <a:latin typeface="微软雅黑" pitchFamily="34" charset="-122"/>
                <a:ea typeface="微软雅黑" pitchFamily="34" charset="-122"/>
              </a:rPr>
              <a:t>;</a:t>
            </a:r>
          </a:p>
          <a:p>
            <a:r>
              <a:rPr lang="en-US" altLang="zh-CN" sz="1700" dirty="0">
                <a:latin typeface="微软雅黑" pitchFamily="34" charset="-122"/>
                <a:ea typeface="微软雅黑" pitchFamily="34" charset="-122"/>
              </a:rPr>
              <a:t>	Elf32_Half	</a:t>
            </a:r>
            <a:r>
              <a:rPr lang="en-US" altLang="zh-CN" sz="1700" dirty="0" err="1">
                <a:latin typeface="微软雅黑" pitchFamily="34" charset="-122"/>
                <a:ea typeface="微软雅黑" pitchFamily="34" charset="-122"/>
              </a:rPr>
              <a:t>e_ehsize</a:t>
            </a:r>
            <a:r>
              <a:rPr lang="en-US" altLang="zh-CN" sz="1700" dirty="0">
                <a:latin typeface="微软雅黑" pitchFamily="34" charset="-122"/>
                <a:ea typeface="微软雅黑" pitchFamily="34" charset="-122"/>
              </a:rPr>
              <a:t>;</a:t>
            </a:r>
          </a:p>
          <a:p>
            <a:r>
              <a:rPr lang="en-US" altLang="zh-CN" sz="1700" dirty="0">
                <a:latin typeface="微软雅黑" pitchFamily="34" charset="-122"/>
                <a:ea typeface="微软雅黑" pitchFamily="34" charset="-122"/>
              </a:rPr>
              <a:t>	Elf32_Half	</a:t>
            </a:r>
            <a:r>
              <a:rPr lang="en-US" altLang="zh-CN" sz="1700" b="1" dirty="0" err="1">
                <a:solidFill>
                  <a:srgbClr val="0066CC"/>
                </a:solidFill>
                <a:latin typeface="微软雅黑" pitchFamily="34" charset="-122"/>
                <a:ea typeface="微软雅黑" pitchFamily="34" charset="-122"/>
              </a:rPr>
              <a:t>e_phentsize</a:t>
            </a:r>
            <a:r>
              <a:rPr lang="en-US" altLang="zh-CN" sz="1700" dirty="0">
                <a:latin typeface="微软雅黑" pitchFamily="34" charset="-122"/>
                <a:ea typeface="微软雅黑" pitchFamily="34" charset="-122"/>
              </a:rPr>
              <a:t>;</a:t>
            </a:r>
          </a:p>
          <a:p>
            <a:r>
              <a:rPr lang="en-US" altLang="zh-CN" sz="1700" dirty="0">
                <a:latin typeface="微软雅黑" pitchFamily="34" charset="-122"/>
                <a:ea typeface="微软雅黑" pitchFamily="34" charset="-122"/>
              </a:rPr>
              <a:t>	Elf32_Half 	</a:t>
            </a:r>
            <a:r>
              <a:rPr lang="en-US" altLang="zh-CN" sz="1700" b="1" dirty="0" err="1">
                <a:solidFill>
                  <a:srgbClr val="0066CC"/>
                </a:solidFill>
                <a:latin typeface="微软雅黑" pitchFamily="34" charset="-122"/>
                <a:ea typeface="微软雅黑" pitchFamily="34" charset="-122"/>
              </a:rPr>
              <a:t>e_phnum</a:t>
            </a:r>
            <a:r>
              <a:rPr lang="en-US" altLang="zh-CN" sz="1700" dirty="0">
                <a:latin typeface="微软雅黑" pitchFamily="34" charset="-122"/>
                <a:ea typeface="微软雅黑" pitchFamily="34" charset="-122"/>
              </a:rPr>
              <a:t>;</a:t>
            </a:r>
          </a:p>
          <a:p>
            <a:r>
              <a:rPr lang="en-US" altLang="zh-CN" sz="1700" dirty="0">
                <a:latin typeface="微软雅黑" pitchFamily="34" charset="-122"/>
                <a:ea typeface="微软雅黑" pitchFamily="34" charset="-122"/>
              </a:rPr>
              <a:t>	Elf32_Half	</a:t>
            </a:r>
            <a:r>
              <a:rPr lang="en-US" altLang="zh-CN" sz="1700" b="1" dirty="0" err="1">
                <a:solidFill>
                  <a:srgbClr val="00B050"/>
                </a:solidFill>
                <a:latin typeface="微软雅黑" pitchFamily="34" charset="-122"/>
                <a:ea typeface="微软雅黑" pitchFamily="34" charset="-122"/>
              </a:rPr>
              <a:t>e_shentsize</a:t>
            </a:r>
            <a:r>
              <a:rPr lang="en-US" altLang="zh-CN" sz="1700" dirty="0">
                <a:latin typeface="微软雅黑" pitchFamily="34" charset="-122"/>
                <a:ea typeface="微软雅黑" pitchFamily="34" charset="-122"/>
              </a:rPr>
              <a:t>;</a:t>
            </a:r>
          </a:p>
          <a:p>
            <a:r>
              <a:rPr lang="en-US" altLang="zh-CN" sz="1700" dirty="0">
                <a:latin typeface="微软雅黑" pitchFamily="34" charset="-122"/>
                <a:ea typeface="微软雅黑" pitchFamily="34" charset="-122"/>
              </a:rPr>
              <a:t>	Elf32_Half	</a:t>
            </a:r>
            <a:r>
              <a:rPr lang="en-US" altLang="zh-CN" sz="1700" b="1" dirty="0" err="1">
                <a:solidFill>
                  <a:srgbClr val="00B050"/>
                </a:solidFill>
                <a:latin typeface="微软雅黑" pitchFamily="34" charset="-122"/>
                <a:ea typeface="微软雅黑" pitchFamily="34" charset="-122"/>
              </a:rPr>
              <a:t>e_shnum</a:t>
            </a:r>
            <a:r>
              <a:rPr lang="en-US" altLang="zh-CN" sz="1700" dirty="0">
                <a:latin typeface="微软雅黑" pitchFamily="34" charset="-122"/>
                <a:ea typeface="微软雅黑" pitchFamily="34" charset="-122"/>
              </a:rPr>
              <a:t>;</a:t>
            </a:r>
          </a:p>
          <a:p>
            <a:r>
              <a:rPr lang="en-US" altLang="zh-CN" sz="1700" dirty="0">
                <a:latin typeface="微软雅黑" pitchFamily="34" charset="-122"/>
                <a:ea typeface="微软雅黑" pitchFamily="34" charset="-122"/>
              </a:rPr>
              <a:t>	Elf32_Half	</a:t>
            </a:r>
            <a:r>
              <a:rPr lang="en-US" altLang="zh-CN" sz="1700" dirty="0" err="1">
                <a:latin typeface="微软雅黑" pitchFamily="34" charset="-122"/>
                <a:ea typeface="微软雅黑" pitchFamily="34" charset="-122"/>
              </a:rPr>
              <a:t>e_shstrndx</a:t>
            </a:r>
            <a:r>
              <a:rPr lang="en-US" altLang="zh-CN" sz="1700" dirty="0">
                <a:latin typeface="微软雅黑" pitchFamily="34" charset="-122"/>
                <a:ea typeface="微软雅黑" pitchFamily="34" charset="-122"/>
              </a:rPr>
              <a:t>; 	</a:t>
            </a:r>
          </a:p>
          <a:p>
            <a:r>
              <a:rPr lang="en-US" altLang="zh-CN" sz="1700" dirty="0">
                <a:latin typeface="微软雅黑" pitchFamily="34" charset="-122"/>
                <a:ea typeface="微软雅黑" pitchFamily="34" charset="-122"/>
              </a:rPr>
              <a:t>} Elf32_Ehdr;</a:t>
            </a:r>
            <a:endParaRPr lang="zh-CN" altLang="en-US" sz="1700" dirty="0">
              <a:latin typeface="微软雅黑" pitchFamily="34" charset="-122"/>
              <a:ea typeface="微软雅黑" pitchFamily="34" charset="-122"/>
            </a:endParaRPr>
          </a:p>
        </p:txBody>
      </p:sp>
      <p:sp>
        <p:nvSpPr>
          <p:cNvPr id="14" name="TextBox 13"/>
          <p:cNvSpPr txBox="1"/>
          <p:nvPr/>
        </p:nvSpPr>
        <p:spPr>
          <a:xfrm>
            <a:off x="5187625" y="3365702"/>
            <a:ext cx="3672408" cy="369332"/>
          </a:xfrm>
          <a:prstGeom prst="rect">
            <a:avLst/>
          </a:prstGeom>
          <a:noFill/>
          <a:ln w="28575">
            <a:solidFill>
              <a:schemeClr val="accent5">
                <a:lumMod val="50000"/>
              </a:schemeClr>
            </a:solidFill>
            <a:prstDash val="dash"/>
          </a:ln>
        </p:spPr>
        <p:txBody>
          <a:bodyPr wrap="square" rtlCol="0">
            <a:spAutoFit/>
          </a:bodyPr>
          <a:lstStyle/>
          <a:p>
            <a:pPr algn="ctr"/>
            <a:r>
              <a:rPr lang="zh-CN" altLang="en-US" sz="1800" dirty="0">
                <a:latin typeface="微软雅黑" pitchFamily="34" charset="-122"/>
                <a:ea typeface="微软雅黑" pitchFamily="34" charset="-122"/>
              </a:rPr>
              <a:t>通过命令“</a:t>
            </a:r>
            <a:r>
              <a:rPr lang="en-US" altLang="zh-CN" sz="1800" dirty="0">
                <a:latin typeface="微软雅黑" pitchFamily="34" charset="-122"/>
                <a:ea typeface="微软雅黑" pitchFamily="34" charset="-122"/>
              </a:rPr>
              <a:t>man 5 elf</a:t>
            </a:r>
            <a:r>
              <a:rPr lang="zh-CN" altLang="en-US" sz="1800" dirty="0">
                <a:latin typeface="微软雅黑" pitchFamily="34" charset="-122"/>
                <a:ea typeface="微软雅黑" pitchFamily="34" charset="-122"/>
              </a:rPr>
              <a:t>”进行查阅</a:t>
            </a:r>
            <a:endParaRPr lang="zh-CN" altLang="en-US" sz="1800" dirty="0"/>
          </a:p>
        </p:txBody>
      </p:sp>
      <p:sp>
        <p:nvSpPr>
          <p:cNvPr id="8" name="Rectangle 2">
            <a:extLst>
              <a:ext uri="{FF2B5EF4-FFF2-40B4-BE49-F238E27FC236}">
                <a16:creationId xmlns:a16="http://schemas.microsoft.com/office/drawing/2014/main" id="{32CB4830-8503-472C-A1AE-7F821AA0A15F}"/>
              </a:ext>
            </a:extLst>
          </p:cNvPr>
          <p:cNvSpPr>
            <a:spLocks noGrp="1" noChangeArrowheads="1"/>
          </p:cNvSpPr>
          <p:nvPr>
            <p:ph type="title"/>
          </p:nvPr>
        </p:nvSpPr>
        <p:spPr>
          <a:xfrm>
            <a:off x="206515" y="-81390"/>
            <a:ext cx="8737600" cy="933681"/>
          </a:xfrm>
        </p:spPr>
        <p:txBody>
          <a:bodyPr/>
          <a:lstStyle/>
          <a:p>
            <a:r>
              <a:rPr lang="en-US" altLang="zh-CN" dirty="0">
                <a:ea typeface="宋体" pitchFamily="2" charset="-122"/>
              </a:rPr>
              <a:t>ELF</a:t>
            </a:r>
            <a:r>
              <a:rPr lang="zh-CN" altLang="en-US" dirty="0">
                <a:ea typeface="宋体" pitchFamily="2" charset="-122"/>
              </a:rPr>
              <a:t>头（</a:t>
            </a:r>
            <a:r>
              <a:rPr lang="en-US" altLang="zh-CN" dirty="0">
                <a:ea typeface="宋体" pitchFamily="2" charset="-122"/>
              </a:rPr>
              <a:t>2</a:t>
            </a:r>
            <a:r>
              <a:rPr lang="zh-CN" altLang="en-US" dirty="0">
                <a:ea typeface="宋体" pitchFamily="2" charset="-122"/>
              </a:rPr>
              <a:t>）</a:t>
            </a:r>
            <a:endParaRPr lang="en-US" altLang="zh-CN"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98425"/>
            <a:ext cx="8229600" cy="561975"/>
          </a:xfrm>
        </p:spPr>
        <p:txBody>
          <a:bodyPr/>
          <a:lstStyle/>
          <a:p>
            <a:r>
              <a:rPr lang="zh-CN" altLang="en-US" sz="3600"/>
              <a:t>实验目的和要求</a:t>
            </a:r>
          </a:p>
        </p:txBody>
      </p:sp>
      <p:sp>
        <p:nvSpPr>
          <p:cNvPr id="41987" name="TextBox 14"/>
          <p:cNvSpPr txBox="1">
            <a:spLocks noChangeArrowheads="1"/>
          </p:cNvSpPr>
          <p:nvPr/>
        </p:nvSpPr>
        <p:spPr bwMode="auto">
          <a:xfrm>
            <a:off x="611188" y="850900"/>
            <a:ext cx="8010525" cy="1695464"/>
          </a:xfrm>
          <a:prstGeom prst="rect">
            <a:avLst/>
          </a:prstGeom>
          <a:noFill/>
          <a:ln w="9525">
            <a:noFill/>
            <a:miter lim="800000"/>
            <a:headEnd/>
            <a:tailEnd/>
          </a:ln>
        </p:spPr>
        <p:txBody>
          <a:bodyPr>
            <a:spAutoFit/>
          </a:bodyPr>
          <a:lstStyle/>
          <a:p>
            <a:pPr>
              <a:lnSpc>
                <a:spcPts val="3500"/>
              </a:lnSpc>
              <a:spcBef>
                <a:spcPts val="600"/>
              </a:spcBef>
              <a:spcAft>
                <a:spcPts val="600"/>
              </a:spcAft>
              <a:buFont typeface="Wingdings" pitchFamily="2" charset="2"/>
              <a:buChar char="l"/>
            </a:pPr>
            <a:r>
              <a:rPr lang="en-US" altLang="zh-CN" sz="2400" dirty="0">
                <a:latin typeface="微软雅黑" pitchFamily="34" charset="-122"/>
                <a:ea typeface="微软雅黑" pitchFamily="34" charset="-122"/>
              </a:rPr>
              <a:t> </a:t>
            </a:r>
            <a:r>
              <a:rPr lang="zh-CN" altLang="en-US" sz="2400" b="1" dirty="0">
                <a:solidFill>
                  <a:srgbClr val="0066CC"/>
                </a:solidFill>
                <a:latin typeface="微软雅黑" pitchFamily="34" charset="-122"/>
                <a:ea typeface="微软雅黑" pitchFamily="34" charset="-122"/>
              </a:rPr>
              <a:t>实验目的</a:t>
            </a:r>
            <a:endParaRPr lang="en-US" altLang="zh-CN" sz="2400" b="1" dirty="0">
              <a:solidFill>
                <a:srgbClr val="0066CC"/>
              </a:solidFill>
              <a:latin typeface="微软雅黑" pitchFamily="34" charset="-122"/>
              <a:ea typeface="微软雅黑" pitchFamily="34" charset="-122"/>
            </a:endParaRPr>
          </a:p>
          <a:p>
            <a:pPr lvl="1">
              <a:lnSpc>
                <a:spcPts val="3500"/>
              </a:lnSpc>
              <a:spcBef>
                <a:spcPts val="600"/>
              </a:spcBef>
              <a:spcAft>
                <a:spcPts val="600"/>
              </a:spcAft>
              <a:buFont typeface="Wingdings" pitchFamily="2" charset="2"/>
              <a:buChar char="Ø"/>
            </a:pPr>
            <a:r>
              <a:rPr lang="en-US" altLang="zh-CN" sz="24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掌握符号、符号表以及字符串表</a:t>
            </a:r>
            <a:endParaRPr lang="en-US" altLang="zh-CN" sz="2000" dirty="0">
              <a:latin typeface="微软雅黑" pitchFamily="34" charset="-122"/>
              <a:ea typeface="微软雅黑" pitchFamily="34" charset="-122"/>
            </a:endParaRPr>
          </a:p>
          <a:p>
            <a:pPr lvl="1">
              <a:lnSpc>
                <a:spcPts val="3500"/>
              </a:lnSpc>
              <a:spcBef>
                <a:spcPts val="600"/>
              </a:spcBef>
              <a:spcAft>
                <a:spcPts val="600"/>
              </a:spcAft>
              <a:buFont typeface="Wingdings" pitchFamily="2" charset="2"/>
              <a:buChar char="Ø"/>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理解过程调用的机器级表示，掌握栈帧及其结构</a:t>
            </a:r>
            <a:endParaRPr lang="en-US" altLang="zh-CN" sz="2000" dirty="0">
              <a:latin typeface="微软雅黑" pitchFamily="34" charset="-122"/>
              <a:ea typeface="微软雅黑"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98425"/>
            <a:ext cx="8229600" cy="561975"/>
          </a:xfrm>
        </p:spPr>
        <p:txBody>
          <a:bodyPr/>
          <a:lstStyle/>
          <a:p>
            <a:r>
              <a:rPr lang="zh-CN" altLang="en-US" sz="3600"/>
              <a:t>强化调试器（</a:t>
            </a:r>
            <a:r>
              <a:rPr lang="en-US" altLang="zh-CN" sz="3600"/>
              <a:t>1</a:t>
            </a:r>
            <a:r>
              <a:rPr lang="zh-CN" altLang="en-US" sz="3600"/>
              <a:t>）</a:t>
            </a:r>
            <a:r>
              <a:rPr lang="en-US" altLang="zh-CN" sz="3600"/>
              <a:t>— — </a:t>
            </a:r>
            <a:r>
              <a:rPr lang="zh-CN" altLang="en-US" sz="3600"/>
              <a:t>变量支持</a:t>
            </a:r>
          </a:p>
        </p:txBody>
      </p:sp>
      <p:sp>
        <p:nvSpPr>
          <p:cNvPr id="3" name="TextBox 2"/>
          <p:cNvSpPr txBox="1">
            <a:spLocks noChangeArrowheads="1"/>
          </p:cNvSpPr>
          <p:nvPr/>
        </p:nvSpPr>
        <p:spPr bwMode="auto">
          <a:xfrm>
            <a:off x="476250" y="773113"/>
            <a:ext cx="8145463" cy="2786062"/>
          </a:xfrm>
          <a:prstGeom prst="rect">
            <a:avLst/>
          </a:prstGeom>
          <a:noFill/>
          <a:ln w="9525">
            <a:noFill/>
            <a:miter lim="800000"/>
            <a:headEnd/>
            <a:tailEnd/>
          </a:ln>
        </p:spPr>
        <p:txBody>
          <a:bodyPr>
            <a:spAutoFit/>
          </a:bodyPr>
          <a:lstStyle/>
          <a:p>
            <a:pPr>
              <a:lnSpc>
                <a:spcPts val="3500"/>
              </a:lnSpc>
              <a:buFont typeface="Wingdings" pitchFamily="2" charset="2"/>
              <a:buChar char="l"/>
            </a:pPr>
            <a:r>
              <a:rPr lang="zh-CN" altLang="en-US">
                <a:latin typeface="微软雅黑" pitchFamily="34" charset="-122"/>
                <a:ea typeface="微软雅黑" pitchFamily="34" charset="-122"/>
              </a:rPr>
              <a:t> 现在</a:t>
            </a:r>
            <a:r>
              <a:rPr lang="en-US" altLang="zh-CN">
                <a:latin typeface="微软雅黑" pitchFamily="34" charset="-122"/>
                <a:ea typeface="微软雅黑" pitchFamily="34" charset="-122"/>
              </a:rPr>
              <a:t>NEMU</a:t>
            </a:r>
            <a:r>
              <a:rPr lang="zh-CN" altLang="en-US">
                <a:latin typeface="微软雅黑" pitchFamily="34" charset="-122"/>
                <a:ea typeface="微软雅黑" pitchFamily="34" charset="-122"/>
              </a:rPr>
              <a:t>可以运行</a:t>
            </a:r>
            <a:r>
              <a:rPr lang="en-US" altLang="zh-CN">
                <a:latin typeface="微软雅黑" pitchFamily="34" charset="-122"/>
                <a:ea typeface="微软雅黑" pitchFamily="34" charset="-122"/>
              </a:rPr>
              <a:t>C</a:t>
            </a:r>
            <a:r>
              <a:rPr lang="zh-CN" altLang="en-US">
                <a:latin typeface="微软雅黑" pitchFamily="34" charset="-122"/>
                <a:ea typeface="微软雅黑" pitchFamily="34" charset="-122"/>
              </a:rPr>
              <a:t>程序，相比汇编</a:t>
            </a:r>
            <a:r>
              <a:rPr lang="en-US" altLang="zh-CN">
                <a:latin typeface="微软雅黑" pitchFamily="34" charset="-122"/>
                <a:ea typeface="微软雅黑" pitchFamily="34" charset="-122"/>
              </a:rPr>
              <a:t>C</a:t>
            </a:r>
            <a:r>
              <a:rPr lang="zh-CN" altLang="en-US">
                <a:latin typeface="微软雅黑" pitchFamily="34" charset="-122"/>
                <a:ea typeface="微软雅黑" pitchFamily="34" charset="-122"/>
              </a:rPr>
              <a:t>程序多了变量和函数的要素，那如何</a:t>
            </a:r>
            <a:endParaRPr lang="en-US" altLang="zh-CN">
              <a:latin typeface="微软雅黑" pitchFamily="34" charset="-122"/>
              <a:ea typeface="微软雅黑" pitchFamily="34" charset="-122"/>
            </a:endParaRPr>
          </a:p>
          <a:p>
            <a:pPr>
              <a:lnSpc>
                <a:spcPts val="3500"/>
              </a:lnSpc>
            </a:pP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在</a:t>
            </a:r>
            <a:r>
              <a:rPr lang="en-US" altLang="zh-CN">
                <a:latin typeface="微软雅黑" pitchFamily="34" charset="-122"/>
                <a:ea typeface="微软雅黑" pitchFamily="34" charset="-122"/>
              </a:rPr>
              <a:t>PA1</a:t>
            </a:r>
            <a:r>
              <a:rPr lang="zh-CN" altLang="en-US">
                <a:latin typeface="微软雅黑" pitchFamily="34" charset="-122"/>
                <a:ea typeface="微软雅黑" pitchFamily="34" charset="-122"/>
              </a:rPr>
              <a:t>实现的调试器的表达式求值中支持变量的输入呢？</a:t>
            </a:r>
            <a:endParaRPr lang="en-US" altLang="zh-CN">
              <a:latin typeface="微软雅黑" pitchFamily="34" charset="-122"/>
              <a:ea typeface="微软雅黑" pitchFamily="34" charset="-122"/>
            </a:endParaRPr>
          </a:p>
          <a:p>
            <a:pPr>
              <a:lnSpc>
                <a:spcPts val="3500"/>
              </a:lnSpc>
            </a:pPr>
            <a:endParaRPr lang="en-US" altLang="zh-CN"/>
          </a:p>
          <a:p>
            <a:pPr>
              <a:lnSpc>
                <a:spcPts val="3500"/>
              </a:lnSpc>
            </a:pPr>
            <a:endParaRPr lang="en-US" altLang="zh-CN"/>
          </a:p>
          <a:p>
            <a:pPr>
              <a:lnSpc>
                <a:spcPts val="3500"/>
              </a:lnSpc>
            </a:pPr>
            <a:endParaRPr lang="en-US" altLang="zh-CN"/>
          </a:p>
          <a:p>
            <a:pPr>
              <a:lnSpc>
                <a:spcPts val="3500"/>
              </a:lnSpc>
              <a:buFont typeface="Wingdings" pitchFamily="2" charset="2"/>
              <a:buChar char="l"/>
            </a:pPr>
            <a:r>
              <a:rPr lang="en-US" altLang="zh-CN"/>
              <a:t> </a:t>
            </a:r>
            <a:r>
              <a:rPr lang="zh-CN" altLang="en-US">
                <a:latin typeface="微软雅黑" pitchFamily="34" charset="-122"/>
                <a:ea typeface="微软雅黑" pitchFamily="34" charset="-122"/>
              </a:rPr>
              <a:t>也是说，如何从</a:t>
            </a:r>
            <a:r>
              <a:rPr lang="en-US" altLang="zh-CN" b="1" i="1">
                <a:solidFill>
                  <a:srgbClr val="0066FF"/>
                </a:solidFill>
                <a:latin typeface="微软雅黑" pitchFamily="34" charset="-122"/>
                <a:ea typeface="微软雅黑" pitchFamily="34" charset="-122"/>
              </a:rPr>
              <a:t>test_data</a:t>
            </a:r>
            <a:r>
              <a:rPr lang="zh-CN" altLang="en-US">
                <a:latin typeface="微软雅黑" pitchFamily="34" charset="-122"/>
                <a:ea typeface="微软雅黑" pitchFamily="34" charset="-122"/>
              </a:rPr>
              <a:t>这个字符串找到这个变量运行时的信息？</a:t>
            </a:r>
            <a:endParaRPr lang="en-US" altLang="zh-CN"/>
          </a:p>
        </p:txBody>
      </p:sp>
      <p:sp>
        <p:nvSpPr>
          <p:cNvPr id="4" name="矩形 3"/>
          <p:cNvSpPr>
            <a:spLocks noChangeArrowheads="1"/>
          </p:cNvSpPr>
          <p:nvPr/>
        </p:nvSpPr>
        <p:spPr bwMode="auto">
          <a:xfrm>
            <a:off x="522288" y="2171700"/>
            <a:ext cx="8189912" cy="338138"/>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r>
              <a:rPr lang="en-US" altLang="zh-CN" sz="1600">
                <a:latin typeface="微软雅黑" pitchFamily="34" charset="-122"/>
                <a:ea typeface="微软雅黑" pitchFamily="34" charset="-122"/>
              </a:rPr>
              <a:t>(nemu) p test_data</a:t>
            </a:r>
            <a:endParaRPr lang="zh-CN" altLang="en-US" sz="1600">
              <a:latin typeface="微软雅黑" pitchFamily="34" charset="-122"/>
              <a:ea typeface="微软雅黑" pitchFamily="34" charset="-122"/>
            </a:endParaRPr>
          </a:p>
        </p:txBody>
      </p:sp>
      <p:sp>
        <p:nvSpPr>
          <p:cNvPr id="5" name="TextBox 4"/>
          <p:cNvSpPr txBox="1">
            <a:spLocks noChangeArrowheads="1"/>
          </p:cNvSpPr>
          <p:nvPr/>
        </p:nvSpPr>
        <p:spPr bwMode="auto">
          <a:xfrm>
            <a:off x="566738" y="4284663"/>
            <a:ext cx="8054975" cy="989012"/>
          </a:xfrm>
          <a:prstGeom prst="rect">
            <a:avLst/>
          </a:prstGeom>
          <a:noFill/>
          <a:ln w="9525">
            <a:noFill/>
            <a:miter lim="800000"/>
            <a:headEnd/>
            <a:tailEnd/>
          </a:ln>
        </p:spPr>
        <p:txBody>
          <a:bodyPr>
            <a:spAutoFit/>
          </a:bodyPr>
          <a:lstStyle/>
          <a:p>
            <a:pPr>
              <a:lnSpc>
                <a:spcPts val="3500"/>
              </a:lnSpc>
            </a:pPr>
            <a:r>
              <a:rPr lang="zh-CN" altLang="en-US" b="1">
                <a:solidFill>
                  <a:srgbClr val="FF0000"/>
                </a:solidFill>
                <a:latin typeface="微软雅黑" pitchFamily="34" charset="-122"/>
                <a:ea typeface="微软雅黑" pitchFamily="34" charset="-122"/>
              </a:rPr>
              <a:t>符号表（</a:t>
            </a:r>
            <a:r>
              <a:rPr lang="en-US" altLang="zh-CN" b="1">
                <a:solidFill>
                  <a:srgbClr val="FF0000"/>
                </a:solidFill>
                <a:latin typeface="微软雅黑" pitchFamily="34" charset="-122"/>
                <a:ea typeface="微软雅黑" pitchFamily="34" charset="-122"/>
              </a:rPr>
              <a:t>Symbol Table</a:t>
            </a:r>
            <a:r>
              <a:rPr lang="zh-CN" altLang="en-US" b="1">
                <a:solidFill>
                  <a:srgbClr val="FF0000"/>
                </a:solidFill>
                <a:latin typeface="微软雅黑" pitchFamily="34" charset="-122"/>
                <a:ea typeface="微软雅黑" pitchFamily="34" charset="-122"/>
              </a:rPr>
              <a:t>）</a:t>
            </a:r>
            <a:r>
              <a:rPr lang="zh-CN" altLang="en-US">
                <a:latin typeface="微软雅黑" pitchFamily="34" charset="-122"/>
                <a:ea typeface="微软雅黑" pitchFamily="34" charset="-122"/>
              </a:rPr>
              <a:t>：是可执行</a:t>
            </a:r>
            <a:r>
              <a:rPr lang="en-US" altLang="zh-CN">
                <a:latin typeface="微软雅黑" pitchFamily="34" charset="-122"/>
                <a:ea typeface="微软雅黑" pitchFamily="34" charset="-122"/>
              </a:rPr>
              <a:t>ELF</a:t>
            </a:r>
            <a:r>
              <a:rPr lang="zh-CN" altLang="en-US">
                <a:latin typeface="微软雅黑" pitchFamily="34" charset="-122"/>
                <a:ea typeface="微软雅黑" pitchFamily="34" charset="-122"/>
              </a:rPr>
              <a:t>文件的一个</a:t>
            </a:r>
            <a:r>
              <a:rPr lang="en-US" altLang="zh-CN">
                <a:latin typeface="微软雅黑" pitchFamily="34" charset="-122"/>
                <a:ea typeface="微软雅黑" pitchFamily="34" charset="-122"/>
              </a:rPr>
              <a:t>section</a:t>
            </a:r>
            <a:r>
              <a:rPr lang="zh-CN" altLang="en-US">
                <a:latin typeface="微软雅黑" pitchFamily="34" charset="-122"/>
                <a:ea typeface="微软雅黑" pitchFamily="34" charset="-122"/>
              </a:rPr>
              <a:t>，它记录了程序中变量和函数的信息，这些信息都有哪些？</a:t>
            </a:r>
          </a:p>
        </p:txBody>
      </p:sp>
      <p:sp>
        <p:nvSpPr>
          <p:cNvPr id="6" name="TextBox 5"/>
          <p:cNvSpPr txBox="1">
            <a:spLocks noChangeArrowheads="1"/>
          </p:cNvSpPr>
          <p:nvPr/>
        </p:nvSpPr>
        <p:spPr bwMode="auto">
          <a:xfrm>
            <a:off x="566738" y="5680075"/>
            <a:ext cx="8577262" cy="541174"/>
          </a:xfrm>
          <a:prstGeom prst="rect">
            <a:avLst/>
          </a:prstGeom>
          <a:noFill/>
          <a:ln w="9525">
            <a:noFill/>
            <a:miter lim="800000"/>
            <a:headEnd/>
            <a:tailEnd/>
          </a:ln>
        </p:spPr>
        <p:txBody>
          <a:bodyPr>
            <a:spAutoFit/>
          </a:bodyPr>
          <a:lstStyle/>
          <a:p>
            <a:pPr>
              <a:lnSpc>
                <a:spcPts val="3500"/>
              </a:lnSpc>
            </a:pPr>
            <a:r>
              <a:rPr lang="zh-CN" altLang="en-US" dirty="0">
                <a:latin typeface="微软雅黑" pitchFamily="34" charset="-122"/>
                <a:ea typeface="微软雅黑" pitchFamily="34" charset="-122"/>
              </a:rPr>
              <a:t>以</a:t>
            </a:r>
            <a:r>
              <a:rPr lang="en-US" altLang="zh-CN" b="1" dirty="0" err="1">
                <a:solidFill>
                  <a:srgbClr val="7030A0"/>
                </a:solidFill>
                <a:latin typeface="微软雅黑" pitchFamily="34" charset="-122"/>
                <a:ea typeface="微软雅黑" pitchFamily="34" charset="-122"/>
              </a:rPr>
              <a:t>add.c</a:t>
            </a:r>
            <a:r>
              <a:rPr lang="zh-CN" altLang="en-US" dirty="0">
                <a:latin typeface="微软雅黑" pitchFamily="34" charset="-122"/>
                <a:ea typeface="微软雅黑" pitchFamily="34" charset="-122"/>
              </a:rPr>
              <a:t>测试程序为例，通过命令“</a:t>
            </a:r>
            <a:r>
              <a:rPr lang="en-US" altLang="zh-CN" dirty="0" err="1">
                <a:latin typeface="微软雅黑" pitchFamily="34" charset="-122"/>
                <a:ea typeface="微软雅黑" pitchFamily="34" charset="-122"/>
              </a:rPr>
              <a:t>readelf</a:t>
            </a:r>
            <a:r>
              <a:rPr lang="en-US" altLang="zh-CN">
                <a:latin typeface="微软雅黑" pitchFamily="34" charset="-122"/>
                <a:ea typeface="微软雅黑" pitchFamily="34" charset="-122"/>
              </a:rPr>
              <a:t> –a </a:t>
            </a:r>
            <a:r>
              <a:rPr lang="en-US" altLang="zh-CN" dirty="0">
                <a:latin typeface="微软雅黑" pitchFamily="34" charset="-122"/>
                <a:ea typeface="微软雅黑" pitchFamily="34" charset="-122"/>
              </a:rPr>
              <a:t>add</a:t>
            </a:r>
            <a:r>
              <a:rPr lang="zh-CN" altLang="en-US" dirty="0">
                <a:latin typeface="微软雅黑" pitchFamily="34" charset="-122"/>
                <a:ea typeface="微软雅黑" pitchFamily="34" charset="-122"/>
              </a:rPr>
              <a:t>”查看</a:t>
            </a:r>
            <a:r>
              <a:rPr lang="en-US" altLang="zh-CN" dirty="0">
                <a:latin typeface="微软雅黑" pitchFamily="34" charset="-122"/>
                <a:ea typeface="微软雅黑" pitchFamily="34" charset="-122"/>
              </a:rPr>
              <a:t>ELF</a:t>
            </a:r>
            <a:r>
              <a:rPr lang="zh-CN" altLang="en-US" dirty="0">
                <a:latin typeface="微软雅黑" pitchFamily="34" charset="-122"/>
                <a:ea typeface="微软雅黑" pitchFamily="34" charset="-122"/>
              </a:rPr>
              <a:t>可执行文件信息</a:t>
            </a:r>
          </a:p>
        </p:txBody>
      </p:sp>
      <p:sp>
        <p:nvSpPr>
          <p:cNvPr id="7" name="下箭头 6"/>
          <p:cNvSpPr/>
          <p:nvPr/>
        </p:nvSpPr>
        <p:spPr>
          <a:xfrm>
            <a:off x="3851275" y="3519488"/>
            <a:ext cx="406400" cy="809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par>
                                <p:cTn id="18" presetID="3" presetClass="entr" presetSubtype="10" fill="hold" nodeType="with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blinds(horizontal)">
                                      <p:cBhvr>
                                        <p:cTn id="20" dur="500"/>
                                        <p:tgtEl>
                                          <p:spTgt spid="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blinds(horizontal)">
                                      <p:cBhvr>
                                        <p:cTn id="2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98425"/>
            <a:ext cx="8229600" cy="561975"/>
          </a:xfrm>
        </p:spPr>
        <p:txBody>
          <a:bodyPr/>
          <a:lstStyle/>
          <a:p>
            <a:r>
              <a:rPr lang="zh-CN" altLang="en-US" sz="3600"/>
              <a:t>指令执行主循环 </a:t>
            </a:r>
            <a:r>
              <a:rPr lang="en-US" altLang="zh-CN" sz="3600"/>
              <a:t>— — cpu_exec()</a:t>
            </a:r>
            <a:endParaRPr lang="zh-CN" altLang="en-US" sz="3600"/>
          </a:p>
        </p:txBody>
      </p:sp>
      <p:sp>
        <p:nvSpPr>
          <p:cNvPr id="7171" name="TextBox 41"/>
          <p:cNvSpPr txBox="1">
            <a:spLocks noChangeArrowheads="1"/>
          </p:cNvSpPr>
          <p:nvPr/>
        </p:nvSpPr>
        <p:spPr bwMode="auto">
          <a:xfrm>
            <a:off x="341313" y="1171575"/>
            <a:ext cx="8505825" cy="5632450"/>
          </a:xfrm>
          <a:prstGeom prst="rect">
            <a:avLst/>
          </a:prstGeom>
          <a:noFill/>
          <a:ln w="19050">
            <a:solidFill>
              <a:schemeClr val="tx1"/>
            </a:solidFill>
            <a:miter lim="800000"/>
            <a:headEnd/>
            <a:tailEnd/>
          </a:ln>
        </p:spPr>
        <p:txBody>
          <a:bodyPr>
            <a:spAutoFit/>
          </a:bodyPr>
          <a:lstStyle/>
          <a:p>
            <a:r>
              <a:rPr lang="en-US" altLang="zh-CN">
                <a:latin typeface="微软雅黑" pitchFamily="34" charset="-122"/>
                <a:ea typeface="微软雅黑" pitchFamily="34" charset="-122"/>
              </a:rPr>
              <a:t>void cpu_exec(volatile uint32_t n) {</a:t>
            </a:r>
          </a:p>
          <a:p>
            <a:r>
              <a:rPr lang="en-US" altLang="zh-CN">
                <a:latin typeface="微软雅黑" pitchFamily="34" charset="-122"/>
                <a:ea typeface="微软雅黑" pitchFamily="34" charset="-122"/>
              </a:rPr>
              <a:t>	if(nemu_state == END) {</a:t>
            </a:r>
          </a:p>
          <a:p>
            <a:r>
              <a:rPr lang="en-US" altLang="zh-CN">
                <a:latin typeface="微软雅黑" pitchFamily="34" charset="-122"/>
                <a:ea typeface="微软雅黑" pitchFamily="34" charset="-122"/>
              </a:rPr>
              <a:t>                       printf("Program execution has ended. To restart the …….\n");</a:t>
            </a:r>
          </a:p>
          <a:p>
            <a:r>
              <a:rPr lang="en-US" altLang="zh-CN">
                <a:latin typeface="微软雅黑" pitchFamily="34" charset="-122"/>
                <a:ea typeface="微软雅黑" pitchFamily="34" charset="-122"/>
              </a:rPr>
              <a:t>	       return;</a:t>
            </a:r>
          </a:p>
          <a:p>
            <a:r>
              <a:rPr lang="en-US" altLang="zh-CN">
                <a:latin typeface="微软雅黑" pitchFamily="34" charset="-122"/>
                <a:ea typeface="微软雅黑" pitchFamily="34" charset="-122"/>
              </a:rPr>
              <a:t>	}</a:t>
            </a:r>
          </a:p>
          <a:p>
            <a:r>
              <a:rPr lang="en-US" altLang="zh-CN">
                <a:latin typeface="微软雅黑" pitchFamily="34" charset="-122"/>
                <a:ea typeface="微软雅黑" pitchFamily="34" charset="-122"/>
              </a:rPr>
              <a:t>	nemu_state = RUNNING;</a:t>
            </a:r>
          </a:p>
          <a:p>
            <a:r>
              <a:rPr lang="en-US" altLang="zh-CN">
                <a:latin typeface="微软雅黑" pitchFamily="34" charset="-122"/>
                <a:ea typeface="微软雅黑" pitchFamily="34" charset="-122"/>
              </a:rPr>
              <a:t>	……….</a:t>
            </a:r>
          </a:p>
          <a:p>
            <a:r>
              <a:rPr lang="en-US" altLang="zh-CN">
                <a:latin typeface="微软雅黑" pitchFamily="34" charset="-122"/>
                <a:ea typeface="微软雅黑" pitchFamily="34" charset="-122"/>
              </a:rPr>
              <a:t>	setjmp(jbuf);</a:t>
            </a:r>
          </a:p>
          <a:p>
            <a:endParaRPr lang="en-US" altLang="zh-CN">
              <a:latin typeface="微软雅黑" pitchFamily="34" charset="-122"/>
              <a:ea typeface="微软雅黑" pitchFamily="34" charset="-122"/>
            </a:endParaRPr>
          </a:p>
          <a:p>
            <a:r>
              <a:rPr lang="en-US" altLang="zh-CN">
                <a:latin typeface="微软雅黑" pitchFamily="34" charset="-122"/>
                <a:ea typeface="微软雅黑" pitchFamily="34" charset="-122"/>
              </a:rPr>
              <a:t>	for(; n &gt; 0; n --) {</a:t>
            </a:r>
          </a:p>
          <a:p>
            <a:r>
              <a:rPr lang="en-US" altLang="zh-CN">
                <a:latin typeface="微软雅黑" pitchFamily="34" charset="-122"/>
                <a:ea typeface="微软雅黑" pitchFamily="34" charset="-122"/>
              </a:rPr>
              <a:t>		…………..</a:t>
            </a:r>
          </a:p>
          <a:p>
            <a:r>
              <a:rPr lang="en-US" altLang="zh-CN">
                <a:latin typeface="微软雅黑" pitchFamily="34" charset="-122"/>
                <a:ea typeface="微软雅黑" pitchFamily="34" charset="-122"/>
              </a:rPr>
              <a:t>		int instr_len = exec(cpu.eip);</a:t>
            </a:r>
          </a:p>
          <a:p>
            <a:endParaRPr lang="en-US" altLang="zh-CN">
              <a:latin typeface="微软雅黑" pitchFamily="34" charset="-122"/>
              <a:ea typeface="微软雅黑" pitchFamily="34" charset="-122"/>
            </a:endParaRPr>
          </a:p>
          <a:p>
            <a:r>
              <a:rPr lang="en-US" altLang="zh-CN">
                <a:latin typeface="微软雅黑" pitchFamily="34" charset="-122"/>
                <a:ea typeface="微软雅黑" pitchFamily="34" charset="-122"/>
              </a:rPr>
              <a:t>		cpu.eip += instr_len;   </a:t>
            </a:r>
          </a:p>
          <a:p>
            <a:r>
              <a:rPr lang="en-US" altLang="zh-CN">
                <a:latin typeface="微软雅黑" pitchFamily="34" charset="-122"/>
                <a:ea typeface="微软雅黑" pitchFamily="34" charset="-122"/>
              </a:rPr>
              <a:t>		……………..</a:t>
            </a:r>
          </a:p>
          <a:p>
            <a:r>
              <a:rPr lang="en-US" altLang="zh-CN">
                <a:latin typeface="微软雅黑" pitchFamily="34" charset="-122"/>
                <a:ea typeface="微软雅黑" pitchFamily="34" charset="-122"/>
              </a:rPr>
              <a:t>		if(nemu_state != RUNNING) { return; }</a:t>
            </a:r>
          </a:p>
          <a:p>
            <a:r>
              <a:rPr lang="en-US" altLang="zh-CN">
                <a:latin typeface="微软雅黑" pitchFamily="34" charset="-122"/>
                <a:ea typeface="微软雅黑" pitchFamily="34" charset="-122"/>
              </a:rPr>
              <a:t>	}</a:t>
            </a:r>
          </a:p>
          <a:p>
            <a:endParaRPr lang="en-US" altLang="zh-CN">
              <a:latin typeface="微软雅黑" pitchFamily="34" charset="-122"/>
              <a:ea typeface="微软雅黑" pitchFamily="34" charset="-122"/>
            </a:endParaRPr>
          </a:p>
          <a:p>
            <a:r>
              <a:rPr lang="en-US" altLang="zh-CN">
                <a:latin typeface="微软雅黑" pitchFamily="34" charset="-122"/>
                <a:ea typeface="微软雅黑" pitchFamily="34" charset="-122"/>
              </a:rPr>
              <a:t>	if(nemu_state == RUNNING) { nemu_state = STOP; }</a:t>
            </a:r>
          </a:p>
          <a:p>
            <a:r>
              <a:rPr lang="en-US" altLang="zh-CN">
                <a:latin typeface="微软雅黑" pitchFamily="34" charset="-122"/>
                <a:ea typeface="微软雅黑" pitchFamily="34" charset="-122"/>
              </a:rPr>
              <a:t>}</a:t>
            </a:r>
          </a:p>
        </p:txBody>
      </p:sp>
      <p:sp>
        <p:nvSpPr>
          <p:cNvPr id="45" name="矩形 44"/>
          <p:cNvSpPr/>
          <p:nvPr/>
        </p:nvSpPr>
        <p:spPr>
          <a:xfrm>
            <a:off x="1196975" y="1493838"/>
            <a:ext cx="7424738" cy="1439862"/>
          </a:xfrm>
          <a:prstGeom prst="rect">
            <a:avLst/>
          </a:prstGeom>
          <a:noFill/>
          <a:ln w="28575">
            <a:solidFill>
              <a:srgbClr val="0066CC"/>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 name="矩形 46"/>
          <p:cNvSpPr/>
          <p:nvPr/>
        </p:nvSpPr>
        <p:spPr>
          <a:xfrm>
            <a:off x="2097088" y="4222750"/>
            <a:ext cx="3509962" cy="946150"/>
          </a:xfrm>
          <a:prstGeom prst="rect">
            <a:avLst/>
          </a:prstGeom>
          <a:noFill/>
          <a:ln w="28575">
            <a:solidFill>
              <a:srgbClr val="0066CC"/>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 name="TextBox 56"/>
          <p:cNvSpPr txBox="1">
            <a:spLocks noChangeArrowheads="1"/>
          </p:cNvSpPr>
          <p:nvPr/>
        </p:nvSpPr>
        <p:spPr bwMode="auto">
          <a:xfrm>
            <a:off x="5607050" y="4194175"/>
            <a:ext cx="3492500" cy="369888"/>
          </a:xfrm>
          <a:prstGeom prst="rect">
            <a:avLst/>
          </a:prstGeom>
          <a:noFill/>
          <a:ln w="9525">
            <a:noFill/>
            <a:miter lim="800000"/>
            <a:headEnd/>
            <a:tailEnd/>
          </a:ln>
        </p:spPr>
        <p:txBody>
          <a:bodyPr>
            <a:spAutoFit/>
          </a:bodyPr>
          <a:lstStyle/>
          <a:p>
            <a:r>
              <a:rPr lang="en-US" altLang="zh-CN">
                <a:solidFill>
                  <a:srgbClr val="FF0000"/>
                </a:solidFill>
                <a:latin typeface="微软雅黑" pitchFamily="34" charset="-122"/>
                <a:ea typeface="微软雅黑" pitchFamily="34" charset="-122"/>
              </a:rPr>
              <a:t>//</a:t>
            </a:r>
            <a:r>
              <a:rPr lang="zh-CN" altLang="en-US">
                <a:solidFill>
                  <a:srgbClr val="FF0000"/>
                </a:solidFill>
                <a:latin typeface="微软雅黑" pitchFamily="34" charset="-122"/>
                <a:ea typeface="微软雅黑" pitchFamily="34" charset="-122"/>
              </a:rPr>
              <a:t>执行当前</a:t>
            </a:r>
            <a:r>
              <a:rPr lang="en-US" altLang="zh-CN">
                <a:solidFill>
                  <a:srgbClr val="FF0000"/>
                </a:solidFill>
                <a:latin typeface="微软雅黑" pitchFamily="34" charset="-122"/>
                <a:ea typeface="微软雅黑" pitchFamily="34" charset="-122"/>
              </a:rPr>
              <a:t>%eip</a:t>
            </a:r>
            <a:r>
              <a:rPr lang="zh-CN" altLang="en-US">
                <a:solidFill>
                  <a:srgbClr val="FF0000"/>
                </a:solidFill>
                <a:latin typeface="微软雅黑" pitchFamily="34" charset="-122"/>
                <a:ea typeface="微软雅黑" pitchFamily="34" charset="-122"/>
              </a:rPr>
              <a:t>所指向的指令</a:t>
            </a:r>
          </a:p>
        </p:txBody>
      </p:sp>
      <p:sp>
        <p:nvSpPr>
          <p:cNvPr id="58" name="TextBox 57"/>
          <p:cNvSpPr txBox="1">
            <a:spLocks noChangeArrowheads="1"/>
          </p:cNvSpPr>
          <p:nvPr/>
        </p:nvSpPr>
        <p:spPr bwMode="auto">
          <a:xfrm>
            <a:off x="5611813" y="4733925"/>
            <a:ext cx="3490912" cy="369888"/>
          </a:xfrm>
          <a:prstGeom prst="rect">
            <a:avLst/>
          </a:prstGeom>
          <a:noFill/>
          <a:ln w="9525">
            <a:noFill/>
            <a:miter lim="800000"/>
            <a:headEnd/>
            <a:tailEnd/>
          </a:ln>
        </p:spPr>
        <p:txBody>
          <a:bodyPr>
            <a:spAutoFit/>
          </a:bodyPr>
          <a:lstStyle/>
          <a:p>
            <a:r>
              <a:rPr lang="en-US" altLang="zh-CN">
                <a:solidFill>
                  <a:srgbClr val="FF0000"/>
                </a:solidFill>
                <a:latin typeface="微软雅黑" pitchFamily="34" charset="-122"/>
                <a:ea typeface="微软雅黑" pitchFamily="34" charset="-122"/>
              </a:rPr>
              <a:t>//</a:t>
            </a:r>
            <a:r>
              <a:rPr lang="zh-CN" altLang="en-US">
                <a:solidFill>
                  <a:srgbClr val="FF0000"/>
                </a:solidFill>
                <a:latin typeface="微软雅黑" pitchFamily="34" charset="-122"/>
                <a:ea typeface="微软雅黑" pitchFamily="34" charset="-122"/>
              </a:rPr>
              <a:t>指向下一条指令的</a:t>
            </a:r>
            <a:r>
              <a:rPr lang="en-US" altLang="zh-CN">
                <a:solidFill>
                  <a:srgbClr val="FF0000"/>
                </a:solidFill>
                <a:latin typeface="微软雅黑" pitchFamily="34" charset="-122"/>
                <a:ea typeface="微软雅黑" pitchFamily="34" charset="-122"/>
              </a:rPr>
              <a:t>%eip</a:t>
            </a:r>
            <a:endParaRPr lang="zh-CN" altLang="en-US">
              <a:solidFill>
                <a:srgbClr val="FF0000"/>
              </a:solidFill>
              <a:latin typeface="微软雅黑" pitchFamily="34" charset="-122"/>
              <a:ea typeface="微软雅黑" pitchFamily="34" charset="-122"/>
            </a:endParaRPr>
          </a:p>
        </p:txBody>
      </p:sp>
      <p:sp>
        <p:nvSpPr>
          <p:cNvPr id="7176" name="TextBox 58"/>
          <p:cNvSpPr txBox="1">
            <a:spLocks noChangeArrowheads="1"/>
          </p:cNvSpPr>
          <p:nvPr/>
        </p:nvSpPr>
        <p:spPr bwMode="auto">
          <a:xfrm>
            <a:off x="250825" y="757238"/>
            <a:ext cx="3871913" cy="369887"/>
          </a:xfrm>
          <a:prstGeom prst="rect">
            <a:avLst/>
          </a:prstGeom>
          <a:noFill/>
          <a:ln w="9525">
            <a:noFill/>
            <a:miter lim="800000"/>
            <a:headEnd/>
            <a:tailEnd/>
          </a:ln>
        </p:spPr>
        <p:txBody>
          <a:bodyPr>
            <a:spAutoFit/>
          </a:bodyPr>
          <a:lstStyle/>
          <a:p>
            <a:r>
              <a:rPr lang="zh-CN" altLang="en-US">
                <a:solidFill>
                  <a:srgbClr val="009242"/>
                </a:solidFill>
                <a:latin typeface="微软雅黑" pitchFamily="34" charset="-122"/>
                <a:ea typeface="微软雅黑" pitchFamily="34" charset="-122"/>
              </a:rPr>
              <a:t>所在文件：～</a:t>
            </a:r>
            <a:r>
              <a:rPr lang="en-US" altLang="zh-CN">
                <a:solidFill>
                  <a:srgbClr val="009242"/>
                </a:solidFill>
                <a:latin typeface="微软雅黑" pitchFamily="34" charset="-122"/>
                <a:ea typeface="微软雅黑" pitchFamily="34" charset="-122"/>
              </a:rPr>
              <a:t>/monitor/cpu-exec.c</a:t>
            </a:r>
            <a:endParaRPr lang="zh-CN" altLang="en-US">
              <a:solidFill>
                <a:srgbClr val="009242"/>
              </a:solidFill>
              <a:latin typeface="微软雅黑" pitchFamily="34" charset="-122"/>
              <a:ea typeface="微软雅黑" pitchFamily="34" charset="-122"/>
            </a:endParaRPr>
          </a:p>
        </p:txBody>
      </p:sp>
      <p:sp>
        <p:nvSpPr>
          <p:cNvPr id="9" name="动作按钮: 上一张 8">
            <a:hlinkClick r:id="rId3" action="ppaction://hlinksldjump" highlightClick="1"/>
          </p:cNvPr>
          <p:cNvSpPr/>
          <p:nvPr/>
        </p:nvSpPr>
        <p:spPr>
          <a:xfrm>
            <a:off x="8383588" y="6338888"/>
            <a:ext cx="449262" cy="449262"/>
          </a:xfrm>
          <a:prstGeom prst="actionButtonReturn">
            <a:avLst/>
          </a:prstGeom>
          <a:blipFill>
            <a:blip r:embed="rId4"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horizontal)">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blinds(horizontal)">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blinds(horizontal)">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blinds(horizontal)">
                                      <p:cBhvr>
                                        <p:cTn id="2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7" grpId="0" animBg="1"/>
      <p:bldP spid="57" grpId="0"/>
      <p:bldP spid="5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98425"/>
            <a:ext cx="8229600" cy="561975"/>
          </a:xfrm>
        </p:spPr>
        <p:txBody>
          <a:bodyPr/>
          <a:lstStyle/>
          <a:p>
            <a:r>
              <a:rPr lang="zh-CN" altLang="en-US" sz="3600"/>
              <a:t>符号表（</a:t>
            </a:r>
            <a:r>
              <a:rPr lang="en-US" altLang="zh-CN" sz="3600"/>
              <a:t>Symbol Table</a:t>
            </a:r>
            <a:r>
              <a:rPr lang="zh-CN" altLang="en-US" sz="3600"/>
              <a:t>）</a:t>
            </a:r>
          </a:p>
        </p:txBody>
      </p:sp>
      <p:pic>
        <p:nvPicPr>
          <p:cNvPr id="44035" name="Picture 2"/>
          <p:cNvPicPr>
            <a:picLocks noChangeAspect="1" noChangeArrowheads="1"/>
          </p:cNvPicPr>
          <p:nvPr/>
        </p:nvPicPr>
        <p:blipFill>
          <a:blip r:embed="rId3" cstate="print"/>
          <a:srcRect/>
          <a:stretch>
            <a:fillRect/>
          </a:stretch>
        </p:blipFill>
        <p:spPr bwMode="auto">
          <a:xfrm>
            <a:off x="296863" y="908050"/>
            <a:ext cx="8474075" cy="3870325"/>
          </a:xfrm>
          <a:prstGeom prst="rect">
            <a:avLst/>
          </a:prstGeom>
          <a:noFill/>
          <a:ln w="9525">
            <a:noFill/>
            <a:miter lim="800000"/>
            <a:headEnd/>
            <a:tailEnd/>
          </a:ln>
        </p:spPr>
      </p:pic>
      <p:sp>
        <p:nvSpPr>
          <p:cNvPr id="8" name="矩形 7"/>
          <p:cNvSpPr/>
          <p:nvPr/>
        </p:nvSpPr>
        <p:spPr>
          <a:xfrm>
            <a:off x="1016000" y="3924300"/>
            <a:ext cx="5895975" cy="630238"/>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TextBox 8"/>
          <p:cNvSpPr txBox="1">
            <a:spLocks noChangeArrowheads="1"/>
          </p:cNvSpPr>
          <p:nvPr/>
        </p:nvSpPr>
        <p:spPr bwMode="auto">
          <a:xfrm>
            <a:off x="4616450" y="728663"/>
            <a:ext cx="4365625" cy="400050"/>
          </a:xfrm>
          <a:prstGeom prst="rect">
            <a:avLst/>
          </a:prstGeom>
          <a:noFill/>
          <a:ln w="9525">
            <a:noFill/>
            <a:miter lim="800000"/>
            <a:headEnd/>
            <a:tailEnd/>
          </a:ln>
        </p:spPr>
        <p:txBody>
          <a:bodyPr>
            <a:spAutoFit/>
          </a:bodyPr>
          <a:lstStyle/>
          <a:p>
            <a:r>
              <a:rPr lang="zh-CN" altLang="en-US" sz="2000" b="1">
                <a:solidFill>
                  <a:srgbClr val="0066FF"/>
                </a:solidFill>
                <a:latin typeface="微软雅黑" pitchFamily="34" charset="-122"/>
                <a:ea typeface="微软雅黑" pitchFamily="34" charset="-122"/>
              </a:rPr>
              <a:t>什么才算是一个符号（</a:t>
            </a:r>
            <a:r>
              <a:rPr lang="en-US" altLang="zh-CN" sz="2000" b="1">
                <a:solidFill>
                  <a:srgbClr val="0066FF"/>
                </a:solidFill>
                <a:latin typeface="微软雅黑" pitchFamily="34" charset="-122"/>
                <a:ea typeface="微软雅黑" pitchFamily="34" charset="-122"/>
              </a:rPr>
              <a:t>Symbol</a:t>
            </a:r>
            <a:r>
              <a:rPr lang="zh-CN" altLang="en-US" sz="2000" b="1">
                <a:solidFill>
                  <a:srgbClr val="0066FF"/>
                </a:solidFill>
                <a:latin typeface="微软雅黑" pitchFamily="34" charset="-122"/>
                <a:ea typeface="微软雅黑" pitchFamily="34" charset="-122"/>
              </a:rPr>
              <a:t>）？</a:t>
            </a:r>
          </a:p>
        </p:txBody>
      </p:sp>
      <p:sp>
        <p:nvSpPr>
          <p:cNvPr id="10" name="TextBox 9"/>
          <p:cNvSpPr txBox="1">
            <a:spLocks noChangeArrowheads="1"/>
          </p:cNvSpPr>
          <p:nvPr/>
        </p:nvSpPr>
        <p:spPr bwMode="auto">
          <a:xfrm>
            <a:off x="341313" y="5049838"/>
            <a:ext cx="8370887" cy="1438275"/>
          </a:xfrm>
          <a:prstGeom prst="rect">
            <a:avLst/>
          </a:prstGeom>
          <a:noFill/>
          <a:ln w="9525">
            <a:noFill/>
            <a:miter lim="800000"/>
            <a:headEnd/>
            <a:tailEnd/>
          </a:ln>
        </p:spPr>
        <p:txBody>
          <a:bodyPr>
            <a:spAutoFit/>
          </a:bodyPr>
          <a:lstStyle/>
          <a:p>
            <a:pPr>
              <a:lnSpc>
                <a:spcPts val="3500"/>
              </a:lnSpc>
              <a:buFont typeface="Wingdings" pitchFamily="2" charset="2"/>
              <a:buChar char="l"/>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符号表建立了</a:t>
            </a:r>
            <a:r>
              <a:rPr lang="zh-CN" altLang="en-US" b="1" dirty="0">
                <a:solidFill>
                  <a:srgbClr val="FF0000"/>
                </a:solidFill>
                <a:latin typeface="微软雅黑" pitchFamily="34" charset="-122"/>
                <a:ea typeface="微软雅黑" pitchFamily="34" charset="-122"/>
              </a:rPr>
              <a:t>变量名</a:t>
            </a:r>
            <a:r>
              <a:rPr lang="zh-CN" altLang="en-US" dirty="0">
                <a:latin typeface="微软雅黑" pitchFamily="34" charset="-122"/>
                <a:ea typeface="微软雅黑" pitchFamily="34" charset="-122"/>
              </a:rPr>
              <a:t>和</a:t>
            </a:r>
            <a:r>
              <a:rPr lang="zh-CN" altLang="en-US" b="1" dirty="0">
                <a:solidFill>
                  <a:srgbClr val="FF0000"/>
                </a:solidFill>
                <a:latin typeface="微软雅黑" pitchFamily="34" charset="-122"/>
                <a:ea typeface="微软雅黑" pitchFamily="34" charset="-122"/>
              </a:rPr>
              <a:t>地址</a:t>
            </a:r>
            <a:r>
              <a:rPr lang="zh-CN" altLang="en-US" dirty="0">
                <a:latin typeface="微软雅黑" pitchFamily="34" charset="-122"/>
                <a:ea typeface="微软雅黑" pitchFamily="34" charset="-122"/>
              </a:rPr>
              <a:t>之间的映射关系；</a:t>
            </a:r>
            <a:endParaRPr lang="en-US" altLang="zh-CN" dirty="0">
              <a:latin typeface="微软雅黑" pitchFamily="34" charset="-122"/>
              <a:ea typeface="微软雅黑" pitchFamily="34" charset="-122"/>
            </a:endParaRPr>
          </a:p>
          <a:p>
            <a:pPr>
              <a:lnSpc>
                <a:spcPts val="3500"/>
              </a:lnSpc>
              <a:buFont typeface="Wingdings" pitchFamily="2" charset="2"/>
              <a:buChar char="l"/>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注意，</a:t>
            </a:r>
            <a:r>
              <a:rPr lang="en-US" altLang="zh-CN" dirty="0" err="1">
                <a:latin typeface="微软雅黑" pitchFamily="34" charset="-122"/>
                <a:ea typeface="微软雅黑" pitchFamily="34" charset="-122"/>
              </a:rPr>
              <a:t>readelf</a:t>
            </a:r>
            <a:r>
              <a:rPr lang="zh-CN" altLang="en-US" dirty="0">
                <a:latin typeface="微软雅黑" pitchFamily="34" charset="-122"/>
                <a:ea typeface="微软雅黑" pitchFamily="34" charset="-122"/>
              </a:rPr>
              <a:t>输出的信息是解析过的，实际上“</a:t>
            </a:r>
            <a:r>
              <a:rPr lang="en-US" altLang="zh-CN" b="1" dirty="0">
                <a:solidFill>
                  <a:srgbClr val="FF0000"/>
                </a:solidFill>
                <a:latin typeface="微软雅黑" pitchFamily="34" charset="-122"/>
                <a:ea typeface="微软雅黑" pitchFamily="34" charset="-122"/>
              </a:rPr>
              <a:t>Name</a:t>
            </a:r>
            <a:r>
              <a:rPr lang="zh-CN" altLang="en-US" dirty="0">
                <a:latin typeface="微软雅黑" pitchFamily="34" charset="-122"/>
                <a:ea typeface="微软雅黑" pitchFamily="34" charset="-122"/>
              </a:rPr>
              <a:t>”属性存放的是字符串</a:t>
            </a:r>
            <a:endParaRPr lang="en-US" altLang="zh-CN" dirty="0">
              <a:latin typeface="微软雅黑" pitchFamily="34" charset="-122"/>
              <a:ea typeface="微软雅黑" pitchFamily="34" charset="-122"/>
            </a:endParaRPr>
          </a:p>
          <a:p>
            <a:pPr>
              <a:lnSpc>
                <a:spcPts val="3500"/>
              </a:lnSpc>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在字符串表（</a:t>
            </a:r>
            <a:r>
              <a:rPr lang="en-US" altLang="zh-CN" dirty="0">
                <a:latin typeface="微软雅黑" pitchFamily="34" charset="-122"/>
                <a:ea typeface="微软雅黑" pitchFamily="34" charset="-122"/>
              </a:rPr>
              <a:t>string table</a:t>
            </a:r>
            <a:r>
              <a:rPr lang="zh-CN" altLang="en-US" dirty="0">
                <a:latin typeface="微软雅黑" pitchFamily="34" charset="-122"/>
                <a:ea typeface="微软雅黑" pitchFamily="34" charset="-122"/>
              </a:rPr>
              <a:t>）中的偏移量。</a:t>
            </a:r>
          </a:p>
        </p:txBody>
      </p:sp>
      <p:sp>
        <p:nvSpPr>
          <p:cNvPr id="11" name="TextBox 10"/>
          <p:cNvSpPr txBox="1">
            <a:spLocks noChangeArrowheads="1"/>
          </p:cNvSpPr>
          <p:nvPr/>
        </p:nvSpPr>
        <p:spPr bwMode="auto">
          <a:xfrm>
            <a:off x="6867525" y="3360738"/>
            <a:ext cx="360363" cy="338137"/>
          </a:xfrm>
          <a:prstGeom prst="rect">
            <a:avLst/>
          </a:prstGeom>
          <a:noFill/>
          <a:ln w="9525">
            <a:noFill/>
            <a:miter lim="800000"/>
            <a:headEnd/>
            <a:tailEnd/>
          </a:ln>
        </p:spPr>
        <p:txBody>
          <a:bodyPr>
            <a:spAutoFit/>
          </a:bodyPr>
          <a:lstStyle/>
          <a:p>
            <a:r>
              <a:rPr lang="en-US" altLang="zh-CN" sz="1600" b="1">
                <a:solidFill>
                  <a:srgbClr val="00B050"/>
                </a:solidFill>
                <a:latin typeface="微软雅黑" pitchFamily="34" charset="-122"/>
                <a:ea typeface="微软雅黑" pitchFamily="34" charset="-122"/>
              </a:rPr>
              <a:t>7</a:t>
            </a:r>
            <a:endParaRPr lang="zh-CN" altLang="en-US" sz="1600" b="1">
              <a:solidFill>
                <a:srgbClr val="00B050"/>
              </a:solidFill>
              <a:latin typeface="微软雅黑" pitchFamily="34" charset="-122"/>
              <a:ea typeface="微软雅黑" pitchFamily="34" charset="-122"/>
            </a:endParaRPr>
          </a:p>
        </p:txBody>
      </p:sp>
      <p:sp>
        <p:nvSpPr>
          <p:cNvPr id="12" name="TextBox 11"/>
          <p:cNvSpPr txBox="1">
            <a:spLocks noChangeArrowheads="1"/>
          </p:cNvSpPr>
          <p:nvPr/>
        </p:nvSpPr>
        <p:spPr bwMode="auto">
          <a:xfrm>
            <a:off x="6867525" y="3608388"/>
            <a:ext cx="495300" cy="339725"/>
          </a:xfrm>
          <a:prstGeom prst="rect">
            <a:avLst/>
          </a:prstGeom>
          <a:noFill/>
          <a:ln w="9525">
            <a:noFill/>
            <a:miter lim="800000"/>
            <a:headEnd/>
            <a:tailEnd/>
          </a:ln>
        </p:spPr>
        <p:txBody>
          <a:bodyPr>
            <a:spAutoFit/>
          </a:bodyPr>
          <a:lstStyle/>
          <a:p>
            <a:r>
              <a:rPr lang="en-US" altLang="zh-CN" sz="1600" b="1">
                <a:solidFill>
                  <a:srgbClr val="00B050"/>
                </a:solidFill>
                <a:latin typeface="微软雅黑" pitchFamily="34" charset="-122"/>
                <a:ea typeface="微软雅黑" pitchFamily="34" charset="-122"/>
              </a:rPr>
              <a:t>11</a:t>
            </a:r>
            <a:endParaRPr lang="zh-CN" altLang="en-US" sz="1600" b="1">
              <a:solidFill>
                <a:srgbClr val="00B050"/>
              </a:solidFill>
              <a:latin typeface="微软雅黑" pitchFamily="34" charset="-122"/>
              <a:ea typeface="微软雅黑" pitchFamily="34" charset="-122"/>
            </a:endParaRPr>
          </a:p>
        </p:txBody>
      </p:sp>
      <p:sp>
        <p:nvSpPr>
          <p:cNvPr id="13" name="TextBox 12"/>
          <p:cNvSpPr txBox="1">
            <a:spLocks noChangeArrowheads="1"/>
          </p:cNvSpPr>
          <p:nvPr/>
        </p:nvSpPr>
        <p:spPr bwMode="auto">
          <a:xfrm>
            <a:off x="6865938" y="3878263"/>
            <a:ext cx="495300" cy="339725"/>
          </a:xfrm>
          <a:prstGeom prst="rect">
            <a:avLst/>
          </a:prstGeom>
          <a:noFill/>
          <a:ln w="9525">
            <a:noFill/>
            <a:miter lim="800000"/>
            <a:headEnd/>
            <a:tailEnd/>
          </a:ln>
        </p:spPr>
        <p:txBody>
          <a:bodyPr>
            <a:spAutoFit/>
          </a:bodyPr>
          <a:lstStyle/>
          <a:p>
            <a:r>
              <a:rPr lang="en-US" altLang="zh-CN" sz="1600" b="1">
                <a:solidFill>
                  <a:srgbClr val="00B050"/>
                </a:solidFill>
                <a:latin typeface="微软雅黑" pitchFamily="34" charset="-122"/>
                <a:ea typeface="微软雅黑" pitchFamily="34" charset="-122"/>
              </a:rPr>
              <a:t>16</a:t>
            </a:r>
            <a:endParaRPr lang="zh-CN" altLang="en-US" sz="1600" b="1">
              <a:solidFill>
                <a:srgbClr val="00B050"/>
              </a:solidFill>
              <a:latin typeface="微软雅黑" pitchFamily="34" charset="-122"/>
              <a:ea typeface="微软雅黑" pitchFamily="34" charset="-122"/>
            </a:endParaRPr>
          </a:p>
        </p:txBody>
      </p:sp>
      <p:sp>
        <p:nvSpPr>
          <p:cNvPr id="14" name="TextBox 13"/>
          <p:cNvSpPr txBox="1">
            <a:spLocks noChangeArrowheads="1"/>
          </p:cNvSpPr>
          <p:nvPr/>
        </p:nvSpPr>
        <p:spPr bwMode="auto">
          <a:xfrm>
            <a:off x="6867525" y="4170363"/>
            <a:ext cx="495300" cy="338137"/>
          </a:xfrm>
          <a:prstGeom prst="rect">
            <a:avLst/>
          </a:prstGeom>
          <a:noFill/>
          <a:ln w="9525">
            <a:noFill/>
            <a:miter lim="800000"/>
            <a:headEnd/>
            <a:tailEnd/>
          </a:ln>
        </p:spPr>
        <p:txBody>
          <a:bodyPr>
            <a:spAutoFit/>
          </a:bodyPr>
          <a:lstStyle/>
          <a:p>
            <a:r>
              <a:rPr lang="en-US" altLang="zh-CN" sz="1600" b="1">
                <a:solidFill>
                  <a:srgbClr val="00B050"/>
                </a:solidFill>
                <a:latin typeface="微软雅黑" pitchFamily="34" charset="-122"/>
                <a:ea typeface="微软雅黑" pitchFamily="34" charset="-122"/>
              </a:rPr>
              <a:t>20</a:t>
            </a:r>
            <a:endParaRPr lang="zh-CN" altLang="en-US" sz="1600" b="1">
              <a:solidFill>
                <a:srgbClr val="00B05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blinds(horizontal)">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blinds(horizontal)">
                                      <p:cBhvr>
                                        <p:cTn id="22" dur="500"/>
                                        <p:tgtEl>
                                          <p:spTgt spid="10">
                                            <p:txEl>
                                              <p:pRg st="1" end="1"/>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animEffect transition="in" filter="blinds(horizontal)">
                                      <p:cBhvr>
                                        <p:cTn id="25" dur="500"/>
                                        <p:tgtEl>
                                          <p:spTgt spid="10">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horizontal)">
                                      <p:cBhvr>
                                        <p:cTn id="33" dur="500"/>
                                        <p:tgtEl>
                                          <p:spTgt spid="12"/>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linds(horizontal)">
                                      <p:cBhvr>
                                        <p:cTn id="36" dur="500"/>
                                        <p:tgtEl>
                                          <p:spTgt spid="1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linds(horizontal)">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p:bldP spid="12" grpId="0"/>
      <p:bldP spid="13" grpId="0"/>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06515" y="-36385"/>
            <a:ext cx="8737600" cy="680120"/>
          </a:xfrm>
        </p:spPr>
        <p:txBody>
          <a:bodyPr/>
          <a:lstStyle/>
          <a:p>
            <a:r>
              <a:rPr lang="zh-CN" altLang="en-US" dirty="0">
                <a:ea typeface="宋体" pitchFamily="2" charset="-122"/>
              </a:rPr>
              <a:t>符号表表项的数据结构</a:t>
            </a:r>
            <a:endParaRPr lang="en-US" altLang="zh-CN" dirty="0">
              <a:ea typeface="宋体" pitchFamily="2" charset="-122"/>
            </a:endParaRPr>
          </a:p>
        </p:txBody>
      </p:sp>
      <p:sp>
        <p:nvSpPr>
          <p:cNvPr id="14" name="TextBox 13"/>
          <p:cNvSpPr txBox="1"/>
          <p:nvPr/>
        </p:nvSpPr>
        <p:spPr>
          <a:xfrm>
            <a:off x="482575" y="1133745"/>
            <a:ext cx="8190910" cy="2185214"/>
          </a:xfrm>
          <a:prstGeom prst="rect">
            <a:avLst/>
          </a:prstGeom>
          <a:noFill/>
        </p:spPr>
        <p:txBody>
          <a:bodyPr wrap="square" rtlCol="0">
            <a:spAutoFit/>
          </a:bodyPr>
          <a:lstStyle/>
          <a:p>
            <a:r>
              <a:rPr lang="en-US" altLang="zh-CN" sz="1700" dirty="0" err="1">
                <a:latin typeface="微软雅黑" pitchFamily="34" charset="-122"/>
                <a:ea typeface="微软雅黑" pitchFamily="34" charset="-122"/>
              </a:rPr>
              <a:t>typedef</a:t>
            </a:r>
            <a:r>
              <a:rPr lang="en-US" altLang="zh-CN" sz="1700" dirty="0">
                <a:latin typeface="微软雅黑" pitchFamily="34" charset="-122"/>
                <a:ea typeface="微软雅黑" pitchFamily="34" charset="-122"/>
              </a:rPr>
              <a:t> </a:t>
            </a:r>
            <a:r>
              <a:rPr lang="en-US" altLang="zh-CN" sz="1700" dirty="0" err="1">
                <a:latin typeface="微软雅黑" pitchFamily="34" charset="-122"/>
                <a:ea typeface="微软雅黑" pitchFamily="34" charset="-122"/>
              </a:rPr>
              <a:t>struct</a:t>
            </a:r>
            <a:r>
              <a:rPr lang="en-US" altLang="zh-CN" sz="1700" dirty="0">
                <a:latin typeface="微软雅黑" pitchFamily="34" charset="-122"/>
                <a:ea typeface="微软雅黑" pitchFamily="34" charset="-122"/>
              </a:rPr>
              <a:t> {</a:t>
            </a:r>
          </a:p>
          <a:p>
            <a:r>
              <a:rPr lang="en-US" altLang="zh-CN" sz="1700" dirty="0">
                <a:latin typeface="微软雅黑" pitchFamily="34" charset="-122"/>
                <a:ea typeface="微软雅黑" pitchFamily="34" charset="-122"/>
              </a:rPr>
              <a:t>	Elf32_Word	</a:t>
            </a:r>
            <a:r>
              <a:rPr lang="en-US" altLang="zh-CN" sz="1700" dirty="0" err="1">
                <a:latin typeface="微软雅黑" pitchFamily="34" charset="-122"/>
                <a:ea typeface="微软雅黑" pitchFamily="34" charset="-122"/>
              </a:rPr>
              <a:t>st_name</a:t>
            </a:r>
            <a:r>
              <a:rPr lang="en-US" altLang="zh-CN" sz="1700" dirty="0">
                <a:latin typeface="微软雅黑" pitchFamily="34" charset="-122"/>
                <a:ea typeface="微软雅黑" pitchFamily="34" charset="-122"/>
              </a:rPr>
              <a:t>;</a:t>
            </a:r>
          </a:p>
          <a:p>
            <a:r>
              <a:rPr lang="en-US" altLang="zh-CN" sz="1700" dirty="0">
                <a:latin typeface="微软雅黑" pitchFamily="34" charset="-122"/>
                <a:ea typeface="微软雅黑" pitchFamily="34" charset="-122"/>
              </a:rPr>
              <a:t>	Elf32_Addr	</a:t>
            </a:r>
            <a:r>
              <a:rPr lang="en-US" altLang="zh-CN" sz="1700" dirty="0" err="1">
                <a:latin typeface="微软雅黑" pitchFamily="34" charset="-122"/>
                <a:ea typeface="微软雅黑" pitchFamily="34" charset="-122"/>
              </a:rPr>
              <a:t>st_value</a:t>
            </a:r>
            <a:r>
              <a:rPr lang="en-US" altLang="zh-CN" sz="1700" dirty="0">
                <a:latin typeface="微软雅黑" pitchFamily="34" charset="-122"/>
                <a:ea typeface="微软雅黑" pitchFamily="34" charset="-122"/>
              </a:rPr>
              <a:t>;</a:t>
            </a:r>
          </a:p>
          <a:p>
            <a:r>
              <a:rPr lang="en-US" altLang="zh-CN" sz="1700" dirty="0">
                <a:latin typeface="微软雅黑" pitchFamily="34" charset="-122"/>
                <a:ea typeface="微软雅黑" pitchFamily="34" charset="-122"/>
              </a:rPr>
              <a:t>	Elf32_Word	</a:t>
            </a:r>
            <a:r>
              <a:rPr lang="en-US" altLang="zh-CN" sz="1700" dirty="0" err="1">
                <a:latin typeface="微软雅黑" pitchFamily="34" charset="-122"/>
                <a:ea typeface="微软雅黑" pitchFamily="34" charset="-122"/>
              </a:rPr>
              <a:t>st_size</a:t>
            </a:r>
            <a:r>
              <a:rPr lang="en-US" altLang="zh-CN" sz="1700" dirty="0">
                <a:latin typeface="微软雅黑" pitchFamily="34" charset="-122"/>
                <a:ea typeface="微软雅黑" pitchFamily="34" charset="-122"/>
              </a:rPr>
              <a:t>;</a:t>
            </a:r>
          </a:p>
          <a:p>
            <a:r>
              <a:rPr lang="en-US" altLang="zh-CN" sz="1700" dirty="0">
                <a:latin typeface="微软雅黑" pitchFamily="34" charset="-122"/>
                <a:ea typeface="微软雅黑" pitchFamily="34" charset="-122"/>
              </a:rPr>
              <a:t>	unsigned char	</a:t>
            </a:r>
            <a:r>
              <a:rPr lang="en-US" altLang="zh-CN" sz="1700" dirty="0" err="1">
                <a:latin typeface="微软雅黑" pitchFamily="34" charset="-122"/>
                <a:ea typeface="微软雅黑" pitchFamily="34" charset="-122"/>
              </a:rPr>
              <a:t>st_info</a:t>
            </a:r>
            <a:r>
              <a:rPr lang="en-US" altLang="zh-CN" sz="1700" dirty="0">
                <a:latin typeface="微软雅黑" pitchFamily="34" charset="-122"/>
                <a:ea typeface="微软雅黑" pitchFamily="34" charset="-122"/>
              </a:rPr>
              <a:t>;</a:t>
            </a:r>
          </a:p>
          <a:p>
            <a:r>
              <a:rPr lang="en-US" altLang="zh-CN" sz="1700" dirty="0">
                <a:latin typeface="微软雅黑" pitchFamily="34" charset="-122"/>
                <a:ea typeface="微软雅黑" pitchFamily="34" charset="-122"/>
              </a:rPr>
              <a:t>	unsigned char	</a:t>
            </a:r>
            <a:r>
              <a:rPr lang="en-US" altLang="zh-CN" sz="1700" dirty="0" err="1">
                <a:latin typeface="微软雅黑" pitchFamily="34" charset="-122"/>
                <a:ea typeface="微软雅黑" pitchFamily="34" charset="-122"/>
              </a:rPr>
              <a:t>st_other</a:t>
            </a:r>
            <a:r>
              <a:rPr lang="en-US" altLang="zh-CN" sz="1700" dirty="0">
                <a:latin typeface="微软雅黑" pitchFamily="34" charset="-122"/>
                <a:ea typeface="微软雅黑" pitchFamily="34" charset="-122"/>
              </a:rPr>
              <a:t>;</a:t>
            </a:r>
          </a:p>
          <a:p>
            <a:r>
              <a:rPr lang="en-US" altLang="zh-CN" sz="1700" dirty="0">
                <a:latin typeface="微软雅黑" pitchFamily="34" charset="-122"/>
                <a:ea typeface="微软雅黑" pitchFamily="34" charset="-122"/>
              </a:rPr>
              <a:t>	Elf32_Half	</a:t>
            </a:r>
            <a:r>
              <a:rPr lang="en-US" altLang="zh-CN" sz="1700" dirty="0" err="1">
                <a:latin typeface="微软雅黑" pitchFamily="34" charset="-122"/>
                <a:ea typeface="微软雅黑" pitchFamily="34" charset="-122"/>
              </a:rPr>
              <a:t>st_shndx</a:t>
            </a:r>
            <a:r>
              <a:rPr lang="en-US" altLang="zh-CN" sz="1700" dirty="0">
                <a:latin typeface="微软雅黑" pitchFamily="34" charset="-122"/>
                <a:ea typeface="微软雅黑" pitchFamily="34" charset="-122"/>
              </a:rPr>
              <a:t>; 	</a:t>
            </a:r>
          </a:p>
          <a:p>
            <a:r>
              <a:rPr lang="en-US" altLang="zh-CN" sz="1700" dirty="0">
                <a:latin typeface="微软雅黑" pitchFamily="34" charset="-122"/>
                <a:ea typeface="微软雅黑" pitchFamily="34" charset="-122"/>
              </a:rPr>
              <a:t>} Elf32_Sym;</a:t>
            </a:r>
            <a:endParaRPr lang="zh-CN" altLang="en-US" sz="1700" dirty="0">
              <a:latin typeface="微软雅黑" pitchFamily="34" charset="-122"/>
              <a:ea typeface="微软雅黑" pitchFamily="34" charset="-122"/>
            </a:endParaRPr>
          </a:p>
        </p:txBody>
      </p:sp>
      <p:sp>
        <p:nvSpPr>
          <p:cNvPr id="21" name="Rectangle 3"/>
          <p:cNvSpPr txBox="1">
            <a:spLocks noChangeArrowheads="1"/>
          </p:cNvSpPr>
          <p:nvPr/>
        </p:nvSpPr>
        <p:spPr bwMode="auto">
          <a:xfrm>
            <a:off x="455279" y="3606991"/>
            <a:ext cx="8308216" cy="562149"/>
          </a:xfrm>
          <a:prstGeom prst="rect">
            <a:avLst/>
          </a:prstGeom>
          <a:noFill/>
          <a:ln w="9525">
            <a:noFill/>
            <a:miter lim="800000"/>
            <a:headEnd/>
            <a:tailEnd/>
          </a:ln>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342900" indent="-342900">
              <a:spcBef>
                <a:spcPct val="20000"/>
              </a:spcBef>
              <a:buClr>
                <a:srgbClr val="FF0000"/>
              </a:buClr>
              <a:buFont typeface="Monotype Sorts" pitchFamily="2" charset="2"/>
              <a:buChar char="z"/>
            </a:pPr>
            <a:r>
              <a:rPr lang="en-US" altLang="zh-CN" sz="1700" dirty="0" err="1">
                <a:solidFill>
                  <a:srgbClr val="0033CC"/>
                </a:solidFill>
                <a:latin typeface="微软雅黑" pitchFamily="34" charset="-122"/>
                <a:ea typeface="微软雅黑" pitchFamily="34" charset="-122"/>
              </a:rPr>
              <a:t>st_name</a:t>
            </a:r>
            <a:r>
              <a:rPr lang="en-US" altLang="zh-CN" sz="1700" dirty="0">
                <a:latin typeface="微软雅黑" pitchFamily="34" charset="-122"/>
                <a:ea typeface="微软雅黑" pitchFamily="34" charset="-122"/>
              </a:rPr>
              <a:t>: </a:t>
            </a:r>
            <a:r>
              <a:rPr lang="zh-CN" altLang="en-US" sz="1700" dirty="0">
                <a:latin typeface="微软雅黑" pitchFamily="34" charset="-122"/>
                <a:ea typeface="微软雅黑" pitchFamily="34" charset="-122"/>
              </a:rPr>
              <a:t>符号在字符串表中的索引（字节偏移量）；</a:t>
            </a:r>
            <a:endParaRPr lang="en-US" altLang="zh-CN" sz="1700" dirty="0">
              <a:latin typeface="微软雅黑" pitchFamily="34" charset="-122"/>
              <a:ea typeface="微软雅黑" pitchFamily="34" charset="-122"/>
            </a:endParaRPr>
          </a:p>
          <a:p>
            <a:pPr marL="342900" indent="-342900">
              <a:spcBef>
                <a:spcPct val="20000"/>
              </a:spcBef>
              <a:buClr>
                <a:srgbClr val="FF0000"/>
              </a:buClr>
              <a:buFont typeface="Monotype Sorts" pitchFamily="2" charset="2"/>
              <a:buChar char="z"/>
            </a:pPr>
            <a:r>
              <a:rPr lang="en-US" altLang="zh-CN" sz="1700" dirty="0" err="1">
                <a:solidFill>
                  <a:srgbClr val="0033CC"/>
                </a:solidFill>
                <a:latin typeface="微软雅黑" pitchFamily="34" charset="-122"/>
                <a:ea typeface="微软雅黑" pitchFamily="34" charset="-122"/>
              </a:rPr>
              <a:t>st_value</a:t>
            </a:r>
            <a:r>
              <a:rPr lang="en-US" altLang="zh-CN" sz="1700" dirty="0">
                <a:latin typeface="微软雅黑" pitchFamily="34" charset="-122"/>
                <a:ea typeface="微软雅黑" pitchFamily="34" charset="-122"/>
              </a:rPr>
              <a:t>: </a:t>
            </a:r>
            <a:r>
              <a:rPr lang="zh-CN" altLang="en-US" sz="1700" dirty="0">
                <a:latin typeface="微软雅黑" pitchFamily="34" charset="-122"/>
                <a:ea typeface="微软雅黑" pitchFamily="34" charset="-122"/>
              </a:rPr>
              <a:t>符号所在地址，在可重定位文件中是符号所在位置相对于所在节起始位置的字节偏移量，在可执行文件中则是符号的虚拟地址；</a:t>
            </a:r>
            <a:endParaRPr lang="en-US" altLang="zh-CN" sz="1700" dirty="0">
              <a:latin typeface="微软雅黑" pitchFamily="34" charset="-122"/>
              <a:ea typeface="微软雅黑" pitchFamily="34" charset="-122"/>
            </a:endParaRPr>
          </a:p>
          <a:p>
            <a:pPr marL="342900" indent="-342900">
              <a:spcBef>
                <a:spcPct val="20000"/>
              </a:spcBef>
              <a:buClr>
                <a:srgbClr val="FF0000"/>
              </a:buClr>
              <a:buFont typeface="Monotype Sorts" pitchFamily="2" charset="2"/>
              <a:buChar char="z"/>
            </a:pPr>
            <a:r>
              <a:rPr lang="en-US" altLang="zh-CN" sz="1700" dirty="0" err="1">
                <a:latin typeface="微软雅黑" pitchFamily="34" charset="-122"/>
                <a:ea typeface="微软雅黑" pitchFamily="34" charset="-122"/>
              </a:rPr>
              <a:t>st_size</a:t>
            </a:r>
            <a:r>
              <a:rPr lang="en-US" altLang="zh-CN" sz="1700" dirty="0">
                <a:latin typeface="微软雅黑" pitchFamily="34" charset="-122"/>
                <a:ea typeface="微软雅黑" pitchFamily="34" charset="-122"/>
              </a:rPr>
              <a:t>: </a:t>
            </a:r>
            <a:r>
              <a:rPr lang="zh-CN" altLang="en-US" sz="1700" dirty="0">
                <a:latin typeface="微软雅黑" pitchFamily="34" charset="-122"/>
                <a:ea typeface="微软雅黑" pitchFamily="34" charset="-122"/>
              </a:rPr>
              <a:t>符号所表示对象的字节数；</a:t>
            </a:r>
            <a:endParaRPr lang="en-US" altLang="zh-CN" sz="1700" dirty="0">
              <a:latin typeface="微软雅黑" pitchFamily="34" charset="-122"/>
              <a:ea typeface="微软雅黑" pitchFamily="34" charset="-122"/>
            </a:endParaRPr>
          </a:p>
          <a:p>
            <a:pPr marL="342900" indent="-342900">
              <a:spcBef>
                <a:spcPct val="20000"/>
              </a:spcBef>
              <a:buClr>
                <a:srgbClr val="FF0000"/>
              </a:buClr>
              <a:buFont typeface="Monotype Sorts" pitchFamily="2" charset="2"/>
              <a:buChar char="z"/>
            </a:pPr>
            <a:r>
              <a:rPr lang="en-US" altLang="zh-CN" sz="1700" dirty="0" err="1">
                <a:solidFill>
                  <a:srgbClr val="0033CC"/>
                </a:solidFill>
                <a:latin typeface="微软雅黑" pitchFamily="34" charset="-122"/>
                <a:ea typeface="微软雅黑" pitchFamily="34" charset="-122"/>
              </a:rPr>
              <a:t>st_info</a:t>
            </a:r>
            <a:r>
              <a:rPr lang="zh-CN" altLang="en-US" sz="1700" dirty="0">
                <a:latin typeface="微软雅黑" pitchFamily="34" charset="-122"/>
                <a:ea typeface="微软雅黑" pitchFamily="34" charset="-122"/>
              </a:rPr>
              <a:t>：符号的类型和绑定属性；</a:t>
            </a:r>
            <a:endParaRPr lang="en-US" altLang="zh-CN" sz="1700" dirty="0">
              <a:latin typeface="微软雅黑" pitchFamily="34" charset="-122"/>
              <a:ea typeface="微软雅黑" pitchFamily="34" charset="-122"/>
            </a:endParaRPr>
          </a:p>
          <a:p>
            <a:pPr marL="342900" indent="-342900">
              <a:spcBef>
                <a:spcPct val="20000"/>
              </a:spcBef>
              <a:buClr>
                <a:srgbClr val="FF0000"/>
              </a:buClr>
              <a:buFont typeface="Monotype Sorts" pitchFamily="2" charset="2"/>
              <a:buChar char="z"/>
            </a:pPr>
            <a:r>
              <a:rPr lang="en-US" altLang="zh-CN" sz="1700" dirty="0" err="1">
                <a:latin typeface="微软雅黑" pitchFamily="34" charset="-122"/>
                <a:ea typeface="微软雅黑" pitchFamily="34" charset="-122"/>
              </a:rPr>
              <a:t>st_other</a:t>
            </a:r>
            <a:r>
              <a:rPr lang="zh-CN" altLang="en-US" sz="1700" dirty="0">
                <a:latin typeface="微软雅黑" pitchFamily="34" charset="-122"/>
                <a:ea typeface="微软雅黑" pitchFamily="34" charset="-122"/>
              </a:rPr>
              <a:t>：符号的可见性，通常出现在可重定位目标文件中；</a:t>
            </a:r>
            <a:endParaRPr lang="en-US" altLang="zh-CN" sz="1700" dirty="0">
              <a:latin typeface="微软雅黑" pitchFamily="34" charset="-122"/>
              <a:ea typeface="微软雅黑" pitchFamily="34" charset="-122"/>
            </a:endParaRPr>
          </a:p>
          <a:p>
            <a:pPr marL="342900" indent="-342900">
              <a:spcBef>
                <a:spcPct val="20000"/>
              </a:spcBef>
              <a:buClr>
                <a:srgbClr val="FF0000"/>
              </a:buClr>
              <a:buFont typeface="Monotype Sorts" pitchFamily="2" charset="2"/>
              <a:buChar char="z"/>
            </a:pPr>
            <a:r>
              <a:rPr lang="en-US" altLang="zh-CN" sz="1700" dirty="0" err="1">
                <a:latin typeface="微软雅黑" pitchFamily="34" charset="-122"/>
                <a:ea typeface="微软雅黑" pitchFamily="34" charset="-122"/>
              </a:rPr>
              <a:t>st_shndx</a:t>
            </a:r>
            <a:r>
              <a:rPr lang="zh-CN" altLang="en-US" sz="1700" dirty="0">
                <a:latin typeface="微软雅黑" pitchFamily="34" charset="-122"/>
                <a:ea typeface="微软雅黑" pitchFamily="34" charset="-122"/>
              </a:rPr>
              <a:t>：符号所在节在节头表中的索引</a:t>
            </a:r>
            <a:endParaRPr lang="en-US" altLang="zh-CN" sz="1700" dirty="0">
              <a:latin typeface="微软雅黑" pitchFamily="34" charset="-122"/>
              <a:ea typeface="微软雅黑" pitchFamily="34" charset="-122"/>
            </a:endParaRPr>
          </a:p>
          <a:p>
            <a:pPr marL="742950" lvl="1" indent="-285750">
              <a:spcBef>
                <a:spcPct val="20000"/>
              </a:spcBef>
              <a:buClr>
                <a:srgbClr val="FF0000"/>
              </a:buClr>
            </a:pPr>
            <a:endParaRPr kumimoji="1" lang="en-US" altLang="zh-CN" sz="2000" dirty="0">
              <a:ea typeface="宋体"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98425"/>
            <a:ext cx="8229600" cy="561975"/>
          </a:xfrm>
        </p:spPr>
        <p:txBody>
          <a:bodyPr/>
          <a:lstStyle/>
          <a:p>
            <a:r>
              <a:rPr lang="zh-CN" altLang="en-US" sz="3600"/>
              <a:t>字符串表（</a:t>
            </a:r>
            <a:r>
              <a:rPr lang="en-US" altLang="zh-CN" sz="3600"/>
              <a:t>String Table</a:t>
            </a:r>
            <a:r>
              <a:rPr lang="zh-CN" altLang="en-US" sz="3600"/>
              <a:t>）</a:t>
            </a:r>
          </a:p>
        </p:txBody>
      </p:sp>
      <p:pic>
        <p:nvPicPr>
          <p:cNvPr id="2" name="Picture 2"/>
          <p:cNvPicPr>
            <a:picLocks noChangeAspect="1" noChangeArrowheads="1"/>
          </p:cNvPicPr>
          <p:nvPr/>
        </p:nvPicPr>
        <p:blipFill>
          <a:blip r:embed="rId3" cstate="print"/>
          <a:srcRect/>
          <a:stretch>
            <a:fillRect/>
          </a:stretch>
        </p:blipFill>
        <p:spPr bwMode="auto">
          <a:xfrm>
            <a:off x="341313" y="1314450"/>
            <a:ext cx="8426450" cy="3105150"/>
          </a:xfrm>
          <a:prstGeom prst="rect">
            <a:avLst/>
          </a:prstGeom>
          <a:noFill/>
          <a:ln w="9525">
            <a:noFill/>
            <a:miter lim="800000"/>
            <a:headEnd/>
            <a:tailEnd/>
          </a:ln>
        </p:spPr>
      </p:pic>
      <p:sp>
        <p:nvSpPr>
          <p:cNvPr id="45060" name="TextBox 10"/>
          <p:cNvSpPr txBox="1">
            <a:spLocks noChangeArrowheads="1"/>
          </p:cNvSpPr>
          <p:nvPr/>
        </p:nvSpPr>
        <p:spPr bwMode="auto">
          <a:xfrm>
            <a:off x="341313" y="863600"/>
            <a:ext cx="6165850" cy="369888"/>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先查看</a:t>
            </a:r>
            <a:r>
              <a:rPr lang="en-US" altLang="zh-CN">
                <a:latin typeface="微软雅黑" pitchFamily="34" charset="-122"/>
                <a:ea typeface="微软雅黑" pitchFamily="34" charset="-122"/>
              </a:rPr>
              <a:t>readelf</a:t>
            </a:r>
            <a:r>
              <a:rPr lang="zh-CN" altLang="en-US">
                <a:latin typeface="微软雅黑" pitchFamily="34" charset="-122"/>
                <a:ea typeface="微软雅黑" pitchFamily="34" charset="-122"/>
              </a:rPr>
              <a:t>输出中</a:t>
            </a:r>
            <a:r>
              <a:rPr lang="en-US" altLang="zh-CN" b="1">
                <a:solidFill>
                  <a:srgbClr val="0066FF"/>
                </a:solidFill>
                <a:latin typeface="微软雅黑" pitchFamily="34" charset="-122"/>
                <a:ea typeface="微软雅黑" pitchFamily="34" charset="-122"/>
              </a:rPr>
              <a:t>Section Headers</a:t>
            </a:r>
            <a:r>
              <a:rPr lang="zh-CN" altLang="en-US">
                <a:latin typeface="微软雅黑" pitchFamily="34" charset="-122"/>
                <a:ea typeface="微软雅黑" pitchFamily="34" charset="-122"/>
              </a:rPr>
              <a:t>中的信息：</a:t>
            </a:r>
          </a:p>
        </p:txBody>
      </p:sp>
      <p:sp>
        <p:nvSpPr>
          <p:cNvPr id="12" name="矩形 11"/>
          <p:cNvSpPr/>
          <p:nvPr/>
        </p:nvSpPr>
        <p:spPr>
          <a:xfrm>
            <a:off x="792163" y="3833813"/>
            <a:ext cx="7559675" cy="315912"/>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TextBox 12"/>
          <p:cNvSpPr txBox="1">
            <a:spLocks noChangeArrowheads="1"/>
          </p:cNvSpPr>
          <p:nvPr/>
        </p:nvSpPr>
        <p:spPr bwMode="auto">
          <a:xfrm>
            <a:off x="341313" y="4500563"/>
            <a:ext cx="8416925" cy="990015"/>
          </a:xfrm>
          <a:prstGeom prst="rect">
            <a:avLst/>
          </a:prstGeom>
          <a:noFill/>
          <a:ln w="9525">
            <a:noFill/>
            <a:miter lim="800000"/>
            <a:headEnd/>
            <a:tailEnd/>
          </a:ln>
        </p:spPr>
        <p:txBody>
          <a:bodyPr>
            <a:spAutoFit/>
          </a:bodyPr>
          <a:lstStyle/>
          <a:p>
            <a:pPr>
              <a:lnSpc>
                <a:spcPts val="3500"/>
              </a:lnSpc>
              <a:buFont typeface="Wingdings" pitchFamily="2" charset="2"/>
              <a:buChar char="l"/>
            </a:pPr>
            <a:r>
              <a:rPr lang="zh-CN" altLang="en-US" dirty="0">
                <a:latin typeface="微软雅黑" pitchFamily="34" charset="-122"/>
                <a:ea typeface="微软雅黑" pitchFamily="34" charset="-122"/>
              </a:rPr>
              <a:t> 字符串表在</a:t>
            </a:r>
            <a:r>
              <a:rPr lang="en-US" altLang="zh-CN" dirty="0">
                <a:latin typeface="微软雅黑" pitchFamily="34" charset="-122"/>
                <a:ea typeface="微软雅黑" pitchFamily="34" charset="-122"/>
              </a:rPr>
              <a:t>ELF</a:t>
            </a:r>
            <a:r>
              <a:rPr lang="zh-CN" altLang="en-US" dirty="0">
                <a:latin typeface="微软雅黑" pitchFamily="34" charset="-122"/>
                <a:ea typeface="微软雅黑" pitchFamily="34" charset="-122"/>
              </a:rPr>
              <a:t>文件偏移为“</a:t>
            </a:r>
            <a:r>
              <a:rPr lang="en-US" altLang="zh-CN" b="1" dirty="0">
                <a:solidFill>
                  <a:srgbClr val="0066FF"/>
                </a:solidFill>
                <a:latin typeface="微软雅黑" pitchFamily="34" charset="-122"/>
                <a:ea typeface="微软雅黑" pitchFamily="34" charset="-122"/>
              </a:rPr>
              <a:t>0x1458</a:t>
            </a:r>
            <a:r>
              <a:rPr lang="zh-CN" altLang="en-US" dirty="0">
                <a:latin typeface="微软雅黑" pitchFamily="34" charset="-122"/>
                <a:ea typeface="微软雅黑" pitchFamily="34" charset="-122"/>
              </a:rPr>
              <a:t>”的位置开始存放通过命令；</a:t>
            </a:r>
            <a:endParaRPr lang="en-US" altLang="zh-CN" dirty="0">
              <a:latin typeface="微软雅黑" pitchFamily="34" charset="-122"/>
              <a:ea typeface="微软雅黑" pitchFamily="34" charset="-122"/>
            </a:endParaRPr>
          </a:p>
          <a:p>
            <a:pPr>
              <a:lnSpc>
                <a:spcPts val="3500"/>
              </a:lnSpc>
              <a:buFont typeface="Wingdings" pitchFamily="2" charset="2"/>
              <a:buChar char="l"/>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a:t>
            </a:r>
            <a:r>
              <a:rPr lang="en-US" altLang="zh-CN" b="1" dirty="0" err="1">
                <a:solidFill>
                  <a:srgbClr val="FF0000"/>
                </a:solidFill>
                <a:latin typeface="微软雅黑" pitchFamily="34" charset="-122"/>
                <a:ea typeface="微软雅黑" pitchFamily="34" charset="-122"/>
              </a:rPr>
              <a:t>hd</a:t>
            </a:r>
            <a:r>
              <a:rPr lang="en-US" altLang="zh-CN" b="1" dirty="0">
                <a:solidFill>
                  <a:srgbClr val="FF0000"/>
                </a:solidFill>
                <a:latin typeface="微软雅黑" pitchFamily="34" charset="-122"/>
                <a:ea typeface="微软雅黑" pitchFamily="34" charset="-122"/>
              </a:rPr>
              <a:t> add</a:t>
            </a:r>
            <a:r>
              <a:rPr lang="zh-CN" altLang="en-US" dirty="0">
                <a:latin typeface="微软雅黑" pitchFamily="34" charset="-122"/>
                <a:ea typeface="微软雅黑" pitchFamily="34" charset="-122"/>
              </a:rPr>
              <a:t>”输出</a:t>
            </a:r>
            <a:r>
              <a:rPr lang="en-US" altLang="zh-CN" dirty="0">
                <a:latin typeface="微软雅黑" pitchFamily="34" charset="-122"/>
                <a:ea typeface="微软雅黑" pitchFamily="34" charset="-122"/>
              </a:rPr>
              <a:t>ELF</a:t>
            </a:r>
            <a:r>
              <a:rPr lang="zh-CN" altLang="en-US" dirty="0">
                <a:latin typeface="微软雅黑" pitchFamily="34" charset="-122"/>
                <a:ea typeface="微软雅黑" pitchFamily="34" charset="-122"/>
              </a:rPr>
              <a:t>文件的</a:t>
            </a:r>
            <a:r>
              <a:rPr lang="en-US" altLang="zh-CN" dirty="0">
                <a:latin typeface="微软雅黑" pitchFamily="34" charset="-122"/>
                <a:ea typeface="微软雅黑" pitchFamily="34" charset="-122"/>
              </a:rPr>
              <a:t>16</a:t>
            </a:r>
            <a:r>
              <a:rPr lang="zh-CN" altLang="en-US" dirty="0">
                <a:latin typeface="微软雅黑" pitchFamily="34" charset="-122"/>
                <a:ea typeface="微软雅黑" pitchFamily="34" charset="-122"/>
              </a:rPr>
              <a:t>进制格式</a:t>
            </a:r>
          </a:p>
        </p:txBody>
      </p:sp>
      <p:pic>
        <p:nvPicPr>
          <p:cNvPr id="33795" name="Picture 3"/>
          <p:cNvPicPr>
            <a:picLocks noChangeAspect="1" noChangeArrowheads="1"/>
          </p:cNvPicPr>
          <p:nvPr/>
        </p:nvPicPr>
        <p:blipFill>
          <a:blip r:embed="rId4" cstate="print"/>
          <a:srcRect/>
          <a:stretch>
            <a:fillRect/>
          </a:stretch>
        </p:blipFill>
        <p:spPr bwMode="auto">
          <a:xfrm>
            <a:off x="363538" y="5634038"/>
            <a:ext cx="8483600" cy="855662"/>
          </a:xfrm>
          <a:prstGeom prst="rect">
            <a:avLst/>
          </a:prstGeom>
          <a:noFill/>
          <a:ln w="9525">
            <a:noFill/>
            <a:miter lim="800000"/>
            <a:headEnd/>
            <a:tailEnd/>
          </a:ln>
        </p:spPr>
      </p:pic>
      <p:sp>
        <p:nvSpPr>
          <p:cNvPr id="14" name="矩形 13"/>
          <p:cNvSpPr/>
          <p:nvPr/>
        </p:nvSpPr>
        <p:spPr>
          <a:xfrm>
            <a:off x="5427663" y="5903913"/>
            <a:ext cx="1349375" cy="315912"/>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矩形 14"/>
          <p:cNvSpPr/>
          <p:nvPr/>
        </p:nvSpPr>
        <p:spPr>
          <a:xfrm>
            <a:off x="1692275" y="6129338"/>
            <a:ext cx="1844675" cy="314325"/>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blinds(horizontal)">
                                      <p:cBhvr>
                                        <p:cTn id="17" dur="500"/>
                                        <p:tgtEl>
                                          <p:spTgt spid="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animEffect transition="in" filter="blinds(horizontal)">
                                      <p:cBhvr>
                                        <p:cTn id="22" dur="500"/>
                                        <p:tgtEl>
                                          <p:spTgt spid="1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3795"/>
                                        </p:tgtEl>
                                        <p:attrNameLst>
                                          <p:attrName>style.visibility</p:attrName>
                                        </p:attrNameLst>
                                      </p:cBhvr>
                                      <p:to>
                                        <p:strVal val="visible"/>
                                      </p:to>
                                    </p:set>
                                    <p:animEffect transition="in" filter="blinds(horizontal)">
                                      <p:cBhvr>
                                        <p:cTn id="27" dur="500"/>
                                        <p:tgtEl>
                                          <p:spTgt spid="3379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linds(horizontal)">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98425"/>
            <a:ext cx="8229600" cy="561975"/>
          </a:xfrm>
        </p:spPr>
        <p:txBody>
          <a:bodyPr/>
          <a:lstStyle/>
          <a:p>
            <a:r>
              <a:rPr lang="zh-CN" altLang="en-US" sz="3600"/>
              <a:t>符号表和字符串表的关系</a:t>
            </a:r>
          </a:p>
        </p:txBody>
      </p:sp>
      <p:sp>
        <p:nvSpPr>
          <p:cNvPr id="3" name="矩形 2"/>
          <p:cNvSpPr>
            <a:spLocks noChangeArrowheads="1"/>
          </p:cNvSpPr>
          <p:nvPr/>
        </p:nvSpPr>
        <p:spPr bwMode="auto">
          <a:xfrm>
            <a:off x="522288" y="2147888"/>
            <a:ext cx="8189912" cy="831850"/>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r>
              <a:rPr lang="en-US" altLang="zh-CN" sz="1600">
                <a:latin typeface="微软雅黑" pitchFamily="34" charset="-122"/>
                <a:ea typeface="微软雅黑" pitchFamily="34" charset="-122"/>
              </a:rPr>
              <a:t>Section Headers:</a:t>
            </a:r>
          </a:p>
          <a:p>
            <a:r>
              <a:rPr lang="en-US" altLang="zh-CN" sz="1600">
                <a:latin typeface="微软雅黑" pitchFamily="34" charset="-122"/>
                <a:ea typeface="微软雅黑" pitchFamily="34" charset="-122"/>
              </a:rPr>
              <a:t>[Nr] 	Name 	Type 	Addr 	   Off 	   Size 	  ES    Flg    Lk    Inf    Al</a:t>
            </a:r>
          </a:p>
          <a:p>
            <a:r>
              <a:rPr lang="en-US" altLang="zh-CN" sz="1600">
                <a:latin typeface="微软雅黑" pitchFamily="34" charset="-122"/>
                <a:ea typeface="微软雅黑" pitchFamily="34" charset="-122"/>
              </a:rPr>
              <a:t>[ 7] 	.strtab 	STRTAB 	00000000  001458    00001e  00              0       0     1</a:t>
            </a:r>
            <a:endParaRPr lang="zh-CN" altLang="en-US" sz="1600">
              <a:latin typeface="微软雅黑" pitchFamily="34" charset="-122"/>
              <a:ea typeface="微软雅黑" pitchFamily="34" charset="-122"/>
            </a:endParaRPr>
          </a:p>
        </p:txBody>
      </p:sp>
      <p:sp>
        <p:nvSpPr>
          <p:cNvPr id="4" name="矩形 3"/>
          <p:cNvSpPr>
            <a:spLocks noChangeArrowheads="1"/>
          </p:cNvSpPr>
          <p:nvPr/>
        </p:nvSpPr>
        <p:spPr bwMode="auto">
          <a:xfrm>
            <a:off x="508000" y="3543300"/>
            <a:ext cx="8189913" cy="830263"/>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r>
              <a:rPr lang="en-US" altLang="zh-CN" sz="1600">
                <a:latin typeface="微软雅黑" pitchFamily="34" charset="-122"/>
                <a:ea typeface="微软雅黑" pitchFamily="34" charset="-122"/>
              </a:rPr>
              <a:t>00001450    20 00 00 00 11 00 03 00      00 61 64 64 2e 63 00 61 | ........add.c.a|</a:t>
            </a:r>
          </a:p>
          <a:p>
            <a:r>
              <a:rPr lang="en-US" altLang="zh-CN" sz="1600">
                <a:latin typeface="微软雅黑" pitchFamily="34" charset="-122"/>
                <a:ea typeface="微软雅黑" pitchFamily="34" charset="-122"/>
              </a:rPr>
              <a:t>00001460    64 64 00 6d 61 69 6e 00      61 6e 73 00 74 65 73 74 |dd.main.ans.test|</a:t>
            </a:r>
          </a:p>
          <a:p>
            <a:r>
              <a:rPr lang="en-US" altLang="zh-CN" sz="1600">
                <a:latin typeface="微软雅黑" pitchFamily="34" charset="-122"/>
                <a:ea typeface="微软雅黑" pitchFamily="34" charset="-122"/>
              </a:rPr>
              <a:t>00001470    5f 64 61 74 61 00                                                        |_data.|</a:t>
            </a:r>
            <a:endParaRPr lang="zh-CN" altLang="en-US" sz="1600">
              <a:latin typeface="微软雅黑" pitchFamily="34" charset="-122"/>
              <a:ea typeface="微软雅黑" pitchFamily="34" charset="-122"/>
            </a:endParaRPr>
          </a:p>
        </p:txBody>
      </p:sp>
      <p:sp>
        <p:nvSpPr>
          <p:cNvPr id="5" name="矩形 4"/>
          <p:cNvSpPr>
            <a:spLocks noChangeArrowheads="1"/>
          </p:cNvSpPr>
          <p:nvPr/>
        </p:nvSpPr>
        <p:spPr bwMode="auto">
          <a:xfrm>
            <a:off x="522288" y="4899025"/>
            <a:ext cx="8189912" cy="1816100"/>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r>
              <a:rPr lang="fr-FR" altLang="zh-CN" sz="1600">
                <a:latin typeface="微软雅黑" pitchFamily="34" charset="-122"/>
                <a:ea typeface="微软雅黑" pitchFamily="34" charset="-122"/>
              </a:rPr>
              <a:t>Symbol table '.symtab' contains 10 entries:</a:t>
            </a:r>
          </a:p>
          <a:p>
            <a:r>
              <a:rPr lang="fr-FR" altLang="zh-CN" sz="1600">
                <a:latin typeface="微软雅黑" pitchFamily="34" charset="-122"/>
                <a:ea typeface="微软雅黑" pitchFamily="34" charset="-122"/>
              </a:rPr>
              <a:t>    </a:t>
            </a:r>
            <a:r>
              <a:rPr lang="en-US" altLang="zh-CN" sz="1600">
                <a:latin typeface="微软雅黑" pitchFamily="34" charset="-122"/>
                <a:ea typeface="微软雅黑" pitchFamily="34" charset="-122"/>
              </a:rPr>
              <a:t>Num:            Value      Size       Type         Bind          Vis             Ndx        Name</a:t>
            </a:r>
          </a:p>
          <a:p>
            <a:r>
              <a:rPr lang="en-US" altLang="zh-CN" sz="1600">
                <a:latin typeface="微软雅黑" pitchFamily="34" charset="-122"/>
                <a:ea typeface="微软雅黑" pitchFamily="34" charset="-122"/>
              </a:rPr>
              <a:t>          5:      00000000          0       FILE          LOCAL      DEFAULT    ABS               1</a:t>
            </a:r>
          </a:p>
          <a:p>
            <a:r>
              <a:rPr lang="en-US" altLang="zh-CN" sz="1600">
                <a:latin typeface="微软雅黑" pitchFamily="34" charset="-122"/>
                <a:ea typeface="微软雅黑" pitchFamily="34" charset="-122"/>
              </a:rPr>
              <a:t>          6:      00100084        22       FUNC       GLOBAL    DEFAULT        1               7</a:t>
            </a:r>
          </a:p>
          <a:p>
            <a:r>
              <a:rPr lang="en-US" altLang="zh-CN" sz="1600">
                <a:latin typeface="微软雅黑" pitchFamily="34" charset="-122"/>
                <a:ea typeface="微软雅黑" pitchFamily="34" charset="-122"/>
              </a:rPr>
              <a:t>          7:      00100000      129       FUNC       GLOBAL    DEFAULT        1             11</a:t>
            </a:r>
          </a:p>
          <a:p>
            <a:r>
              <a:rPr lang="en-US" altLang="zh-CN" sz="1600">
                <a:latin typeface="微软雅黑" pitchFamily="34" charset="-122"/>
                <a:ea typeface="微软雅黑" pitchFamily="34" charset="-122"/>
              </a:rPr>
              <a:t>          8:      00100120      256       OBJECT    GLOBAL    DEFAULT        3             16</a:t>
            </a:r>
          </a:p>
          <a:p>
            <a:r>
              <a:rPr lang="en-US" altLang="zh-CN" sz="1600">
                <a:latin typeface="微软雅黑" pitchFamily="34" charset="-122"/>
                <a:ea typeface="微软雅黑" pitchFamily="34" charset="-122"/>
              </a:rPr>
              <a:t>          9:      00100100        32       OBJECT    GLOBAL    DEFAULT        3             20</a:t>
            </a:r>
            <a:endParaRPr lang="zh-CN" altLang="en-US" sz="1600">
              <a:latin typeface="微软雅黑" pitchFamily="34" charset="-122"/>
              <a:ea typeface="微软雅黑" pitchFamily="34" charset="-122"/>
            </a:endParaRPr>
          </a:p>
        </p:txBody>
      </p:sp>
      <p:cxnSp>
        <p:nvCxnSpPr>
          <p:cNvPr id="7" name="直接连接符 6"/>
          <p:cNvCxnSpPr/>
          <p:nvPr/>
        </p:nvCxnSpPr>
        <p:spPr>
          <a:xfrm>
            <a:off x="296863" y="5529263"/>
            <a:ext cx="809625" cy="0"/>
          </a:xfrm>
          <a:prstGeom prst="line">
            <a:avLst/>
          </a:prstGeom>
          <a:ln w="28575">
            <a:solidFill>
              <a:srgbClr val="0066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82575" y="5784850"/>
            <a:ext cx="809625" cy="0"/>
          </a:xfrm>
          <a:prstGeom prst="line">
            <a:avLst/>
          </a:prstGeom>
          <a:ln w="28575">
            <a:solidFill>
              <a:srgbClr val="0066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82575" y="6038850"/>
            <a:ext cx="809625" cy="0"/>
          </a:xfrm>
          <a:prstGeom prst="line">
            <a:avLst/>
          </a:prstGeom>
          <a:ln w="28575">
            <a:solidFill>
              <a:srgbClr val="0066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82575" y="6264275"/>
            <a:ext cx="809625" cy="0"/>
          </a:xfrm>
          <a:prstGeom prst="line">
            <a:avLst/>
          </a:prstGeom>
          <a:ln w="28575">
            <a:solidFill>
              <a:srgbClr val="0066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671888" y="5394325"/>
            <a:ext cx="765175" cy="269875"/>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p:cNvSpPr/>
          <p:nvPr/>
        </p:nvSpPr>
        <p:spPr>
          <a:xfrm>
            <a:off x="3671888" y="5664200"/>
            <a:ext cx="765175" cy="269875"/>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矩形 12"/>
          <p:cNvSpPr/>
          <p:nvPr/>
        </p:nvSpPr>
        <p:spPr>
          <a:xfrm>
            <a:off x="3671888" y="5918200"/>
            <a:ext cx="765175" cy="269875"/>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矩形 13"/>
          <p:cNvSpPr/>
          <p:nvPr/>
        </p:nvSpPr>
        <p:spPr>
          <a:xfrm>
            <a:off x="3671888" y="6113463"/>
            <a:ext cx="900112" cy="315912"/>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矩形 14"/>
          <p:cNvSpPr/>
          <p:nvPr/>
        </p:nvSpPr>
        <p:spPr>
          <a:xfrm>
            <a:off x="7947025" y="6142038"/>
            <a:ext cx="495300" cy="269875"/>
          </a:xfrm>
          <a:prstGeom prst="rect">
            <a:avLst/>
          </a:prstGeom>
          <a:no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15"/>
          <p:cNvSpPr/>
          <p:nvPr/>
        </p:nvSpPr>
        <p:spPr>
          <a:xfrm>
            <a:off x="4346575" y="2687638"/>
            <a:ext cx="855663" cy="269875"/>
          </a:xfrm>
          <a:prstGeom prst="rect">
            <a:avLst/>
          </a:prstGeom>
          <a:no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8" name="直接连接符 17"/>
          <p:cNvCxnSpPr/>
          <p:nvPr/>
        </p:nvCxnSpPr>
        <p:spPr>
          <a:xfrm>
            <a:off x="4572000" y="3009900"/>
            <a:ext cx="0" cy="539750"/>
          </a:xfrm>
          <a:prstGeom prst="line">
            <a:avLst/>
          </a:prstGeom>
          <a:ln w="28575">
            <a:solidFill>
              <a:srgbClr val="FFC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 name="组合 30"/>
          <p:cNvGrpSpPr>
            <a:grpSpLocks/>
          </p:cNvGrpSpPr>
          <p:nvPr/>
        </p:nvGrpSpPr>
        <p:grpSpPr bwMode="auto">
          <a:xfrm>
            <a:off x="4572000" y="4103688"/>
            <a:ext cx="4289425" cy="2160587"/>
            <a:chOff x="4572000" y="3924055"/>
            <a:chExt cx="4289989" cy="2160240"/>
          </a:xfrm>
        </p:grpSpPr>
        <p:cxnSp>
          <p:nvCxnSpPr>
            <p:cNvPr id="22" name="直接连接符 21"/>
            <p:cNvCxnSpPr/>
            <p:nvPr/>
          </p:nvCxnSpPr>
          <p:spPr>
            <a:xfrm>
              <a:off x="8547623" y="6084295"/>
              <a:ext cx="314366" cy="0"/>
            </a:xfrm>
            <a:prstGeom prst="line">
              <a:avLst/>
            </a:prstGeom>
            <a:ln w="28575">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8847700" y="4374833"/>
              <a:ext cx="0" cy="1709462"/>
            </a:xfrm>
            <a:prstGeom prst="line">
              <a:avLst/>
            </a:prstGeom>
            <a:ln w="28575">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4572000" y="4374833"/>
              <a:ext cx="4277287" cy="0"/>
            </a:xfrm>
            <a:prstGeom prst="line">
              <a:avLst/>
            </a:prstGeom>
            <a:ln w="28575">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4572000" y="3924055"/>
              <a:ext cx="0" cy="450778"/>
            </a:xfrm>
            <a:prstGeom prst="line">
              <a:avLst/>
            </a:prstGeom>
            <a:ln w="28575">
              <a:solidFill>
                <a:srgbClr val="FFC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2" name="TextBox 31"/>
          <p:cNvSpPr txBox="1">
            <a:spLocks noChangeArrowheads="1"/>
          </p:cNvSpPr>
          <p:nvPr/>
        </p:nvSpPr>
        <p:spPr bwMode="auto">
          <a:xfrm>
            <a:off x="566738" y="1238250"/>
            <a:ext cx="4635500" cy="369888"/>
          </a:xfrm>
          <a:prstGeom prst="rect">
            <a:avLst/>
          </a:prstGeom>
          <a:noFill/>
          <a:ln w="9525">
            <a:noFill/>
            <a:miter lim="800000"/>
            <a:headEnd/>
            <a:tailEnd/>
          </a:ln>
        </p:spPr>
        <p:txBody>
          <a:bodyPr>
            <a:spAutoFit/>
          </a:bodyPr>
          <a:lstStyle/>
          <a:p>
            <a:r>
              <a:rPr lang="en-US" altLang="zh-CN">
                <a:latin typeface="微软雅黑" pitchFamily="34" charset="-122"/>
                <a:ea typeface="微软雅黑" pitchFamily="34" charset="-122"/>
              </a:rPr>
              <a:t>(nemu) p test_data</a:t>
            </a:r>
          </a:p>
        </p:txBody>
      </p:sp>
      <p:cxnSp>
        <p:nvCxnSpPr>
          <p:cNvPr id="33" name="直接连接符 32"/>
          <p:cNvCxnSpPr/>
          <p:nvPr/>
        </p:nvCxnSpPr>
        <p:spPr>
          <a:xfrm>
            <a:off x="296863" y="6513513"/>
            <a:ext cx="809625" cy="0"/>
          </a:xfrm>
          <a:prstGeom prst="line">
            <a:avLst/>
          </a:prstGeom>
          <a:ln w="28575">
            <a:solidFill>
              <a:srgbClr val="0066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3686175" y="6362700"/>
            <a:ext cx="900113" cy="314325"/>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 name="矩形 34"/>
          <p:cNvSpPr/>
          <p:nvPr/>
        </p:nvSpPr>
        <p:spPr>
          <a:xfrm>
            <a:off x="7947025" y="6392863"/>
            <a:ext cx="495300" cy="269875"/>
          </a:xfrm>
          <a:prstGeom prst="rect">
            <a:avLst/>
          </a:prstGeom>
          <a:no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 name="组合 43"/>
          <p:cNvGrpSpPr>
            <a:grpSpLocks/>
          </p:cNvGrpSpPr>
          <p:nvPr/>
        </p:nvGrpSpPr>
        <p:grpSpPr bwMode="auto">
          <a:xfrm>
            <a:off x="5786438" y="4097338"/>
            <a:ext cx="3074987" cy="2416175"/>
            <a:chOff x="5787135" y="3713544"/>
            <a:chExt cx="3074854" cy="2415756"/>
          </a:xfrm>
        </p:grpSpPr>
        <p:cxnSp>
          <p:nvCxnSpPr>
            <p:cNvPr id="37" name="直接连接符 36"/>
            <p:cNvCxnSpPr/>
            <p:nvPr/>
          </p:nvCxnSpPr>
          <p:spPr>
            <a:xfrm>
              <a:off x="8547678" y="6129300"/>
              <a:ext cx="314311" cy="0"/>
            </a:xfrm>
            <a:prstGeom prst="line">
              <a:avLst/>
            </a:prstGeom>
            <a:ln w="28575">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8847703" y="4164316"/>
              <a:ext cx="0" cy="1964984"/>
            </a:xfrm>
            <a:prstGeom prst="line">
              <a:avLst/>
            </a:prstGeom>
            <a:ln w="28575">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5787135" y="4164316"/>
              <a:ext cx="3062155" cy="0"/>
            </a:xfrm>
            <a:prstGeom prst="line">
              <a:avLst/>
            </a:prstGeom>
            <a:ln w="28575">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5787135" y="3713544"/>
              <a:ext cx="0" cy="450772"/>
            </a:xfrm>
            <a:prstGeom prst="line">
              <a:avLst/>
            </a:prstGeom>
            <a:ln w="28575">
              <a:solidFill>
                <a:srgbClr val="FFC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5" name="TextBox 44"/>
          <p:cNvSpPr txBox="1">
            <a:spLocks noChangeArrowheads="1"/>
          </p:cNvSpPr>
          <p:nvPr/>
        </p:nvSpPr>
        <p:spPr bwMode="auto">
          <a:xfrm>
            <a:off x="4616450" y="3138488"/>
            <a:ext cx="676275" cy="368300"/>
          </a:xfrm>
          <a:prstGeom prst="rect">
            <a:avLst/>
          </a:prstGeom>
          <a:noFill/>
          <a:ln w="9525">
            <a:noFill/>
            <a:miter lim="800000"/>
            <a:headEnd/>
            <a:tailEnd/>
          </a:ln>
        </p:spPr>
        <p:txBody>
          <a:bodyPr>
            <a:spAutoFit/>
          </a:bodyPr>
          <a:lstStyle/>
          <a:p>
            <a:r>
              <a:rPr lang="en-US" altLang="zh-CN">
                <a:solidFill>
                  <a:srgbClr val="FF0000"/>
                </a:solidFill>
                <a:latin typeface="微软雅黑" pitchFamily="34" charset="-122"/>
                <a:ea typeface="微软雅黑" pitchFamily="34" charset="-122"/>
              </a:rPr>
              <a:t>ans</a:t>
            </a:r>
            <a:endParaRPr lang="zh-CN" altLang="en-US">
              <a:solidFill>
                <a:srgbClr val="FF0000"/>
              </a:solidFill>
              <a:latin typeface="微软雅黑" pitchFamily="34" charset="-122"/>
              <a:ea typeface="微软雅黑" pitchFamily="34" charset="-122"/>
            </a:endParaRPr>
          </a:p>
        </p:txBody>
      </p:sp>
      <p:sp>
        <p:nvSpPr>
          <p:cNvPr id="47" name="TextBox 46"/>
          <p:cNvSpPr txBox="1">
            <a:spLocks noChangeArrowheads="1"/>
          </p:cNvSpPr>
          <p:nvPr/>
        </p:nvSpPr>
        <p:spPr bwMode="auto">
          <a:xfrm>
            <a:off x="5021263" y="3128963"/>
            <a:ext cx="1485900" cy="369887"/>
          </a:xfrm>
          <a:prstGeom prst="rect">
            <a:avLst/>
          </a:prstGeom>
          <a:noFill/>
          <a:ln w="9525">
            <a:noFill/>
            <a:miter lim="800000"/>
            <a:headEnd/>
            <a:tailEnd/>
          </a:ln>
        </p:spPr>
        <p:txBody>
          <a:bodyPr>
            <a:spAutoFit/>
          </a:bodyPr>
          <a:lstStyle/>
          <a:p>
            <a:r>
              <a:rPr lang="en-US" altLang="zh-CN">
                <a:solidFill>
                  <a:srgbClr val="FF0000"/>
                </a:solidFill>
                <a:latin typeface="微软雅黑" pitchFamily="34" charset="-122"/>
                <a:ea typeface="微软雅黑" pitchFamily="34" charset="-122"/>
              </a:rPr>
              <a:t>test_data</a:t>
            </a:r>
            <a:endParaRPr lang="zh-CN" altLang="en-US">
              <a:solidFill>
                <a:srgbClr val="FF0000"/>
              </a:solidFill>
              <a:latin typeface="微软雅黑" pitchFamily="34" charset="-122"/>
              <a:ea typeface="微软雅黑" pitchFamily="34" charset="-122"/>
            </a:endParaRPr>
          </a:p>
        </p:txBody>
      </p:sp>
      <p:sp>
        <p:nvSpPr>
          <p:cNvPr id="48" name="TextBox 47"/>
          <p:cNvSpPr txBox="1">
            <a:spLocks noChangeArrowheads="1"/>
          </p:cNvSpPr>
          <p:nvPr/>
        </p:nvSpPr>
        <p:spPr bwMode="auto">
          <a:xfrm>
            <a:off x="566738" y="1598613"/>
            <a:ext cx="4635500" cy="369887"/>
          </a:xfrm>
          <a:prstGeom prst="rect">
            <a:avLst/>
          </a:prstGeom>
          <a:noFill/>
          <a:ln w="9525">
            <a:noFill/>
            <a:miter lim="800000"/>
            <a:headEnd/>
            <a:tailEnd/>
          </a:ln>
        </p:spPr>
        <p:txBody>
          <a:bodyPr>
            <a:spAutoFit/>
          </a:bodyPr>
          <a:lstStyle/>
          <a:p>
            <a:r>
              <a:rPr lang="en-US" altLang="zh-CN">
                <a:latin typeface="微软雅黑" pitchFamily="34" charset="-122"/>
                <a:ea typeface="微软雅黑" pitchFamily="34" charset="-122"/>
              </a:rPr>
              <a:t>(nemu) 0x100100</a:t>
            </a:r>
          </a:p>
        </p:txBody>
      </p:sp>
      <p:sp>
        <p:nvSpPr>
          <p:cNvPr id="46106" name="TextBox 48"/>
          <p:cNvSpPr txBox="1">
            <a:spLocks noChangeArrowheads="1"/>
          </p:cNvSpPr>
          <p:nvPr/>
        </p:nvSpPr>
        <p:spPr bwMode="auto">
          <a:xfrm>
            <a:off x="611188" y="819150"/>
            <a:ext cx="8235950" cy="368300"/>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在表达式求值的过程中，如果发现</a:t>
            </a:r>
            <a:r>
              <a:rPr lang="en-US" altLang="zh-CN">
                <a:latin typeface="微软雅黑" pitchFamily="34" charset="-122"/>
                <a:ea typeface="微软雅黑" pitchFamily="34" charset="-122"/>
              </a:rPr>
              <a:t>token</a:t>
            </a:r>
            <a:r>
              <a:rPr lang="zh-CN" altLang="en-US">
                <a:latin typeface="微软雅黑" pitchFamily="34" charset="-122"/>
                <a:ea typeface="微软雅黑" pitchFamily="34" charset="-122"/>
              </a:rPr>
              <a:t>的类型为一个变量标识符：</a:t>
            </a:r>
          </a:p>
        </p:txBody>
      </p:sp>
      <p:sp>
        <p:nvSpPr>
          <p:cNvPr id="50" name="TextBox 49"/>
          <p:cNvSpPr txBox="1">
            <a:spLocks noChangeArrowheads="1"/>
          </p:cNvSpPr>
          <p:nvPr/>
        </p:nvSpPr>
        <p:spPr bwMode="auto">
          <a:xfrm>
            <a:off x="2771775" y="1268413"/>
            <a:ext cx="6030913" cy="646112"/>
          </a:xfrm>
          <a:prstGeom prst="rect">
            <a:avLst/>
          </a:prstGeom>
          <a:noFill/>
          <a:ln w="9525">
            <a:noFill/>
            <a:miter lim="800000"/>
            <a:headEnd/>
            <a:tailEnd/>
          </a:ln>
        </p:spPr>
        <p:txBody>
          <a:bodyPr>
            <a:spAutoFit/>
          </a:bodyPr>
          <a:lstStyle/>
          <a:p>
            <a:r>
              <a:rPr lang="zh-CN" altLang="en-US">
                <a:solidFill>
                  <a:srgbClr val="FF0000"/>
                </a:solidFill>
                <a:latin typeface="微软雅黑" pitchFamily="34" charset="-122"/>
                <a:ea typeface="微软雅黑" pitchFamily="34" charset="-122"/>
              </a:rPr>
              <a:t>注：因为未实现类型系统，对于基本类型变量只返回地址，  </a:t>
            </a:r>
            <a:endParaRPr lang="en-US" altLang="zh-CN">
              <a:solidFill>
                <a:srgbClr val="FF0000"/>
              </a:solidFill>
              <a:latin typeface="微软雅黑" pitchFamily="34" charset="-122"/>
              <a:ea typeface="微软雅黑" pitchFamily="34" charset="-122"/>
            </a:endParaRPr>
          </a:p>
          <a:p>
            <a:r>
              <a:rPr lang="en-US" altLang="zh-CN">
                <a:solidFill>
                  <a:srgbClr val="FF0000"/>
                </a:solidFill>
                <a:latin typeface="微软雅黑" pitchFamily="34" charset="-122"/>
                <a:ea typeface="微软雅黑" pitchFamily="34" charset="-122"/>
              </a:rPr>
              <a:t>       </a:t>
            </a:r>
            <a:r>
              <a:rPr lang="zh-CN" altLang="en-US">
                <a:solidFill>
                  <a:srgbClr val="FF0000"/>
                </a:solidFill>
                <a:latin typeface="微软雅黑" pitchFamily="34" charset="-122"/>
                <a:ea typeface="微软雅黑" pitchFamily="34" charset="-122"/>
              </a:rPr>
              <a:t>对于整形变量</a:t>
            </a:r>
            <a:r>
              <a:rPr lang="en-US" altLang="zh-CN">
                <a:solidFill>
                  <a:srgbClr val="FF0000"/>
                </a:solidFill>
                <a:latin typeface="微软雅黑" pitchFamily="34" charset="-122"/>
                <a:ea typeface="微软雅黑" pitchFamily="34" charset="-122"/>
              </a:rPr>
              <a:t>x</a:t>
            </a:r>
            <a:r>
              <a:rPr lang="zh-CN" altLang="en-US">
                <a:solidFill>
                  <a:srgbClr val="FF0000"/>
                </a:solidFill>
                <a:latin typeface="微软雅黑" pitchFamily="34" charset="-122"/>
                <a:ea typeface="微软雅黑" pitchFamily="34" charset="-122"/>
              </a:rPr>
              <a:t>，可通过命令“</a:t>
            </a:r>
            <a:r>
              <a:rPr lang="en-US" altLang="zh-CN">
                <a:solidFill>
                  <a:srgbClr val="FF0000"/>
                </a:solidFill>
                <a:latin typeface="微软雅黑" pitchFamily="34" charset="-122"/>
                <a:ea typeface="微软雅黑" pitchFamily="34" charset="-122"/>
              </a:rPr>
              <a:t>p *x</a:t>
            </a:r>
            <a:r>
              <a:rPr lang="zh-CN" altLang="en-US">
                <a:solidFill>
                  <a:srgbClr val="FF0000"/>
                </a:solidFill>
                <a:latin typeface="微软雅黑" pitchFamily="34" charset="-122"/>
                <a:ea typeface="微软雅黑" pitchFamily="34" charset="-122"/>
              </a:rPr>
              <a:t>”输出其取值。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nodeType="clickEffect">
                                  <p:stCondLst>
                                    <p:cond delay="0"/>
                                  </p:stCondLst>
                                  <p:childTnLst>
                                    <p:animEffect transition="out" filter="blinds(horizontal)">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3" presetClass="exit" presetSubtype="10" fill="hold" grpId="1" nodeType="withEffect">
                                  <p:stCondLst>
                                    <p:cond delay="0"/>
                                  </p:stCondLst>
                                  <p:childTnLst>
                                    <p:animEffect transition="out" filter="blinds(horizontal)">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par>
                                <p:cTn id="24" presetID="3" presetClass="entr" presetSubtype="1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xit" presetSubtype="10" fill="hold" grpId="1" nodeType="clickEffect">
                                  <p:stCondLst>
                                    <p:cond delay="0"/>
                                  </p:stCondLst>
                                  <p:childTnLst>
                                    <p:animEffect transition="out" filter="blinds(horizontal)">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par>
                                <p:cTn id="35" presetID="3" presetClass="exit" presetSubtype="10" fill="hold" nodeType="withEffect">
                                  <p:stCondLst>
                                    <p:cond delay="0"/>
                                  </p:stCondLst>
                                  <p:childTnLst>
                                    <p:animEffect transition="out" filter="blinds(horizontal)">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par>
                                <p:cTn id="38" presetID="3" presetClass="entr" presetSubtype="1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linds(horizontal)">
                                      <p:cBhvr>
                                        <p:cTn id="40" dur="500"/>
                                        <p:tgtEl>
                                          <p:spTgt spid="9"/>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linds(horizontal)">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xit" presetSubtype="10" fill="hold" grpId="1" nodeType="clickEffect">
                                  <p:stCondLst>
                                    <p:cond delay="0"/>
                                  </p:stCondLst>
                                  <p:childTnLst>
                                    <p:animEffect transition="out" filter="blinds(horizontal)">
                                      <p:cBhvr>
                                        <p:cTn id="47" dur="500"/>
                                        <p:tgtEl>
                                          <p:spTgt spid="13"/>
                                        </p:tgtEl>
                                      </p:cBhvr>
                                    </p:animEffect>
                                    <p:set>
                                      <p:cBhvr>
                                        <p:cTn id="48" dur="1" fill="hold">
                                          <p:stCondLst>
                                            <p:cond delay="499"/>
                                          </p:stCondLst>
                                        </p:cTn>
                                        <p:tgtEl>
                                          <p:spTgt spid="13"/>
                                        </p:tgtEl>
                                        <p:attrNameLst>
                                          <p:attrName>style.visibility</p:attrName>
                                        </p:attrNameLst>
                                      </p:cBhvr>
                                      <p:to>
                                        <p:strVal val="hidden"/>
                                      </p:to>
                                    </p:set>
                                  </p:childTnLst>
                                </p:cTn>
                              </p:par>
                              <p:par>
                                <p:cTn id="49" presetID="3" presetClass="exit" presetSubtype="10" fill="hold" nodeType="withEffect">
                                  <p:stCondLst>
                                    <p:cond delay="0"/>
                                  </p:stCondLst>
                                  <p:childTnLst>
                                    <p:animEffect transition="out" filter="blinds(horizontal)">
                                      <p:cBhvr>
                                        <p:cTn id="50" dur="500"/>
                                        <p:tgtEl>
                                          <p:spTgt spid="9"/>
                                        </p:tgtEl>
                                      </p:cBhvr>
                                    </p:animEffect>
                                    <p:set>
                                      <p:cBhvr>
                                        <p:cTn id="51" dur="1" fill="hold">
                                          <p:stCondLst>
                                            <p:cond delay="499"/>
                                          </p:stCondLst>
                                        </p:cTn>
                                        <p:tgtEl>
                                          <p:spTgt spid="9"/>
                                        </p:tgtEl>
                                        <p:attrNameLst>
                                          <p:attrName>style.visibility</p:attrName>
                                        </p:attrNameLst>
                                      </p:cBhvr>
                                      <p:to>
                                        <p:strVal val="hidden"/>
                                      </p:to>
                                    </p:set>
                                  </p:childTnLst>
                                </p:cTn>
                              </p:par>
                              <p:par>
                                <p:cTn id="52" presetID="3" presetClass="entr" presetSubtype="10" fill="hold"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blinds(horizontal)">
                                      <p:cBhvr>
                                        <p:cTn id="54" dur="500"/>
                                        <p:tgtEl>
                                          <p:spTgt spid="10"/>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blinds(horizontal)">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blinds(horizontal)">
                                      <p:cBhvr>
                                        <p:cTn id="62" dur="500"/>
                                        <p:tgtEl>
                                          <p:spTgt spid="3"/>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blinds(horizontal)">
                                      <p:cBhvr>
                                        <p:cTn id="65" dur="500"/>
                                        <p:tgtEl>
                                          <p:spTgt spid="4"/>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blinds(horizontal)">
                                      <p:cBhvr>
                                        <p:cTn id="70" dur="500"/>
                                        <p:tgtEl>
                                          <p:spTgt spid="16"/>
                                        </p:tgtEl>
                                      </p:cBhvr>
                                    </p:animEffect>
                                  </p:childTnLst>
                                </p:cTn>
                              </p:par>
                              <p:par>
                                <p:cTn id="71" presetID="3" presetClass="entr" presetSubtype="10" fill="hold"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blinds(horizontal)">
                                      <p:cBhvr>
                                        <p:cTn id="73" dur="500"/>
                                        <p:tgtEl>
                                          <p:spTgt spid="18"/>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blinds(horizontal)">
                                      <p:cBhvr>
                                        <p:cTn id="76" dur="500"/>
                                        <p:tgtEl>
                                          <p:spTgt spid="15"/>
                                        </p:tgtEl>
                                      </p:cBhvr>
                                    </p:animEffect>
                                  </p:childTnLst>
                                </p:cTn>
                              </p:par>
                              <p:par>
                                <p:cTn id="77" presetID="3" presetClass="entr" presetSubtype="10" fill="hold" nodeType="withEffect">
                                  <p:stCondLst>
                                    <p:cond delay="0"/>
                                  </p:stCondLst>
                                  <p:childTnLst>
                                    <p:set>
                                      <p:cBhvr>
                                        <p:cTn id="78" dur="1" fill="hold">
                                          <p:stCondLst>
                                            <p:cond delay="0"/>
                                          </p:stCondLst>
                                        </p:cTn>
                                        <p:tgtEl>
                                          <p:spTgt spid="2"/>
                                        </p:tgtEl>
                                        <p:attrNameLst>
                                          <p:attrName>style.visibility</p:attrName>
                                        </p:attrNameLst>
                                      </p:cBhvr>
                                      <p:to>
                                        <p:strVal val="visible"/>
                                      </p:to>
                                    </p:set>
                                    <p:animEffect transition="in" filter="blinds(horizontal)">
                                      <p:cBhvr>
                                        <p:cTn id="79" dur="500"/>
                                        <p:tgtEl>
                                          <p:spTgt spid="2"/>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blinds(horizontal)">
                                      <p:cBhvr>
                                        <p:cTn id="84" dur="500"/>
                                        <p:tgtEl>
                                          <p:spTgt spid="45"/>
                                        </p:tgtEl>
                                      </p:cBhvr>
                                    </p:animEffect>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grpId="1" nodeType="clickEffect">
                                  <p:stCondLst>
                                    <p:cond delay="0"/>
                                  </p:stCondLst>
                                  <p:childTnLst>
                                    <p:animMotion origin="layout" path="M -2.77778E-7 3.12139E-6 L -2.77778E-7 -0.27607 " pathEditMode="relative" rAng="0" ptsTypes="AA">
                                      <p:cBhvr>
                                        <p:cTn id="88" dur="2000" fill="hold"/>
                                        <p:tgtEl>
                                          <p:spTgt spid="45"/>
                                        </p:tgtEl>
                                        <p:attrNameLst>
                                          <p:attrName>ppt_x</p:attrName>
                                          <p:attrName>ppt_y</p:attrName>
                                        </p:attrNameLst>
                                      </p:cBhvr>
                                      <p:rCtr x="0" y="-138"/>
                                    </p:animMotion>
                                  </p:childTnLst>
                                </p:cTn>
                              </p:par>
                            </p:childTnLst>
                          </p:cTn>
                        </p:par>
                      </p:childTnLst>
                    </p:cTn>
                  </p:par>
                  <p:par>
                    <p:cTn id="89" fill="hold">
                      <p:stCondLst>
                        <p:cond delay="indefinite"/>
                      </p:stCondLst>
                      <p:childTnLst>
                        <p:par>
                          <p:cTn id="90" fill="hold">
                            <p:stCondLst>
                              <p:cond delay="0"/>
                            </p:stCondLst>
                            <p:childTnLst>
                              <p:par>
                                <p:cTn id="91" presetID="3" presetClass="exit" presetSubtype="10" fill="hold" grpId="2" nodeType="clickEffect">
                                  <p:stCondLst>
                                    <p:cond delay="0"/>
                                  </p:stCondLst>
                                  <p:childTnLst>
                                    <p:animEffect transition="out" filter="blinds(horizontal)">
                                      <p:cBhvr>
                                        <p:cTn id="92" dur="500"/>
                                        <p:tgtEl>
                                          <p:spTgt spid="45"/>
                                        </p:tgtEl>
                                      </p:cBhvr>
                                    </p:animEffect>
                                    <p:set>
                                      <p:cBhvr>
                                        <p:cTn id="93" dur="1" fill="hold">
                                          <p:stCondLst>
                                            <p:cond delay="499"/>
                                          </p:stCondLst>
                                        </p:cTn>
                                        <p:tgtEl>
                                          <p:spTgt spid="45"/>
                                        </p:tgtEl>
                                        <p:attrNameLst>
                                          <p:attrName>style.visibility</p:attrName>
                                        </p:attrNameLst>
                                      </p:cBhvr>
                                      <p:to>
                                        <p:strVal val="hidden"/>
                                      </p:to>
                                    </p:set>
                                  </p:childTnLst>
                                </p:cTn>
                              </p:par>
                              <p:par>
                                <p:cTn id="94" presetID="3" presetClass="exit" presetSubtype="10" fill="hold" nodeType="withEffect">
                                  <p:stCondLst>
                                    <p:cond delay="0"/>
                                  </p:stCondLst>
                                  <p:childTnLst>
                                    <p:animEffect transition="out" filter="blinds(horizontal)">
                                      <p:cBhvr>
                                        <p:cTn id="95" dur="500"/>
                                        <p:tgtEl>
                                          <p:spTgt spid="10"/>
                                        </p:tgtEl>
                                      </p:cBhvr>
                                    </p:animEffect>
                                    <p:set>
                                      <p:cBhvr>
                                        <p:cTn id="96" dur="1" fill="hold">
                                          <p:stCondLst>
                                            <p:cond delay="499"/>
                                          </p:stCondLst>
                                        </p:cTn>
                                        <p:tgtEl>
                                          <p:spTgt spid="10"/>
                                        </p:tgtEl>
                                        <p:attrNameLst>
                                          <p:attrName>style.visibility</p:attrName>
                                        </p:attrNameLst>
                                      </p:cBhvr>
                                      <p:to>
                                        <p:strVal val="hidden"/>
                                      </p:to>
                                    </p:set>
                                  </p:childTnLst>
                                </p:cTn>
                              </p:par>
                              <p:par>
                                <p:cTn id="97" presetID="3" presetClass="exit" presetSubtype="10" fill="hold" grpId="1" nodeType="withEffect">
                                  <p:stCondLst>
                                    <p:cond delay="0"/>
                                  </p:stCondLst>
                                  <p:childTnLst>
                                    <p:animEffect transition="out" filter="blinds(horizontal)">
                                      <p:cBhvr>
                                        <p:cTn id="98" dur="500"/>
                                        <p:tgtEl>
                                          <p:spTgt spid="14"/>
                                        </p:tgtEl>
                                      </p:cBhvr>
                                    </p:animEffect>
                                    <p:set>
                                      <p:cBhvr>
                                        <p:cTn id="99" dur="1" fill="hold">
                                          <p:stCondLst>
                                            <p:cond delay="499"/>
                                          </p:stCondLst>
                                        </p:cTn>
                                        <p:tgtEl>
                                          <p:spTgt spid="14"/>
                                        </p:tgtEl>
                                        <p:attrNameLst>
                                          <p:attrName>style.visibility</p:attrName>
                                        </p:attrNameLst>
                                      </p:cBhvr>
                                      <p:to>
                                        <p:strVal val="hidden"/>
                                      </p:to>
                                    </p:set>
                                  </p:childTnLst>
                                </p:cTn>
                              </p:par>
                              <p:par>
                                <p:cTn id="100" presetID="3" presetClass="entr" presetSubtype="10" fill="hold" nodeType="with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blinds(horizontal)">
                                      <p:cBhvr>
                                        <p:cTn id="102" dur="500"/>
                                        <p:tgtEl>
                                          <p:spTgt spid="33"/>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34"/>
                                        </p:tgtEl>
                                        <p:attrNameLst>
                                          <p:attrName>style.visibility</p:attrName>
                                        </p:attrNameLst>
                                      </p:cBhvr>
                                      <p:to>
                                        <p:strVal val="visible"/>
                                      </p:to>
                                    </p:set>
                                    <p:animEffect transition="in" filter="blinds(horizontal)">
                                      <p:cBhvr>
                                        <p:cTn id="105" dur="500"/>
                                        <p:tgtEl>
                                          <p:spTgt spid="34"/>
                                        </p:tgtEl>
                                      </p:cBhvr>
                                    </p:animEffect>
                                  </p:childTnLst>
                                </p:cTn>
                              </p:par>
                              <p:par>
                                <p:cTn id="106" presetID="3" presetClass="exit" presetSubtype="10" fill="hold" nodeType="withEffect">
                                  <p:stCondLst>
                                    <p:cond delay="0"/>
                                  </p:stCondLst>
                                  <p:childTnLst>
                                    <p:animEffect transition="out" filter="blinds(horizontal)">
                                      <p:cBhvr>
                                        <p:cTn id="107" dur="500"/>
                                        <p:tgtEl>
                                          <p:spTgt spid="18"/>
                                        </p:tgtEl>
                                      </p:cBhvr>
                                    </p:animEffect>
                                    <p:set>
                                      <p:cBhvr>
                                        <p:cTn id="108" dur="1" fill="hold">
                                          <p:stCondLst>
                                            <p:cond delay="499"/>
                                          </p:stCondLst>
                                        </p:cTn>
                                        <p:tgtEl>
                                          <p:spTgt spid="18"/>
                                        </p:tgtEl>
                                        <p:attrNameLst>
                                          <p:attrName>style.visibility</p:attrName>
                                        </p:attrNameLst>
                                      </p:cBhvr>
                                      <p:to>
                                        <p:strVal val="hidden"/>
                                      </p:to>
                                    </p:set>
                                  </p:childTnLst>
                                </p:cTn>
                              </p:par>
                              <p:par>
                                <p:cTn id="109" presetID="3" presetClass="exit" presetSubtype="10" fill="hold" nodeType="withEffect">
                                  <p:stCondLst>
                                    <p:cond delay="0"/>
                                  </p:stCondLst>
                                  <p:childTnLst>
                                    <p:animEffect transition="out" filter="blinds(horizontal)">
                                      <p:cBhvr>
                                        <p:cTn id="110" dur="500"/>
                                        <p:tgtEl>
                                          <p:spTgt spid="2"/>
                                        </p:tgtEl>
                                      </p:cBhvr>
                                    </p:animEffect>
                                    <p:set>
                                      <p:cBhvr>
                                        <p:cTn id="111" dur="1" fill="hold">
                                          <p:stCondLst>
                                            <p:cond delay="499"/>
                                          </p:stCondLst>
                                        </p:cTn>
                                        <p:tgtEl>
                                          <p:spTgt spid="2"/>
                                        </p:tgtEl>
                                        <p:attrNameLst>
                                          <p:attrName>style.visibility</p:attrName>
                                        </p:attrNameLst>
                                      </p:cBhvr>
                                      <p:to>
                                        <p:strVal val="hidden"/>
                                      </p:to>
                                    </p:set>
                                  </p:childTnLst>
                                </p:cTn>
                              </p:par>
                              <p:par>
                                <p:cTn id="112" presetID="3" presetClass="exit" presetSubtype="10" fill="hold" grpId="1" nodeType="withEffect">
                                  <p:stCondLst>
                                    <p:cond delay="0"/>
                                  </p:stCondLst>
                                  <p:childTnLst>
                                    <p:animEffect transition="out" filter="blinds(horizontal)">
                                      <p:cBhvr>
                                        <p:cTn id="113" dur="500"/>
                                        <p:tgtEl>
                                          <p:spTgt spid="15"/>
                                        </p:tgtEl>
                                      </p:cBhvr>
                                    </p:animEffect>
                                    <p:set>
                                      <p:cBhvr>
                                        <p:cTn id="114" dur="1" fill="hold">
                                          <p:stCondLst>
                                            <p:cond delay="499"/>
                                          </p:stCondLst>
                                        </p:cTn>
                                        <p:tgtEl>
                                          <p:spTgt spid="15"/>
                                        </p:tgtEl>
                                        <p:attrNameLst>
                                          <p:attrName>style.visibility</p:attrName>
                                        </p:attrNameLst>
                                      </p:cBhvr>
                                      <p:to>
                                        <p:strVal val="hidden"/>
                                      </p:to>
                                    </p:set>
                                  </p:childTnLst>
                                </p:cTn>
                              </p:par>
                              <p:par>
                                <p:cTn id="115" presetID="3" presetClass="entr" presetSubtype="10" fill="hold" grpId="0" nodeType="withEffect">
                                  <p:stCondLst>
                                    <p:cond delay="0"/>
                                  </p:stCondLst>
                                  <p:childTnLst>
                                    <p:set>
                                      <p:cBhvr>
                                        <p:cTn id="116" dur="1" fill="hold">
                                          <p:stCondLst>
                                            <p:cond delay="0"/>
                                          </p:stCondLst>
                                        </p:cTn>
                                        <p:tgtEl>
                                          <p:spTgt spid="35"/>
                                        </p:tgtEl>
                                        <p:attrNameLst>
                                          <p:attrName>style.visibility</p:attrName>
                                        </p:attrNameLst>
                                      </p:cBhvr>
                                      <p:to>
                                        <p:strVal val="visible"/>
                                      </p:to>
                                    </p:set>
                                    <p:animEffect transition="in" filter="blinds(horizontal)">
                                      <p:cBhvr>
                                        <p:cTn id="117" dur="500"/>
                                        <p:tgtEl>
                                          <p:spTgt spid="35"/>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18"/>
                                        </p:tgtEl>
                                        <p:attrNameLst>
                                          <p:attrName>style.visibility</p:attrName>
                                        </p:attrNameLst>
                                      </p:cBhvr>
                                      <p:to>
                                        <p:strVal val="visible"/>
                                      </p:to>
                                    </p:set>
                                    <p:animEffect transition="in" filter="blinds(horizontal)">
                                      <p:cBhvr>
                                        <p:cTn id="122" dur="500"/>
                                        <p:tgtEl>
                                          <p:spTgt spid="18"/>
                                        </p:tgtEl>
                                      </p:cBhvr>
                                    </p:animEffect>
                                  </p:childTnLst>
                                </p:cTn>
                              </p:par>
                              <p:par>
                                <p:cTn id="123" presetID="3" presetClass="entr" presetSubtype="10" fill="hold" nodeType="withEffect">
                                  <p:stCondLst>
                                    <p:cond delay="0"/>
                                  </p:stCondLst>
                                  <p:childTnLst>
                                    <p:set>
                                      <p:cBhvr>
                                        <p:cTn id="124" dur="1" fill="hold">
                                          <p:stCondLst>
                                            <p:cond delay="0"/>
                                          </p:stCondLst>
                                        </p:cTn>
                                        <p:tgtEl>
                                          <p:spTgt spid="6"/>
                                        </p:tgtEl>
                                        <p:attrNameLst>
                                          <p:attrName>style.visibility</p:attrName>
                                        </p:attrNameLst>
                                      </p:cBhvr>
                                      <p:to>
                                        <p:strVal val="visible"/>
                                      </p:to>
                                    </p:set>
                                    <p:animEffect transition="in" filter="blinds(horizontal)">
                                      <p:cBhvr>
                                        <p:cTn id="125" dur="500"/>
                                        <p:tgtEl>
                                          <p:spTgt spid="6"/>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blinds(horizontal)">
                                      <p:cBhvr>
                                        <p:cTn id="130" dur="500"/>
                                        <p:tgtEl>
                                          <p:spTgt spid="47"/>
                                        </p:tgtEl>
                                      </p:cBhvr>
                                    </p:animEffect>
                                  </p:childTnLst>
                                </p:cTn>
                              </p:par>
                            </p:childTnLst>
                          </p:cTn>
                        </p:par>
                      </p:childTnLst>
                    </p:cTn>
                  </p:par>
                  <p:par>
                    <p:cTn id="131" fill="hold">
                      <p:stCondLst>
                        <p:cond delay="indefinite"/>
                      </p:stCondLst>
                      <p:childTnLst>
                        <p:par>
                          <p:cTn id="132" fill="hold">
                            <p:stCondLst>
                              <p:cond delay="0"/>
                            </p:stCondLst>
                            <p:childTnLst>
                              <p:par>
                                <p:cTn id="133" presetID="0" presetClass="path" presetSubtype="0" accel="50000" decel="50000" fill="hold" grpId="1" nodeType="clickEffect">
                                  <p:stCondLst>
                                    <p:cond delay="0"/>
                                  </p:stCondLst>
                                  <p:childTnLst>
                                    <p:animMotion origin="layout" path="M -2.77778E-7 3.12139E-6 L -2.77778E-7 -0.27607 " pathEditMode="relative" rAng="0" ptsTypes="AA">
                                      <p:cBhvr>
                                        <p:cTn id="134" dur="2000" fill="hold"/>
                                        <p:tgtEl>
                                          <p:spTgt spid="47"/>
                                        </p:tgtEl>
                                        <p:attrNameLst>
                                          <p:attrName>ppt_x</p:attrName>
                                          <p:attrName>ppt_y</p:attrName>
                                        </p:attrNameLst>
                                      </p:cBhvr>
                                      <p:rCtr x="0" y="-138"/>
                                    </p:animMotion>
                                  </p:childTnLst>
                                </p:cTn>
                              </p:par>
                            </p:childTnLst>
                          </p:cTn>
                        </p:par>
                      </p:childTnLst>
                    </p:cTn>
                  </p:par>
                  <p:par>
                    <p:cTn id="135" fill="hold">
                      <p:stCondLst>
                        <p:cond delay="indefinite"/>
                      </p:stCondLst>
                      <p:childTnLst>
                        <p:par>
                          <p:cTn id="136" fill="hold">
                            <p:stCondLst>
                              <p:cond delay="0"/>
                            </p:stCondLst>
                            <p:childTnLst>
                              <p:par>
                                <p:cTn id="137" presetID="3" presetClass="emph" presetSubtype="2" fill="hold" nodeType="clickEffect">
                                  <p:stCondLst>
                                    <p:cond delay="0"/>
                                  </p:stCondLst>
                                  <p:childTnLst>
                                    <p:animClr clrSpc="rgb" dir="cw">
                                      <p:cBhvr override="childStyle">
                                        <p:cTn id="138" dur="500" fill="hold"/>
                                        <p:tgtEl>
                                          <p:spTgt spid="32">
                                            <p:txEl>
                                              <p:pRg st="0" end="0"/>
                                            </p:txEl>
                                          </p:spTgt>
                                        </p:tgtEl>
                                        <p:attrNameLst>
                                          <p:attrName>style.color</p:attrName>
                                        </p:attrNameLst>
                                      </p:cBhvr>
                                      <p:to>
                                        <a:srgbClr val="0066CC"/>
                                      </p:to>
                                    </p:animClr>
                                  </p:childTnLst>
                                </p:cTn>
                              </p:par>
                              <p:par>
                                <p:cTn id="139" presetID="3" presetClass="exit" presetSubtype="10" fill="hold" grpId="2" nodeType="withEffect">
                                  <p:stCondLst>
                                    <p:cond delay="0"/>
                                  </p:stCondLst>
                                  <p:childTnLst>
                                    <p:animEffect transition="out" filter="blinds(horizontal)">
                                      <p:cBhvr>
                                        <p:cTn id="140" dur="500"/>
                                        <p:tgtEl>
                                          <p:spTgt spid="47"/>
                                        </p:tgtEl>
                                      </p:cBhvr>
                                    </p:animEffect>
                                    <p:set>
                                      <p:cBhvr>
                                        <p:cTn id="141" dur="1" fill="hold">
                                          <p:stCondLst>
                                            <p:cond delay="499"/>
                                          </p:stCondLst>
                                        </p:cTn>
                                        <p:tgtEl>
                                          <p:spTgt spid="47"/>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3" presetClass="entr" presetSubtype="10" fill="hold" grpId="0" nodeType="clickEffect">
                                  <p:stCondLst>
                                    <p:cond delay="0"/>
                                  </p:stCondLst>
                                  <p:childTnLst>
                                    <p:set>
                                      <p:cBhvr>
                                        <p:cTn id="145" dur="1" fill="hold">
                                          <p:stCondLst>
                                            <p:cond delay="0"/>
                                          </p:stCondLst>
                                        </p:cTn>
                                        <p:tgtEl>
                                          <p:spTgt spid="48"/>
                                        </p:tgtEl>
                                        <p:attrNameLst>
                                          <p:attrName>style.visibility</p:attrName>
                                        </p:attrNameLst>
                                      </p:cBhvr>
                                      <p:to>
                                        <p:strVal val="visible"/>
                                      </p:to>
                                    </p:set>
                                    <p:animEffect transition="in" filter="blinds(horizontal)">
                                      <p:cBhvr>
                                        <p:cTn id="146" dur="500"/>
                                        <p:tgtEl>
                                          <p:spTgt spid="48"/>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ntr" presetSubtype="10" fill="hold" nodeType="clickEffect">
                                  <p:stCondLst>
                                    <p:cond delay="0"/>
                                  </p:stCondLst>
                                  <p:childTnLst>
                                    <p:set>
                                      <p:cBhvr>
                                        <p:cTn id="150" dur="1" fill="hold">
                                          <p:stCondLst>
                                            <p:cond delay="0"/>
                                          </p:stCondLst>
                                        </p:cTn>
                                        <p:tgtEl>
                                          <p:spTgt spid="50">
                                            <p:txEl>
                                              <p:pRg st="0" end="0"/>
                                            </p:txEl>
                                          </p:spTgt>
                                        </p:tgtEl>
                                        <p:attrNameLst>
                                          <p:attrName>style.visibility</p:attrName>
                                        </p:attrNameLst>
                                      </p:cBhvr>
                                      <p:to>
                                        <p:strVal val="visible"/>
                                      </p:to>
                                    </p:set>
                                    <p:animEffect transition="in" filter="blinds(horizontal)">
                                      <p:cBhvr>
                                        <p:cTn id="151" dur="500"/>
                                        <p:tgtEl>
                                          <p:spTgt spid="50">
                                            <p:txEl>
                                              <p:pRg st="0" end="0"/>
                                            </p:txEl>
                                          </p:spTgt>
                                        </p:tgtEl>
                                      </p:cBhvr>
                                    </p:animEffect>
                                  </p:childTnLst>
                                </p:cTn>
                              </p:par>
                              <p:par>
                                <p:cTn id="152" presetID="3" presetClass="entr" presetSubtype="10" fill="hold" nodeType="withEffect">
                                  <p:stCondLst>
                                    <p:cond delay="0"/>
                                  </p:stCondLst>
                                  <p:childTnLst>
                                    <p:set>
                                      <p:cBhvr>
                                        <p:cTn id="153" dur="1" fill="hold">
                                          <p:stCondLst>
                                            <p:cond delay="0"/>
                                          </p:stCondLst>
                                        </p:cTn>
                                        <p:tgtEl>
                                          <p:spTgt spid="50">
                                            <p:txEl>
                                              <p:pRg st="1" end="1"/>
                                            </p:txEl>
                                          </p:spTgt>
                                        </p:tgtEl>
                                        <p:attrNameLst>
                                          <p:attrName>style.visibility</p:attrName>
                                        </p:attrNameLst>
                                      </p:cBhvr>
                                      <p:to>
                                        <p:strVal val="visible"/>
                                      </p:to>
                                    </p:set>
                                    <p:animEffect transition="in" filter="blinds(horizontal)">
                                      <p:cBhvr>
                                        <p:cTn id="154" dur="500"/>
                                        <p:tgtEl>
                                          <p:spTgt spid="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34" grpId="0" animBg="1"/>
      <p:bldP spid="35" grpId="0" animBg="1"/>
      <p:bldP spid="45" grpId="0"/>
      <p:bldP spid="45" grpId="1"/>
      <p:bldP spid="45" grpId="2"/>
      <p:bldP spid="47" grpId="0"/>
      <p:bldP spid="47" grpId="1"/>
      <p:bldP spid="47" grpId="2"/>
      <p:bldP spid="4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98425"/>
            <a:ext cx="8229600" cy="561975"/>
          </a:xfrm>
        </p:spPr>
        <p:txBody>
          <a:bodyPr/>
          <a:lstStyle/>
          <a:p>
            <a:r>
              <a:rPr lang="zh-CN" altLang="en-US" sz="3600"/>
              <a:t>如何添加变量支持</a:t>
            </a:r>
          </a:p>
        </p:txBody>
      </p:sp>
      <p:sp>
        <p:nvSpPr>
          <p:cNvPr id="47107" name="TextBox 2"/>
          <p:cNvSpPr txBox="1">
            <a:spLocks noChangeArrowheads="1"/>
          </p:cNvSpPr>
          <p:nvPr/>
        </p:nvSpPr>
        <p:spPr bwMode="auto">
          <a:xfrm>
            <a:off x="476250" y="871538"/>
            <a:ext cx="8145463" cy="4132262"/>
          </a:xfrm>
          <a:prstGeom prst="rect">
            <a:avLst/>
          </a:prstGeom>
          <a:noFill/>
          <a:ln w="9525">
            <a:noFill/>
            <a:miter lim="800000"/>
            <a:headEnd/>
            <a:tailEnd/>
          </a:ln>
        </p:spPr>
        <p:txBody>
          <a:bodyPr>
            <a:spAutoFit/>
          </a:bodyPr>
          <a:lstStyle/>
          <a:p>
            <a:pPr>
              <a:lnSpc>
                <a:spcPts val="3500"/>
              </a:lnSpc>
              <a:buFont typeface="Wingdings" pitchFamily="2" charset="2"/>
              <a:buChar char="l"/>
            </a:pPr>
            <a:r>
              <a:rPr lang="zh-CN" altLang="en-US">
                <a:latin typeface="微软雅黑" pitchFamily="34" charset="-122"/>
                <a:ea typeface="微软雅黑" pitchFamily="34" charset="-122"/>
              </a:rPr>
              <a:t> 在表达式求值的词法分析和递归求值中添加对变量的识别和处理；</a:t>
            </a:r>
            <a:endParaRPr lang="en-US" altLang="zh-CN">
              <a:latin typeface="微软雅黑" pitchFamily="34" charset="-122"/>
              <a:ea typeface="微软雅黑" pitchFamily="34" charset="-122"/>
            </a:endParaRPr>
          </a:p>
          <a:p>
            <a:pPr>
              <a:lnSpc>
                <a:spcPts val="3500"/>
              </a:lnSpc>
              <a:buFont typeface="Wingdings" pitchFamily="2" charset="2"/>
              <a:buChar char="l"/>
            </a:pPr>
            <a:endParaRPr lang="en-US" altLang="zh-CN">
              <a:latin typeface="微软雅黑" pitchFamily="34" charset="-122"/>
              <a:ea typeface="微软雅黑" pitchFamily="34" charset="-122"/>
            </a:endParaRPr>
          </a:p>
          <a:p>
            <a:pPr>
              <a:lnSpc>
                <a:spcPts val="3500"/>
              </a:lnSpc>
              <a:buFont typeface="Wingdings" pitchFamily="2" charset="2"/>
              <a:buChar char="l"/>
            </a:pPr>
            <a:r>
              <a:rPr lang="en-US" altLang="zh-CN">
                <a:latin typeface="微软雅黑" pitchFamily="34" charset="-122"/>
                <a:ea typeface="微软雅黑" pitchFamily="34" charset="-122"/>
              </a:rPr>
              <a:t> </a:t>
            </a:r>
            <a:r>
              <a:rPr lang="en-US" altLang="zh-CN" b="1">
                <a:solidFill>
                  <a:srgbClr val="0066CC"/>
                </a:solidFill>
                <a:latin typeface="微软雅黑" pitchFamily="34" charset="-122"/>
                <a:ea typeface="微软雅黑" pitchFamily="34" charset="-122"/>
              </a:rPr>
              <a:t>load_table()</a:t>
            </a:r>
            <a:r>
              <a:rPr lang="zh-CN" altLang="en-US">
                <a:latin typeface="微软雅黑" pitchFamily="34" charset="-122"/>
                <a:ea typeface="微软雅黑" pitchFamily="34" charset="-122"/>
              </a:rPr>
              <a:t>函数（～</a:t>
            </a:r>
            <a:r>
              <a:rPr lang="en-US" altLang="zh-CN">
                <a:latin typeface="微软雅黑" pitchFamily="34" charset="-122"/>
                <a:ea typeface="微软雅黑" pitchFamily="34" charset="-122"/>
              </a:rPr>
              <a:t>/monitor/debug/elf.c</a:t>
            </a:r>
            <a:r>
              <a:rPr lang="zh-CN" altLang="en-US">
                <a:latin typeface="微软雅黑" pitchFamily="34" charset="-122"/>
                <a:ea typeface="微软雅黑" pitchFamily="34" charset="-122"/>
              </a:rPr>
              <a:t>）已提取符号表和字符串表；</a:t>
            </a:r>
            <a:endParaRPr lang="en-US" altLang="zh-CN">
              <a:latin typeface="微软雅黑" pitchFamily="34" charset="-122"/>
              <a:ea typeface="微软雅黑" pitchFamily="34" charset="-122"/>
            </a:endParaRPr>
          </a:p>
          <a:p>
            <a:pPr lvl="1">
              <a:lnSpc>
                <a:spcPts val="3500"/>
              </a:lnSpc>
              <a:buFont typeface="Wingdings" pitchFamily="2" charset="2"/>
              <a:buChar char="Ø"/>
            </a:pPr>
            <a:r>
              <a:rPr lang="en-US" altLang="zh-CN">
                <a:latin typeface="微软雅黑" pitchFamily="34" charset="-122"/>
                <a:ea typeface="微软雅黑" pitchFamily="34" charset="-122"/>
              </a:rPr>
              <a:t> strtab</a:t>
            </a:r>
            <a:r>
              <a:rPr lang="zh-CN" altLang="en-US">
                <a:latin typeface="微软雅黑" pitchFamily="34" charset="-122"/>
                <a:ea typeface="微软雅黑" pitchFamily="34" charset="-122"/>
              </a:rPr>
              <a:t>：字符串表</a:t>
            </a:r>
            <a:endParaRPr lang="en-US" altLang="zh-CN">
              <a:latin typeface="微软雅黑" pitchFamily="34" charset="-122"/>
              <a:ea typeface="微软雅黑" pitchFamily="34" charset="-122"/>
            </a:endParaRPr>
          </a:p>
          <a:p>
            <a:pPr lvl="1">
              <a:lnSpc>
                <a:spcPts val="3500"/>
              </a:lnSpc>
              <a:buFont typeface="Wingdings" pitchFamily="2" charset="2"/>
              <a:buChar char="Ø"/>
            </a:pPr>
            <a:r>
              <a:rPr lang="en-US" altLang="zh-CN">
                <a:latin typeface="微软雅黑" pitchFamily="34" charset="-122"/>
                <a:ea typeface="微软雅黑" pitchFamily="34" charset="-122"/>
              </a:rPr>
              <a:t> symtab</a:t>
            </a:r>
            <a:r>
              <a:rPr lang="zh-CN" altLang="en-US">
                <a:latin typeface="微软雅黑" pitchFamily="34" charset="-122"/>
                <a:ea typeface="微软雅黑" pitchFamily="34" charset="-122"/>
              </a:rPr>
              <a:t>：符号表</a:t>
            </a:r>
            <a:endParaRPr lang="en-US" altLang="zh-CN">
              <a:latin typeface="微软雅黑" pitchFamily="34" charset="-122"/>
              <a:ea typeface="微软雅黑" pitchFamily="34" charset="-122"/>
            </a:endParaRPr>
          </a:p>
          <a:p>
            <a:pPr lvl="1">
              <a:lnSpc>
                <a:spcPts val="3500"/>
              </a:lnSpc>
              <a:buFont typeface="Wingdings" pitchFamily="2" charset="2"/>
              <a:buChar char="Ø"/>
            </a:pPr>
            <a:r>
              <a:rPr lang="en-US" altLang="zh-CN">
                <a:latin typeface="微软雅黑" pitchFamily="34" charset="-122"/>
                <a:ea typeface="微软雅黑" pitchFamily="34" charset="-122"/>
              </a:rPr>
              <a:t> nr_symtabl_entry</a:t>
            </a:r>
            <a:r>
              <a:rPr lang="zh-CN" altLang="en-US">
                <a:latin typeface="微软雅黑" pitchFamily="34" charset="-122"/>
                <a:ea typeface="微软雅黑" pitchFamily="34" charset="-122"/>
              </a:rPr>
              <a:t>：符号表的表项数目</a:t>
            </a:r>
            <a:endParaRPr lang="en-US" altLang="zh-CN">
              <a:latin typeface="微软雅黑" pitchFamily="34" charset="-122"/>
              <a:ea typeface="微软雅黑" pitchFamily="34" charset="-122"/>
            </a:endParaRPr>
          </a:p>
          <a:p>
            <a:pPr lvl="1">
              <a:lnSpc>
                <a:spcPts val="3500"/>
              </a:lnSpc>
              <a:buFont typeface="Wingdings" pitchFamily="2" charset="2"/>
              <a:buChar char="Ø"/>
            </a:pPr>
            <a:endParaRPr lang="en-US" altLang="zh-CN">
              <a:latin typeface="微软雅黑" pitchFamily="34" charset="-122"/>
              <a:ea typeface="微软雅黑" pitchFamily="34" charset="-122"/>
            </a:endParaRPr>
          </a:p>
          <a:p>
            <a:pPr>
              <a:lnSpc>
                <a:spcPts val="3500"/>
              </a:lnSpc>
              <a:buFont typeface="Wingdings" pitchFamily="2" charset="2"/>
              <a:buChar char="l"/>
            </a:pP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头文件</a:t>
            </a:r>
            <a:r>
              <a:rPr lang="en-US" altLang="zh-CN" b="1">
                <a:solidFill>
                  <a:srgbClr val="0066CC"/>
                </a:solidFill>
                <a:latin typeface="微软雅黑" pitchFamily="34" charset="-122"/>
                <a:ea typeface="微软雅黑" pitchFamily="34" charset="-122"/>
              </a:rPr>
              <a:t>&lt;elf.h&gt;</a:t>
            </a:r>
            <a:r>
              <a:rPr lang="zh-CN" altLang="en-US">
                <a:latin typeface="微软雅黑" pitchFamily="34" charset="-122"/>
                <a:ea typeface="微软雅黑" pitchFamily="34" charset="-122"/>
              </a:rPr>
              <a:t>定义了与</a:t>
            </a:r>
            <a:r>
              <a:rPr lang="en-US" altLang="zh-CN">
                <a:latin typeface="微软雅黑" pitchFamily="34" charset="-122"/>
                <a:ea typeface="微软雅黑" pitchFamily="34" charset="-122"/>
              </a:rPr>
              <a:t>ELF</a:t>
            </a:r>
            <a:r>
              <a:rPr lang="zh-CN" altLang="en-US">
                <a:latin typeface="微软雅黑" pitchFamily="34" charset="-122"/>
                <a:ea typeface="微软雅黑" pitchFamily="34" charset="-122"/>
              </a:rPr>
              <a:t>文件相关的数据结构，以便对符号表进行操作，</a:t>
            </a:r>
            <a:endParaRPr lang="en-US" altLang="zh-CN">
              <a:latin typeface="微软雅黑" pitchFamily="34" charset="-122"/>
              <a:ea typeface="微软雅黑" pitchFamily="34" charset="-122"/>
            </a:endParaRPr>
          </a:p>
          <a:p>
            <a:pPr>
              <a:lnSpc>
                <a:spcPts val="3500"/>
              </a:lnSpc>
            </a:pP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可通过命令“</a:t>
            </a:r>
            <a:r>
              <a:rPr lang="en-US" altLang="zh-CN">
                <a:latin typeface="微软雅黑" pitchFamily="34" charset="-122"/>
                <a:ea typeface="微软雅黑" pitchFamily="34" charset="-122"/>
              </a:rPr>
              <a:t>man 5 elf</a:t>
            </a:r>
            <a:r>
              <a:rPr lang="zh-CN" altLang="en-US">
                <a:latin typeface="微软雅黑" pitchFamily="34" charset="-122"/>
                <a:ea typeface="微软雅黑" pitchFamily="34" charset="-122"/>
              </a:rPr>
              <a:t>”进行查阅</a:t>
            </a:r>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27781" y="-31157"/>
            <a:ext cx="8737600" cy="804862"/>
          </a:xfrm>
        </p:spPr>
        <p:txBody>
          <a:bodyPr/>
          <a:lstStyle/>
          <a:p>
            <a:r>
              <a:rPr lang="en-US" altLang="zh-CN" dirty="0">
                <a:ea typeface="宋体" pitchFamily="2" charset="-122"/>
              </a:rPr>
              <a:t>IA-32</a:t>
            </a:r>
            <a:r>
              <a:rPr lang="zh-CN" altLang="en-US" dirty="0">
                <a:ea typeface="宋体" pitchFamily="2" charset="-122"/>
              </a:rPr>
              <a:t>过程调用的机器级表示</a:t>
            </a:r>
            <a:endParaRPr lang="en-US" altLang="zh-CN" dirty="0">
              <a:ea typeface="宋体" pitchFamily="2" charset="-122"/>
            </a:endParaRPr>
          </a:p>
        </p:txBody>
      </p:sp>
      <p:sp>
        <p:nvSpPr>
          <p:cNvPr id="6" name="Rectangle 3"/>
          <p:cNvSpPr txBox="1">
            <a:spLocks noChangeArrowheads="1"/>
          </p:cNvSpPr>
          <p:nvPr/>
        </p:nvSpPr>
        <p:spPr bwMode="auto">
          <a:xfrm>
            <a:off x="250825" y="1453710"/>
            <a:ext cx="8229600" cy="4300538"/>
          </a:xfrm>
          <a:prstGeom prst="rect">
            <a:avLst/>
          </a:prstGeom>
          <a:noFill/>
          <a:ln w="9525">
            <a:noFill/>
            <a:miter lim="800000"/>
            <a:headEnd/>
            <a:tailEnd/>
          </a:ln>
        </p:spPr>
        <p:txBody>
          <a:bodyPr/>
          <a:lstStyle/>
          <a:p>
            <a:pPr marL="342900" indent="-342900">
              <a:spcBef>
                <a:spcPct val="20000"/>
              </a:spcBef>
              <a:buClr>
                <a:srgbClr val="FF0000"/>
              </a:buClr>
              <a:defRPr/>
            </a:pPr>
            <a:endParaRPr kumimoji="1" lang="en-US" altLang="zh-CN" sz="2000" kern="0" dirty="0">
              <a:latin typeface="微软雅黑" pitchFamily="34" charset="-122"/>
              <a:ea typeface="微软雅黑" pitchFamily="34" charset="-122"/>
            </a:endParaRPr>
          </a:p>
        </p:txBody>
      </p:sp>
      <p:pic>
        <p:nvPicPr>
          <p:cNvPr id="36868" name="Picture 4"/>
          <p:cNvPicPr>
            <a:picLocks noChangeAspect="1" noChangeArrowheads="1"/>
          </p:cNvPicPr>
          <p:nvPr/>
        </p:nvPicPr>
        <p:blipFill>
          <a:blip r:embed="rId3" cstate="print"/>
          <a:srcRect/>
          <a:stretch>
            <a:fillRect/>
          </a:stretch>
        </p:blipFill>
        <p:spPr bwMode="auto">
          <a:xfrm>
            <a:off x="250825" y="1453710"/>
            <a:ext cx="8461375" cy="5087938"/>
          </a:xfrm>
          <a:prstGeom prst="rect">
            <a:avLst/>
          </a:prstGeom>
          <a:noFill/>
          <a:ln w="9525">
            <a:noFill/>
            <a:miter lim="800000"/>
            <a:headEnd/>
            <a:tailEnd/>
          </a:ln>
        </p:spPr>
      </p:pic>
      <p:sp>
        <p:nvSpPr>
          <p:cNvPr id="8" name="Text Box 5"/>
          <p:cNvSpPr txBox="1">
            <a:spLocks noChangeArrowheads="1"/>
          </p:cNvSpPr>
          <p:nvPr/>
        </p:nvSpPr>
        <p:spPr bwMode="auto">
          <a:xfrm>
            <a:off x="503238" y="2650685"/>
            <a:ext cx="900112" cy="369888"/>
          </a:xfrm>
          <a:prstGeom prst="rect">
            <a:avLst/>
          </a:prstGeom>
          <a:noFill/>
          <a:ln w="9525">
            <a:noFill/>
            <a:miter lim="800000"/>
            <a:headEnd/>
            <a:tailEnd/>
          </a:ln>
        </p:spPr>
        <p:txBody>
          <a:bodyPr>
            <a:spAutoFit/>
          </a:bodyPr>
          <a:lstStyle/>
          <a:p>
            <a:pPr eaLnBrk="1" hangingPunct="1">
              <a:spcBef>
                <a:spcPct val="50000"/>
              </a:spcBef>
            </a:pPr>
            <a:r>
              <a:rPr lang="zh-CN" altLang="en-US" sz="1800" b="1">
                <a:solidFill>
                  <a:srgbClr val="0033CC"/>
                </a:solidFill>
                <a:ea typeface="宋体" pitchFamily="2" charset="-122"/>
                <a:cs typeface="Tahoma" pitchFamily="34" charset="0"/>
              </a:rPr>
              <a:t>①</a:t>
            </a:r>
          </a:p>
        </p:txBody>
      </p:sp>
      <p:sp>
        <p:nvSpPr>
          <p:cNvPr id="9" name="Text Box 6"/>
          <p:cNvSpPr txBox="1">
            <a:spLocks noChangeArrowheads="1"/>
          </p:cNvSpPr>
          <p:nvPr/>
        </p:nvSpPr>
        <p:spPr bwMode="auto">
          <a:xfrm>
            <a:off x="2322513" y="3317435"/>
            <a:ext cx="900112" cy="368300"/>
          </a:xfrm>
          <a:prstGeom prst="rect">
            <a:avLst/>
          </a:prstGeom>
          <a:noFill/>
          <a:ln w="9525">
            <a:noFill/>
            <a:miter lim="800000"/>
            <a:headEnd/>
            <a:tailEnd/>
          </a:ln>
        </p:spPr>
        <p:txBody>
          <a:bodyPr>
            <a:spAutoFit/>
          </a:bodyPr>
          <a:lstStyle/>
          <a:p>
            <a:pPr eaLnBrk="1" hangingPunct="1">
              <a:spcBef>
                <a:spcPct val="50000"/>
              </a:spcBef>
            </a:pPr>
            <a:r>
              <a:rPr lang="zh-CN" altLang="en-US" sz="1800" b="1">
                <a:solidFill>
                  <a:srgbClr val="0033CC"/>
                </a:solidFill>
                <a:ea typeface="宋体" pitchFamily="2" charset="-122"/>
                <a:cs typeface="Tahoma" pitchFamily="34" charset="0"/>
              </a:rPr>
              <a:t>②</a:t>
            </a:r>
          </a:p>
        </p:txBody>
      </p:sp>
      <p:sp>
        <p:nvSpPr>
          <p:cNvPr id="10" name="Text Box 7"/>
          <p:cNvSpPr txBox="1">
            <a:spLocks noChangeArrowheads="1"/>
          </p:cNvSpPr>
          <p:nvPr/>
        </p:nvSpPr>
        <p:spPr bwMode="auto">
          <a:xfrm>
            <a:off x="5364163" y="4450910"/>
            <a:ext cx="900112" cy="366713"/>
          </a:xfrm>
          <a:prstGeom prst="rect">
            <a:avLst/>
          </a:prstGeom>
          <a:noFill/>
          <a:ln w="9525">
            <a:noFill/>
            <a:miter lim="800000"/>
            <a:headEnd/>
            <a:tailEnd/>
          </a:ln>
        </p:spPr>
        <p:txBody>
          <a:bodyPr>
            <a:spAutoFit/>
          </a:bodyPr>
          <a:lstStyle/>
          <a:p>
            <a:pPr eaLnBrk="1" hangingPunct="1">
              <a:spcBef>
                <a:spcPct val="50000"/>
              </a:spcBef>
            </a:pPr>
            <a:r>
              <a:rPr lang="zh-CN" altLang="en-US" sz="1800" b="1">
                <a:solidFill>
                  <a:srgbClr val="0033CC"/>
                </a:solidFill>
                <a:ea typeface="宋体" pitchFamily="2" charset="-122"/>
                <a:cs typeface="Tahoma" pitchFamily="34" charset="0"/>
              </a:rPr>
              <a:t>③</a:t>
            </a:r>
          </a:p>
        </p:txBody>
      </p:sp>
      <p:sp>
        <p:nvSpPr>
          <p:cNvPr id="11" name="Text Box 8"/>
          <p:cNvSpPr txBox="1">
            <a:spLocks noChangeArrowheads="1"/>
          </p:cNvSpPr>
          <p:nvPr/>
        </p:nvSpPr>
        <p:spPr bwMode="auto">
          <a:xfrm>
            <a:off x="6408738" y="3595248"/>
            <a:ext cx="900112" cy="366712"/>
          </a:xfrm>
          <a:prstGeom prst="rect">
            <a:avLst/>
          </a:prstGeom>
          <a:noFill/>
          <a:ln w="9525">
            <a:noFill/>
            <a:miter lim="800000"/>
            <a:headEnd/>
            <a:tailEnd/>
          </a:ln>
        </p:spPr>
        <p:txBody>
          <a:bodyPr>
            <a:spAutoFit/>
          </a:bodyPr>
          <a:lstStyle/>
          <a:p>
            <a:pPr eaLnBrk="1" hangingPunct="1">
              <a:spcBef>
                <a:spcPct val="50000"/>
              </a:spcBef>
            </a:pPr>
            <a:r>
              <a:rPr lang="zh-CN" altLang="en-US" sz="1800" b="1">
                <a:solidFill>
                  <a:srgbClr val="0033CC"/>
                </a:solidFill>
                <a:ea typeface="宋体" pitchFamily="2" charset="-122"/>
                <a:cs typeface="Tahoma" pitchFamily="34" charset="0"/>
              </a:rPr>
              <a:t>④</a:t>
            </a:r>
          </a:p>
        </p:txBody>
      </p:sp>
      <p:sp>
        <p:nvSpPr>
          <p:cNvPr id="36873" name="Text Box 9"/>
          <p:cNvSpPr txBox="1">
            <a:spLocks noChangeArrowheads="1"/>
          </p:cNvSpPr>
          <p:nvPr/>
        </p:nvSpPr>
        <p:spPr bwMode="auto">
          <a:xfrm>
            <a:off x="385763" y="4855723"/>
            <a:ext cx="2925762" cy="400050"/>
          </a:xfrm>
          <a:prstGeom prst="rect">
            <a:avLst/>
          </a:prstGeom>
          <a:solidFill>
            <a:schemeClr val="bg1"/>
          </a:solidFill>
          <a:ln w="9525" algn="ctr">
            <a:noFill/>
            <a:miter lim="800000"/>
            <a:headEnd/>
            <a:tailEnd/>
          </a:ln>
        </p:spPr>
        <p:txBody>
          <a:bodyPr>
            <a:spAutoFit/>
          </a:bodyPr>
          <a:lstStyle/>
          <a:p>
            <a:pPr marL="342900" indent="-342900">
              <a:spcBef>
                <a:spcPct val="50000"/>
              </a:spcBef>
            </a:pPr>
            <a:r>
              <a:rPr lang="en-US" altLang="zh-CN" sz="2000">
                <a:solidFill>
                  <a:srgbClr val="FF0000"/>
                </a:solidFill>
                <a:ea typeface="宋体" pitchFamily="2" charset="-122"/>
                <a:cs typeface="Tahoma" pitchFamily="34" charset="0"/>
              </a:rPr>
              <a:t>Q(</a:t>
            </a:r>
            <a:r>
              <a:rPr lang="zh-CN" altLang="en-US" sz="2000">
                <a:solidFill>
                  <a:srgbClr val="FF0000"/>
                </a:solidFill>
                <a:ea typeface="宋体" pitchFamily="2" charset="-122"/>
                <a:cs typeface="Tahoma" pitchFamily="34" charset="0"/>
              </a:rPr>
              <a:t>参数</a:t>
            </a:r>
            <a:r>
              <a:rPr lang="en-US" altLang="zh-CN" sz="2000">
                <a:solidFill>
                  <a:srgbClr val="FF0000"/>
                </a:solidFill>
                <a:ea typeface="宋体" pitchFamily="2" charset="-122"/>
                <a:cs typeface="Tahoma" pitchFamily="34" charset="0"/>
              </a:rPr>
              <a:t>1</a:t>
            </a:r>
            <a:r>
              <a:rPr lang="zh-CN" altLang="en-US" sz="2000">
                <a:solidFill>
                  <a:srgbClr val="FF0000"/>
                </a:solidFill>
                <a:ea typeface="宋体" pitchFamily="2" charset="-122"/>
                <a:cs typeface="Tahoma" pitchFamily="34" charset="0"/>
              </a:rPr>
              <a:t>，</a:t>
            </a:r>
            <a:r>
              <a:rPr lang="en-US" altLang="zh-CN" sz="2000">
                <a:solidFill>
                  <a:srgbClr val="FF0000"/>
                </a:solidFill>
                <a:ea typeface="宋体" pitchFamily="2" charset="-122"/>
                <a:cs typeface="Tahoma" pitchFamily="34" charset="0"/>
              </a:rPr>
              <a:t>…</a:t>
            </a:r>
            <a:r>
              <a:rPr lang="zh-CN" altLang="en-US" sz="2000">
                <a:solidFill>
                  <a:srgbClr val="FF0000"/>
                </a:solidFill>
                <a:ea typeface="宋体" pitchFamily="2" charset="-122"/>
                <a:cs typeface="Tahoma" pitchFamily="34" charset="0"/>
              </a:rPr>
              <a:t>，参数</a:t>
            </a:r>
            <a:r>
              <a:rPr lang="en-US" altLang="zh-CN" sz="2000">
                <a:solidFill>
                  <a:srgbClr val="FF0000"/>
                </a:solidFill>
                <a:ea typeface="宋体" pitchFamily="2" charset="-122"/>
                <a:cs typeface="Tahoma" pitchFamily="34" charset="0"/>
              </a:rPr>
              <a:t>n);</a:t>
            </a:r>
            <a:endParaRPr lang="zh-CN" altLang="en-US" sz="2000">
              <a:solidFill>
                <a:srgbClr val="FF0000"/>
              </a:solidFill>
              <a:ea typeface="宋体" pitchFamily="2" charset="-122"/>
              <a:cs typeface="Tahoma" pitchFamily="34" charset="0"/>
            </a:endParaRPr>
          </a:p>
        </p:txBody>
      </p:sp>
      <p:sp>
        <p:nvSpPr>
          <p:cNvPr id="36874" name="Rectangle 10"/>
          <p:cNvSpPr>
            <a:spLocks noChangeArrowheads="1"/>
          </p:cNvSpPr>
          <p:nvPr/>
        </p:nvSpPr>
        <p:spPr bwMode="auto">
          <a:xfrm>
            <a:off x="3917950" y="3685735"/>
            <a:ext cx="1100138" cy="1008063"/>
          </a:xfrm>
          <a:prstGeom prst="rect">
            <a:avLst/>
          </a:prstGeom>
          <a:solidFill>
            <a:srgbClr val="FF0000">
              <a:alpha val="25882"/>
            </a:srgbClr>
          </a:solidFill>
          <a:ln w="9525" algn="ctr">
            <a:noFill/>
            <a:miter lim="800000"/>
            <a:headEnd/>
            <a:tailEnd/>
          </a:ln>
        </p:spPr>
        <p:txBody>
          <a:bodyPr wrap="none" anchor="ctr"/>
          <a:lstStyle/>
          <a:p>
            <a:endParaRPr lang="zh-CN" altLang="en-US">
              <a:ea typeface="宋体" pitchFamily="2" charset="-122"/>
            </a:endParaRPr>
          </a:p>
        </p:txBody>
      </p:sp>
      <p:sp>
        <p:nvSpPr>
          <p:cNvPr id="36875" name="Rectangle 11"/>
          <p:cNvSpPr>
            <a:spLocks noChangeArrowheads="1"/>
          </p:cNvSpPr>
          <p:nvPr/>
        </p:nvSpPr>
        <p:spPr bwMode="auto">
          <a:xfrm>
            <a:off x="3927475" y="4676335"/>
            <a:ext cx="1090613" cy="809625"/>
          </a:xfrm>
          <a:prstGeom prst="rect">
            <a:avLst/>
          </a:prstGeom>
          <a:solidFill>
            <a:srgbClr val="0000FF">
              <a:alpha val="25882"/>
            </a:srgbClr>
          </a:solidFill>
          <a:ln w="9525" algn="ctr">
            <a:noFill/>
            <a:miter lim="800000"/>
            <a:headEnd/>
            <a:tailEnd/>
          </a:ln>
        </p:spPr>
        <p:txBody>
          <a:bodyPr wrap="none" anchor="ctr"/>
          <a:lstStyle/>
          <a:p>
            <a:endParaRPr lang="zh-CN" altLang="en-US">
              <a:ea typeface="宋体" pitchFamily="2" charset="-122"/>
            </a:endParaRPr>
          </a:p>
        </p:txBody>
      </p:sp>
      <p:sp>
        <p:nvSpPr>
          <p:cNvPr id="36876" name="TextBox 15"/>
          <p:cNvSpPr txBox="1">
            <a:spLocks noChangeArrowheads="1"/>
          </p:cNvSpPr>
          <p:nvPr/>
        </p:nvSpPr>
        <p:spPr bwMode="auto">
          <a:xfrm>
            <a:off x="5795963" y="818710"/>
            <a:ext cx="1944687" cy="922338"/>
          </a:xfrm>
          <a:prstGeom prst="rect">
            <a:avLst/>
          </a:prstGeom>
          <a:noFill/>
          <a:ln w="9525">
            <a:noFill/>
            <a:miter lim="800000"/>
            <a:headEnd/>
            <a:tailEnd/>
          </a:ln>
        </p:spPr>
        <p:txBody>
          <a:bodyPr>
            <a:spAutoFit/>
          </a:bodyPr>
          <a:lstStyle/>
          <a:p>
            <a:pPr algn="ctr"/>
            <a:r>
              <a:rPr lang="zh-CN" altLang="en-US" sz="1800">
                <a:solidFill>
                  <a:srgbClr val="0033CC"/>
                </a:solidFill>
                <a:latin typeface="Tahoma" pitchFamily="34" charset="0"/>
                <a:ea typeface="宋体" pitchFamily="2" charset="-122"/>
                <a:cs typeface="Tahoma" pitchFamily="34" charset="0"/>
              </a:rPr>
              <a:t>过程调用过程中</a:t>
            </a:r>
            <a:r>
              <a:rPr lang="zh-CN" altLang="en-US" sz="1800">
                <a:solidFill>
                  <a:srgbClr val="FF0000"/>
                </a:solidFill>
                <a:latin typeface="Tahoma" pitchFamily="34" charset="0"/>
                <a:ea typeface="宋体" pitchFamily="2" charset="-122"/>
                <a:cs typeface="Tahoma" pitchFamily="34" charset="0"/>
              </a:rPr>
              <a:t>栈</a:t>
            </a:r>
            <a:r>
              <a:rPr lang="zh-CN" altLang="en-US" sz="1800">
                <a:solidFill>
                  <a:srgbClr val="0033CC"/>
                </a:solidFill>
                <a:latin typeface="Tahoma" pitchFamily="34" charset="0"/>
                <a:ea typeface="宋体" pitchFamily="2" charset="-122"/>
                <a:cs typeface="Tahoma" pitchFamily="34" charset="0"/>
              </a:rPr>
              <a:t>和</a:t>
            </a:r>
            <a:r>
              <a:rPr lang="zh-CN" altLang="en-US" sz="1800">
                <a:solidFill>
                  <a:srgbClr val="FF0000"/>
                </a:solidFill>
                <a:latin typeface="Tahoma" pitchFamily="34" charset="0"/>
                <a:ea typeface="宋体" pitchFamily="2" charset="-122"/>
                <a:cs typeface="Tahoma" pitchFamily="34" charset="0"/>
              </a:rPr>
              <a:t>栈帧</a:t>
            </a:r>
            <a:r>
              <a:rPr lang="zh-CN" altLang="en-US" sz="1800">
                <a:solidFill>
                  <a:srgbClr val="0033CC"/>
                </a:solidFill>
                <a:latin typeface="Tahoma" pitchFamily="34" charset="0"/>
                <a:ea typeface="宋体" pitchFamily="2" charset="-122"/>
                <a:cs typeface="Tahoma" pitchFamily="34" charset="0"/>
              </a:rPr>
              <a:t>的变化 </a:t>
            </a:r>
            <a:r>
              <a:rPr lang="en-US" altLang="zh-CN" sz="1800">
                <a:solidFill>
                  <a:srgbClr val="0033CC"/>
                </a:solidFill>
                <a:latin typeface="Tahoma" pitchFamily="34" charset="0"/>
                <a:ea typeface="宋体" pitchFamily="2" charset="-122"/>
                <a:cs typeface="Tahoma" pitchFamily="34" charset="0"/>
              </a:rPr>
              <a:t>(Q</a:t>
            </a:r>
            <a:r>
              <a:rPr lang="zh-CN" altLang="en-US" sz="1800">
                <a:solidFill>
                  <a:srgbClr val="0033CC"/>
                </a:solidFill>
                <a:latin typeface="Tahoma" pitchFamily="34" charset="0"/>
                <a:ea typeface="宋体" pitchFamily="2" charset="-122"/>
                <a:cs typeface="Tahoma" pitchFamily="34" charset="0"/>
              </a:rPr>
              <a:t>为被调用过程</a:t>
            </a:r>
            <a:r>
              <a:rPr lang="en-US" altLang="zh-CN" sz="1800">
                <a:solidFill>
                  <a:srgbClr val="0033CC"/>
                </a:solidFill>
                <a:latin typeface="Tahoma" pitchFamily="34" charset="0"/>
                <a:ea typeface="宋体" pitchFamily="2" charset="-122"/>
                <a:cs typeface="Tahoma"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ectangle 3"/>
          <p:cNvSpPr>
            <a:spLocks noChangeArrowheads="1"/>
          </p:cNvSpPr>
          <p:nvPr/>
        </p:nvSpPr>
        <p:spPr bwMode="auto">
          <a:xfrm>
            <a:off x="0" y="2738438"/>
            <a:ext cx="2970213" cy="4119562"/>
          </a:xfrm>
          <a:prstGeom prst="rect">
            <a:avLst/>
          </a:prstGeom>
          <a:noFill/>
          <a:ln w="9525">
            <a:noFill/>
            <a:miter lim="800000"/>
            <a:headEnd/>
            <a:tailEnd/>
          </a:ln>
        </p:spPr>
        <p:txBody>
          <a:bodyPr tIns="0" bIns="0">
            <a:spAutoFit/>
          </a:bodyPr>
          <a:lstStyle/>
          <a:p>
            <a:r>
              <a:rPr lang="en-US" altLang="zh-CN">
                <a:solidFill>
                  <a:srgbClr val="3333CC"/>
                </a:solidFill>
              </a:rPr>
              <a:t>caller</a:t>
            </a:r>
            <a:r>
              <a:rPr lang="zh-CN" altLang="en-US">
                <a:solidFill>
                  <a:srgbClr val="3333CC"/>
                </a:solidFill>
              </a:rPr>
              <a:t>：</a:t>
            </a:r>
          </a:p>
          <a:p>
            <a:r>
              <a:rPr lang="en-US" altLang="zh-CN"/>
              <a:t> pushl	%ebp</a:t>
            </a:r>
          </a:p>
          <a:p>
            <a:r>
              <a:rPr lang="en-US" altLang="zh-CN"/>
              <a:t> movl 	%esp, %ebp</a:t>
            </a:r>
          </a:p>
          <a:p>
            <a:r>
              <a:rPr lang="en-US" altLang="zh-CN"/>
              <a:t> subl	$24, %esp</a:t>
            </a:r>
          </a:p>
          <a:p>
            <a:r>
              <a:rPr lang="en-US" altLang="zh-CN"/>
              <a:t> movl	$125, -12(%ebp)	</a:t>
            </a:r>
          </a:p>
          <a:p>
            <a:r>
              <a:rPr lang="en-US" altLang="zh-CN"/>
              <a:t> movl	$80, -8(%ebp) </a:t>
            </a:r>
          </a:p>
          <a:p>
            <a:r>
              <a:rPr lang="en-US" altLang="zh-CN"/>
              <a:t> movl     -8(%ebp), %eax</a:t>
            </a:r>
          </a:p>
          <a:p>
            <a:r>
              <a:rPr lang="en-US" altLang="zh-CN"/>
              <a:t> movl	%eax, 4(%esp)</a:t>
            </a:r>
          </a:p>
          <a:p>
            <a:r>
              <a:rPr lang="en-US" altLang="zh-CN"/>
              <a:t> movl	-12(%ebp), %eax	</a:t>
            </a:r>
          </a:p>
          <a:p>
            <a:r>
              <a:rPr lang="en-US" altLang="zh-CN"/>
              <a:t> movl	%eax, (%esp)	</a:t>
            </a:r>
          </a:p>
          <a:p>
            <a:r>
              <a:rPr lang="en-US" altLang="zh-CN"/>
              <a:t> call	add		</a:t>
            </a:r>
          </a:p>
          <a:p>
            <a:r>
              <a:rPr lang="en-US" altLang="zh-CN"/>
              <a:t> movl	%eax, -4(%ebp) 	</a:t>
            </a:r>
          </a:p>
          <a:p>
            <a:r>
              <a:rPr lang="en-US" altLang="zh-CN"/>
              <a:t> movl	-4(%ebp), %eax	</a:t>
            </a:r>
          </a:p>
          <a:p>
            <a:r>
              <a:rPr lang="en-US" altLang="zh-CN"/>
              <a:t> leave	</a:t>
            </a:r>
          </a:p>
          <a:p>
            <a:r>
              <a:rPr lang="en-US" altLang="zh-CN"/>
              <a:t> ret </a:t>
            </a:r>
            <a:endParaRPr lang="zh-CN" altLang="en-US"/>
          </a:p>
        </p:txBody>
      </p:sp>
      <p:grpSp>
        <p:nvGrpSpPr>
          <p:cNvPr id="2" name="Group 4"/>
          <p:cNvGrpSpPr>
            <a:grpSpLocks/>
          </p:cNvGrpSpPr>
          <p:nvPr/>
        </p:nvGrpSpPr>
        <p:grpSpPr bwMode="auto">
          <a:xfrm>
            <a:off x="2322513" y="3114675"/>
            <a:ext cx="1035050" cy="687388"/>
            <a:chOff x="1746" y="1848"/>
            <a:chExt cx="652" cy="433"/>
          </a:xfrm>
        </p:grpSpPr>
        <p:sp>
          <p:nvSpPr>
            <p:cNvPr id="48170" name="AutoShape 5"/>
            <p:cNvSpPr>
              <a:spLocks/>
            </p:cNvSpPr>
            <p:nvPr/>
          </p:nvSpPr>
          <p:spPr bwMode="auto">
            <a:xfrm>
              <a:off x="1746" y="1848"/>
              <a:ext cx="170" cy="425"/>
            </a:xfrm>
            <a:prstGeom prst="rightBrace">
              <a:avLst>
                <a:gd name="adj1" fmla="val 20833"/>
                <a:gd name="adj2" fmla="val 50000"/>
              </a:avLst>
            </a:prstGeom>
            <a:noFill/>
            <a:ln w="28575">
              <a:solidFill>
                <a:srgbClr val="FF3300"/>
              </a:solidFill>
              <a:round/>
              <a:headEnd/>
              <a:tailEnd/>
            </a:ln>
          </p:spPr>
          <p:txBody>
            <a:bodyPr wrap="none" anchor="ctr"/>
            <a:lstStyle/>
            <a:p>
              <a:pPr algn="ctr"/>
              <a:endParaRPr lang="zh-CN" altLang="en-US">
                <a:solidFill>
                  <a:srgbClr val="FF3300"/>
                </a:solidFill>
              </a:endParaRPr>
            </a:p>
          </p:txBody>
        </p:sp>
        <p:sp>
          <p:nvSpPr>
            <p:cNvPr id="48171" name="Text Box 6"/>
            <p:cNvSpPr txBox="1">
              <a:spLocks noChangeArrowheads="1"/>
            </p:cNvSpPr>
            <p:nvPr/>
          </p:nvSpPr>
          <p:spPr bwMode="auto">
            <a:xfrm>
              <a:off x="1916" y="1877"/>
              <a:ext cx="482" cy="404"/>
            </a:xfrm>
            <a:prstGeom prst="rect">
              <a:avLst/>
            </a:prstGeom>
            <a:noFill/>
            <a:ln w="9525">
              <a:noFill/>
              <a:miter lim="800000"/>
              <a:headEnd/>
              <a:tailEnd/>
            </a:ln>
          </p:spPr>
          <p:txBody>
            <a:bodyPr>
              <a:spAutoFit/>
            </a:bodyPr>
            <a:lstStyle/>
            <a:p>
              <a:pPr>
                <a:spcBef>
                  <a:spcPct val="50000"/>
                </a:spcBef>
              </a:pPr>
              <a:r>
                <a:rPr lang="zh-CN" altLang="en-US">
                  <a:solidFill>
                    <a:srgbClr val="FF3300"/>
                  </a:solidFill>
                </a:rPr>
                <a:t>准备阶段</a:t>
              </a:r>
            </a:p>
          </p:txBody>
        </p:sp>
      </p:grpSp>
      <p:grpSp>
        <p:nvGrpSpPr>
          <p:cNvPr id="3" name="Group 7"/>
          <p:cNvGrpSpPr>
            <a:grpSpLocks/>
          </p:cNvGrpSpPr>
          <p:nvPr/>
        </p:nvGrpSpPr>
        <p:grpSpPr bwMode="auto">
          <a:xfrm>
            <a:off x="881063" y="6264275"/>
            <a:ext cx="989012" cy="587375"/>
            <a:chOff x="584" y="3916"/>
            <a:chExt cx="623" cy="370"/>
          </a:xfrm>
        </p:grpSpPr>
        <p:sp>
          <p:nvSpPr>
            <p:cNvPr id="48168" name="AutoShape 8"/>
            <p:cNvSpPr>
              <a:spLocks/>
            </p:cNvSpPr>
            <p:nvPr/>
          </p:nvSpPr>
          <p:spPr bwMode="auto">
            <a:xfrm>
              <a:off x="584" y="3973"/>
              <a:ext cx="170" cy="308"/>
            </a:xfrm>
            <a:prstGeom prst="rightBrace">
              <a:avLst>
                <a:gd name="adj1" fmla="val 15098"/>
                <a:gd name="adj2" fmla="val 50000"/>
              </a:avLst>
            </a:prstGeom>
            <a:noFill/>
            <a:ln w="28575">
              <a:solidFill>
                <a:srgbClr val="FF3300"/>
              </a:solidFill>
              <a:round/>
              <a:headEnd/>
              <a:tailEnd/>
            </a:ln>
          </p:spPr>
          <p:txBody>
            <a:bodyPr wrap="none" anchor="ctr"/>
            <a:lstStyle/>
            <a:p>
              <a:pPr algn="ctr"/>
              <a:endParaRPr lang="zh-CN" altLang="en-US">
                <a:solidFill>
                  <a:srgbClr val="FF3300"/>
                </a:solidFill>
              </a:endParaRPr>
            </a:p>
          </p:txBody>
        </p:sp>
        <p:sp>
          <p:nvSpPr>
            <p:cNvPr id="48169" name="Text Box 9"/>
            <p:cNvSpPr txBox="1">
              <a:spLocks noChangeArrowheads="1"/>
            </p:cNvSpPr>
            <p:nvPr/>
          </p:nvSpPr>
          <p:spPr bwMode="auto">
            <a:xfrm>
              <a:off x="725" y="3916"/>
              <a:ext cx="482" cy="370"/>
            </a:xfrm>
            <a:prstGeom prst="rect">
              <a:avLst/>
            </a:prstGeom>
            <a:noFill/>
            <a:ln w="9525">
              <a:noFill/>
              <a:miter lim="800000"/>
              <a:headEnd/>
              <a:tailEnd/>
            </a:ln>
          </p:spPr>
          <p:txBody>
            <a:bodyPr>
              <a:spAutoFit/>
            </a:bodyPr>
            <a:lstStyle/>
            <a:p>
              <a:pPr>
                <a:lnSpc>
                  <a:spcPct val="90000"/>
                </a:lnSpc>
                <a:spcBef>
                  <a:spcPct val="10000"/>
                </a:spcBef>
              </a:pPr>
              <a:r>
                <a:rPr lang="zh-CN" altLang="en-US">
                  <a:solidFill>
                    <a:srgbClr val="FF3300"/>
                  </a:solidFill>
                </a:rPr>
                <a:t>结束阶段</a:t>
              </a:r>
            </a:p>
          </p:txBody>
        </p:sp>
      </p:grpSp>
      <p:pic>
        <p:nvPicPr>
          <p:cNvPr id="145" name="Picture 10"/>
          <p:cNvPicPr>
            <a:picLocks noChangeAspect="1" noChangeArrowheads="1"/>
          </p:cNvPicPr>
          <p:nvPr/>
        </p:nvPicPr>
        <p:blipFill>
          <a:blip r:embed="rId3" cstate="print"/>
          <a:srcRect/>
          <a:stretch>
            <a:fillRect/>
          </a:stretch>
        </p:blipFill>
        <p:spPr bwMode="auto">
          <a:xfrm>
            <a:off x="4481513" y="0"/>
            <a:ext cx="4662487" cy="5805488"/>
          </a:xfrm>
          <a:prstGeom prst="rect">
            <a:avLst/>
          </a:prstGeom>
          <a:noFill/>
          <a:ln w="9525">
            <a:noFill/>
            <a:miter lim="800000"/>
            <a:headEnd/>
            <a:tailEnd/>
          </a:ln>
        </p:spPr>
      </p:pic>
      <p:sp>
        <p:nvSpPr>
          <p:cNvPr id="146" name="Text Box 11"/>
          <p:cNvSpPr txBox="1">
            <a:spLocks noChangeArrowheads="1"/>
          </p:cNvSpPr>
          <p:nvPr/>
        </p:nvSpPr>
        <p:spPr bwMode="auto">
          <a:xfrm>
            <a:off x="7902575" y="98425"/>
            <a:ext cx="944563" cy="701675"/>
          </a:xfrm>
          <a:prstGeom prst="rect">
            <a:avLst/>
          </a:prstGeom>
          <a:noFill/>
          <a:ln w="9525">
            <a:noFill/>
            <a:miter lim="800000"/>
            <a:headEnd/>
            <a:tailEnd/>
          </a:ln>
        </p:spPr>
        <p:txBody>
          <a:bodyPr>
            <a:spAutoFit/>
          </a:bodyPr>
          <a:lstStyle/>
          <a:p>
            <a:r>
              <a:rPr lang="en-US" altLang="zh-CN" sz="2000">
                <a:solidFill>
                  <a:srgbClr val="FF3300"/>
                </a:solidFill>
              </a:rPr>
              <a:t>caller</a:t>
            </a:r>
          </a:p>
          <a:p>
            <a:r>
              <a:rPr lang="zh-CN" altLang="en-US" sz="2000">
                <a:solidFill>
                  <a:srgbClr val="FF3300"/>
                </a:solidFill>
              </a:rPr>
              <a:t>帧底</a:t>
            </a:r>
          </a:p>
        </p:txBody>
      </p:sp>
      <p:sp>
        <p:nvSpPr>
          <p:cNvPr id="147" name="Text Box 12"/>
          <p:cNvSpPr txBox="1">
            <a:spLocks noChangeArrowheads="1"/>
          </p:cNvSpPr>
          <p:nvPr/>
        </p:nvSpPr>
        <p:spPr bwMode="auto">
          <a:xfrm>
            <a:off x="115888" y="46038"/>
            <a:ext cx="3286125" cy="2573337"/>
          </a:xfrm>
          <a:prstGeom prst="rect">
            <a:avLst/>
          </a:prstGeom>
          <a:solidFill>
            <a:schemeClr val="bg1"/>
          </a:solidFill>
          <a:ln w="9525" algn="ctr">
            <a:solidFill>
              <a:schemeClr val="tx1"/>
            </a:solidFill>
            <a:miter lim="800000"/>
            <a:headEnd/>
            <a:tailEnd/>
          </a:ln>
        </p:spPr>
        <p:txBody>
          <a:bodyPr>
            <a:spAutoFit/>
          </a:bodyPr>
          <a:lstStyle/>
          <a:p>
            <a:pPr marL="342900" indent="-342900"/>
            <a:r>
              <a:rPr lang="en-US" altLang="zh-CN"/>
              <a:t>int add ( int x, int y ) {</a:t>
            </a:r>
          </a:p>
          <a:p>
            <a:pPr marL="342900" indent="-342900"/>
            <a:r>
              <a:rPr lang="en-US" altLang="zh-CN"/>
              <a:t>	 return x+y;</a:t>
            </a:r>
          </a:p>
          <a:p>
            <a:pPr marL="342900" indent="-342900"/>
            <a:r>
              <a:rPr lang="en-US" altLang="zh-CN"/>
              <a:t>}</a:t>
            </a:r>
          </a:p>
          <a:p>
            <a:pPr marL="342900" indent="-342900"/>
            <a:r>
              <a:rPr lang="en-US" altLang="zh-CN"/>
              <a:t>int	 caller ( ) {	</a:t>
            </a:r>
          </a:p>
          <a:p>
            <a:pPr marL="342900" indent="-342900"/>
            <a:r>
              <a:rPr lang="en-US" altLang="zh-CN"/>
              <a:t>	 int	t1 = 125;</a:t>
            </a:r>
          </a:p>
          <a:p>
            <a:pPr marL="342900" indent="-342900"/>
            <a:r>
              <a:rPr lang="en-US" altLang="zh-CN"/>
              <a:t>      int 	t2 = 80;</a:t>
            </a:r>
          </a:p>
          <a:p>
            <a:pPr marL="342900" indent="-342900"/>
            <a:r>
              <a:rPr lang="en-US" altLang="zh-CN"/>
              <a:t>	 int	sum = </a:t>
            </a:r>
            <a:r>
              <a:rPr lang="en-US" altLang="zh-CN">
                <a:solidFill>
                  <a:srgbClr val="FF3300"/>
                </a:solidFill>
              </a:rPr>
              <a:t>add (t1, t2)</a:t>
            </a:r>
            <a:r>
              <a:rPr lang="en-US" altLang="zh-CN"/>
              <a:t>;</a:t>
            </a:r>
          </a:p>
          <a:p>
            <a:pPr marL="342900" indent="-342900"/>
            <a:r>
              <a:rPr lang="en-US" altLang="zh-CN"/>
              <a:t>	 return sum;</a:t>
            </a:r>
            <a:endParaRPr lang="zh-CN" altLang="en-US"/>
          </a:p>
          <a:p>
            <a:pPr marL="342900" indent="-342900"/>
            <a:r>
              <a:rPr lang="en-US" altLang="zh-CN"/>
              <a:t>}</a:t>
            </a:r>
            <a:endParaRPr lang="zh-CN" altLang="en-US"/>
          </a:p>
        </p:txBody>
      </p:sp>
      <p:grpSp>
        <p:nvGrpSpPr>
          <p:cNvPr id="4" name="Group 14"/>
          <p:cNvGrpSpPr>
            <a:grpSpLocks/>
          </p:cNvGrpSpPr>
          <p:nvPr/>
        </p:nvGrpSpPr>
        <p:grpSpPr bwMode="auto">
          <a:xfrm>
            <a:off x="2771775" y="3789363"/>
            <a:ext cx="1125538" cy="641350"/>
            <a:chOff x="1746" y="2387"/>
            <a:chExt cx="709" cy="404"/>
          </a:xfrm>
        </p:grpSpPr>
        <p:sp>
          <p:nvSpPr>
            <p:cNvPr id="48166" name="AutoShape 15"/>
            <p:cNvSpPr>
              <a:spLocks/>
            </p:cNvSpPr>
            <p:nvPr/>
          </p:nvSpPr>
          <p:spPr bwMode="auto">
            <a:xfrm>
              <a:off x="1746" y="2443"/>
              <a:ext cx="170" cy="306"/>
            </a:xfrm>
            <a:prstGeom prst="rightBrace">
              <a:avLst>
                <a:gd name="adj1" fmla="val 15000"/>
                <a:gd name="adj2" fmla="val 50000"/>
              </a:avLst>
            </a:prstGeom>
            <a:noFill/>
            <a:ln w="28575">
              <a:solidFill>
                <a:srgbClr val="FF3300"/>
              </a:solidFill>
              <a:round/>
              <a:headEnd/>
              <a:tailEnd/>
            </a:ln>
          </p:spPr>
          <p:txBody>
            <a:bodyPr wrap="none" anchor="ctr"/>
            <a:lstStyle/>
            <a:p>
              <a:pPr algn="ctr"/>
              <a:endParaRPr lang="zh-CN" altLang="en-US">
                <a:solidFill>
                  <a:srgbClr val="FF3300"/>
                </a:solidFill>
              </a:endParaRPr>
            </a:p>
          </p:txBody>
        </p:sp>
        <p:sp>
          <p:nvSpPr>
            <p:cNvPr id="48167" name="Text Box 16"/>
            <p:cNvSpPr txBox="1">
              <a:spLocks noChangeArrowheads="1"/>
            </p:cNvSpPr>
            <p:nvPr/>
          </p:nvSpPr>
          <p:spPr bwMode="auto">
            <a:xfrm>
              <a:off x="1888" y="2387"/>
              <a:ext cx="567" cy="404"/>
            </a:xfrm>
            <a:prstGeom prst="rect">
              <a:avLst/>
            </a:prstGeom>
            <a:noFill/>
            <a:ln w="9525">
              <a:noFill/>
              <a:miter lim="800000"/>
              <a:headEnd/>
              <a:tailEnd/>
            </a:ln>
          </p:spPr>
          <p:txBody>
            <a:bodyPr>
              <a:spAutoFit/>
            </a:bodyPr>
            <a:lstStyle/>
            <a:p>
              <a:pPr>
                <a:spcBef>
                  <a:spcPct val="50000"/>
                </a:spcBef>
              </a:pPr>
              <a:r>
                <a:rPr lang="zh-CN" altLang="en-US">
                  <a:solidFill>
                    <a:srgbClr val="FF3300"/>
                  </a:solidFill>
                </a:rPr>
                <a:t>分配局部变量</a:t>
              </a:r>
            </a:p>
          </p:txBody>
        </p:sp>
      </p:grpSp>
      <p:grpSp>
        <p:nvGrpSpPr>
          <p:cNvPr id="5" name="Group 17"/>
          <p:cNvGrpSpPr>
            <a:grpSpLocks/>
          </p:cNvGrpSpPr>
          <p:nvPr/>
        </p:nvGrpSpPr>
        <p:grpSpPr bwMode="auto">
          <a:xfrm>
            <a:off x="2771775" y="4464050"/>
            <a:ext cx="1125538" cy="927100"/>
            <a:chOff x="1746" y="2812"/>
            <a:chExt cx="709" cy="584"/>
          </a:xfrm>
        </p:grpSpPr>
        <p:sp>
          <p:nvSpPr>
            <p:cNvPr id="48164" name="AutoShape 18"/>
            <p:cNvSpPr>
              <a:spLocks/>
            </p:cNvSpPr>
            <p:nvPr/>
          </p:nvSpPr>
          <p:spPr bwMode="auto">
            <a:xfrm>
              <a:off x="1746" y="2812"/>
              <a:ext cx="170" cy="584"/>
            </a:xfrm>
            <a:prstGeom prst="rightBrace">
              <a:avLst>
                <a:gd name="adj1" fmla="val 28627"/>
                <a:gd name="adj2" fmla="val 50000"/>
              </a:avLst>
            </a:prstGeom>
            <a:noFill/>
            <a:ln w="28575">
              <a:solidFill>
                <a:srgbClr val="FF3300"/>
              </a:solidFill>
              <a:round/>
              <a:headEnd/>
              <a:tailEnd/>
            </a:ln>
          </p:spPr>
          <p:txBody>
            <a:bodyPr wrap="none" anchor="ctr"/>
            <a:lstStyle/>
            <a:p>
              <a:pPr algn="ctr"/>
              <a:endParaRPr lang="zh-CN" altLang="en-US">
                <a:solidFill>
                  <a:srgbClr val="FF3300"/>
                </a:solidFill>
              </a:endParaRPr>
            </a:p>
          </p:txBody>
        </p:sp>
        <p:sp>
          <p:nvSpPr>
            <p:cNvPr id="48165" name="Text Box 19"/>
            <p:cNvSpPr txBox="1">
              <a:spLocks noChangeArrowheads="1"/>
            </p:cNvSpPr>
            <p:nvPr/>
          </p:nvSpPr>
          <p:spPr bwMode="auto">
            <a:xfrm>
              <a:off x="1888" y="2897"/>
              <a:ext cx="567" cy="404"/>
            </a:xfrm>
            <a:prstGeom prst="rect">
              <a:avLst/>
            </a:prstGeom>
            <a:noFill/>
            <a:ln w="9525">
              <a:noFill/>
              <a:miter lim="800000"/>
              <a:headEnd/>
              <a:tailEnd/>
            </a:ln>
          </p:spPr>
          <p:txBody>
            <a:bodyPr>
              <a:spAutoFit/>
            </a:bodyPr>
            <a:lstStyle/>
            <a:p>
              <a:pPr>
                <a:spcBef>
                  <a:spcPct val="50000"/>
                </a:spcBef>
              </a:pPr>
              <a:r>
                <a:rPr lang="zh-CN" altLang="en-US">
                  <a:solidFill>
                    <a:srgbClr val="FF3300"/>
                  </a:solidFill>
                </a:rPr>
                <a:t>准备入口参数</a:t>
              </a:r>
            </a:p>
          </p:txBody>
        </p:sp>
      </p:grpSp>
      <p:grpSp>
        <p:nvGrpSpPr>
          <p:cNvPr id="6" name="Group 20"/>
          <p:cNvGrpSpPr>
            <a:grpSpLocks/>
          </p:cNvGrpSpPr>
          <p:nvPr/>
        </p:nvGrpSpPr>
        <p:grpSpPr bwMode="auto">
          <a:xfrm>
            <a:off x="4706938" y="765175"/>
            <a:ext cx="809625" cy="2746375"/>
            <a:chOff x="2965" y="482"/>
            <a:chExt cx="510" cy="1730"/>
          </a:xfrm>
        </p:grpSpPr>
        <p:sp>
          <p:nvSpPr>
            <p:cNvPr id="48159" name="Text Box 21"/>
            <p:cNvSpPr txBox="1">
              <a:spLocks noChangeArrowheads="1"/>
            </p:cNvSpPr>
            <p:nvPr/>
          </p:nvSpPr>
          <p:spPr bwMode="auto">
            <a:xfrm>
              <a:off x="3050" y="482"/>
              <a:ext cx="397" cy="250"/>
            </a:xfrm>
            <a:prstGeom prst="rect">
              <a:avLst/>
            </a:prstGeom>
            <a:noFill/>
            <a:ln w="9525" algn="ctr">
              <a:noFill/>
              <a:miter lim="800000"/>
              <a:headEnd/>
              <a:tailEnd/>
            </a:ln>
          </p:spPr>
          <p:txBody>
            <a:bodyPr>
              <a:spAutoFit/>
            </a:bodyPr>
            <a:lstStyle/>
            <a:p>
              <a:pPr marL="342900" indent="-342900">
                <a:spcBef>
                  <a:spcPct val="50000"/>
                </a:spcBef>
              </a:pPr>
              <a:r>
                <a:rPr lang="en-US" altLang="zh-CN" sz="2000"/>
                <a:t>-4</a:t>
              </a:r>
            </a:p>
          </p:txBody>
        </p:sp>
        <p:sp>
          <p:nvSpPr>
            <p:cNvPr id="48160" name="Text Box 22"/>
            <p:cNvSpPr txBox="1">
              <a:spLocks noChangeArrowheads="1"/>
            </p:cNvSpPr>
            <p:nvPr/>
          </p:nvSpPr>
          <p:spPr bwMode="auto">
            <a:xfrm>
              <a:off x="3050" y="794"/>
              <a:ext cx="397" cy="250"/>
            </a:xfrm>
            <a:prstGeom prst="rect">
              <a:avLst/>
            </a:prstGeom>
            <a:noFill/>
            <a:ln w="9525" algn="ctr">
              <a:noFill/>
              <a:miter lim="800000"/>
              <a:headEnd/>
              <a:tailEnd/>
            </a:ln>
          </p:spPr>
          <p:txBody>
            <a:bodyPr>
              <a:spAutoFit/>
            </a:bodyPr>
            <a:lstStyle/>
            <a:p>
              <a:pPr marL="342900" indent="-342900">
                <a:spcBef>
                  <a:spcPct val="50000"/>
                </a:spcBef>
              </a:pPr>
              <a:r>
                <a:rPr lang="en-US" altLang="zh-CN" sz="2000"/>
                <a:t>-8</a:t>
              </a:r>
            </a:p>
          </p:txBody>
        </p:sp>
        <p:sp>
          <p:nvSpPr>
            <p:cNvPr id="48161" name="Text Box 23"/>
            <p:cNvSpPr txBox="1">
              <a:spLocks noChangeArrowheads="1"/>
            </p:cNvSpPr>
            <p:nvPr/>
          </p:nvSpPr>
          <p:spPr bwMode="auto">
            <a:xfrm>
              <a:off x="2965" y="1219"/>
              <a:ext cx="482" cy="250"/>
            </a:xfrm>
            <a:prstGeom prst="rect">
              <a:avLst/>
            </a:prstGeom>
            <a:noFill/>
            <a:ln w="9525" algn="ctr">
              <a:noFill/>
              <a:miter lim="800000"/>
              <a:headEnd/>
              <a:tailEnd/>
            </a:ln>
          </p:spPr>
          <p:txBody>
            <a:bodyPr>
              <a:spAutoFit/>
            </a:bodyPr>
            <a:lstStyle/>
            <a:p>
              <a:pPr marL="342900" indent="-342900">
                <a:spcBef>
                  <a:spcPct val="50000"/>
                </a:spcBef>
              </a:pPr>
              <a:r>
                <a:rPr lang="en-US" altLang="zh-CN" sz="2000"/>
                <a:t>-12</a:t>
              </a:r>
            </a:p>
          </p:txBody>
        </p:sp>
        <p:sp>
          <p:nvSpPr>
            <p:cNvPr id="48162" name="Text Box 24"/>
            <p:cNvSpPr txBox="1">
              <a:spLocks noChangeArrowheads="1"/>
            </p:cNvSpPr>
            <p:nvPr/>
          </p:nvSpPr>
          <p:spPr bwMode="auto">
            <a:xfrm>
              <a:off x="2965" y="1565"/>
              <a:ext cx="482" cy="250"/>
            </a:xfrm>
            <a:prstGeom prst="rect">
              <a:avLst/>
            </a:prstGeom>
            <a:noFill/>
            <a:ln w="9525" algn="ctr">
              <a:noFill/>
              <a:miter lim="800000"/>
              <a:headEnd/>
              <a:tailEnd/>
            </a:ln>
          </p:spPr>
          <p:txBody>
            <a:bodyPr>
              <a:spAutoFit/>
            </a:bodyPr>
            <a:lstStyle/>
            <a:p>
              <a:pPr marL="342900" indent="-342900">
                <a:spcBef>
                  <a:spcPct val="50000"/>
                </a:spcBef>
              </a:pPr>
              <a:r>
                <a:rPr lang="en-US" altLang="zh-CN" sz="2000"/>
                <a:t>-16</a:t>
              </a:r>
            </a:p>
          </p:txBody>
        </p:sp>
        <p:sp>
          <p:nvSpPr>
            <p:cNvPr id="48163" name="Text Box 25"/>
            <p:cNvSpPr txBox="1">
              <a:spLocks noChangeArrowheads="1"/>
            </p:cNvSpPr>
            <p:nvPr/>
          </p:nvSpPr>
          <p:spPr bwMode="auto">
            <a:xfrm>
              <a:off x="2993" y="1962"/>
              <a:ext cx="482" cy="250"/>
            </a:xfrm>
            <a:prstGeom prst="rect">
              <a:avLst/>
            </a:prstGeom>
            <a:noFill/>
            <a:ln w="9525" algn="ctr">
              <a:noFill/>
              <a:miter lim="800000"/>
              <a:headEnd/>
              <a:tailEnd/>
            </a:ln>
          </p:spPr>
          <p:txBody>
            <a:bodyPr>
              <a:spAutoFit/>
            </a:bodyPr>
            <a:lstStyle/>
            <a:p>
              <a:pPr marL="342900" indent="-342900">
                <a:spcBef>
                  <a:spcPct val="50000"/>
                </a:spcBef>
              </a:pPr>
              <a:r>
                <a:rPr lang="en-US" altLang="zh-CN" sz="2000"/>
                <a:t>-20</a:t>
              </a:r>
            </a:p>
          </p:txBody>
        </p:sp>
      </p:grpSp>
      <p:grpSp>
        <p:nvGrpSpPr>
          <p:cNvPr id="7" name="Group 26"/>
          <p:cNvGrpSpPr>
            <a:grpSpLocks/>
          </p:cNvGrpSpPr>
          <p:nvPr/>
        </p:nvGrpSpPr>
        <p:grpSpPr bwMode="auto">
          <a:xfrm>
            <a:off x="1781175" y="5454650"/>
            <a:ext cx="3060700" cy="366713"/>
            <a:chOff x="1122" y="3436"/>
            <a:chExt cx="1928" cy="231"/>
          </a:xfrm>
        </p:grpSpPr>
        <p:sp>
          <p:nvSpPr>
            <p:cNvPr id="48157" name="Text Box 27"/>
            <p:cNvSpPr txBox="1">
              <a:spLocks noChangeArrowheads="1"/>
            </p:cNvSpPr>
            <p:nvPr/>
          </p:nvSpPr>
          <p:spPr bwMode="auto">
            <a:xfrm>
              <a:off x="1377" y="3436"/>
              <a:ext cx="1673" cy="231"/>
            </a:xfrm>
            <a:prstGeom prst="rect">
              <a:avLst/>
            </a:prstGeom>
            <a:noFill/>
            <a:ln w="9525" algn="ctr">
              <a:noFill/>
              <a:miter lim="800000"/>
              <a:headEnd/>
              <a:tailEnd/>
            </a:ln>
          </p:spPr>
          <p:txBody>
            <a:bodyPr>
              <a:spAutoFit/>
            </a:bodyPr>
            <a:lstStyle/>
            <a:p>
              <a:pPr marL="342900" indent="-342900">
                <a:spcBef>
                  <a:spcPct val="50000"/>
                </a:spcBef>
              </a:pPr>
              <a:r>
                <a:rPr lang="zh-CN" altLang="en-US">
                  <a:solidFill>
                    <a:srgbClr val="FF3300"/>
                  </a:solidFill>
                </a:rPr>
                <a:t>返回参数总在</a:t>
              </a:r>
              <a:r>
                <a:rPr lang="en-US" altLang="zh-CN">
                  <a:solidFill>
                    <a:srgbClr val="FF3300"/>
                  </a:solidFill>
                </a:rPr>
                <a:t>EAX</a:t>
              </a:r>
              <a:r>
                <a:rPr lang="zh-CN" altLang="en-US">
                  <a:solidFill>
                    <a:srgbClr val="FF3300"/>
                  </a:solidFill>
                </a:rPr>
                <a:t>中</a:t>
              </a:r>
            </a:p>
          </p:txBody>
        </p:sp>
        <p:sp>
          <p:nvSpPr>
            <p:cNvPr id="48158" name="Line 28"/>
            <p:cNvSpPr>
              <a:spLocks noChangeShapeType="1"/>
            </p:cNvSpPr>
            <p:nvPr/>
          </p:nvSpPr>
          <p:spPr bwMode="auto">
            <a:xfrm flipH="1">
              <a:off x="1122" y="3549"/>
              <a:ext cx="284" cy="0"/>
            </a:xfrm>
            <a:prstGeom prst="line">
              <a:avLst/>
            </a:prstGeom>
            <a:noFill/>
            <a:ln w="57150">
              <a:solidFill>
                <a:srgbClr val="FF3300"/>
              </a:solidFill>
              <a:round/>
              <a:headEnd/>
              <a:tailEnd type="triangle" w="med" len="med"/>
            </a:ln>
          </p:spPr>
          <p:txBody>
            <a:bodyPr/>
            <a:lstStyle/>
            <a:p>
              <a:endParaRPr lang="zh-CN" altLang="en-US"/>
            </a:p>
          </p:txBody>
        </p:sp>
      </p:grpSp>
      <p:grpSp>
        <p:nvGrpSpPr>
          <p:cNvPr id="8" name="Group 29"/>
          <p:cNvGrpSpPr>
            <a:grpSpLocks/>
          </p:cNvGrpSpPr>
          <p:nvPr/>
        </p:nvGrpSpPr>
        <p:grpSpPr bwMode="auto">
          <a:xfrm>
            <a:off x="2771775" y="5768975"/>
            <a:ext cx="1125538" cy="641350"/>
            <a:chOff x="1746" y="3634"/>
            <a:chExt cx="709" cy="404"/>
          </a:xfrm>
        </p:grpSpPr>
        <p:sp>
          <p:nvSpPr>
            <p:cNvPr id="48155" name="AutoShape 30"/>
            <p:cNvSpPr>
              <a:spLocks/>
            </p:cNvSpPr>
            <p:nvPr/>
          </p:nvSpPr>
          <p:spPr bwMode="auto">
            <a:xfrm>
              <a:off x="1746" y="3677"/>
              <a:ext cx="142" cy="269"/>
            </a:xfrm>
            <a:prstGeom prst="rightBrace">
              <a:avLst>
                <a:gd name="adj1" fmla="val 15786"/>
                <a:gd name="adj2" fmla="val 50000"/>
              </a:avLst>
            </a:prstGeom>
            <a:noFill/>
            <a:ln w="28575">
              <a:solidFill>
                <a:srgbClr val="FF3300"/>
              </a:solidFill>
              <a:round/>
              <a:headEnd/>
              <a:tailEnd/>
            </a:ln>
          </p:spPr>
          <p:txBody>
            <a:bodyPr wrap="none" anchor="ctr"/>
            <a:lstStyle/>
            <a:p>
              <a:pPr algn="ctr"/>
              <a:endParaRPr lang="zh-CN" altLang="en-US">
                <a:solidFill>
                  <a:srgbClr val="FF3300"/>
                </a:solidFill>
              </a:endParaRPr>
            </a:p>
          </p:txBody>
        </p:sp>
        <p:sp>
          <p:nvSpPr>
            <p:cNvPr id="48156" name="Text Box 31"/>
            <p:cNvSpPr txBox="1">
              <a:spLocks noChangeArrowheads="1"/>
            </p:cNvSpPr>
            <p:nvPr/>
          </p:nvSpPr>
          <p:spPr bwMode="auto">
            <a:xfrm>
              <a:off x="1888" y="3634"/>
              <a:ext cx="567" cy="404"/>
            </a:xfrm>
            <a:prstGeom prst="rect">
              <a:avLst/>
            </a:prstGeom>
            <a:noFill/>
            <a:ln w="9525">
              <a:noFill/>
              <a:miter lim="800000"/>
              <a:headEnd/>
              <a:tailEnd/>
            </a:ln>
          </p:spPr>
          <p:txBody>
            <a:bodyPr>
              <a:spAutoFit/>
            </a:bodyPr>
            <a:lstStyle/>
            <a:p>
              <a:pPr>
                <a:spcBef>
                  <a:spcPct val="50000"/>
                </a:spcBef>
              </a:pPr>
              <a:r>
                <a:rPr lang="zh-CN" altLang="en-US">
                  <a:solidFill>
                    <a:srgbClr val="FF3300"/>
                  </a:solidFill>
                </a:rPr>
                <a:t>准备返回参数</a:t>
              </a:r>
            </a:p>
          </p:txBody>
        </p:sp>
      </p:grpSp>
      <p:sp>
        <p:nvSpPr>
          <p:cNvPr id="167" name="Text Box 32"/>
          <p:cNvSpPr txBox="1">
            <a:spLocks noChangeArrowheads="1"/>
          </p:cNvSpPr>
          <p:nvPr/>
        </p:nvSpPr>
        <p:spPr bwMode="auto">
          <a:xfrm>
            <a:off x="6372225" y="5770563"/>
            <a:ext cx="2744788" cy="944562"/>
          </a:xfrm>
          <a:prstGeom prst="rect">
            <a:avLst/>
          </a:prstGeom>
          <a:noFill/>
          <a:ln w="9525" algn="ctr">
            <a:noFill/>
            <a:miter lim="800000"/>
            <a:headEnd/>
            <a:tailEnd/>
          </a:ln>
        </p:spPr>
        <p:txBody>
          <a:bodyPr>
            <a:spAutoFit/>
          </a:bodyPr>
          <a:lstStyle/>
          <a:p>
            <a:pPr marL="342900" indent="-342900">
              <a:spcBef>
                <a:spcPct val="5000"/>
              </a:spcBef>
            </a:pPr>
            <a:r>
              <a:rPr lang="en-US" altLang="zh-CN">
                <a:solidFill>
                  <a:srgbClr val="3333CC"/>
                </a:solidFill>
              </a:rPr>
              <a:t>add</a:t>
            </a:r>
            <a:r>
              <a:rPr lang="zh-CN" altLang="en-US">
                <a:solidFill>
                  <a:srgbClr val="3333CC"/>
                </a:solidFill>
              </a:rPr>
              <a:t>函数开始是什么？</a:t>
            </a:r>
          </a:p>
          <a:p>
            <a:pPr marL="342900" indent="-342900">
              <a:spcBef>
                <a:spcPct val="5000"/>
              </a:spcBef>
            </a:pPr>
            <a:r>
              <a:rPr lang="en-US" altLang="zh-CN">
                <a:solidFill>
                  <a:srgbClr val="FF3300"/>
                </a:solidFill>
              </a:rPr>
              <a:t>pushl   %ebp</a:t>
            </a:r>
          </a:p>
          <a:p>
            <a:pPr marL="342900" indent="-342900">
              <a:spcBef>
                <a:spcPct val="5000"/>
              </a:spcBef>
            </a:pPr>
            <a:r>
              <a:rPr lang="en-US" altLang="zh-CN">
                <a:solidFill>
                  <a:srgbClr val="FF3300"/>
                </a:solidFill>
              </a:rPr>
              <a:t>movl   %esp, %ebp</a:t>
            </a:r>
          </a:p>
        </p:txBody>
      </p:sp>
      <p:sp>
        <p:nvSpPr>
          <p:cNvPr id="168" name="Line 33"/>
          <p:cNvSpPr>
            <a:spLocks noChangeShapeType="1"/>
          </p:cNvSpPr>
          <p:nvPr/>
        </p:nvSpPr>
        <p:spPr bwMode="auto">
          <a:xfrm flipH="1" flipV="1">
            <a:off x="5786438" y="5003800"/>
            <a:ext cx="1711325" cy="1169988"/>
          </a:xfrm>
          <a:prstGeom prst="line">
            <a:avLst/>
          </a:prstGeom>
          <a:noFill/>
          <a:ln w="38100">
            <a:solidFill>
              <a:srgbClr val="FF3300"/>
            </a:solidFill>
            <a:round/>
            <a:headEnd/>
            <a:tailEnd type="triangle" w="med" len="med"/>
          </a:ln>
        </p:spPr>
        <p:txBody>
          <a:bodyPr/>
          <a:lstStyle/>
          <a:p>
            <a:endParaRPr lang="zh-CN" altLang="en-US"/>
          </a:p>
        </p:txBody>
      </p:sp>
      <p:grpSp>
        <p:nvGrpSpPr>
          <p:cNvPr id="9" name="Group 34"/>
          <p:cNvGrpSpPr>
            <a:grpSpLocks/>
          </p:cNvGrpSpPr>
          <p:nvPr/>
        </p:nvGrpSpPr>
        <p:grpSpPr bwMode="auto">
          <a:xfrm>
            <a:off x="3446463" y="188913"/>
            <a:ext cx="1081087" cy="1465262"/>
            <a:chOff x="2171" y="119"/>
            <a:chExt cx="681" cy="923"/>
          </a:xfrm>
        </p:grpSpPr>
        <p:sp>
          <p:nvSpPr>
            <p:cNvPr id="48153" name="Text Box 35"/>
            <p:cNvSpPr txBox="1">
              <a:spLocks noChangeArrowheads="1"/>
            </p:cNvSpPr>
            <p:nvPr/>
          </p:nvSpPr>
          <p:spPr bwMode="auto">
            <a:xfrm>
              <a:off x="2171" y="119"/>
              <a:ext cx="681" cy="923"/>
            </a:xfrm>
            <a:prstGeom prst="rect">
              <a:avLst/>
            </a:prstGeom>
            <a:solidFill>
              <a:schemeClr val="bg1"/>
            </a:solidFill>
            <a:ln w="9525" algn="ctr">
              <a:noFill/>
              <a:miter lim="800000"/>
              <a:headEnd/>
              <a:tailEnd/>
            </a:ln>
          </p:spPr>
          <p:txBody>
            <a:bodyPr>
              <a:spAutoFit/>
            </a:bodyPr>
            <a:lstStyle/>
            <a:p>
              <a:pPr marL="342900" indent="-342900">
                <a:spcBef>
                  <a:spcPct val="25000"/>
                </a:spcBef>
              </a:pPr>
              <a:r>
                <a:rPr lang="en-US" altLang="zh-CN" dirty="0"/>
                <a:t> </a:t>
              </a:r>
              <a:r>
                <a:rPr lang="en-US" altLang="zh-CN" dirty="0">
                  <a:solidFill>
                    <a:srgbClr val="3333CC"/>
                  </a:solidFill>
                </a:rPr>
                <a:t>add</a:t>
              </a:r>
            </a:p>
            <a:p>
              <a:pPr marL="342900" indent="-342900">
                <a:spcBef>
                  <a:spcPct val="25000"/>
                </a:spcBef>
              </a:pPr>
              <a:endParaRPr lang="en-US" altLang="zh-CN" dirty="0">
                <a:solidFill>
                  <a:srgbClr val="3333CC"/>
                </a:solidFill>
              </a:endParaRPr>
            </a:p>
            <a:p>
              <a:pPr marL="342900" indent="-342900">
                <a:spcBef>
                  <a:spcPct val="25000"/>
                </a:spcBef>
              </a:pPr>
              <a:r>
                <a:rPr lang="en-US" altLang="zh-CN" dirty="0">
                  <a:solidFill>
                    <a:srgbClr val="3333CC"/>
                  </a:solidFill>
                </a:rPr>
                <a:t>caller</a:t>
              </a:r>
            </a:p>
            <a:p>
              <a:pPr marL="342900" indent="-342900">
                <a:spcBef>
                  <a:spcPct val="50000"/>
                </a:spcBef>
              </a:pPr>
              <a:endParaRPr lang="en-US" altLang="zh-CN" dirty="0"/>
            </a:p>
          </p:txBody>
        </p:sp>
        <p:sp>
          <p:nvSpPr>
            <p:cNvPr id="48154" name="Line 36"/>
            <p:cNvSpPr>
              <a:spLocks noChangeShapeType="1"/>
            </p:cNvSpPr>
            <p:nvPr/>
          </p:nvSpPr>
          <p:spPr bwMode="auto">
            <a:xfrm flipV="1">
              <a:off x="2370" y="290"/>
              <a:ext cx="0" cy="283"/>
            </a:xfrm>
            <a:prstGeom prst="line">
              <a:avLst/>
            </a:prstGeom>
            <a:noFill/>
            <a:ln w="38100">
              <a:solidFill>
                <a:srgbClr val="3333CC"/>
              </a:solidFill>
              <a:round/>
              <a:headEnd/>
              <a:tailEnd type="triangle" w="med" len="med"/>
            </a:ln>
          </p:spPr>
          <p:txBody>
            <a:bodyPr/>
            <a:lstStyle/>
            <a:p>
              <a:endParaRPr lang="zh-CN" altLang="en-US"/>
            </a:p>
          </p:txBody>
        </p:sp>
      </p:grpSp>
      <p:sp>
        <p:nvSpPr>
          <p:cNvPr id="172" name="Line 37"/>
          <p:cNvSpPr>
            <a:spLocks noChangeShapeType="1"/>
          </p:cNvSpPr>
          <p:nvPr/>
        </p:nvSpPr>
        <p:spPr bwMode="auto">
          <a:xfrm>
            <a:off x="2185988" y="3698875"/>
            <a:ext cx="2295525" cy="134938"/>
          </a:xfrm>
          <a:prstGeom prst="line">
            <a:avLst/>
          </a:prstGeom>
          <a:noFill/>
          <a:ln w="9525">
            <a:solidFill>
              <a:srgbClr val="3333CC"/>
            </a:solidFill>
            <a:round/>
            <a:headEnd/>
            <a:tailEnd type="triangle" w="med" len="med"/>
          </a:ln>
        </p:spPr>
        <p:txBody>
          <a:bodyPr/>
          <a:lstStyle/>
          <a:p>
            <a:endParaRPr lang="zh-CN" altLang="en-US"/>
          </a:p>
        </p:txBody>
      </p:sp>
      <p:sp>
        <p:nvSpPr>
          <p:cNvPr id="173" name="Line 38"/>
          <p:cNvSpPr>
            <a:spLocks noChangeShapeType="1"/>
          </p:cNvSpPr>
          <p:nvPr/>
        </p:nvSpPr>
        <p:spPr bwMode="auto">
          <a:xfrm flipV="1">
            <a:off x="2727325" y="2214563"/>
            <a:ext cx="2565400" cy="1663700"/>
          </a:xfrm>
          <a:prstGeom prst="line">
            <a:avLst/>
          </a:prstGeom>
          <a:noFill/>
          <a:ln w="9525">
            <a:solidFill>
              <a:srgbClr val="3333CC"/>
            </a:solidFill>
            <a:round/>
            <a:headEnd/>
            <a:tailEnd type="triangle" w="med" len="med"/>
          </a:ln>
        </p:spPr>
        <p:txBody>
          <a:bodyPr/>
          <a:lstStyle/>
          <a:p>
            <a:endParaRPr lang="zh-CN" altLang="en-US"/>
          </a:p>
        </p:txBody>
      </p:sp>
      <p:sp>
        <p:nvSpPr>
          <p:cNvPr id="174" name="Line 39"/>
          <p:cNvSpPr>
            <a:spLocks noChangeShapeType="1"/>
          </p:cNvSpPr>
          <p:nvPr/>
        </p:nvSpPr>
        <p:spPr bwMode="auto">
          <a:xfrm flipV="1">
            <a:off x="2501900" y="1538288"/>
            <a:ext cx="2835275" cy="2746375"/>
          </a:xfrm>
          <a:prstGeom prst="line">
            <a:avLst/>
          </a:prstGeom>
          <a:noFill/>
          <a:ln w="9525">
            <a:solidFill>
              <a:srgbClr val="3333CC"/>
            </a:solidFill>
            <a:round/>
            <a:headEnd/>
            <a:tailEnd type="triangle" w="med" len="med"/>
          </a:ln>
        </p:spPr>
        <p:txBody>
          <a:bodyPr/>
          <a:lstStyle/>
          <a:p>
            <a:endParaRPr lang="zh-CN" altLang="en-US"/>
          </a:p>
        </p:txBody>
      </p:sp>
      <p:sp>
        <p:nvSpPr>
          <p:cNvPr id="175" name="Line 40"/>
          <p:cNvSpPr>
            <a:spLocks noChangeShapeType="1"/>
          </p:cNvSpPr>
          <p:nvPr/>
        </p:nvSpPr>
        <p:spPr bwMode="auto">
          <a:xfrm flipV="1">
            <a:off x="2592388" y="3294063"/>
            <a:ext cx="2789237" cy="1484312"/>
          </a:xfrm>
          <a:prstGeom prst="line">
            <a:avLst/>
          </a:prstGeom>
          <a:noFill/>
          <a:ln w="9525">
            <a:solidFill>
              <a:srgbClr val="3333CC"/>
            </a:solidFill>
            <a:round/>
            <a:headEnd/>
            <a:tailEnd type="triangle" w="med" len="med"/>
          </a:ln>
        </p:spPr>
        <p:txBody>
          <a:bodyPr/>
          <a:lstStyle/>
          <a:p>
            <a:endParaRPr lang="zh-CN" altLang="en-US"/>
          </a:p>
        </p:txBody>
      </p:sp>
      <p:sp>
        <p:nvSpPr>
          <p:cNvPr id="176" name="Line 41"/>
          <p:cNvSpPr>
            <a:spLocks noChangeShapeType="1"/>
          </p:cNvSpPr>
          <p:nvPr/>
        </p:nvSpPr>
        <p:spPr bwMode="auto">
          <a:xfrm flipV="1">
            <a:off x="2501900" y="3924300"/>
            <a:ext cx="2835275" cy="1439863"/>
          </a:xfrm>
          <a:prstGeom prst="line">
            <a:avLst/>
          </a:prstGeom>
          <a:noFill/>
          <a:ln w="9525">
            <a:solidFill>
              <a:srgbClr val="3333CC"/>
            </a:solidFill>
            <a:round/>
            <a:headEnd/>
            <a:tailEnd type="triangle" w="med" len="med"/>
          </a:ln>
        </p:spPr>
        <p:txBody>
          <a:bodyPr/>
          <a:lstStyle/>
          <a:p>
            <a:endParaRPr lang="zh-CN" altLang="en-US"/>
          </a:p>
        </p:txBody>
      </p:sp>
      <p:sp>
        <p:nvSpPr>
          <p:cNvPr id="177" name="Rectangle 42"/>
          <p:cNvSpPr>
            <a:spLocks noChangeArrowheads="1"/>
          </p:cNvSpPr>
          <p:nvPr/>
        </p:nvSpPr>
        <p:spPr bwMode="auto">
          <a:xfrm>
            <a:off x="3402013" y="6345238"/>
            <a:ext cx="2493962" cy="466725"/>
          </a:xfrm>
          <a:prstGeom prst="rect">
            <a:avLst/>
          </a:prstGeom>
          <a:noFill/>
          <a:ln w="9525" algn="ctr">
            <a:noFill/>
            <a:miter lim="800000"/>
            <a:headEnd/>
            <a:tailEnd/>
          </a:ln>
        </p:spPr>
        <p:txBody>
          <a:bodyPr wrap="none" tIns="0" bIns="0" anchor="ctr">
            <a:spAutoFit/>
          </a:bodyPr>
          <a:lstStyle/>
          <a:p>
            <a:pPr indent="269875">
              <a:lnSpc>
                <a:spcPct val="85000"/>
              </a:lnSpc>
            </a:pPr>
            <a:r>
              <a:rPr lang="en-US" altLang="zh-CN">
                <a:solidFill>
                  <a:srgbClr val="3333CC"/>
                </a:solidFill>
              </a:rPr>
              <a:t>movl 	%ebp, %esp</a:t>
            </a:r>
          </a:p>
          <a:p>
            <a:pPr indent="269875">
              <a:lnSpc>
                <a:spcPct val="85000"/>
              </a:lnSpc>
            </a:pPr>
            <a:r>
              <a:rPr lang="en-US" altLang="zh-CN">
                <a:solidFill>
                  <a:srgbClr val="3333CC"/>
                </a:solidFill>
              </a:rPr>
              <a:t>popl	%ebp</a:t>
            </a:r>
          </a:p>
        </p:txBody>
      </p:sp>
      <p:sp>
        <p:nvSpPr>
          <p:cNvPr id="178" name="Line 43"/>
          <p:cNvSpPr>
            <a:spLocks noChangeShapeType="1"/>
          </p:cNvSpPr>
          <p:nvPr/>
        </p:nvSpPr>
        <p:spPr bwMode="auto">
          <a:xfrm>
            <a:off x="746125" y="6489700"/>
            <a:ext cx="2925763" cy="44450"/>
          </a:xfrm>
          <a:prstGeom prst="line">
            <a:avLst/>
          </a:prstGeom>
          <a:noFill/>
          <a:ln w="9525">
            <a:solidFill>
              <a:srgbClr val="3333CC"/>
            </a:solidFill>
            <a:round/>
            <a:headE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blinds(horizontal)">
                                      <p:cBhvr>
                                        <p:cTn id="7" dur="500"/>
                                        <p:tgtEl>
                                          <p:spTgt spid="1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8"/>
                                        </p:tgtEl>
                                        <p:attrNameLst>
                                          <p:attrName>style.visibility</p:attrName>
                                        </p:attrNameLst>
                                      </p:cBhvr>
                                      <p:to>
                                        <p:strVal val="visible"/>
                                      </p:to>
                                    </p:set>
                                    <p:animEffect transition="in" filter="blinds(horizontal)">
                                      <p:cBhvr>
                                        <p:cTn id="17" dur="500"/>
                                        <p:tgtEl>
                                          <p:spTgt spid="1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5"/>
                                        </p:tgtEl>
                                        <p:attrNameLst>
                                          <p:attrName>style.visibility</p:attrName>
                                        </p:attrNameLst>
                                      </p:cBhvr>
                                      <p:to>
                                        <p:strVal val="visible"/>
                                      </p:to>
                                    </p:set>
                                    <p:animEffect transition="in" filter="blinds(horizontal)">
                                      <p:cBhvr>
                                        <p:cTn id="32" dur="500"/>
                                        <p:tgtEl>
                                          <p:spTgt spid="14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72"/>
                                        </p:tgtEl>
                                        <p:attrNameLst>
                                          <p:attrName>style.visibility</p:attrName>
                                        </p:attrNameLst>
                                      </p:cBhvr>
                                      <p:to>
                                        <p:strVal val="visible"/>
                                      </p:to>
                                    </p:set>
                                    <p:animEffect transition="in" filter="blinds(horizontal)">
                                      <p:cBhvr>
                                        <p:cTn id="37" dur="500"/>
                                        <p:tgtEl>
                                          <p:spTgt spid="17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6"/>
                                        </p:tgtEl>
                                        <p:attrNameLst>
                                          <p:attrName>style.visibility</p:attrName>
                                        </p:attrNameLst>
                                      </p:cBhvr>
                                      <p:to>
                                        <p:strVal val="visible"/>
                                      </p:to>
                                    </p:set>
                                    <p:animEffect transition="in" filter="blinds(horizontal)">
                                      <p:cBhvr>
                                        <p:cTn id="42" dur="500"/>
                                        <p:tgtEl>
                                          <p:spTgt spid="14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linds(horizontal)">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73"/>
                                        </p:tgtEl>
                                        <p:attrNameLst>
                                          <p:attrName>style.visibility</p:attrName>
                                        </p:attrNameLst>
                                      </p:cBhvr>
                                      <p:to>
                                        <p:strVal val="visible"/>
                                      </p:to>
                                    </p:set>
                                    <p:animEffect transition="in" filter="blinds(horizontal)">
                                      <p:cBhvr>
                                        <p:cTn id="57" dur="500"/>
                                        <p:tgtEl>
                                          <p:spTgt spid="17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74"/>
                                        </p:tgtEl>
                                        <p:attrNameLst>
                                          <p:attrName>style.visibility</p:attrName>
                                        </p:attrNameLst>
                                      </p:cBhvr>
                                      <p:to>
                                        <p:strVal val="visible"/>
                                      </p:to>
                                    </p:set>
                                    <p:animEffect transition="in" filter="blinds(horizontal)">
                                      <p:cBhvr>
                                        <p:cTn id="62" dur="500"/>
                                        <p:tgtEl>
                                          <p:spTgt spid="17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blinds(horizontal)">
                                      <p:cBhvr>
                                        <p:cTn id="67" dur="500"/>
                                        <p:tgtEl>
                                          <p:spTgt spid="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75"/>
                                        </p:tgtEl>
                                        <p:attrNameLst>
                                          <p:attrName>style.visibility</p:attrName>
                                        </p:attrNameLst>
                                      </p:cBhvr>
                                      <p:to>
                                        <p:strVal val="visible"/>
                                      </p:to>
                                    </p:set>
                                    <p:animEffect transition="in" filter="blinds(horizontal)">
                                      <p:cBhvr>
                                        <p:cTn id="72" dur="500"/>
                                        <p:tgtEl>
                                          <p:spTgt spid="175"/>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76"/>
                                        </p:tgtEl>
                                        <p:attrNameLst>
                                          <p:attrName>style.visibility</p:attrName>
                                        </p:attrNameLst>
                                      </p:cBhvr>
                                      <p:to>
                                        <p:strVal val="visible"/>
                                      </p:to>
                                    </p:set>
                                    <p:animEffect transition="in" filter="blinds(horizontal)">
                                      <p:cBhvr>
                                        <p:cTn id="77" dur="500"/>
                                        <p:tgtEl>
                                          <p:spTgt spid="176"/>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167">
                                            <p:txEl>
                                              <p:pRg st="0" end="0"/>
                                            </p:txEl>
                                          </p:spTgt>
                                        </p:tgtEl>
                                        <p:attrNameLst>
                                          <p:attrName>style.visibility</p:attrName>
                                        </p:attrNameLst>
                                      </p:cBhvr>
                                      <p:to>
                                        <p:strVal val="visible"/>
                                      </p:to>
                                    </p:set>
                                    <p:animEffect transition="in" filter="blinds(horizontal)">
                                      <p:cBhvr>
                                        <p:cTn id="82" dur="500"/>
                                        <p:tgtEl>
                                          <p:spTgt spid="167">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167">
                                            <p:txEl>
                                              <p:pRg st="1" end="1"/>
                                            </p:txEl>
                                          </p:spTgt>
                                        </p:tgtEl>
                                        <p:attrNameLst>
                                          <p:attrName>style.visibility</p:attrName>
                                        </p:attrNameLst>
                                      </p:cBhvr>
                                      <p:to>
                                        <p:strVal val="visible"/>
                                      </p:to>
                                    </p:set>
                                    <p:animEffect transition="in" filter="blinds(horizontal)">
                                      <p:cBhvr>
                                        <p:cTn id="87" dur="500"/>
                                        <p:tgtEl>
                                          <p:spTgt spid="167">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167">
                                            <p:txEl>
                                              <p:pRg st="2" end="2"/>
                                            </p:txEl>
                                          </p:spTgt>
                                        </p:tgtEl>
                                        <p:attrNameLst>
                                          <p:attrName>style.visibility</p:attrName>
                                        </p:attrNameLst>
                                      </p:cBhvr>
                                      <p:to>
                                        <p:strVal val="visible"/>
                                      </p:to>
                                    </p:set>
                                    <p:animEffect transition="in" filter="blinds(horizontal)">
                                      <p:cBhvr>
                                        <p:cTn id="92" dur="500"/>
                                        <p:tgtEl>
                                          <p:spTgt spid="167">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168"/>
                                        </p:tgtEl>
                                        <p:attrNameLst>
                                          <p:attrName>style.visibility</p:attrName>
                                        </p:attrNameLst>
                                      </p:cBhvr>
                                      <p:to>
                                        <p:strVal val="visible"/>
                                      </p:to>
                                    </p:set>
                                    <p:animEffect transition="in" filter="blinds(horizontal)">
                                      <p:cBhvr>
                                        <p:cTn id="97" dur="500"/>
                                        <p:tgtEl>
                                          <p:spTgt spid="168"/>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7"/>
                                        </p:tgtEl>
                                        <p:attrNameLst>
                                          <p:attrName>style.visibility</p:attrName>
                                        </p:attrNameLst>
                                      </p:cBhvr>
                                      <p:to>
                                        <p:strVal val="visible"/>
                                      </p:to>
                                    </p:set>
                                    <p:animEffect transition="in" filter="blinds(horizontal)">
                                      <p:cBhvr>
                                        <p:cTn id="102" dur="500"/>
                                        <p:tgtEl>
                                          <p:spTgt spid="7"/>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8"/>
                                        </p:tgtEl>
                                        <p:attrNameLst>
                                          <p:attrName>style.visibility</p:attrName>
                                        </p:attrNameLst>
                                      </p:cBhvr>
                                      <p:to>
                                        <p:strVal val="visible"/>
                                      </p:to>
                                    </p:set>
                                    <p:animEffect transition="in" filter="blinds(horizontal)">
                                      <p:cBhvr>
                                        <p:cTn id="107" dur="500"/>
                                        <p:tgtEl>
                                          <p:spTgt spid="8"/>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178"/>
                                        </p:tgtEl>
                                        <p:attrNameLst>
                                          <p:attrName>style.visibility</p:attrName>
                                        </p:attrNameLst>
                                      </p:cBhvr>
                                      <p:to>
                                        <p:strVal val="visible"/>
                                      </p:to>
                                    </p:set>
                                    <p:animEffect transition="in" filter="blinds(horizontal)">
                                      <p:cBhvr>
                                        <p:cTn id="112" dur="500"/>
                                        <p:tgtEl>
                                          <p:spTgt spid="178"/>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177"/>
                                        </p:tgtEl>
                                        <p:attrNameLst>
                                          <p:attrName>style.visibility</p:attrName>
                                        </p:attrNameLst>
                                      </p:cBhvr>
                                      <p:to>
                                        <p:strVal val="visible"/>
                                      </p:to>
                                    </p:set>
                                    <p:animEffect transition="in" filter="blinds(horizontal)">
                                      <p:cBhvr>
                                        <p:cTn id="117"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146" grpId="0"/>
      <p:bldP spid="147" grpId="0" animBg="1"/>
      <p:bldP spid="168" grpId="0" animBg="1"/>
      <p:bldP spid="172" grpId="0" animBg="1"/>
      <p:bldP spid="173" grpId="0" animBg="1"/>
      <p:bldP spid="174" grpId="0" animBg="1"/>
      <p:bldP spid="175" grpId="0" animBg="1"/>
      <p:bldP spid="176" grpId="0" animBg="1"/>
      <p:bldP spid="177" grpId="0"/>
      <p:bldP spid="17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99885" y="40757"/>
            <a:ext cx="8737600" cy="642938"/>
          </a:xfrm>
        </p:spPr>
        <p:txBody>
          <a:bodyPr/>
          <a:lstStyle/>
          <a:p>
            <a:r>
              <a:rPr lang="zh-CN" altLang="en-US" dirty="0">
                <a:ea typeface="宋体" pitchFamily="2" charset="-122"/>
              </a:rPr>
              <a:t>入口参数的位置</a:t>
            </a:r>
            <a:endParaRPr lang="en-US" altLang="zh-CN" dirty="0">
              <a:ea typeface="宋体" pitchFamily="2" charset="-122"/>
            </a:endParaRPr>
          </a:p>
        </p:txBody>
      </p:sp>
      <p:sp>
        <p:nvSpPr>
          <p:cNvPr id="4" name="Rectangle 3"/>
          <p:cNvSpPr txBox="1">
            <a:spLocks noChangeArrowheads="1"/>
          </p:cNvSpPr>
          <p:nvPr/>
        </p:nvSpPr>
        <p:spPr bwMode="auto">
          <a:xfrm>
            <a:off x="5580063" y="1799155"/>
            <a:ext cx="3529012" cy="4321175"/>
          </a:xfrm>
          <a:prstGeom prst="rect">
            <a:avLst/>
          </a:prstGeom>
          <a:noFill/>
          <a:ln w="9525">
            <a:noFill/>
            <a:miter lim="800000"/>
            <a:headEnd/>
            <a:tailEnd/>
          </a:ln>
        </p:spPr>
        <p:txBody>
          <a:bodyPr/>
          <a:lstStyle/>
          <a:p>
            <a:pPr marL="342900" indent="-342900">
              <a:lnSpc>
                <a:spcPct val="120000"/>
              </a:lnSpc>
              <a:spcBef>
                <a:spcPct val="20000"/>
              </a:spcBef>
              <a:buClr>
                <a:srgbClr val="FF0000"/>
              </a:buClr>
              <a:buFont typeface="Monotype Sorts" pitchFamily="2" charset="2"/>
              <a:buChar char="z"/>
              <a:defRPr/>
            </a:pPr>
            <a:r>
              <a:rPr kumimoji="1" lang="en-US" altLang="zh-CN" sz="2000" kern="0" dirty="0">
                <a:latin typeface="Tahoma" pitchFamily="34" charset="0"/>
                <a:ea typeface="Tahoma" pitchFamily="34" charset="0"/>
                <a:cs typeface="Tahoma" pitchFamily="34" charset="0"/>
              </a:rPr>
              <a:t>IA-32</a:t>
            </a:r>
            <a:r>
              <a:rPr kumimoji="1" lang="zh-CN" altLang="en-US" sz="2000" kern="0" dirty="0">
                <a:latin typeface="Tahoma" pitchFamily="34" charset="0"/>
                <a:ea typeface="宋体" pitchFamily="2" charset="-122"/>
                <a:cs typeface="Tahoma" pitchFamily="34" charset="0"/>
              </a:rPr>
              <a:t>中，若参数类型是</a:t>
            </a:r>
            <a:r>
              <a:rPr kumimoji="1" lang="en-US" altLang="zh-CN" sz="2000" kern="0" dirty="0">
                <a:latin typeface="Tahoma" pitchFamily="34" charset="0"/>
                <a:ea typeface="Tahoma" pitchFamily="34" charset="0"/>
                <a:cs typeface="Tahoma" pitchFamily="34" charset="0"/>
              </a:rPr>
              <a:t>unsigned char</a:t>
            </a:r>
            <a:r>
              <a:rPr kumimoji="1" lang="zh-CN" altLang="en-US" sz="2000" kern="0" dirty="0">
                <a:latin typeface="Tahoma" pitchFamily="34" charset="0"/>
                <a:ea typeface="宋体" pitchFamily="2" charset="-122"/>
                <a:cs typeface="Tahoma" pitchFamily="34" charset="0"/>
              </a:rPr>
              <a:t>、</a:t>
            </a:r>
            <a:r>
              <a:rPr kumimoji="1" lang="en-US" altLang="zh-CN" sz="2000" kern="0" dirty="0">
                <a:latin typeface="Tahoma" pitchFamily="34" charset="0"/>
                <a:ea typeface="Tahoma" pitchFamily="34" charset="0"/>
                <a:cs typeface="Tahoma" pitchFamily="34" charset="0"/>
              </a:rPr>
              <a:t>char</a:t>
            </a:r>
            <a:r>
              <a:rPr kumimoji="1" lang="zh-CN" altLang="en-US" sz="2000" kern="0" dirty="0">
                <a:latin typeface="Tahoma" pitchFamily="34" charset="0"/>
                <a:ea typeface="宋体" pitchFamily="2" charset="-122"/>
                <a:cs typeface="Tahoma" pitchFamily="34" charset="0"/>
              </a:rPr>
              <a:t>或</a:t>
            </a:r>
            <a:r>
              <a:rPr kumimoji="1" lang="en-US" altLang="zh-CN" sz="2000" kern="0" dirty="0">
                <a:latin typeface="Tahoma" pitchFamily="34" charset="0"/>
                <a:ea typeface="Tahoma" pitchFamily="34" charset="0"/>
                <a:cs typeface="Tahoma" pitchFamily="34" charset="0"/>
              </a:rPr>
              <a:t>unsigned short</a:t>
            </a:r>
            <a:r>
              <a:rPr kumimoji="1" lang="zh-CN" altLang="en-US" sz="2000" kern="0" dirty="0">
                <a:latin typeface="Tahoma" pitchFamily="34" charset="0"/>
                <a:ea typeface="宋体" pitchFamily="2" charset="-122"/>
                <a:cs typeface="Tahoma" pitchFamily="34" charset="0"/>
              </a:rPr>
              <a:t>、</a:t>
            </a:r>
            <a:r>
              <a:rPr kumimoji="1" lang="en-US" altLang="zh-CN" sz="2000" kern="0" dirty="0">
                <a:latin typeface="Tahoma" pitchFamily="34" charset="0"/>
                <a:ea typeface="Tahoma" pitchFamily="34" charset="0"/>
                <a:cs typeface="Tahoma" pitchFamily="34" charset="0"/>
              </a:rPr>
              <a:t>short</a:t>
            </a:r>
            <a:r>
              <a:rPr kumimoji="1" lang="zh-CN" altLang="en-US" sz="2000" kern="0" dirty="0">
                <a:latin typeface="Tahoma" pitchFamily="34" charset="0"/>
                <a:ea typeface="宋体" pitchFamily="2" charset="-122"/>
                <a:cs typeface="Tahoma" pitchFamily="34" charset="0"/>
              </a:rPr>
              <a:t>，也都分配</a:t>
            </a:r>
            <a:r>
              <a:rPr kumimoji="1" lang="en-US" altLang="zh-CN" sz="2000" kern="0" dirty="0">
                <a:latin typeface="Tahoma" pitchFamily="34" charset="0"/>
                <a:ea typeface="Tahoma" pitchFamily="34" charset="0"/>
                <a:cs typeface="Tahoma" pitchFamily="34" charset="0"/>
              </a:rPr>
              <a:t>4</a:t>
            </a:r>
            <a:r>
              <a:rPr kumimoji="1" lang="zh-CN" altLang="en-US" sz="2000" kern="0" dirty="0">
                <a:latin typeface="Tahoma" pitchFamily="34" charset="0"/>
                <a:ea typeface="宋体" pitchFamily="2" charset="-122"/>
                <a:cs typeface="Tahoma" pitchFamily="34" charset="0"/>
              </a:rPr>
              <a:t>个字节</a:t>
            </a:r>
          </a:p>
          <a:p>
            <a:pPr marL="342900" indent="-342900">
              <a:lnSpc>
                <a:spcPct val="120000"/>
              </a:lnSpc>
              <a:spcBef>
                <a:spcPct val="20000"/>
              </a:spcBef>
              <a:buClr>
                <a:srgbClr val="FF0000"/>
              </a:buClr>
              <a:buFont typeface="Monotype Sorts" pitchFamily="2" charset="2"/>
              <a:buChar char="z"/>
              <a:defRPr/>
            </a:pPr>
            <a:r>
              <a:rPr kumimoji="1" lang="zh-CN" altLang="en-US" sz="2000" kern="0" dirty="0">
                <a:latin typeface="Tahoma" pitchFamily="34" charset="0"/>
                <a:ea typeface="宋体" pitchFamily="2" charset="-122"/>
                <a:cs typeface="Tahoma" pitchFamily="34" charset="0"/>
              </a:rPr>
              <a:t>故在被调用函数中，使用</a:t>
            </a:r>
            <a:r>
              <a:rPr kumimoji="1" lang="en-US" altLang="zh-CN" sz="2000" kern="0" dirty="0">
                <a:latin typeface="Tahoma" pitchFamily="34" charset="0"/>
                <a:ea typeface="Tahoma" pitchFamily="34" charset="0"/>
                <a:cs typeface="Tahoma" pitchFamily="34" charset="0"/>
              </a:rPr>
              <a:t>R[</a:t>
            </a:r>
            <a:r>
              <a:rPr kumimoji="1" lang="en-US" altLang="zh-CN" sz="2000" kern="0" dirty="0" err="1">
                <a:latin typeface="Tahoma" pitchFamily="34" charset="0"/>
                <a:ea typeface="Tahoma" pitchFamily="34" charset="0"/>
                <a:cs typeface="Tahoma" pitchFamily="34" charset="0"/>
              </a:rPr>
              <a:t>ebp</a:t>
            </a:r>
            <a:r>
              <a:rPr kumimoji="1" lang="en-US" altLang="zh-CN" sz="2000" kern="0" dirty="0">
                <a:latin typeface="Tahoma" pitchFamily="34" charset="0"/>
                <a:ea typeface="Tahoma" pitchFamily="34" charset="0"/>
                <a:cs typeface="Tahoma" pitchFamily="34" charset="0"/>
              </a:rPr>
              <a:t>]+8</a:t>
            </a:r>
            <a:r>
              <a:rPr kumimoji="1" lang="zh-CN" altLang="en-US" sz="2000" kern="0" dirty="0">
                <a:latin typeface="Tahoma" pitchFamily="34" charset="0"/>
                <a:ea typeface="宋体" pitchFamily="2" charset="-122"/>
                <a:cs typeface="Tahoma" pitchFamily="34" charset="0"/>
              </a:rPr>
              <a:t>、</a:t>
            </a:r>
            <a:r>
              <a:rPr kumimoji="1" lang="en-US" altLang="zh-CN" sz="2000" kern="0" dirty="0">
                <a:latin typeface="Tahoma" pitchFamily="34" charset="0"/>
                <a:ea typeface="Tahoma" pitchFamily="34" charset="0"/>
                <a:cs typeface="Tahoma" pitchFamily="34" charset="0"/>
              </a:rPr>
              <a:t>R[</a:t>
            </a:r>
            <a:r>
              <a:rPr kumimoji="1" lang="en-US" altLang="zh-CN" sz="2000" kern="0" dirty="0" err="1">
                <a:latin typeface="Tahoma" pitchFamily="34" charset="0"/>
                <a:ea typeface="Tahoma" pitchFamily="34" charset="0"/>
                <a:cs typeface="Tahoma" pitchFamily="34" charset="0"/>
              </a:rPr>
              <a:t>ebp</a:t>
            </a:r>
            <a:r>
              <a:rPr kumimoji="1" lang="en-US" altLang="zh-CN" sz="2000" kern="0" dirty="0">
                <a:latin typeface="Tahoma" pitchFamily="34" charset="0"/>
                <a:ea typeface="Tahoma" pitchFamily="34" charset="0"/>
                <a:cs typeface="Tahoma" pitchFamily="34" charset="0"/>
              </a:rPr>
              <a:t>]+12</a:t>
            </a:r>
            <a:r>
              <a:rPr kumimoji="1" lang="zh-CN" altLang="en-US" sz="2000" kern="0" dirty="0">
                <a:latin typeface="Tahoma" pitchFamily="34" charset="0"/>
                <a:ea typeface="宋体" pitchFamily="2" charset="-122"/>
                <a:cs typeface="Tahoma" pitchFamily="34" charset="0"/>
              </a:rPr>
              <a:t>、</a:t>
            </a:r>
            <a:r>
              <a:rPr kumimoji="1" lang="en-US" altLang="zh-CN" sz="2000" kern="0" dirty="0">
                <a:latin typeface="Tahoma" pitchFamily="34" charset="0"/>
                <a:ea typeface="Tahoma" pitchFamily="34" charset="0"/>
                <a:cs typeface="Tahoma" pitchFamily="34" charset="0"/>
              </a:rPr>
              <a:t>R[</a:t>
            </a:r>
            <a:r>
              <a:rPr kumimoji="1" lang="en-US" altLang="zh-CN" sz="2000" kern="0" dirty="0" err="1">
                <a:latin typeface="Tahoma" pitchFamily="34" charset="0"/>
                <a:ea typeface="Tahoma" pitchFamily="34" charset="0"/>
                <a:cs typeface="Tahoma" pitchFamily="34" charset="0"/>
              </a:rPr>
              <a:t>ebp</a:t>
            </a:r>
            <a:r>
              <a:rPr kumimoji="1" lang="en-US" altLang="zh-CN" sz="2000" kern="0" dirty="0">
                <a:latin typeface="Tahoma" pitchFamily="34" charset="0"/>
                <a:ea typeface="Tahoma" pitchFamily="34" charset="0"/>
                <a:cs typeface="Tahoma" pitchFamily="34" charset="0"/>
              </a:rPr>
              <a:t>]+16</a:t>
            </a:r>
            <a:r>
              <a:rPr kumimoji="1" lang="zh-CN" altLang="en-US" sz="2000" kern="0" dirty="0">
                <a:latin typeface="Tahoma" pitchFamily="34" charset="0"/>
                <a:ea typeface="宋体" pitchFamily="2" charset="-122"/>
                <a:cs typeface="Tahoma" pitchFamily="34" charset="0"/>
              </a:rPr>
              <a:t>作为有效地址来访问函数的入口参数</a:t>
            </a:r>
          </a:p>
          <a:p>
            <a:pPr marL="342900" indent="-342900">
              <a:lnSpc>
                <a:spcPct val="120000"/>
              </a:lnSpc>
              <a:spcBef>
                <a:spcPct val="20000"/>
              </a:spcBef>
              <a:buClr>
                <a:srgbClr val="FF0000"/>
              </a:buClr>
              <a:buFont typeface="Monotype Sorts" pitchFamily="2" charset="2"/>
              <a:buChar char="z"/>
              <a:defRPr/>
            </a:pPr>
            <a:r>
              <a:rPr kumimoji="1" lang="zh-CN" altLang="en-US" sz="2000" kern="0" dirty="0">
                <a:solidFill>
                  <a:srgbClr val="0033CC"/>
                </a:solidFill>
                <a:latin typeface="Tahoma" pitchFamily="34" charset="0"/>
                <a:ea typeface="宋体" pitchFamily="2" charset="-122"/>
                <a:cs typeface="Tahoma" pitchFamily="34" charset="0"/>
              </a:rPr>
              <a:t>每个过程开始两条指令</a:t>
            </a:r>
          </a:p>
          <a:p>
            <a:pPr marL="742950" lvl="1" indent="-285750">
              <a:lnSpc>
                <a:spcPct val="120000"/>
              </a:lnSpc>
              <a:spcBef>
                <a:spcPct val="5000"/>
              </a:spcBef>
              <a:buClr>
                <a:srgbClr val="FF0000"/>
              </a:buClr>
              <a:defRPr/>
            </a:pPr>
            <a:r>
              <a:rPr kumimoji="1" lang="en-US" altLang="zh-CN" sz="2000" kern="0" dirty="0" err="1">
                <a:latin typeface="Tahoma" pitchFamily="34" charset="0"/>
                <a:ea typeface="Tahoma" pitchFamily="34" charset="0"/>
                <a:cs typeface="Tahoma" pitchFamily="34" charset="0"/>
              </a:rPr>
              <a:t>pushl</a:t>
            </a:r>
            <a:r>
              <a:rPr kumimoji="1" lang="en-US" altLang="zh-CN" sz="2000" kern="0" dirty="0">
                <a:latin typeface="Tahoma" pitchFamily="34" charset="0"/>
                <a:ea typeface="Tahoma" pitchFamily="34" charset="0"/>
                <a:cs typeface="Tahoma" pitchFamily="34" charset="0"/>
              </a:rPr>
              <a:t> %</a:t>
            </a:r>
            <a:r>
              <a:rPr kumimoji="1" lang="en-US" altLang="zh-CN" sz="2000" kern="0" dirty="0" err="1">
                <a:latin typeface="Tahoma" pitchFamily="34" charset="0"/>
                <a:ea typeface="Tahoma" pitchFamily="34" charset="0"/>
                <a:cs typeface="Tahoma" pitchFamily="34" charset="0"/>
              </a:rPr>
              <a:t>ebp</a:t>
            </a:r>
            <a:endParaRPr kumimoji="1" lang="en-US" altLang="zh-CN" sz="2000" kern="0" dirty="0">
              <a:latin typeface="Tahoma" pitchFamily="34" charset="0"/>
              <a:ea typeface="Tahoma" pitchFamily="34" charset="0"/>
              <a:cs typeface="Tahoma" pitchFamily="34" charset="0"/>
            </a:endParaRPr>
          </a:p>
          <a:p>
            <a:pPr marL="742950" lvl="1" indent="-285750">
              <a:lnSpc>
                <a:spcPct val="120000"/>
              </a:lnSpc>
              <a:spcBef>
                <a:spcPct val="5000"/>
              </a:spcBef>
              <a:buClr>
                <a:srgbClr val="FF0000"/>
              </a:buClr>
              <a:defRPr/>
            </a:pPr>
            <a:r>
              <a:rPr kumimoji="1" lang="en-US" altLang="zh-CN" sz="2000" kern="0" dirty="0" err="1">
                <a:latin typeface="Tahoma" pitchFamily="34" charset="0"/>
                <a:ea typeface="Tahoma" pitchFamily="34" charset="0"/>
                <a:cs typeface="Tahoma" pitchFamily="34" charset="0"/>
              </a:rPr>
              <a:t>movl</a:t>
            </a:r>
            <a:r>
              <a:rPr kumimoji="1" lang="en-US" altLang="zh-CN" sz="2000" kern="0" dirty="0">
                <a:latin typeface="Tahoma" pitchFamily="34" charset="0"/>
                <a:ea typeface="Tahoma" pitchFamily="34" charset="0"/>
                <a:cs typeface="Tahoma" pitchFamily="34" charset="0"/>
              </a:rPr>
              <a:t> %</a:t>
            </a:r>
            <a:r>
              <a:rPr kumimoji="1" lang="en-US" altLang="zh-CN" sz="2000" kern="0" dirty="0" err="1">
                <a:latin typeface="Tahoma" pitchFamily="34" charset="0"/>
                <a:ea typeface="Tahoma" pitchFamily="34" charset="0"/>
                <a:cs typeface="Tahoma" pitchFamily="34" charset="0"/>
              </a:rPr>
              <a:t>esp</a:t>
            </a:r>
            <a:r>
              <a:rPr kumimoji="1" lang="en-US" altLang="zh-CN" sz="2000" kern="0" dirty="0">
                <a:latin typeface="Tahoma" pitchFamily="34" charset="0"/>
                <a:ea typeface="Tahoma" pitchFamily="34" charset="0"/>
                <a:cs typeface="Tahoma" pitchFamily="34" charset="0"/>
              </a:rPr>
              <a:t>, %</a:t>
            </a:r>
            <a:r>
              <a:rPr kumimoji="1" lang="en-US" altLang="zh-CN" sz="2000" kern="0" dirty="0" err="1">
                <a:latin typeface="Tahoma" pitchFamily="34" charset="0"/>
                <a:ea typeface="Tahoma" pitchFamily="34" charset="0"/>
                <a:cs typeface="Tahoma" pitchFamily="34" charset="0"/>
              </a:rPr>
              <a:t>ebp</a:t>
            </a:r>
            <a:endParaRPr kumimoji="1" lang="en-US" altLang="zh-CN" sz="2000" kern="0" dirty="0">
              <a:latin typeface="Tahoma" pitchFamily="34" charset="0"/>
              <a:ea typeface="Tahoma" pitchFamily="34" charset="0"/>
              <a:cs typeface="Tahoma" pitchFamily="34" charset="0"/>
            </a:endParaRPr>
          </a:p>
        </p:txBody>
      </p:sp>
      <p:pic>
        <p:nvPicPr>
          <p:cNvPr id="40964" name="Picture 4"/>
          <p:cNvPicPr>
            <a:picLocks noChangeAspect="1" noChangeArrowheads="1"/>
          </p:cNvPicPr>
          <p:nvPr/>
        </p:nvPicPr>
        <p:blipFill>
          <a:blip r:embed="rId3" cstate="print"/>
          <a:srcRect/>
          <a:stretch>
            <a:fillRect/>
          </a:stretch>
        </p:blipFill>
        <p:spPr bwMode="auto">
          <a:xfrm>
            <a:off x="1816100" y="1943617"/>
            <a:ext cx="3825875" cy="4230688"/>
          </a:xfrm>
          <a:prstGeom prst="rect">
            <a:avLst/>
          </a:prstGeom>
          <a:noFill/>
          <a:ln w="9525">
            <a:noFill/>
            <a:miter lim="800000"/>
            <a:headEnd/>
            <a:tailEnd/>
          </a:ln>
        </p:spPr>
      </p:pic>
      <p:grpSp>
        <p:nvGrpSpPr>
          <p:cNvPr id="2" name="Group 5"/>
          <p:cNvGrpSpPr>
            <a:grpSpLocks/>
          </p:cNvGrpSpPr>
          <p:nvPr/>
        </p:nvGrpSpPr>
        <p:grpSpPr bwMode="auto">
          <a:xfrm>
            <a:off x="2582863" y="4855092"/>
            <a:ext cx="2249487" cy="320675"/>
            <a:chOff x="3674" y="2752"/>
            <a:chExt cx="1417" cy="202"/>
          </a:xfrm>
        </p:grpSpPr>
        <p:sp>
          <p:nvSpPr>
            <p:cNvPr id="40987" name="Line 6"/>
            <p:cNvSpPr>
              <a:spLocks noChangeShapeType="1"/>
            </p:cNvSpPr>
            <p:nvPr/>
          </p:nvSpPr>
          <p:spPr bwMode="auto">
            <a:xfrm>
              <a:off x="3674" y="2954"/>
              <a:ext cx="1417" cy="0"/>
            </a:xfrm>
            <a:prstGeom prst="line">
              <a:avLst/>
            </a:prstGeom>
            <a:noFill/>
            <a:ln w="28575">
              <a:solidFill>
                <a:schemeClr val="tx1"/>
              </a:solidFill>
              <a:round/>
              <a:headEnd/>
              <a:tailEnd/>
            </a:ln>
          </p:spPr>
          <p:txBody>
            <a:bodyPr/>
            <a:lstStyle/>
            <a:p>
              <a:endParaRPr lang="zh-CN" altLang="en-US"/>
            </a:p>
          </p:txBody>
        </p:sp>
        <p:sp>
          <p:nvSpPr>
            <p:cNvPr id="40988" name="Text Box 7"/>
            <p:cNvSpPr txBox="1">
              <a:spLocks noChangeArrowheads="1"/>
            </p:cNvSpPr>
            <p:nvPr/>
          </p:nvSpPr>
          <p:spPr bwMode="auto">
            <a:xfrm>
              <a:off x="4042" y="2752"/>
              <a:ext cx="709" cy="173"/>
            </a:xfrm>
            <a:prstGeom prst="rect">
              <a:avLst/>
            </a:prstGeom>
            <a:solidFill>
              <a:schemeClr val="bg1"/>
            </a:solidFill>
            <a:ln w="9525" algn="ctr">
              <a:noFill/>
              <a:miter lim="800000"/>
              <a:headEnd/>
              <a:tailEnd/>
            </a:ln>
          </p:spPr>
          <p:txBody>
            <a:bodyPr tIns="0" bIns="0">
              <a:spAutoFit/>
            </a:bodyPr>
            <a:lstStyle/>
            <a:p>
              <a:pPr marL="342900" indent="-342900">
                <a:spcBef>
                  <a:spcPct val="50000"/>
                </a:spcBef>
              </a:pPr>
              <a:r>
                <a:rPr lang="zh-CN" altLang="en-US" sz="1800">
                  <a:solidFill>
                    <a:srgbClr val="FF0000"/>
                  </a:solidFill>
                  <a:ea typeface="宋体" pitchFamily="2" charset="-122"/>
                </a:rPr>
                <a:t>返回地址</a:t>
              </a:r>
            </a:p>
          </p:txBody>
        </p:sp>
      </p:grpSp>
      <p:grpSp>
        <p:nvGrpSpPr>
          <p:cNvPr id="3" name="Group 8"/>
          <p:cNvGrpSpPr>
            <a:grpSpLocks/>
          </p:cNvGrpSpPr>
          <p:nvPr/>
        </p:nvGrpSpPr>
        <p:grpSpPr bwMode="auto">
          <a:xfrm>
            <a:off x="2582863" y="5221805"/>
            <a:ext cx="2249487" cy="320675"/>
            <a:chOff x="3674" y="2979"/>
            <a:chExt cx="1417" cy="202"/>
          </a:xfrm>
        </p:grpSpPr>
        <p:sp>
          <p:nvSpPr>
            <p:cNvPr id="40985" name="Line 9"/>
            <p:cNvSpPr>
              <a:spLocks noChangeShapeType="1"/>
            </p:cNvSpPr>
            <p:nvPr/>
          </p:nvSpPr>
          <p:spPr bwMode="auto">
            <a:xfrm>
              <a:off x="3674" y="3181"/>
              <a:ext cx="1417" cy="0"/>
            </a:xfrm>
            <a:prstGeom prst="line">
              <a:avLst/>
            </a:prstGeom>
            <a:noFill/>
            <a:ln w="28575">
              <a:solidFill>
                <a:schemeClr val="tx1"/>
              </a:solidFill>
              <a:round/>
              <a:headEnd/>
              <a:tailEnd/>
            </a:ln>
          </p:spPr>
          <p:txBody>
            <a:bodyPr/>
            <a:lstStyle/>
            <a:p>
              <a:endParaRPr lang="zh-CN" altLang="en-US"/>
            </a:p>
          </p:txBody>
        </p:sp>
        <p:sp>
          <p:nvSpPr>
            <p:cNvPr id="40986" name="Text Box 10"/>
            <p:cNvSpPr txBox="1">
              <a:spLocks noChangeArrowheads="1"/>
            </p:cNvSpPr>
            <p:nvPr/>
          </p:nvSpPr>
          <p:spPr bwMode="auto">
            <a:xfrm>
              <a:off x="3730" y="2979"/>
              <a:ext cx="1333" cy="174"/>
            </a:xfrm>
            <a:prstGeom prst="rect">
              <a:avLst/>
            </a:prstGeom>
            <a:solidFill>
              <a:schemeClr val="bg1"/>
            </a:solidFill>
            <a:ln w="9525" algn="ctr">
              <a:noFill/>
              <a:miter lim="800000"/>
              <a:headEnd/>
              <a:tailEnd/>
            </a:ln>
          </p:spPr>
          <p:txBody>
            <a:bodyPr tIns="0" bIns="0">
              <a:spAutoFit/>
            </a:bodyPr>
            <a:lstStyle/>
            <a:p>
              <a:pPr marL="342900" indent="-342900">
                <a:spcBef>
                  <a:spcPct val="50000"/>
                </a:spcBef>
              </a:pPr>
              <a:r>
                <a:rPr lang="en-US" altLang="zh-CN" sz="1800">
                  <a:solidFill>
                    <a:srgbClr val="FF0000"/>
                  </a:solidFill>
                  <a:latin typeface="Tahoma" pitchFamily="34" charset="0"/>
                  <a:ea typeface="宋体" pitchFamily="2" charset="-122"/>
                  <a:cs typeface="Tahoma" pitchFamily="34" charset="0"/>
                </a:rPr>
                <a:t>EBP</a:t>
              </a:r>
              <a:r>
                <a:rPr lang="zh-CN" altLang="en-US" sz="1800">
                  <a:solidFill>
                    <a:srgbClr val="FF0000"/>
                  </a:solidFill>
                  <a:latin typeface="Tahoma" pitchFamily="34" charset="0"/>
                  <a:ea typeface="宋体" pitchFamily="2" charset="-122"/>
                  <a:cs typeface="Tahoma" pitchFamily="34" charset="0"/>
                </a:rPr>
                <a:t>在</a:t>
              </a:r>
              <a:r>
                <a:rPr lang="en-US" altLang="zh-CN" sz="1800">
                  <a:solidFill>
                    <a:srgbClr val="FF0000"/>
                  </a:solidFill>
                  <a:latin typeface="Tahoma" pitchFamily="34" charset="0"/>
                  <a:ea typeface="宋体" pitchFamily="2" charset="-122"/>
                  <a:cs typeface="Tahoma" pitchFamily="34" charset="0"/>
                </a:rPr>
                <a:t>main</a:t>
              </a:r>
              <a:r>
                <a:rPr lang="zh-CN" altLang="en-US" sz="1800">
                  <a:solidFill>
                    <a:srgbClr val="FF0000"/>
                  </a:solidFill>
                  <a:latin typeface="Tahoma" pitchFamily="34" charset="0"/>
                  <a:ea typeface="宋体" pitchFamily="2" charset="-122"/>
                  <a:cs typeface="Tahoma" pitchFamily="34" charset="0"/>
                </a:rPr>
                <a:t>中的值</a:t>
              </a:r>
            </a:p>
          </p:txBody>
        </p:sp>
      </p:grpSp>
      <p:grpSp>
        <p:nvGrpSpPr>
          <p:cNvPr id="5" name="Group 11"/>
          <p:cNvGrpSpPr>
            <a:grpSpLocks/>
          </p:cNvGrpSpPr>
          <p:nvPr/>
        </p:nvGrpSpPr>
        <p:grpSpPr bwMode="auto">
          <a:xfrm>
            <a:off x="1682750" y="5221805"/>
            <a:ext cx="854075" cy="369887"/>
            <a:chOff x="3334" y="3861"/>
            <a:chExt cx="538" cy="233"/>
          </a:xfrm>
        </p:grpSpPr>
        <p:sp>
          <p:nvSpPr>
            <p:cNvPr id="40983" name="Text Box 12"/>
            <p:cNvSpPr txBox="1">
              <a:spLocks noChangeArrowheads="1"/>
            </p:cNvSpPr>
            <p:nvPr/>
          </p:nvSpPr>
          <p:spPr bwMode="auto">
            <a:xfrm>
              <a:off x="3334" y="3861"/>
              <a:ext cx="453" cy="233"/>
            </a:xfrm>
            <a:prstGeom prst="rect">
              <a:avLst/>
            </a:prstGeom>
            <a:noFill/>
            <a:ln w="9525" algn="ctr">
              <a:noFill/>
              <a:miter lim="800000"/>
              <a:headEnd/>
              <a:tailEnd/>
            </a:ln>
          </p:spPr>
          <p:txBody>
            <a:bodyPr>
              <a:spAutoFit/>
            </a:bodyPr>
            <a:lstStyle/>
            <a:p>
              <a:pPr marL="342900" indent="-342900">
                <a:spcBef>
                  <a:spcPct val="50000"/>
                </a:spcBef>
              </a:pPr>
              <a:r>
                <a:rPr lang="en-US" altLang="zh-CN" sz="1800">
                  <a:solidFill>
                    <a:srgbClr val="FF0000"/>
                  </a:solidFill>
                  <a:latin typeface="Tahoma" pitchFamily="34" charset="0"/>
                  <a:ea typeface="宋体" pitchFamily="2" charset="-122"/>
                  <a:cs typeface="Tahoma" pitchFamily="34" charset="0"/>
                </a:rPr>
                <a:t>EBP</a:t>
              </a:r>
            </a:p>
          </p:txBody>
        </p:sp>
        <p:sp>
          <p:nvSpPr>
            <p:cNvPr id="40984" name="Line 13"/>
            <p:cNvSpPr>
              <a:spLocks noChangeShapeType="1"/>
            </p:cNvSpPr>
            <p:nvPr/>
          </p:nvSpPr>
          <p:spPr bwMode="auto">
            <a:xfrm>
              <a:off x="3702" y="3974"/>
              <a:ext cx="170" cy="0"/>
            </a:xfrm>
            <a:prstGeom prst="line">
              <a:avLst/>
            </a:prstGeom>
            <a:noFill/>
            <a:ln w="38100">
              <a:solidFill>
                <a:srgbClr val="FF3300"/>
              </a:solidFill>
              <a:round/>
              <a:headEnd/>
              <a:tailEnd type="triangle" w="med" len="med"/>
            </a:ln>
          </p:spPr>
          <p:txBody>
            <a:bodyPr/>
            <a:lstStyle/>
            <a:p>
              <a:endParaRPr lang="zh-CN" altLang="en-US"/>
            </a:p>
          </p:txBody>
        </p:sp>
      </p:grpSp>
      <p:sp>
        <p:nvSpPr>
          <p:cNvPr id="16" name="Text Box 14"/>
          <p:cNvSpPr txBox="1">
            <a:spLocks noChangeArrowheads="1"/>
          </p:cNvSpPr>
          <p:nvPr/>
        </p:nvSpPr>
        <p:spPr bwMode="auto">
          <a:xfrm>
            <a:off x="1025525" y="4448692"/>
            <a:ext cx="1035050" cy="368300"/>
          </a:xfrm>
          <a:prstGeom prst="rect">
            <a:avLst/>
          </a:prstGeom>
          <a:noFill/>
          <a:ln w="9525" algn="ctr">
            <a:noFill/>
            <a:miter lim="800000"/>
            <a:headEnd/>
            <a:tailEnd/>
          </a:ln>
        </p:spPr>
        <p:txBody>
          <a:bodyPr>
            <a:spAutoFit/>
          </a:bodyPr>
          <a:lstStyle/>
          <a:p>
            <a:pPr marL="342900" indent="-342900">
              <a:spcBef>
                <a:spcPct val="50000"/>
              </a:spcBef>
            </a:pPr>
            <a:r>
              <a:rPr lang="en-US" altLang="zh-CN" sz="1800">
                <a:solidFill>
                  <a:srgbClr val="FF0000"/>
                </a:solidFill>
                <a:latin typeface="Tahoma" pitchFamily="34" charset="0"/>
                <a:ea typeface="宋体" pitchFamily="2" charset="-122"/>
                <a:cs typeface="Tahoma" pitchFamily="34" charset="0"/>
              </a:rPr>
              <a:t>EBP+8</a:t>
            </a:r>
          </a:p>
        </p:txBody>
      </p:sp>
      <p:sp>
        <p:nvSpPr>
          <p:cNvPr id="17" name="Text Box 15"/>
          <p:cNvSpPr txBox="1">
            <a:spLocks noChangeArrowheads="1"/>
          </p:cNvSpPr>
          <p:nvPr/>
        </p:nvSpPr>
        <p:spPr bwMode="auto">
          <a:xfrm>
            <a:off x="1008063" y="4043880"/>
            <a:ext cx="1123950" cy="368300"/>
          </a:xfrm>
          <a:prstGeom prst="rect">
            <a:avLst/>
          </a:prstGeom>
          <a:noFill/>
          <a:ln w="9525" algn="ctr">
            <a:noFill/>
            <a:miter lim="800000"/>
            <a:headEnd/>
            <a:tailEnd/>
          </a:ln>
        </p:spPr>
        <p:txBody>
          <a:bodyPr>
            <a:spAutoFit/>
          </a:bodyPr>
          <a:lstStyle/>
          <a:p>
            <a:pPr marL="342900" indent="-342900">
              <a:spcBef>
                <a:spcPct val="50000"/>
              </a:spcBef>
            </a:pPr>
            <a:r>
              <a:rPr lang="en-US" altLang="zh-CN" sz="1800">
                <a:solidFill>
                  <a:srgbClr val="FF0000"/>
                </a:solidFill>
                <a:latin typeface="Tahoma" pitchFamily="34" charset="0"/>
                <a:ea typeface="宋体" pitchFamily="2" charset="-122"/>
                <a:cs typeface="Tahoma" pitchFamily="34" charset="0"/>
              </a:rPr>
              <a:t>EBP+12</a:t>
            </a:r>
          </a:p>
        </p:txBody>
      </p:sp>
      <p:sp>
        <p:nvSpPr>
          <p:cNvPr id="40970" name="Text Box 16"/>
          <p:cNvSpPr txBox="1">
            <a:spLocks noChangeArrowheads="1"/>
          </p:cNvSpPr>
          <p:nvPr/>
        </p:nvSpPr>
        <p:spPr bwMode="auto">
          <a:xfrm>
            <a:off x="3032125" y="4496317"/>
            <a:ext cx="1306513" cy="274638"/>
          </a:xfrm>
          <a:prstGeom prst="rect">
            <a:avLst/>
          </a:prstGeom>
          <a:solidFill>
            <a:schemeClr val="bg1"/>
          </a:solidFill>
          <a:ln w="9525" algn="ctr">
            <a:noFill/>
            <a:miter lim="800000"/>
            <a:headEnd/>
            <a:tailEnd/>
          </a:ln>
        </p:spPr>
        <p:txBody>
          <a:bodyPr tIns="0" bIns="0">
            <a:spAutoFit/>
          </a:bodyPr>
          <a:lstStyle/>
          <a:p>
            <a:pPr marL="342900" indent="-342900">
              <a:spcBef>
                <a:spcPct val="50000"/>
              </a:spcBef>
            </a:pPr>
            <a:r>
              <a:rPr lang="zh-CN" altLang="en-US" sz="1800">
                <a:ea typeface="宋体" pitchFamily="2" charset="-122"/>
              </a:rPr>
              <a:t>入口参数</a:t>
            </a:r>
            <a:r>
              <a:rPr lang="en-US" altLang="zh-CN" sz="1800">
                <a:ea typeface="宋体" pitchFamily="2" charset="-122"/>
              </a:rPr>
              <a:t>1</a:t>
            </a:r>
          </a:p>
        </p:txBody>
      </p:sp>
      <p:sp>
        <p:nvSpPr>
          <p:cNvPr id="40971" name="Text Box 17"/>
          <p:cNvSpPr txBox="1">
            <a:spLocks noChangeArrowheads="1"/>
          </p:cNvSpPr>
          <p:nvPr/>
        </p:nvSpPr>
        <p:spPr bwMode="auto">
          <a:xfrm>
            <a:off x="3032125" y="4091505"/>
            <a:ext cx="1306513" cy="274637"/>
          </a:xfrm>
          <a:prstGeom prst="rect">
            <a:avLst/>
          </a:prstGeom>
          <a:solidFill>
            <a:schemeClr val="bg1"/>
          </a:solidFill>
          <a:ln w="9525" algn="ctr">
            <a:noFill/>
            <a:miter lim="800000"/>
            <a:headEnd/>
            <a:tailEnd/>
          </a:ln>
        </p:spPr>
        <p:txBody>
          <a:bodyPr tIns="0" bIns="0">
            <a:spAutoFit/>
          </a:bodyPr>
          <a:lstStyle/>
          <a:p>
            <a:pPr marL="342900" indent="-342900">
              <a:spcBef>
                <a:spcPct val="50000"/>
              </a:spcBef>
            </a:pPr>
            <a:r>
              <a:rPr lang="zh-CN" altLang="en-US" sz="1800">
                <a:ea typeface="宋体" pitchFamily="2" charset="-122"/>
              </a:rPr>
              <a:t>入口参数</a:t>
            </a:r>
            <a:r>
              <a:rPr lang="en-US" altLang="zh-CN" sz="1800">
                <a:ea typeface="宋体" pitchFamily="2" charset="-122"/>
              </a:rPr>
              <a:t>2</a:t>
            </a:r>
          </a:p>
        </p:txBody>
      </p:sp>
      <p:sp>
        <p:nvSpPr>
          <p:cNvPr id="40972" name="Text Box 18"/>
          <p:cNvSpPr txBox="1">
            <a:spLocks noChangeArrowheads="1"/>
          </p:cNvSpPr>
          <p:nvPr/>
        </p:nvSpPr>
        <p:spPr bwMode="auto">
          <a:xfrm>
            <a:off x="3078163" y="3691455"/>
            <a:ext cx="1306512" cy="274637"/>
          </a:xfrm>
          <a:prstGeom prst="rect">
            <a:avLst/>
          </a:prstGeom>
          <a:solidFill>
            <a:schemeClr val="bg1"/>
          </a:solidFill>
          <a:ln w="9525" algn="ctr">
            <a:noFill/>
            <a:miter lim="800000"/>
            <a:headEnd/>
            <a:tailEnd/>
          </a:ln>
        </p:spPr>
        <p:txBody>
          <a:bodyPr tIns="0" bIns="0">
            <a:spAutoFit/>
          </a:bodyPr>
          <a:lstStyle/>
          <a:p>
            <a:pPr marL="342900" indent="-342900">
              <a:spcBef>
                <a:spcPct val="50000"/>
              </a:spcBef>
            </a:pPr>
            <a:r>
              <a:rPr lang="zh-CN" altLang="en-US" sz="1800">
                <a:ea typeface="宋体" pitchFamily="2" charset="-122"/>
              </a:rPr>
              <a:t>入口参数</a:t>
            </a:r>
            <a:r>
              <a:rPr lang="en-US" altLang="zh-CN" sz="1800">
                <a:ea typeface="宋体" pitchFamily="2" charset="-122"/>
              </a:rPr>
              <a:t>3</a:t>
            </a:r>
          </a:p>
        </p:txBody>
      </p:sp>
      <p:sp>
        <p:nvSpPr>
          <p:cNvPr id="21" name="Text Box 19"/>
          <p:cNvSpPr txBox="1">
            <a:spLocks noChangeArrowheads="1"/>
          </p:cNvSpPr>
          <p:nvPr/>
        </p:nvSpPr>
        <p:spPr bwMode="auto">
          <a:xfrm>
            <a:off x="1008063" y="3639067"/>
            <a:ext cx="1123950" cy="366713"/>
          </a:xfrm>
          <a:prstGeom prst="rect">
            <a:avLst/>
          </a:prstGeom>
          <a:noFill/>
          <a:ln w="9525" algn="ctr">
            <a:noFill/>
            <a:miter lim="800000"/>
            <a:headEnd/>
            <a:tailEnd/>
          </a:ln>
        </p:spPr>
        <p:txBody>
          <a:bodyPr>
            <a:spAutoFit/>
          </a:bodyPr>
          <a:lstStyle/>
          <a:p>
            <a:pPr marL="342900" indent="-342900">
              <a:spcBef>
                <a:spcPct val="50000"/>
              </a:spcBef>
            </a:pPr>
            <a:r>
              <a:rPr lang="en-US" altLang="zh-CN" sz="1800">
                <a:solidFill>
                  <a:srgbClr val="FF0000"/>
                </a:solidFill>
                <a:latin typeface="Tahoma" pitchFamily="34" charset="0"/>
                <a:ea typeface="宋体" pitchFamily="2" charset="-122"/>
                <a:cs typeface="Tahoma" pitchFamily="34" charset="0"/>
              </a:rPr>
              <a:t>EBP+16</a:t>
            </a:r>
          </a:p>
        </p:txBody>
      </p:sp>
      <p:sp>
        <p:nvSpPr>
          <p:cNvPr id="22" name="Line 20"/>
          <p:cNvSpPr>
            <a:spLocks noChangeShapeType="1"/>
          </p:cNvSpPr>
          <p:nvPr/>
        </p:nvSpPr>
        <p:spPr bwMode="auto">
          <a:xfrm flipH="1" flipV="1">
            <a:off x="4662488" y="5355155"/>
            <a:ext cx="1422400" cy="346075"/>
          </a:xfrm>
          <a:prstGeom prst="line">
            <a:avLst/>
          </a:prstGeom>
          <a:noFill/>
          <a:ln w="38100">
            <a:solidFill>
              <a:srgbClr val="FF0000"/>
            </a:solidFill>
            <a:round/>
            <a:headEnd/>
            <a:tailEnd type="triangle" w="med" len="med"/>
          </a:ln>
        </p:spPr>
        <p:txBody>
          <a:bodyPr/>
          <a:lstStyle/>
          <a:p>
            <a:endParaRPr lang="zh-CN" altLang="en-US"/>
          </a:p>
        </p:txBody>
      </p:sp>
      <p:sp>
        <p:nvSpPr>
          <p:cNvPr id="23" name="Text Box 21"/>
          <p:cNvSpPr txBox="1">
            <a:spLocks noChangeArrowheads="1"/>
          </p:cNvSpPr>
          <p:nvPr/>
        </p:nvSpPr>
        <p:spPr bwMode="auto">
          <a:xfrm>
            <a:off x="107950" y="900630"/>
            <a:ext cx="3376613" cy="1271587"/>
          </a:xfrm>
          <a:prstGeom prst="rect">
            <a:avLst/>
          </a:prstGeom>
          <a:noFill/>
          <a:ln w="9525" algn="ctr">
            <a:noFill/>
            <a:miter lim="800000"/>
            <a:headEnd/>
            <a:tailEnd/>
          </a:ln>
        </p:spPr>
        <p:txBody>
          <a:bodyPr>
            <a:spAutoFit/>
          </a:bodyPr>
          <a:lstStyle/>
          <a:p>
            <a:pPr marL="342900" indent="-342900">
              <a:spcBef>
                <a:spcPct val="10000"/>
              </a:spcBef>
            </a:pPr>
            <a:r>
              <a:rPr lang="en-US" altLang="zh-CN" sz="1800">
                <a:solidFill>
                  <a:srgbClr val="0033CC"/>
                </a:solidFill>
                <a:latin typeface="Tahoma" pitchFamily="34" charset="0"/>
                <a:ea typeface="宋体" pitchFamily="2" charset="-122"/>
                <a:cs typeface="Tahoma" pitchFamily="34" charset="0"/>
              </a:rPr>
              <a:t>movl  </a:t>
            </a:r>
            <a:r>
              <a:rPr lang="zh-CN" altLang="en-US" sz="1800">
                <a:solidFill>
                  <a:srgbClr val="0033CC"/>
                </a:solidFill>
                <a:latin typeface="Tahoma" pitchFamily="34" charset="0"/>
                <a:ea typeface="宋体" pitchFamily="2" charset="-122"/>
                <a:cs typeface="Tahoma" pitchFamily="34" charset="0"/>
              </a:rPr>
              <a:t>参数</a:t>
            </a:r>
            <a:r>
              <a:rPr lang="en-US" altLang="zh-CN" sz="1800">
                <a:solidFill>
                  <a:srgbClr val="0033CC"/>
                </a:solidFill>
                <a:latin typeface="Tahoma" pitchFamily="34" charset="0"/>
                <a:ea typeface="宋体" pitchFamily="2" charset="-122"/>
                <a:cs typeface="Tahoma" pitchFamily="34" charset="0"/>
              </a:rPr>
              <a:t>3</a:t>
            </a:r>
            <a:r>
              <a:rPr lang="zh-CN" altLang="en-US" sz="1800">
                <a:solidFill>
                  <a:srgbClr val="0033CC"/>
                </a:solidFill>
                <a:latin typeface="Tahoma" pitchFamily="34" charset="0"/>
                <a:ea typeface="宋体" pitchFamily="2" charset="-122"/>
                <a:cs typeface="Tahoma" pitchFamily="34" charset="0"/>
              </a:rPr>
              <a:t>，</a:t>
            </a:r>
            <a:r>
              <a:rPr lang="en-US" altLang="zh-CN" sz="1800">
                <a:solidFill>
                  <a:srgbClr val="0033CC"/>
                </a:solidFill>
                <a:latin typeface="Tahoma" pitchFamily="34" charset="0"/>
                <a:ea typeface="宋体" pitchFamily="2" charset="-122"/>
                <a:cs typeface="Tahoma" pitchFamily="34" charset="0"/>
              </a:rPr>
              <a:t>8(%esp)</a:t>
            </a:r>
            <a:endParaRPr lang="zh-CN" altLang="en-US" sz="1800">
              <a:solidFill>
                <a:srgbClr val="0033CC"/>
              </a:solidFill>
              <a:latin typeface="Tahoma" pitchFamily="34" charset="0"/>
              <a:ea typeface="宋体" pitchFamily="2" charset="-122"/>
              <a:cs typeface="Tahoma" pitchFamily="34" charset="0"/>
            </a:endParaRPr>
          </a:p>
          <a:p>
            <a:pPr marL="342900" indent="-342900">
              <a:spcBef>
                <a:spcPct val="10000"/>
              </a:spcBef>
            </a:pPr>
            <a:r>
              <a:rPr lang="en-US" altLang="zh-CN" sz="1800">
                <a:solidFill>
                  <a:srgbClr val="0033CC"/>
                </a:solidFill>
                <a:latin typeface="Tahoma" pitchFamily="34" charset="0"/>
                <a:ea typeface="宋体" pitchFamily="2" charset="-122"/>
                <a:cs typeface="Tahoma" pitchFamily="34" charset="0"/>
              </a:rPr>
              <a:t>………..</a:t>
            </a:r>
          </a:p>
          <a:p>
            <a:pPr marL="342900" indent="-342900">
              <a:spcBef>
                <a:spcPct val="10000"/>
              </a:spcBef>
            </a:pPr>
            <a:r>
              <a:rPr lang="en-US" altLang="zh-CN" sz="1800">
                <a:solidFill>
                  <a:srgbClr val="0033CC"/>
                </a:solidFill>
                <a:latin typeface="Tahoma" pitchFamily="34" charset="0"/>
                <a:ea typeface="宋体" pitchFamily="2" charset="-122"/>
                <a:cs typeface="Tahoma" pitchFamily="34" charset="0"/>
              </a:rPr>
              <a:t>movl  </a:t>
            </a:r>
            <a:r>
              <a:rPr lang="zh-CN" altLang="en-US" sz="1800">
                <a:solidFill>
                  <a:srgbClr val="0033CC"/>
                </a:solidFill>
                <a:latin typeface="Tahoma" pitchFamily="34" charset="0"/>
                <a:ea typeface="宋体" pitchFamily="2" charset="-122"/>
                <a:cs typeface="Tahoma" pitchFamily="34" charset="0"/>
              </a:rPr>
              <a:t>参数</a:t>
            </a:r>
            <a:r>
              <a:rPr lang="en-US" altLang="zh-CN" sz="1800">
                <a:solidFill>
                  <a:srgbClr val="0033CC"/>
                </a:solidFill>
                <a:latin typeface="Tahoma" pitchFamily="34" charset="0"/>
                <a:ea typeface="宋体" pitchFamily="2" charset="-122"/>
                <a:cs typeface="Tahoma" pitchFamily="34" charset="0"/>
              </a:rPr>
              <a:t>1, (%esp)</a:t>
            </a:r>
            <a:endParaRPr lang="zh-CN" altLang="en-US" sz="1800">
              <a:solidFill>
                <a:srgbClr val="0033CC"/>
              </a:solidFill>
              <a:latin typeface="Tahoma" pitchFamily="34" charset="0"/>
              <a:ea typeface="宋体" pitchFamily="2" charset="-122"/>
              <a:cs typeface="Tahoma" pitchFamily="34" charset="0"/>
            </a:endParaRPr>
          </a:p>
          <a:p>
            <a:pPr marL="342900" indent="-342900">
              <a:spcBef>
                <a:spcPct val="10000"/>
              </a:spcBef>
            </a:pPr>
            <a:r>
              <a:rPr lang="en-US" altLang="zh-CN" sz="1800">
                <a:solidFill>
                  <a:srgbClr val="0033CC"/>
                </a:solidFill>
                <a:latin typeface="Tahoma" pitchFamily="34" charset="0"/>
                <a:ea typeface="宋体" pitchFamily="2" charset="-122"/>
                <a:cs typeface="Tahoma" pitchFamily="34" charset="0"/>
              </a:rPr>
              <a:t>call   add</a:t>
            </a:r>
          </a:p>
        </p:txBody>
      </p:sp>
      <p:sp>
        <p:nvSpPr>
          <p:cNvPr id="24" name="Line 22"/>
          <p:cNvSpPr>
            <a:spLocks noChangeShapeType="1"/>
          </p:cNvSpPr>
          <p:nvPr/>
        </p:nvSpPr>
        <p:spPr bwMode="auto">
          <a:xfrm>
            <a:off x="2339975" y="2748480"/>
            <a:ext cx="1997075" cy="2246312"/>
          </a:xfrm>
          <a:prstGeom prst="line">
            <a:avLst/>
          </a:prstGeom>
          <a:noFill/>
          <a:ln w="38100">
            <a:solidFill>
              <a:srgbClr val="FF3300"/>
            </a:solidFill>
            <a:round/>
            <a:headEnd/>
            <a:tailEnd type="triangle" w="med" len="med"/>
          </a:ln>
        </p:spPr>
        <p:txBody>
          <a:bodyPr/>
          <a:lstStyle/>
          <a:p>
            <a:endParaRPr lang="zh-CN" altLang="en-US"/>
          </a:p>
        </p:txBody>
      </p:sp>
      <p:grpSp>
        <p:nvGrpSpPr>
          <p:cNvPr id="6" name="Group 23"/>
          <p:cNvGrpSpPr>
            <a:grpSpLocks/>
          </p:cNvGrpSpPr>
          <p:nvPr/>
        </p:nvGrpSpPr>
        <p:grpSpPr bwMode="auto">
          <a:xfrm>
            <a:off x="2579688" y="910155"/>
            <a:ext cx="912812" cy="915987"/>
            <a:chOff x="4581" y="572"/>
            <a:chExt cx="575" cy="577"/>
          </a:xfrm>
        </p:grpSpPr>
        <p:sp>
          <p:nvSpPr>
            <p:cNvPr id="40981" name="Rectangle 24"/>
            <p:cNvSpPr>
              <a:spLocks noChangeArrowheads="1"/>
            </p:cNvSpPr>
            <p:nvPr/>
          </p:nvSpPr>
          <p:spPr bwMode="auto">
            <a:xfrm>
              <a:off x="4723" y="572"/>
              <a:ext cx="433" cy="577"/>
            </a:xfrm>
            <a:prstGeom prst="rect">
              <a:avLst/>
            </a:prstGeom>
            <a:noFill/>
            <a:ln w="9525" algn="ctr">
              <a:noFill/>
              <a:miter lim="800000"/>
              <a:headEnd/>
              <a:tailEnd/>
            </a:ln>
          </p:spPr>
          <p:txBody>
            <a:bodyPr>
              <a:spAutoFit/>
            </a:bodyPr>
            <a:lstStyle/>
            <a:p>
              <a:pPr marL="342900" indent="-342900"/>
              <a:r>
                <a:rPr lang="zh-CN" altLang="en-US" sz="1800">
                  <a:solidFill>
                    <a:srgbClr val="FF0000"/>
                  </a:solidFill>
                  <a:ea typeface="宋体" pitchFamily="2" charset="-122"/>
                </a:rPr>
                <a:t>准备</a:t>
              </a:r>
            </a:p>
            <a:p>
              <a:pPr marL="342900" indent="-342900"/>
              <a:r>
                <a:rPr lang="zh-CN" altLang="en-US" sz="1800">
                  <a:solidFill>
                    <a:srgbClr val="FF0000"/>
                  </a:solidFill>
                  <a:ea typeface="宋体" pitchFamily="2" charset="-122"/>
                </a:rPr>
                <a:t>入口</a:t>
              </a:r>
            </a:p>
            <a:p>
              <a:pPr marL="342900" indent="-342900"/>
              <a:r>
                <a:rPr lang="zh-CN" altLang="en-US" sz="1800">
                  <a:solidFill>
                    <a:srgbClr val="FF0000"/>
                  </a:solidFill>
                  <a:ea typeface="宋体" pitchFamily="2" charset="-122"/>
                </a:rPr>
                <a:t>参数</a:t>
              </a:r>
            </a:p>
          </p:txBody>
        </p:sp>
        <p:sp>
          <p:nvSpPr>
            <p:cNvPr id="40982" name="AutoShape 25"/>
            <p:cNvSpPr>
              <a:spLocks/>
            </p:cNvSpPr>
            <p:nvPr/>
          </p:nvSpPr>
          <p:spPr bwMode="auto">
            <a:xfrm>
              <a:off x="4581" y="657"/>
              <a:ext cx="142" cy="454"/>
            </a:xfrm>
            <a:prstGeom prst="rightBrace">
              <a:avLst>
                <a:gd name="adj1" fmla="val 26643"/>
                <a:gd name="adj2" fmla="val 50000"/>
              </a:avLst>
            </a:prstGeom>
            <a:noFill/>
            <a:ln w="38100">
              <a:solidFill>
                <a:srgbClr val="CC3300"/>
              </a:solidFill>
              <a:round/>
              <a:headEnd/>
              <a:tailEnd/>
            </a:ln>
          </p:spPr>
          <p:txBody>
            <a:bodyPr wrap="none" anchor="ctr"/>
            <a:lstStyle/>
            <a:p>
              <a:endParaRPr lang="zh-CN" altLang="en-US">
                <a:ea typeface="宋体" pitchFamily="2" charset="-122"/>
              </a:endParaRPr>
            </a:p>
          </p:txBody>
        </p:sp>
      </p:grpSp>
      <p:sp>
        <p:nvSpPr>
          <p:cNvPr id="28" name="Text Box 26"/>
          <p:cNvSpPr txBox="1">
            <a:spLocks noChangeArrowheads="1"/>
          </p:cNvSpPr>
          <p:nvPr/>
        </p:nvSpPr>
        <p:spPr bwMode="auto">
          <a:xfrm>
            <a:off x="-36513" y="2337317"/>
            <a:ext cx="2573338" cy="915988"/>
          </a:xfrm>
          <a:prstGeom prst="rect">
            <a:avLst/>
          </a:prstGeom>
          <a:noFill/>
          <a:ln w="9525" algn="ctr">
            <a:noFill/>
            <a:miter lim="800000"/>
            <a:headEnd/>
            <a:tailEnd/>
          </a:ln>
        </p:spPr>
        <p:txBody>
          <a:bodyPr>
            <a:spAutoFit/>
          </a:bodyPr>
          <a:lstStyle/>
          <a:p>
            <a:pPr marL="342900" indent="-342900"/>
            <a:r>
              <a:rPr lang="en-US" altLang="zh-CN" sz="1800">
                <a:solidFill>
                  <a:srgbClr val="FF0000"/>
                </a:solidFill>
                <a:latin typeface="Tahoma" pitchFamily="34" charset="0"/>
                <a:ea typeface="宋体" pitchFamily="2" charset="-122"/>
                <a:cs typeface="Tahoma" pitchFamily="34" charset="0"/>
              </a:rPr>
              <a:t>R[esp]←R[esp]-4</a:t>
            </a:r>
          </a:p>
          <a:p>
            <a:pPr marL="342900" indent="-342900"/>
            <a:r>
              <a:rPr lang="en-US" altLang="zh-CN" sz="1800">
                <a:solidFill>
                  <a:srgbClr val="FF0000"/>
                </a:solidFill>
                <a:latin typeface="Tahoma" pitchFamily="34" charset="0"/>
                <a:ea typeface="宋体" pitchFamily="2" charset="-122"/>
                <a:cs typeface="Tahoma" pitchFamily="34" charset="0"/>
              </a:rPr>
              <a:t>M[R[esp]]←</a:t>
            </a:r>
            <a:r>
              <a:rPr lang="zh-CN" altLang="en-US" sz="1800">
                <a:solidFill>
                  <a:srgbClr val="FF0000"/>
                </a:solidFill>
                <a:latin typeface="Tahoma" pitchFamily="34" charset="0"/>
                <a:ea typeface="宋体" pitchFamily="2" charset="-122"/>
                <a:cs typeface="Tahoma" pitchFamily="34" charset="0"/>
              </a:rPr>
              <a:t>返回地址</a:t>
            </a:r>
          </a:p>
          <a:p>
            <a:pPr marL="342900" indent="-342900"/>
            <a:r>
              <a:rPr lang="en-US" altLang="zh-CN" sz="1800">
                <a:solidFill>
                  <a:srgbClr val="FF0000"/>
                </a:solidFill>
                <a:latin typeface="Tahoma" pitchFamily="34" charset="0"/>
                <a:ea typeface="宋体" pitchFamily="2" charset="-122"/>
                <a:cs typeface="Tahoma" pitchFamily="34" charset="0"/>
              </a:rPr>
              <a:t>R[eip]←add</a:t>
            </a:r>
            <a:r>
              <a:rPr lang="zh-CN" altLang="en-US" sz="1800">
                <a:solidFill>
                  <a:srgbClr val="FF0000"/>
                </a:solidFill>
                <a:latin typeface="Tahoma" pitchFamily="34" charset="0"/>
                <a:ea typeface="宋体" pitchFamily="2" charset="-122"/>
                <a:cs typeface="Tahoma" pitchFamily="34" charset="0"/>
              </a:rPr>
              <a:t>函数首地址</a:t>
            </a:r>
          </a:p>
        </p:txBody>
      </p:sp>
      <p:sp>
        <p:nvSpPr>
          <p:cNvPr id="29" name="Text Box 27"/>
          <p:cNvSpPr txBox="1">
            <a:spLocks noChangeArrowheads="1"/>
          </p:cNvSpPr>
          <p:nvPr/>
        </p:nvSpPr>
        <p:spPr bwMode="auto">
          <a:xfrm>
            <a:off x="5921375" y="1057792"/>
            <a:ext cx="4411663" cy="539750"/>
          </a:xfrm>
          <a:prstGeom prst="rect">
            <a:avLst/>
          </a:prstGeom>
          <a:noFill/>
          <a:ln w="9525" algn="ctr">
            <a:noFill/>
            <a:miter lim="800000"/>
            <a:headEnd/>
            <a:tailEnd/>
          </a:ln>
        </p:spPr>
        <p:txBody>
          <a:bodyPr>
            <a:spAutoFit/>
          </a:bodyPr>
          <a:lstStyle/>
          <a:p>
            <a:pPr marL="342900" indent="-342900">
              <a:lnSpc>
                <a:spcPts val="1200"/>
              </a:lnSpc>
              <a:spcBef>
                <a:spcPct val="50000"/>
              </a:spcBef>
            </a:pPr>
            <a:r>
              <a:rPr lang="zh-CN" altLang="en-US" sz="1800">
                <a:ea typeface="宋体" pitchFamily="2" charset="-122"/>
              </a:rPr>
              <a:t>返回地址是什么？</a:t>
            </a:r>
          </a:p>
          <a:p>
            <a:pPr marL="342900" indent="-342900">
              <a:lnSpc>
                <a:spcPts val="1200"/>
              </a:lnSpc>
              <a:spcBef>
                <a:spcPct val="50000"/>
              </a:spcBef>
            </a:pPr>
            <a:r>
              <a:rPr lang="en-US" altLang="zh-CN" sz="1800">
                <a:solidFill>
                  <a:srgbClr val="FF0000"/>
                </a:solidFill>
                <a:latin typeface="Tahoma" pitchFamily="34" charset="0"/>
                <a:ea typeface="宋体" pitchFamily="2" charset="-122"/>
                <a:cs typeface="Tahoma" pitchFamily="34" charset="0"/>
              </a:rPr>
              <a:t>call</a:t>
            </a:r>
            <a:r>
              <a:rPr lang="zh-CN" altLang="en-US" sz="1800">
                <a:solidFill>
                  <a:srgbClr val="FF0000"/>
                </a:solidFill>
                <a:latin typeface="Tahoma" pitchFamily="34" charset="0"/>
                <a:ea typeface="宋体" pitchFamily="2" charset="-122"/>
                <a:cs typeface="Tahoma" pitchFamily="34" charset="0"/>
              </a:rPr>
              <a:t>指令的下一条指令的地址！</a:t>
            </a:r>
          </a:p>
        </p:txBody>
      </p:sp>
      <p:sp>
        <p:nvSpPr>
          <p:cNvPr id="31" name="矩形 30"/>
          <p:cNvSpPr>
            <a:spLocks noChangeArrowheads="1"/>
          </p:cNvSpPr>
          <p:nvPr/>
        </p:nvSpPr>
        <p:spPr bwMode="auto">
          <a:xfrm>
            <a:off x="107950" y="1899167"/>
            <a:ext cx="1223963" cy="215900"/>
          </a:xfrm>
          <a:prstGeom prst="rect">
            <a:avLst/>
          </a:prstGeom>
          <a:noFill/>
          <a:ln w="28575" algn="ctr">
            <a:solidFill>
              <a:srgbClr val="00B050"/>
            </a:solidFill>
            <a:prstDash val="dash"/>
            <a:round/>
            <a:headEnd/>
            <a:tailEnd/>
          </a:ln>
        </p:spPr>
        <p:txBody>
          <a:bodyPr lIns="90000" tIns="46800" rIns="90000" bIns="46800"/>
          <a:lstStyle/>
          <a:p>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linds(horizontal)">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8">
                                            <p:txEl>
                                              <p:pRg st="0" end="0"/>
                                            </p:txEl>
                                          </p:spTgt>
                                        </p:tgtEl>
                                        <p:attrNameLst>
                                          <p:attrName>style.visibility</p:attrName>
                                        </p:attrNameLst>
                                      </p:cBhvr>
                                      <p:to>
                                        <p:strVal val="visible"/>
                                      </p:to>
                                    </p:set>
                                    <p:animEffect transition="in" filter="blinds(horizontal)">
                                      <p:cBhvr>
                                        <p:cTn id="22" dur="500"/>
                                        <p:tgtEl>
                                          <p:spTgt spid="2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8">
                                            <p:txEl>
                                              <p:pRg st="1" end="1"/>
                                            </p:txEl>
                                          </p:spTgt>
                                        </p:tgtEl>
                                        <p:attrNameLst>
                                          <p:attrName>style.visibility</p:attrName>
                                        </p:attrNameLst>
                                      </p:cBhvr>
                                      <p:to>
                                        <p:strVal val="visible"/>
                                      </p:to>
                                    </p:set>
                                    <p:animEffect transition="in" filter="blinds(horizontal)">
                                      <p:cBhvr>
                                        <p:cTn id="27" dur="500"/>
                                        <p:tgtEl>
                                          <p:spTgt spid="2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8">
                                            <p:txEl>
                                              <p:pRg st="2" end="2"/>
                                            </p:txEl>
                                          </p:spTgt>
                                        </p:tgtEl>
                                        <p:attrNameLst>
                                          <p:attrName>style.visibility</p:attrName>
                                        </p:attrNameLst>
                                      </p:cBhvr>
                                      <p:to>
                                        <p:strVal val="visible"/>
                                      </p:to>
                                    </p:set>
                                    <p:animEffect transition="in" filter="blinds(horizontal)">
                                      <p:cBhvr>
                                        <p:cTn id="32" dur="500"/>
                                        <p:tgtEl>
                                          <p:spTgt spid="28">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9">
                                            <p:txEl>
                                              <p:pRg st="0" end="0"/>
                                            </p:txEl>
                                          </p:spTgt>
                                        </p:tgtEl>
                                        <p:attrNameLst>
                                          <p:attrName>style.visibility</p:attrName>
                                        </p:attrNameLst>
                                      </p:cBhvr>
                                      <p:to>
                                        <p:strVal val="visible"/>
                                      </p:to>
                                    </p:set>
                                    <p:animEffect transition="in" filter="blinds(horizontal)">
                                      <p:cBhvr>
                                        <p:cTn id="37" dur="500"/>
                                        <p:tgtEl>
                                          <p:spTgt spid="2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9">
                                            <p:txEl>
                                              <p:pRg st="1" end="1"/>
                                            </p:txEl>
                                          </p:spTgt>
                                        </p:tgtEl>
                                        <p:attrNameLst>
                                          <p:attrName>style.visibility</p:attrName>
                                        </p:attrNameLst>
                                      </p:cBhvr>
                                      <p:to>
                                        <p:strVal val="visible"/>
                                      </p:to>
                                    </p:set>
                                    <p:animEffect transition="in" filter="blinds(horizontal)">
                                      <p:cBhvr>
                                        <p:cTn id="42" dur="500"/>
                                        <p:tgtEl>
                                          <p:spTgt spid="29">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blinds(horizontal)">
                                      <p:cBhvr>
                                        <p:cTn id="47" dur="500"/>
                                        <p:tgtEl>
                                          <p:spTgt spid="24"/>
                                        </p:tgtEl>
                                      </p:cBhvr>
                                    </p:animEffect>
                                  </p:childTnLst>
                                </p:cTn>
                              </p:par>
                              <p:par>
                                <p:cTn id="48" presetID="3" presetClass="entr" presetSubtype="10" fill="hold" nodeType="with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blinds(horizontal)">
                                      <p:cBhvr>
                                        <p:cTn id="50" dur="500"/>
                                        <p:tgtEl>
                                          <p:spTgt spid="2"/>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animEffect transition="in" filter="blinds(horizontal)">
                                      <p:cBhvr>
                                        <p:cTn id="55" dur="500"/>
                                        <p:tgtEl>
                                          <p:spTgt spid="4">
                                            <p:txEl>
                                              <p:pRg st="2" end="2"/>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4">
                                            <p:txEl>
                                              <p:pRg st="3" end="3"/>
                                            </p:txEl>
                                          </p:spTgt>
                                        </p:tgtEl>
                                        <p:attrNameLst>
                                          <p:attrName>style.visibility</p:attrName>
                                        </p:attrNameLst>
                                      </p:cBhvr>
                                      <p:to>
                                        <p:strVal val="visible"/>
                                      </p:to>
                                    </p:set>
                                    <p:animEffect transition="in" filter="blinds(horizontal)">
                                      <p:cBhvr>
                                        <p:cTn id="58" dur="500"/>
                                        <p:tgtEl>
                                          <p:spTgt spid="4">
                                            <p:txEl>
                                              <p:pRg st="3" end="3"/>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4">
                                            <p:txEl>
                                              <p:pRg st="4" end="4"/>
                                            </p:txEl>
                                          </p:spTgt>
                                        </p:tgtEl>
                                        <p:attrNameLst>
                                          <p:attrName>style.visibility</p:attrName>
                                        </p:attrNameLst>
                                      </p:cBhvr>
                                      <p:to>
                                        <p:strVal val="visible"/>
                                      </p:to>
                                    </p:set>
                                    <p:animEffect transition="in" filter="blinds(horizontal)">
                                      <p:cBhvr>
                                        <p:cTn id="61" dur="500"/>
                                        <p:tgtEl>
                                          <p:spTgt spid="4">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blinds(horizontal)">
                                      <p:cBhvr>
                                        <p:cTn id="66" dur="500"/>
                                        <p:tgtEl>
                                          <p:spTgt spid="22"/>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blinds(horizontal)">
                                      <p:cBhvr>
                                        <p:cTn id="71" dur="500"/>
                                        <p:tgtEl>
                                          <p:spTgt spid="3"/>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blinds(horizontal)">
                                      <p:cBhvr>
                                        <p:cTn id="76" dur="500"/>
                                        <p:tgtEl>
                                          <p:spTgt spid="5"/>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blinds(horizontal)">
                                      <p:cBhvr>
                                        <p:cTn id="81" dur="500"/>
                                        <p:tgtEl>
                                          <p:spTgt spid="16"/>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blinds(horizontal)">
                                      <p:cBhvr>
                                        <p:cTn id="86" dur="500"/>
                                        <p:tgtEl>
                                          <p:spTgt spid="17"/>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blinds(horizontal)">
                                      <p:cBhvr>
                                        <p:cTn id="91" dur="500"/>
                                        <p:tgtEl>
                                          <p:spTgt spid="21"/>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nodeType="clickEffect">
                                  <p:stCondLst>
                                    <p:cond delay="0"/>
                                  </p:stCondLst>
                                  <p:childTnLst>
                                    <p:set>
                                      <p:cBhvr>
                                        <p:cTn id="95" dur="1" fill="hold">
                                          <p:stCondLst>
                                            <p:cond delay="0"/>
                                          </p:stCondLst>
                                        </p:cTn>
                                        <p:tgtEl>
                                          <p:spTgt spid="4">
                                            <p:txEl>
                                              <p:pRg st="0" end="0"/>
                                            </p:txEl>
                                          </p:spTgt>
                                        </p:tgtEl>
                                        <p:attrNameLst>
                                          <p:attrName>style.visibility</p:attrName>
                                        </p:attrNameLst>
                                      </p:cBhvr>
                                      <p:to>
                                        <p:strVal val="visible"/>
                                      </p:to>
                                    </p:set>
                                    <p:animEffect transition="in" filter="blinds(horizontal)">
                                      <p:cBhvr>
                                        <p:cTn id="96" dur="500"/>
                                        <p:tgtEl>
                                          <p:spTgt spid="4">
                                            <p:txEl>
                                              <p:pRg st="0" end="0"/>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nodeType="clickEffect">
                                  <p:stCondLst>
                                    <p:cond delay="0"/>
                                  </p:stCondLst>
                                  <p:childTnLst>
                                    <p:set>
                                      <p:cBhvr>
                                        <p:cTn id="100" dur="1" fill="hold">
                                          <p:stCondLst>
                                            <p:cond delay="0"/>
                                          </p:stCondLst>
                                        </p:cTn>
                                        <p:tgtEl>
                                          <p:spTgt spid="4">
                                            <p:txEl>
                                              <p:pRg st="1" end="1"/>
                                            </p:txEl>
                                          </p:spTgt>
                                        </p:tgtEl>
                                        <p:attrNameLst>
                                          <p:attrName>style.visibility</p:attrName>
                                        </p:attrNameLst>
                                      </p:cBhvr>
                                      <p:to>
                                        <p:strVal val="visible"/>
                                      </p:to>
                                    </p:set>
                                    <p:animEffect transition="in" filter="blinds(horizontal)">
                                      <p:cBhvr>
                                        <p:cTn id="101"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1" grpId="0"/>
      <p:bldP spid="22" grpId="0" animBg="1"/>
      <p:bldP spid="23" grpId="0"/>
      <p:bldP spid="24" grpId="0" animBg="1"/>
      <p:bldP spid="3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flipH="1">
            <a:off x="1346200" y="728663"/>
            <a:ext cx="44450" cy="6054725"/>
          </a:xfrm>
          <a:prstGeom prst="line">
            <a:avLst/>
          </a:prstGeom>
          <a:ln w="28575">
            <a:solidFill>
              <a:srgbClr val="0066CC"/>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357563" y="773113"/>
            <a:ext cx="58737" cy="5994400"/>
          </a:xfrm>
          <a:prstGeom prst="line">
            <a:avLst/>
          </a:prstGeom>
          <a:ln w="28575">
            <a:solidFill>
              <a:srgbClr val="0066CC"/>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346200" y="6578600"/>
            <a:ext cx="2025650" cy="0"/>
          </a:xfrm>
          <a:prstGeom prst="line">
            <a:avLst/>
          </a:prstGeom>
          <a:ln w="28575">
            <a:solidFill>
              <a:srgbClr val="0066CC"/>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344613" y="6153150"/>
            <a:ext cx="2025650" cy="0"/>
          </a:xfrm>
          <a:prstGeom prst="line">
            <a:avLst/>
          </a:prstGeom>
          <a:ln w="28575">
            <a:solidFill>
              <a:srgbClr val="0066CC"/>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346200" y="5703888"/>
            <a:ext cx="2025650" cy="0"/>
          </a:xfrm>
          <a:prstGeom prst="line">
            <a:avLst/>
          </a:prstGeom>
          <a:ln w="28575">
            <a:solidFill>
              <a:srgbClr val="0066CC"/>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344613" y="5253038"/>
            <a:ext cx="2025650" cy="0"/>
          </a:xfrm>
          <a:prstGeom prst="line">
            <a:avLst/>
          </a:prstGeom>
          <a:ln w="28575">
            <a:solidFill>
              <a:srgbClr val="0066CC"/>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362075" y="4759325"/>
            <a:ext cx="2025650" cy="0"/>
          </a:xfrm>
          <a:prstGeom prst="line">
            <a:avLst/>
          </a:prstGeom>
          <a:ln w="28575">
            <a:solidFill>
              <a:srgbClr val="0066CC"/>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360488" y="4308475"/>
            <a:ext cx="2025650" cy="0"/>
          </a:xfrm>
          <a:prstGeom prst="line">
            <a:avLst/>
          </a:prstGeom>
          <a:ln w="28575">
            <a:solidFill>
              <a:srgbClr val="0066CC"/>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362075" y="3813175"/>
            <a:ext cx="2025650" cy="0"/>
          </a:xfrm>
          <a:prstGeom prst="line">
            <a:avLst/>
          </a:prstGeom>
          <a:ln w="28575">
            <a:solidFill>
              <a:srgbClr val="0066CC"/>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360488" y="3363913"/>
            <a:ext cx="2025650" cy="0"/>
          </a:xfrm>
          <a:prstGeom prst="line">
            <a:avLst/>
          </a:prstGeom>
          <a:ln w="28575">
            <a:solidFill>
              <a:srgbClr val="0066CC"/>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374775" y="2868613"/>
            <a:ext cx="2025650" cy="0"/>
          </a:xfrm>
          <a:prstGeom prst="line">
            <a:avLst/>
          </a:prstGeom>
          <a:ln w="28575">
            <a:solidFill>
              <a:srgbClr val="0066CC"/>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373188" y="2417763"/>
            <a:ext cx="2025650" cy="0"/>
          </a:xfrm>
          <a:prstGeom prst="line">
            <a:avLst/>
          </a:prstGeom>
          <a:ln w="28575">
            <a:solidFill>
              <a:srgbClr val="0066CC"/>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374775" y="1924050"/>
            <a:ext cx="2025650" cy="0"/>
          </a:xfrm>
          <a:prstGeom prst="line">
            <a:avLst/>
          </a:prstGeom>
          <a:ln w="28575">
            <a:solidFill>
              <a:srgbClr val="0066CC"/>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373188" y="1473200"/>
            <a:ext cx="2025650" cy="0"/>
          </a:xfrm>
          <a:prstGeom prst="line">
            <a:avLst/>
          </a:prstGeom>
          <a:ln w="28575">
            <a:solidFill>
              <a:srgbClr val="0066CC"/>
            </a:solidFill>
            <a:prstDash val="dash"/>
          </a:ln>
        </p:spPr>
        <p:style>
          <a:lnRef idx="1">
            <a:schemeClr val="accent1"/>
          </a:lnRef>
          <a:fillRef idx="0">
            <a:schemeClr val="accent1"/>
          </a:fillRef>
          <a:effectRef idx="0">
            <a:schemeClr val="accent1"/>
          </a:effectRef>
          <a:fontRef idx="minor">
            <a:schemeClr val="tx1"/>
          </a:fontRef>
        </p:style>
      </p:cxnSp>
      <p:sp>
        <p:nvSpPr>
          <p:cNvPr id="49169" name="TextBox 32"/>
          <p:cNvSpPr txBox="1">
            <a:spLocks noChangeArrowheads="1"/>
          </p:cNvSpPr>
          <p:nvPr/>
        </p:nvSpPr>
        <p:spPr bwMode="auto">
          <a:xfrm>
            <a:off x="1541463" y="6175375"/>
            <a:ext cx="1576387" cy="368300"/>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%ebp</a:t>
            </a:r>
            <a:r>
              <a:rPr lang="zh-CN" altLang="en-US">
                <a:latin typeface="微软雅黑" pitchFamily="34" charset="-122"/>
                <a:ea typeface="微软雅黑" pitchFamily="34" charset="-122"/>
              </a:rPr>
              <a:t>的旧值</a:t>
            </a:r>
          </a:p>
        </p:txBody>
      </p:sp>
      <p:sp>
        <p:nvSpPr>
          <p:cNvPr id="49170" name="TextBox 33"/>
          <p:cNvSpPr txBox="1">
            <a:spLocks noChangeArrowheads="1"/>
          </p:cNvSpPr>
          <p:nvPr/>
        </p:nvSpPr>
        <p:spPr bwMode="auto">
          <a:xfrm>
            <a:off x="1541463" y="5724525"/>
            <a:ext cx="1574800" cy="369888"/>
          </a:xfrm>
          <a:prstGeom prst="rect">
            <a:avLst/>
          </a:prstGeom>
          <a:noFill/>
          <a:ln w="9525">
            <a:noFill/>
            <a:miter lim="800000"/>
            <a:headEnd/>
            <a:tailEnd/>
          </a:ln>
        </p:spPr>
        <p:txBody>
          <a:bodyPr>
            <a:spAutoFit/>
          </a:bodyPr>
          <a:lstStyle/>
          <a:p>
            <a:pPr algn="ctr"/>
            <a:r>
              <a:rPr lang="zh-CN" altLang="en-US">
                <a:latin typeface="微软雅黑" pitchFamily="34" charset="-122"/>
                <a:ea typeface="微软雅黑" pitchFamily="34" charset="-122"/>
              </a:rPr>
              <a:t>返回地址</a:t>
            </a:r>
          </a:p>
        </p:txBody>
      </p:sp>
      <p:sp>
        <p:nvSpPr>
          <p:cNvPr id="49171" name="TextBox 34"/>
          <p:cNvSpPr txBox="1">
            <a:spLocks noChangeArrowheads="1"/>
          </p:cNvSpPr>
          <p:nvPr/>
        </p:nvSpPr>
        <p:spPr bwMode="auto">
          <a:xfrm>
            <a:off x="1541463" y="5283200"/>
            <a:ext cx="1576387" cy="368300"/>
          </a:xfrm>
          <a:prstGeom prst="rect">
            <a:avLst/>
          </a:prstGeom>
          <a:noFill/>
          <a:ln w="9525">
            <a:noFill/>
            <a:miter lim="800000"/>
            <a:headEnd/>
            <a:tailEnd/>
          </a:ln>
        </p:spPr>
        <p:txBody>
          <a:bodyPr>
            <a:spAutoFit/>
          </a:bodyPr>
          <a:lstStyle/>
          <a:p>
            <a:pPr algn="ctr"/>
            <a:r>
              <a:rPr lang="zh-CN" altLang="en-US">
                <a:latin typeface="微软雅黑" pitchFamily="34" charset="-122"/>
                <a:ea typeface="微软雅黑" pitchFamily="34" charset="-122"/>
              </a:rPr>
              <a:t>参数</a:t>
            </a:r>
          </a:p>
        </p:txBody>
      </p:sp>
      <p:sp>
        <p:nvSpPr>
          <p:cNvPr id="49172" name="TextBox 35"/>
          <p:cNvSpPr txBox="1">
            <a:spLocks noChangeArrowheads="1"/>
          </p:cNvSpPr>
          <p:nvPr/>
        </p:nvSpPr>
        <p:spPr bwMode="auto">
          <a:xfrm>
            <a:off x="1362075" y="4808538"/>
            <a:ext cx="2025650" cy="369887"/>
          </a:xfrm>
          <a:prstGeom prst="rect">
            <a:avLst/>
          </a:prstGeom>
          <a:noFill/>
          <a:ln w="9525">
            <a:noFill/>
            <a:miter lim="800000"/>
            <a:headEnd/>
            <a:tailEnd/>
          </a:ln>
        </p:spPr>
        <p:txBody>
          <a:bodyPr>
            <a:spAutoFit/>
          </a:bodyPr>
          <a:lstStyle/>
          <a:p>
            <a:pPr algn="ctr"/>
            <a:r>
              <a:rPr lang="zh-CN" altLang="en-US">
                <a:latin typeface="微软雅黑" pitchFamily="34" charset="-122"/>
                <a:ea typeface="微软雅黑" pitchFamily="34" charset="-122"/>
              </a:rPr>
              <a:t>非静态局部变量</a:t>
            </a:r>
          </a:p>
        </p:txBody>
      </p:sp>
      <p:sp>
        <p:nvSpPr>
          <p:cNvPr id="49173" name="TextBox 36"/>
          <p:cNvSpPr txBox="1">
            <a:spLocks noChangeArrowheads="1"/>
          </p:cNvSpPr>
          <p:nvPr/>
        </p:nvSpPr>
        <p:spPr bwMode="auto">
          <a:xfrm>
            <a:off x="1541463" y="4329113"/>
            <a:ext cx="1574800" cy="369887"/>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%ebp</a:t>
            </a:r>
            <a:r>
              <a:rPr lang="zh-CN" altLang="en-US">
                <a:latin typeface="微软雅黑" pitchFamily="34" charset="-122"/>
                <a:ea typeface="微软雅黑" pitchFamily="34" charset="-122"/>
              </a:rPr>
              <a:t>的旧值</a:t>
            </a:r>
          </a:p>
        </p:txBody>
      </p:sp>
      <p:sp>
        <p:nvSpPr>
          <p:cNvPr id="49174" name="TextBox 37"/>
          <p:cNvSpPr txBox="1">
            <a:spLocks noChangeArrowheads="1"/>
          </p:cNvSpPr>
          <p:nvPr/>
        </p:nvSpPr>
        <p:spPr bwMode="auto">
          <a:xfrm>
            <a:off x="1539875" y="3879850"/>
            <a:ext cx="1574800" cy="369888"/>
          </a:xfrm>
          <a:prstGeom prst="rect">
            <a:avLst/>
          </a:prstGeom>
          <a:noFill/>
          <a:ln w="9525">
            <a:noFill/>
            <a:miter lim="800000"/>
            <a:headEnd/>
            <a:tailEnd/>
          </a:ln>
        </p:spPr>
        <p:txBody>
          <a:bodyPr>
            <a:spAutoFit/>
          </a:bodyPr>
          <a:lstStyle/>
          <a:p>
            <a:pPr algn="ctr"/>
            <a:r>
              <a:rPr lang="zh-CN" altLang="en-US">
                <a:latin typeface="微软雅黑" pitchFamily="34" charset="-122"/>
                <a:ea typeface="微软雅黑" pitchFamily="34" charset="-122"/>
              </a:rPr>
              <a:t>返回地址</a:t>
            </a:r>
          </a:p>
        </p:txBody>
      </p:sp>
      <p:sp>
        <p:nvSpPr>
          <p:cNvPr id="49175" name="TextBox 38"/>
          <p:cNvSpPr txBox="1">
            <a:spLocks noChangeArrowheads="1"/>
          </p:cNvSpPr>
          <p:nvPr/>
        </p:nvSpPr>
        <p:spPr bwMode="auto">
          <a:xfrm>
            <a:off x="1541463" y="3436938"/>
            <a:ext cx="1574800" cy="369887"/>
          </a:xfrm>
          <a:prstGeom prst="rect">
            <a:avLst/>
          </a:prstGeom>
          <a:noFill/>
          <a:ln w="9525">
            <a:noFill/>
            <a:miter lim="800000"/>
            <a:headEnd/>
            <a:tailEnd/>
          </a:ln>
        </p:spPr>
        <p:txBody>
          <a:bodyPr>
            <a:spAutoFit/>
          </a:bodyPr>
          <a:lstStyle/>
          <a:p>
            <a:pPr algn="ctr"/>
            <a:r>
              <a:rPr lang="zh-CN" altLang="en-US">
                <a:latin typeface="微软雅黑" pitchFamily="34" charset="-122"/>
                <a:ea typeface="微软雅黑" pitchFamily="34" charset="-122"/>
              </a:rPr>
              <a:t>参数</a:t>
            </a:r>
          </a:p>
        </p:txBody>
      </p:sp>
      <p:sp>
        <p:nvSpPr>
          <p:cNvPr id="49176" name="TextBox 39"/>
          <p:cNvSpPr txBox="1">
            <a:spLocks noChangeArrowheads="1"/>
          </p:cNvSpPr>
          <p:nvPr/>
        </p:nvSpPr>
        <p:spPr bwMode="auto">
          <a:xfrm>
            <a:off x="1360488" y="2921000"/>
            <a:ext cx="2025650" cy="368300"/>
          </a:xfrm>
          <a:prstGeom prst="rect">
            <a:avLst/>
          </a:prstGeom>
          <a:noFill/>
          <a:ln w="9525">
            <a:noFill/>
            <a:miter lim="800000"/>
            <a:headEnd/>
            <a:tailEnd/>
          </a:ln>
        </p:spPr>
        <p:txBody>
          <a:bodyPr>
            <a:spAutoFit/>
          </a:bodyPr>
          <a:lstStyle/>
          <a:p>
            <a:pPr algn="ctr"/>
            <a:r>
              <a:rPr lang="zh-CN" altLang="en-US">
                <a:latin typeface="微软雅黑" pitchFamily="34" charset="-122"/>
                <a:ea typeface="微软雅黑" pitchFamily="34" charset="-122"/>
              </a:rPr>
              <a:t>非静态局部变量</a:t>
            </a:r>
          </a:p>
        </p:txBody>
      </p:sp>
      <p:cxnSp>
        <p:nvCxnSpPr>
          <p:cNvPr id="41" name="直接连接符 40"/>
          <p:cNvCxnSpPr/>
          <p:nvPr/>
        </p:nvCxnSpPr>
        <p:spPr>
          <a:xfrm>
            <a:off x="1362075" y="2868613"/>
            <a:ext cx="2025650" cy="0"/>
          </a:xfrm>
          <a:prstGeom prst="line">
            <a:avLst/>
          </a:prstGeom>
          <a:ln w="28575">
            <a:solidFill>
              <a:srgbClr val="0066CC"/>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374775" y="2417763"/>
            <a:ext cx="2025650" cy="0"/>
          </a:xfrm>
          <a:prstGeom prst="line">
            <a:avLst/>
          </a:prstGeom>
          <a:ln w="28575">
            <a:solidFill>
              <a:srgbClr val="0066CC"/>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390650" y="1924050"/>
            <a:ext cx="2025650" cy="0"/>
          </a:xfrm>
          <a:prstGeom prst="line">
            <a:avLst/>
          </a:prstGeom>
          <a:ln w="28575">
            <a:solidFill>
              <a:srgbClr val="0066CC"/>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389063" y="1473200"/>
            <a:ext cx="2025650" cy="0"/>
          </a:xfrm>
          <a:prstGeom prst="line">
            <a:avLst/>
          </a:prstGeom>
          <a:ln w="28575">
            <a:solidFill>
              <a:srgbClr val="0066CC"/>
            </a:solidFill>
            <a:prstDash val="dash"/>
          </a:ln>
        </p:spPr>
        <p:style>
          <a:lnRef idx="1">
            <a:schemeClr val="accent1"/>
          </a:lnRef>
          <a:fillRef idx="0">
            <a:schemeClr val="accent1"/>
          </a:fillRef>
          <a:effectRef idx="0">
            <a:schemeClr val="accent1"/>
          </a:effectRef>
          <a:fontRef idx="minor">
            <a:schemeClr val="tx1"/>
          </a:fontRef>
        </p:style>
      </p:cxnSp>
      <p:sp>
        <p:nvSpPr>
          <p:cNvPr id="49181" name="TextBox 45"/>
          <p:cNvSpPr txBox="1">
            <a:spLocks noChangeArrowheads="1"/>
          </p:cNvSpPr>
          <p:nvPr/>
        </p:nvSpPr>
        <p:spPr bwMode="auto">
          <a:xfrm>
            <a:off x="1541463" y="2439988"/>
            <a:ext cx="1574800" cy="368300"/>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%ebp</a:t>
            </a:r>
            <a:r>
              <a:rPr lang="zh-CN" altLang="en-US">
                <a:latin typeface="微软雅黑" pitchFamily="34" charset="-122"/>
                <a:ea typeface="微软雅黑" pitchFamily="34" charset="-122"/>
              </a:rPr>
              <a:t>的旧值</a:t>
            </a:r>
          </a:p>
        </p:txBody>
      </p:sp>
      <p:sp>
        <p:nvSpPr>
          <p:cNvPr id="49182" name="TextBox 46"/>
          <p:cNvSpPr txBox="1">
            <a:spLocks noChangeArrowheads="1"/>
          </p:cNvSpPr>
          <p:nvPr/>
        </p:nvSpPr>
        <p:spPr bwMode="auto">
          <a:xfrm>
            <a:off x="1539875" y="1989138"/>
            <a:ext cx="1574800" cy="369887"/>
          </a:xfrm>
          <a:prstGeom prst="rect">
            <a:avLst/>
          </a:prstGeom>
          <a:noFill/>
          <a:ln w="9525">
            <a:noFill/>
            <a:miter lim="800000"/>
            <a:headEnd/>
            <a:tailEnd/>
          </a:ln>
        </p:spPr>
        <p:txBody>
          <a:bodyPr>
            <a:spAutoFit/>
          </a:bodyPr>
          <a:lstStyle/>
          <a:p>
            <a:pPr algn="ctr"/>
            <a:r>
              <a:rPr lang="zh-CN" altLang="en-US">
                <a:latin typeface="微软雅黑" pitchFamily="34" charset="-122"/>
                <a:ea typeface="微软雅黑" pitchFamily="34" charset="-122"/>
              </a:rPr>
              <a:t>返回地址</a:t>
            </a:r>
          </a:p>
        </p:txBody>
      </p:sp>
      <p:sp>
        <p:nvSpPr>
          <p:cNvPr id="49183" name="TextBox 47"/>
          <p:cNvSpPr txBox="1">
            <a:spLocks noChangeArrowheads="1"/>
          </p:cNvSpPr>
          <p:nvPr/>
        </p:nvSpPr>
        <p:spPr bwMode="auto">
          <a:xfrm>
            <a:off x="1541463" y="1547813"/>
            <a:ext cx="1574800" cy="368300"/>
          </a:xfrm>
          <a:prstGeom prst="rect">
            <a:avLst/>
          </a:prstGeom>
          <a:noFill/>
          <a:ln w="9525">
            <a:noFill/>
            <a:miter lim="800000"/>
            <a:headEnd/>
            <a:tailEnd/>
          </a:ln>
        </p:spPr>
        <p:txBody>
          <a:bodyPr>
            <a:spAutoFit/>
          </a:bodyPr>
          <a:lstStyle/>
          <a:p>
            <a:pPr algn="ctr"/>
            <a:r>
              <a:rPr lang="zh-CN" altLang="en-US">
                <a:latin typeface="微软雅黑" pitchFamily="34" charset="-122"/>
                <a:ea typeface="微软雅黑" pitchFamily="34" charset="-122"/>
              </a:rPr>
              <a:t>参数</a:t>
            </a:r>
          </a:p>
        </p:txBody>
      </p:sp>
      <p:sp>
        <p:nvSpPr>
          <p:cNvPr id="49184" name="TextBox 48"/>
          <p:cNvSpPr txBox="1">
            <a:spLocks noChangeArrowheads="1"/>
          </p:cNvSpPr>
          <p:nvPr/>
        </p:nvSpPr>
        <p:spPr bwMode="auto">
          <a:xfrm>
            <a:off x="1360488" y="1058863"/>
            <a:ext cx="2025650" cy="369887"/>
          </a:xfrm>
          <a:prstGeom prst="rect">
            <a:avLst/>
          </a:prstGeom>
          <a:noFill/>
          <a:ln w="9525">
            <a:noFill/>
            <a:miter lim="800000"/>
            <a:headEnd/>
            <a:tailEnd/>
          </a:ln>
        </p:spPr>
        <p:txBody>
          <a:bodyPr>
            <a:spAutoFit/>
          </a:bodyPr>
          <a:lstStyle/>
          <a:p>
            <a:pPr algn="ctr"/>
            <a:r>
              <a:rPr lang="zh-CN" altLang="en-US">
                <a:latin typeface="微软雅黑" pitchFamily="34" charset="-122"/>
                <a:ea typeface="微软雅黑" pitchFamily="34" charset="-122"/>
              </a:rPr>
              <a:t>非静态局部变量</a:t>
            </a:r>
          </a:p>
        </p:txBody>
      </p:sp>
      <p:cxnSp>
        <p:nvCxnSpPr>
          <p:cNvPr id="54" name="直接连接符 53"/>
          <p:cNvCxnSpPr/>
          <p:nvPr/>
        </p:nvCxnSpPr>
        <p:spPr>
          <a:xfrm>
            <a:off x="1404938" y="998538"/>
            <a:ext cx="2025650" cy="0"/>
          </a:xfrm>
          <a:prstGeom prst="line">
            <a:avLst/>
          </a:prstGeom>
          <a:ln w="28575">
            <a:solidFill>
              <a:srgbClr val="0066CC"/>
            </a:solidFill>
            <a:prstDash val="dash"/>
          </a:ln>
        </p:spPr>
        <p:style>
          <a:lnRef idx="1">
            <a:schemeClr val="accent1"/>
          </a:lnRef>
          <a:fillRef idx="0">
            <a:schemeClr val="accent1"/>
          </a:fillRef>
          <a:effectRef idx="0">
            <a:schemeClr val="accent1"/>
          </a:effectRef>
          <a:fontRef idx="minor">
            <a:schemeClr val="tx1"/>
          </a:fontRef>
        </p:style>
      </p:cxnSp>
      <p:sp>
        <p:nvSpPr>
          <p:cNvPr id="49186" name="TextBox 54"/>
          <p:cNvSpPr txBox="1">
            <a:spLocks noChangeArrowheads="1"/>
          </p:cNvSpPr>
          <p:nvPr/>
        </p:nvSpPr>
        <p:spPr bwMode="auto">
          <a:xfrm>
            <a:off x="715963" y="6554788"/>
            <a:ext cx="360362" cy="369887"/>
          </a:xfrm>
          <a:prstGeom prst="rect">
            <a:avLst/>
          </a:prstGeom>
          <a:noFill/>
          <a:ln w="9525">
            <a:noFill/>
            <a:miter lim="800000"/>
            <a:headEnd/>
            <a:tailEnd/>
          </a:ln>
        </p:spPr>
        <p:txBody>
          <a:bodyPr>
            <a:spAutoFit/>
          </a:bodyPr>
          <a:lstStyle/>
          <a:p>
            <a:r>
              <a:rPr lang="en-US" altLang="zh-CN">
                <a:latin typeface="微软雅黑" pitchFamily="34" charset="-122"/>
                <a:ea typeface="微软雅黑" pitchFamily="34" charset="-122"/>
              </a:rPr>
              <a:t>0</a:t>
            </a:r>
            <a:endParaRPr lang="zh-CN" altLang="en-US">
              <a:latin typeface="微软雅黑" pitchFamily="34" charset="-122"/>
              <a:ea typeface="微软雅黑" pitchFamily="34" charset="-122"/>
            </a:endParaRPr>
          </a:p>
        </p:txBody>
      </p:sp>
      <p:sp>
        <p:nvSpPr>
          <p:cNvPr id="49187" name="TextBox 55"/>
          <p:cNvSpPr txBox="1">
            <a:spLocks noChangeArrowheads="1"/>
          </p:cNvSpPr>
          <p:nvPr/>
        </p:nvSpPr>
        <p:spPr bwMode="auto">
          <a:xfrm>
            <a:off x="625475" y="668338"/>
            <a:ext cx="495300" cy="368300"/>
          </a:xfrm>
          <a:prstGeom prst="rect">
            <a:avLst/>
          </a:prstGeom>
          <a:noFill/>
          <a:ln w="9525">
            <a:noFill/>
            <a:miter lim="800000"/>
            <a:headEnd/>
            <a:tailEnd/>
          </a:ln>
        </p:spPr>
        <p:txBody>
          <a:bodyPr>
            <a:spAutoFit/>
          </a:bodyPr>
          <a:lstStyle/>
          <a:p>
            <a:r>
              <a:rPr lang="en-US" altLang="zh-CN">
                <a:latin typeface="微软雅黑" pitchFamily="34" charset="-122"/>
                <a:ea typeface="微软雅黑" pitchFamily="34" charset="-122"/>
              </a:rPr>
              <a:t>4G</a:t>
            </a:r>
            <a:endParaRPr lang="zh-CN" altLang="en-US">
              <a:latin typeface="微软雅黑" pitchFamily="34" charset="-122"/>
              <a:ea typeface="微软雅黑" pitchFamily="34" charset="-122"/>
            </a:endParaRPr>
          </a:p>
        </p:txBody>
      </p:sp>
      <p:sp>
        <p:nvSpPr>
          <p:cNvPr id="49188" name="TextBox 56"/>
          <p:cNvSpPr txBox="1">
            <a:spLocks noChangeArrowheads="1"/>
          </p:cNvSpPr>
          <p:nvPr/>
        </p:nvSpPr>
        <p:spPr bwMode="auto">
          <a:xfrm rot="5400000">
            <a:off x="2299494" y="619919"/>
            <a:ext cx="333375" cy="369887"/>
          </a:xfrm>
          <a:prstGeom prst="rect">
            <a:avLst/>
          </a:prstGeom>
          <a:noFill/>
          <a:ln w="9525">
            <a:noFill/>
            <a:miter lim="800000"/>
            <a:headEnd/>
            <a:tailEnd/>
          </a:ln>
        </p:spPr>
        <p:txBody>
          <a:bodyPr>
            <a:spAutoFit/>
          </a:bodyPr>
          <a:lstStyle/>
          <a:p>
            <a:r>
              <a:rPr lang="en-US" altLang="zh-CN">
                <a:latin typeface="微软雅黑" pitchFamily="34" charset="-122"/>
                <a:ea typeface="微软雅黑" pitchFamily="34" charset="-122"/>
              </a:rPr>
              <a:t>…</a:t>
            </a:r>
            <a:endParaRPr lang="zh-CN" altLang="en-US">
              <a:latin typeface="微软雅黑" pitchFamily="34" charset="-122"/>
              <a:ea typeface="微软雅黑" pitchFamily="34" charset="-122"/>
            </a:endParaRPr>
          </a:p>
        </p:txBody>
      </p:sp>
      <p:sp>
        <p:nvSpPr>
          <p:cNvPr id="49189" name="TextBox 57"/>
          <p:cNvSpPr txBox="1">
            <a:spLocks noChangeArrowheads="1"/>
          </p:cNvSpPr>
          <p:nvPr/>
        </p:nvSpPr>
        <p:spPr bwMode="auto">
          <a:xfrm rot="5400000">
            <a:off x="2292350" y="6543676"/>
            <a:ext cx="333375" cy="368300"/>
          </a:xfrm>
          <a:prstGeom prst="rect">
            <a:avLst/>
          </a:prstGeom>
          <a:noFill/>
          <a:ln w="9525">
            <a:noFill/>
            <a:miter lim="800000"/>
            <a:headEnd/>
            <a:tailEnd/>
          </a:ln>
        </p:spPr>
        <p:txBody>
          <a:bodyPr>
            <a:spAutoFit/>
          </a:bodyPr>
          <a:lstStyle/>
          <a:p>
            <a:r>
              <a:rPr lang="en-US" altLang="zh-CN">
                <a:latin typeface="微软雅黑" pitchFamily="34" charset="-122"/>
                <a:ea typeface="微软雅黑" pitchFamily="34" charset="-122"/>
              </a:rPr>
              <a:t>…</a:t>
            </a:r>
            <a:endParaRPr lang="zh-CN" altLang="en-US">
              <a:latin typeface="微软雅黑" pitchFamily="34" charset="-122"/>
              <a:ea typeface="微软雅黑" pitchFamily="34" charset="-122"/>
            </a:endParaRPr>
          </a:p>
        </p:txBody>
      </p:sp>
      <p:cxnSp>
        <p:nvCxnSpPr>
          <p:cNvPr id="60" name="直接连接符 59"/>
          <p:cNvCxnSpPr/>
          <p:nvPr/>
        </p:nvCxnSpPr>
        <p:spPr>
          <a:xfrm>
            <a:off x="3416300" y="2424113"/>
            <a:ext cx="45085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402013" y="4313238"/>
            <a:ext cx="449262"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3629025" y="2438400"/>
            <a:ext cx="0" cy="541338"/>
          </a:xfrm>
          <a:prstGeom prst="line">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3625850" y="3773488"/>
            <a:ext cx="0" cy="539750"/>
          </a:xfrm>
          <a:prstGeom prst="line">
            <a:avLst/>
          </a:prstGeom>
          <a:ln w="285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194" name="TextBox 64"/>
          <p:cNvSpPr txBox="1">
            <a:spLocks noChangeArrowheads="1"/>
          </p:cNvSpPr>
          <p:nvPr/>
        </p:nvSpPr>
        <p:spPr bwMode="auto">
          <a:xfrm>
            <a:off x="3414713" y="3051175"/>
            <a:ext cx="495300"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栈帧</a:t>
            </a:r>
          </a:p>
        </p:txBody>
      </p:sp>
      <p:cxnSp>
        <p:nvCxnSpPr>
          <p:cNvPr id="67" name="直接连接符 66"/>
          <p:cNvCxnSpPr/>
          <p:nvPr/>
        </p:nvCxnSpPr>
        <p:spPr>
          <a:xfrm>
            <a:off x="3403600" y="6189663"/>
            <a:ext cx="449263"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3630613" y="4316413"/>
            <a:ext cx="0" cy="539750"/>
          </a:xfrm>
          <a:prstGeom prst="line">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3627438" y="5649913"/>
            <a:ext cx="0" cy="539750"/>
          </a:xfrm>
          <a:prstGeom prst="line">
            <a:avLst/>
          </a:prstGeom>
          <a:ln w="285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198" name="TextBox 69"/>
          <p:cNvSpPr txBox="1">
            <a:spLocks noChangeArrowheads="1"/>
          </p:cNvSpPr>
          <p:nvPr/>
        </p:nvSpPr>
        <p:spPr bwMode="auto">
          <a:xfrm>
            <a:off x="3416300" y="4929188"/>
            <a:ext cx="495300"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栈帧</a:t>
            </a:r>
          </a:p>
        </p:txBody>
      </p:sp>
      <p:cxnSp>
        <p:nvCxnSpPr>
          <p:cNvPr id="71" name="直接连接符 70"/>
          <p:cNvCxnSpPr/>
          <p:nvPr/>
        </p:nvCxnSpPr>
        <p:spPr>
          <a:xfrm>
            <a:off x="3627438" y="1868488"/>
            <a:ext cx="0" cy="539750"/>
          </a:xfrm>
          <a:prstGeom prst="line">
            <a:avLst/>
          </a:prstGeom>
          <a:ln w="285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200" name="TextBox 71"/>
          <p:cNvSpPr txBox="1">
            <a:spLocks noChangeArrowheads="1"/>
          </p:cNvSpPr>
          <p:nvPr/>
        </p:nvSpPr>
        <p:spPr bwMode="auto">
          <a:xfrm>
            <a:off x="3416300" y="1192213"/>
            <a:ext cx="495300" cy="647700"/>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栈帧</a:t>
            </a:r>
          </a:p>
        </p:txBody>
      </p:sp>
      <p:cxnSp>
        <p:nvCxnSpPr>
          <p:cNvPr id="73" name="直接连接符 72"/>
          <p:cNvCxnSpPr/>
          <p:nvPr/>
        </p:nvCxnSpPr>
        <p:spPr>
          <a:xfrm>
            <a:off x="3625850" y="819150"/>
            <a:ext cx="0" cy="360363"/>
          </a:xfrm>
          <a:prstGeom prst="line">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60413" y="6565900"/>
            <a:ext cx="539750" cy="0"/>
          </a:xfrm>
          <a:prstGeom prst="line">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203" name="TextBox 76"/>
          <p:cNvSpPr txBox="1">
            <a:spLocks noChangeArrowheads="1"/>
          </p:cNvSpPr>
          <p:nvPr/>
        </p:nvSpPr>
        <p:spPr bwMode="auto">
          <a:xfrm>
            <a:off x="-33338" y="6369050"/>
            <a:ext cx="855663" cy="369888"/>
          </a:xfrm>
          <a:prstGeom prst="rect">
            <a:avLst/>
          </a:prstGeom>
          <a:noFill/>
          <a:ln w="9525">
            <a:noFill/>
            <a:miter lim="800000"/>
            <a:headEnd/>
            <a:tailEnd/>
          </a:ln>
        </p:spPr>
        <p:txBody>
          <a:bodyPr>
            <a:spAutoFit/>
          </a:bodyPr>
          <a:lstStyle/>
          <a:p>
            <a:r>
              <a:rPr lang="en-US" altLang="zh-CN" b="1">
                <a:solidFill>
                  <a:srgbClr val="FF9933"/>
                </a:solidFill>
                <a:latin typeface="微软雅黑" pitchFamily="34" charset="-122"/>
                <a:ea typeface="微软雅黑" pitchFamily="34" charset="-122"/>
              </a:rPr>
              <a:t>%ebp</a:t>
            </a:r>
            <a:endParaRPr lang="zh-CN" altLang="en-US" b="1">
              <a:solidFill>
                <a:srgbClr val="FF9933"/>
              </a:solidFill>
              <a:latin typeface="微软雅黑" pitchFamily="34" charset="-122"/>
              <a:ea typeface="微软雅黑" pitchFamily="34" charset="-122"/>
            </a:endParaRPr>
          </a:p>
        </p:txBody>
      </p:sp>
      <p:grpSp>
        <p:nvGrpSpPr>
          <p:cNvPr id="2" name="组合 89"/>
          <p:cNvGrpSpPr>
            <a:grpSpLocks/>
          </p:cNvGrpSpPr>
          <p:nvPr/>
        </p:nvGrpSpPr>
        <p:grpSpPr bwMode="auto">
          <a:xfrm>
            <a:off x="927100" y="4764088"/>
            <a:ext cx="434975" cy="1620837"/>
            <a:chOff x="1047096" y="4764636"/>
            <a:chExt cx="435536" cy="1620180"/>
          </a:xfrm>
        </p:grpSpPr>
        <p:cxnSp>
          <p:nvCxnSpPr>
            <p:cNvPr id="81" name="直接连接符 80"/>
            <p:cNvCxnSpPr/>
            <p:nvPr/>
          </p:nvCxnSpPr>
          <p:spPr>
            <a:xfrm flipH="1">
              <a:off x="1047096" y="6384816"/>
              <a:ext cx="405335" cy="0"/>
            </a:xfrm>
            <a:prstGeom prst="line">
              <a:avLst/>
            </a:prstGeom>
            <a:ln w="28575">
              <a:solidFill>
                <a:srgbClr val="9900CC"/>
              </a:solidFill>
              <a:prstDash val="dash"/>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flipV="1">
              <a:off x="1061402" y="4764636"/>
              <a:ext cx="0" cy="1605899"/>
            </a:xfrm>
            <a:prstGeom prst="line">
              <a:avLst/>
            </a:prstGeom>
            <a:ln w="28575">
              <a:solidFill>
                <a:srgbClr val="9900CC"/>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1077298" y="4764636"/>
              <a:ext cx="405334" cy="0"/>
            </a:xfrm>
            <a:prstGeom prst="line">
              <a:avLst/>
            </a:prstGeom>
            <a:ln w="28575">
              <a:solidFill>
                <a:srgbClr val="9900CC"/>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 name="组合 90"/>
          <p:cNvGrpSpPr>
            <a:grpSpLocks/>
          </p:cNvGrpSpPr>
          <p:nvPr/>
        </p:nvGrpSpPr>
        <p:grpSpPr bwMode="auto">
          <a:xfrm>
            <a:off x="927100" y="2874963"/>
            <a:ext cx="434975" cy="1619250"/>
            <a:chOff x="1047096" y="2874426"/>
            <a:chExt cx="435536" cy="1620180"/>
          </a:xfrm>
        </p:grpSpPr>
        <p:cxnSp>
          <p:nvCxnSpPr>
            <p:cNvPr id="87" name="直接连接符 86"/>
            <p:cNvCxnSpPr/>
            <p:nvPr/>
          </p:nvCxnSpPr>
          <p:spPr>
            <a:xfrm flipH="1">
              <a:off x="1047096" y="4494606"/>
              <a:ext cx="405335" cy="0"/>
            </a:xfrm>
            <a:prstGeom prst="line">
              <a:avLst/>
            </a:prstGeom>
            <a:ln w="28575">
              <a:solidFill>
                <a:srgbClr val="9900CC"/>
              </a:solidFill>
              <a:prstDash val="dash"/>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flipV="1">
              <a:off x="1061402" y="2874426"/>
              <a:ext cx="0" cy="1605884"/>
            </a:xfrm>
            <a:prstGeom prst="line">
              <a:avLst/>
            </a:prstGeom>
            <a:ln w="28575">
              <a:solidFill>
                <a:srgbClr val="9900CC"/>
              </a:solidFill>
              <a:prstDash val="dash"/>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1077298" y="2874426"/>
              <a:ext cx="405334" cy="0"/>
            </a:xfrm>
            <a:prstGeom prst="line">
              <a:avLst/>
            </a:prstGeom>
            <a:ln w="28575">
              <a:solidFill>
                <a:srgbClr val="9900CC"/>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2" name="TextBox 91"/>
          <p:cNvSpPr txBox="1">
            <a:spLocks noChangeArrowheads="1"/>
          </p:cNvSpPr>
          <p:nvPr/>
        </p:nvSpPr>
        <p:spPr bwMode="auto">
          <a:xfrm>
            <a:off x="3941763" y="819150"/>
            <a:ext cx="5040312" cy="1887538"/>
          </a:xfrm>
          <a:prstGeom prst="rect">
            <a:avLst/>
          </a:prstGeom>
          <a:noFill/>
          <a:ln w="9525">
            <a:noFill/>
            <a:miter lim="800000"/>
            <a:headEnd/>
            <a:tailEnd/>
          </a:ln>
        </p:spPr>
        <p:txBody>
          <a:bodyPr>
            <a:spAutoFit/>
          </a:bodyPr>
          <a:lstStyle/>
          <a:p>
            <a:pPr>
              <a:lnSpc>
                <a:spcPts val="3500"/>
              </a:lnSpc>
              <a:buFont typeface="Wingdings" pitchFamily="2" charset="2"/>
              <a:buChar char="l"/>
            </a:pPr>
            <a:r>
              <a:rPr lang="en-US" altLang="zh-CN"/>
              <a:t> </a:t>
            </a:r>
            <a:r>
              <a:rPr lang="zh-CN" altLang="en-US">
                <a:latin typeface="微软雅黑" pitchFamily="34" charset="-122"/>
                <a:ea typeface="微软雅黑" pitchFamily="34" charset="-122"/>
              </a:rPr>
              <a:t>若干次函数调用会在堆栈中形成</a:t>
            </a:r>
            <a:r>
              <a:rPr lang="zh-CN" altLang="en-US" b="1">
                <a:solidFill>
                  <a:srgbClr val="0066CC"/>
                </a:solidFill>
                <a:latin typeface="微软雅黑" pitchFamily="34" charset="-122"/>
                <a:ea typeface="微软雅黑" pitchFamily="34" charset="-122"/>
              </a:rPr>
              <a:t>栈帧链</a:t>
            </a:r>
            <a:r>
              <a:rPr lang="zh-CN" altLang="en-US">
                <a:latin typeface="微软雅黑" pitchFamily="34" charset="-122"/>
                <a:ea typeface="微软雅黑" pitchFamily="34" charset="-122"/>
              </a:rPr>
              <a:t>；</a:t>
            </a:r>
            <a:endParaRPr lang="en-US" altLang="zh-CN">
              <a:latin typeface="微软雅黑" pitchFamily="34" charset="-122"/>
              <a:ea typeface="微软雅黑" pitchFamily="34" charset="-122"/>
            </a:endParaRPr>
          </a:p>
          <a:p>
            <a:pPr>
              <a:lnSpc>
                <a:spcPts val="3500"/>
              </a:lnSpc>
              <a:buFont typeface="Wingdings" pitchFamily="2" charset="2"/>
              <a:buChar char="l"/>
            </a:pPr>
            <a:r>
              <a:rPr lang="zh-CN" altLang="en-US">
                <a:latin typeface="微软雅黑" pitchFamily="34" charset="-122"/>
                <a:ea typeface="微软雅黑" pitchFamily="34" charset="-122"/>
              </a:rPr>
              <a:t> 栈帧链保存函数调用相关信息，可供调试使用；</a:t>
            </a:r>
          </a:p>
          <a:p>
            <a:pPr>
              <a:lnSpc>
                <a:spcPts val="3500"/>
              </a:lnSpc>
              <a:buFont typeface="Wingdings" pitchFamily="2" charset="2"/>
              <a:buChar char="l"/>
            </a:pP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在简易调试器中增加“</a:t>
            </a:r>
            <a:r>
              <a:rPr lang="en-US" altLang="zh-CN" b="1">
                <a:solidFill>
                  <a:srgbClr val="0066CC"/>
                </a:solidFill>
                <a:latin typeface="微软雅黑" pitchFamily="34" charset="-122"/>
                <a:ea typeface="微软雅黑" pitchFamily="34" charset="-122"/>
              </a:rPr>
              <a:t>bt</a:t>
            </a:r>
            <a:r>
              <a:rPr lang="zh-CN" altLang="en-US">
                <a:latin typeface="微软雅黑" pitchFamily="34" charset="-122"/>
                <a:ea typeface="微软雅黑" pitchFamily="34" charset="-122"/>
              </a:rPr>
              <a:t>”命令，打印栈帧链；</a:t>
            </a:r>
            <a:endParaRPr lang="en-US" altLang="zh-CN">
              <a:latin typeface="微软雅黑" pitchFamily="34" charset="-122"/>
              <a:ea typeface="微软雅黑" pitchFamily="34" charset="-122"/>
            </a:endParaRPr>
          </a:p>
          <a:p>
            <a:pPr>
              <a:lnSpc>
                <a:spcPts val="3500"/>
              </a:lnSpc>
              <a:buFont typeface="Wingdings" pitchFamily="2" charset="2"/>
              <a:buChar char="l"/>
            </a:pP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通过</a:t>
            </a:r>
            <a:r>
              <a:rPr lang="en-US" altLang="zh-CN">
                <a:latin typeface="微软雅黑" pitchFamily="34" charset="-122"/>
                <a:ea typeface="微软雅黑" pitchFamily="34" charset="-122"/>
              </a:rPr>
              <a:t>%ebp</a:t>
            </a:r>
            <a:r>
              <a:rPr lang="zh-CN" altLang="en-US">
                <a:latin typeface="微软雅黑" pitchFamily="34" charset="-122"/>
                <a:ea typeface="微软雅黑" pitchFamily="34" charset="-122"/>
              </a:rPr>
              <a:t>可以找到每个栈帧的信息。</a:t>
            </a:r>
          </a:p>
        </p:txBody>
      </p:sp>
      <p:sp>
        <p:nvSpPr>
          <p:cNvPr id="93" name="TextBox 92"/>
          <p:cNvSpPr txBox="1">
            <a:spLocks noChangeArrowheads="1"/>
          </p:cNvSpPr>
          <p:nvPr/>
        </p:nvSpPr>
        <p:spPr bwMode="auto">
          <a:xfrm>
            <a:off x="4076700" y="2979738"/>
            <a:ext cx="4635500" cy="368300"/>
          </a:xfrm>
          <a:prstGeom prst="rect">
            <a:avLst/>
          </a:prstGeom>
          <a:noFill/>
          <a:ln w="9525">
            <a:noFill/>
            <a:miter lim="800000"/>
            <a:headEnd/>
            <a:tailEnd/>
          </a:ln>
        </p:spPr>
        <p:txBody>
          <a:bodyPr>
            <a:spAutoFit/>
          </a:bodyPr>
          <a:lstStyle/>
          <a:p>
            <a:r>
              <a:rPr lang="zh-CN" altLang="en-US">
                <a:solidFill>
                  <a:srgbClr val="FF0000"/>
                </a:solidFill>
                <a:latin typeface="微软雅黑" pitchFamily="34" charset="-122"/>
                <a:ea typeface="微软雅黑" pitchFamily="34" charset="-122"/>
              </a:rPr>
              <a:t>通过类似链表的结构可以组织栈帧链：</a:t>
            </a:r>
          </a:p>
        </p:txBody>
      </p:sp>
      <p:sp>
        <p:nvSpPr>
          <p:cNvPr id="94" name="矩形 93"/>
          <p:cNvSpPr>
            <a:spLocks noChangeArrowheads="1"/>
          </p:cNvSpPr>
          <p:nvPr/>
        </p:nvSpPr>
        <p:spPr bwMode="auto">
          <a:xfrm>
            <a:off x="4122738" y="3608388"/>
            <a:ext cx="4679950" cy="2336800"/>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pPr>
              <a:lnSpc>
                <a:spcPts val="3500"/>
              </a:lnSpc>
            </a:pPr>
            <a:r>
              <a:rPr lang="en-US" altLang="zh-CN">
                <a:latin typeface="微软雅黑" pitchFamily="34" charset="-122"/>
                <a:ea typeface="微软雅黑" pitchFamily="34" charset="-122"/>
              </a:rPr>
              <a:t>typedef struct {</a:t>
            </a:r>
          </a:p>
          <a:p>
            <a:pPr>
              <a:lnSpc>
                <a:spcPts val="3500"/>
              </a:lnSpc>
            </a:pPr>
            <a:r>
              <a:rPr lang="en-US" altLang="zh-CN">
                <a:latin typeface="微软雅黑" pitchFamily="34" charset="-122"/>
                <a:ea typeface="微软雅黑" pitchFamily="34" charset="-122"/>
              </a:rPr>
              <a:t>       swaddr_t </a:t>
            </a:r>
            <a:r>
              <a:rPr lang="en-US" altLang="zh-CN" b="1">
                <a:solidFill>
                  <a:srgbClr val="0066CC"/>
                </a:solidFill>
                <a:latin typeface="微软雅黑" pitchFamily="34" charset="-122"/>
                <a:ea typeface="微软雅黑" pitchFamily="34" charset="-122"/>
              </a:rPr>
              <a:t>prev_ebp</a:t>
            </a:r>
            <a:r>
              <a:rPr lang="en-US" altLang="zh-CN">
                <a:latin typeface="微软雅黑" pitchFamily="34" charset="-122"/>
                <a:ea typeface="微软雅黑" pitchFamily="34" charset="-122"/>
              </a:rPr>
              <a:t>;  //%ebp</a:t>
            </a:r>
            <a:r>
              <a:rPr lang="zh-CN" altLang="en-US">
                <a:latin typeface="微软雅黑" pitchFamily="34" charset="-122"/>
                <a:ea typeface="微软雅黑" pitchFamily="34" charset="-122"/>
              </a:rPr>
              <a:t>的旧值</a:t>
            </a:r>
            <a:endParaRPr lang="en-US" altLang="zh-CN">
              <a:latin typeface="微软雅黑" pitchFamily="34" charset="-122"/>
              <a:ea typeface="微软雅黑" pitchFamily="34" charset="-122"/>
            </a:endParaRPr>
          </a:p>
          <a:p>
            <a:pPr>
              <a:lnSpc>
                <a:spcPts val="3500"/>
              </a:lnSpc>
            </a:pPr>
            <a:r>
              <a:rPr lang="en-US" altLang="zh-CN">
                <a:latin typeface="微软雅黑" pitchFamily="34" charset="-122"/>
                <a:ea typeface="微软雅黑" pitchFamily="34" charset="-122"/>
              </a:rPr>
              <a:t>       swaddr_t ret_addr;   //</a:t>
            </a:r>
            <a:r>
              <a:rPr lang="zh-CN" altLang="en-US">
                <a:latin typeface="微软雅黑" pitchFamily="34" charset="-122"/>
                <a:ea typeface="微软雅黑" pitchFamily="34" charset="-122"/>
              </a:rPr>
              <a:t>返回地址</a:t>
            </a:r>
            <a:endParaRPr lang="en-US" altLang="zh-CN">
              <a:latin typeface="微软雅黑" pitchFamily="34" charset="-122"/>
              <a:ea typeface="微软雅黑" pitchFamily="34" charset="-122"/>
            </a:endParaRPr>
          </a:p>
          <a:p>
            <a:pPr>
              <a:lnSpc>
                <a:spcPts val="3500"/>
              </a:lnSpc>
            </a:pPr>
            <a:r>
              <a:rPr lang="en-US" altLang="zh-CN">
                <a:latin typeface="微软雅黑" pitchFamily="34" charset="-122"/>
                <a:ea typeface="微软雅黑" pitchFamily="34" charset="-122"/>
              </a:rPr>
              <a:t>       uint32_t args[4];     //</a:t>
            </a:r>
            <a:r>
              <a:rPr lang="zh-CN" altLang="en-US">
                <a:latin typeface="微软雅黑" pitchFamily="34" charset="-122"/>
                <a:ea typeface="微软雅黑" pitchFamily="34" charset="-122"/>
              </a:rPr>
              <a:t>函数的实参</a:t>
            </a:r>
            <a:endParaRPr lang="en-US" altLang="zh-CN">
              <a:latin typeface="微软雅黑" pitchFamily="34" charset="-122"/>
              <a:ea typeface="微软雅黑" pitchFamily="34" charset="-122"/>
            </a:endParaRPr>
          </a:p>
          <a:p>
            <a:pPr>
              <a:lnSpc>
                <a:spcPts val="3500"/>
              </a:lnSpc>
            </a:pPr>
            <a:r>
              <a:rPr lang="en-US" altLang="zh-CN">
                <a:latin typeface="微软雅黑" pitchFamily="34" charset="-122"/>
                <a:ea typeface="微软雅黑" pitchFamily="34" charset="-122"/>
              </a:rPr>
              <a:t>} PartOfStackFrame;</a:t>
            </a:r>
            <a:endParaRPr lang="zh-CN" altLang="en-US">
              <a:latin typeface="微软雅黑" pitchFamily="34" charset="-122"/>
              <a:ea typeface="微软雅黑" pitchFamily="34" charset="-122"/>
            </a:endParaRPr>
          </a:p>
        </p:txBody>
      </p:sp>
      <p:sp>
        <p:nvSpPr>
          <p:cNvPr id="95" name="TextBox 94"/>
          <p:cNvSpPr txBox="1">
            <a:spLocks noChangeArrowheads="1"/>
          </p:cNvSpPr>
          <p:nvPr/>
        </p:nvSpPr>
        <p:spPr bwMode="auto">
          <a:xfrm>
            <a:off x="4076700" y="6129338"/>
            <a:ext cx="4635500" cy="646112"/>
          </a:xfrm>
          <a:prstGeom prst="rect">
            <a:avLst/>
          </a:prstGeom>
          <a:noFill/>
          <a:ln w="9525">
            <a:noFill/>
            <a:miter lim="800000"/>
            <a:headEnd/>
            <a:tailEnd/>
          </a:ln>
        </p:spPr>
        <p:txBody>
          <a:bodyPr>
            <a:spAutoFit/>
          </a:bodyPr>
          <a:lstStyle/>
          <a:p>
            <a:r>
              <a:rPr lang="zh-CN" altLang="en-US" b="1">
                <a:solidFill>
                  <a:srgbClr val="009242"/>
                </a:solidFill>
                <a:latin typeface="微软雅黑" pitchFamily="34" charset="-122"/>
                <a:ea typeface="微软雅黑" pitchFamily="34" charset="-122"/>
              </a:rPr>
              <a:t>链表头存储在</a:t>
            </a:r>
            <a:r>
              <a:rPr lang="en-US" altLang="zh-CN" b="1">
                <a:solidFill>
                  <a:srgbClr val="009242"/>
                </a:solidFill>
                <a:latin typeface="微软雅黑" pitchFamily="34" charset="-122"/>
                <a:ea typeface="微软雅黑" pitchFamily="34" charset="-122"/>
              </a:rPr>
              <a:t>%ebp</a:t>
            </a:r>
            <a:r>
              <a:rPr lang="zh-CN" altLang="en-US" b="1">
                <a:solidFill>
                  <a:srgbClr val="009242"/>
                </a:solidFill>
                <a:latin typeface="微软雅黑" pitchFamily="34" charset="-122"/>
                <a:ea typeface="微软雅黑" pitchFamily="34" charset="-122"/>
              </a:rPr>
              <a:t>中</a:t>
            </a:r>
            <a:r>
              <a:rPr lang="zh-CN" altLang="en-US">
                <a:latin typeface="微软雅黑" pitchFamily="34" charset="-122"/>
                <a:ea typeface="微软雅黑" pitchFamily="34" charset="-122"/>
              </a:rPr>
              <a:t>，当</a:t>
            </a:r>
            <a:r>
              <a:rPr lang="en-US" altLang="zh-CN" b="1">
                <a:solidFill>
                  <a:srgbClr val="FF0000"/>
                </a:solidFill>
                <a:latin typeface="微软雅黑" pitchFamily="34" charset="-122"/>
                <a:ea typeface="微软雅黑" pitchFamily="34" charset="-122"/>
              </a:rPr>
              <a:t>%ebp = 0</a:t>
            </a:r>
            <a:r>
              <a:rPr lang="zh-CN" altLang="en-US">
                <a:latin typeface="微软雅黑" pitchFamily="34" charset="-122"/>
                <a:ea typeface="微软雅黑" pitchFamily="34" charset="-122"/>
              </a:rPr>
              <a:t>时，表示到达最开始运行的函数</a:t>
            </a:r>
          </a:p>
        </p:txBody>
      </p:sp>
      <p:sp>
        <p:nvSpPr>
          <p:cNvPr id="6" name="Rectangle 2">
            <a:extLst>
              <a:ext uri="{FF2B5EF4-FFF2-40B4-BE49-F238E27FC236}">
                <a16:creationId xmlns:a16="http://schemas.microsoft.com/office/drawing/2014/main" id="{44CA7E1A-17EA-4647-99E8-577F2EF97115}"/>
              </a:ext>
            </a:extLst>
          </p:cNvPr>
          <p:cNvSpPr txBox="1">
            <a:spLocks noChangeArrowheads="1"/>
          </p:cNvSpPr>
          <p:nvPr/>
        </p:nvSpPr>
        <p:spPr bwMode="auto">
          <a:xfrm>
            <a:off x="476545" y="65882"/>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r>
              <a:rPr lang="zh-CN" altLang="en-US" sz="3600" kern="0" dirty="0"/>
              <a:t>强化调试器（</a:t>
            </a:r>
            <a:r>
              <a:rPr lang="en-US" altLang="zh-CN" sz="3600" kern="0" dirty="0"/>
              <a:t>2</a:t>
            </a:r>
            <a:r>
              <a:rPr lang="zh-CN" altLang="en-US" sz="3600" kern="0" dirty="0"/>
              <a:t>）</a:t>
            </a:r>
            <a:r>
              <a:rPr lang="en-US" altLang="zh-CN" sz="3600" kern="0" dirty="0"/>
              <a:t>— — </a:t>
            </a:r>
            <a:r>
              <a:rPr lang="zh-CN" altLang="en-US" sz="3600" kern="0" dirty="0"/>
              <a:t>打印栈帧链 </a:t>
            </a:r>
            <a:r>
              <a:rPr lang="en-US" altLang="zh-CN" sz="3600" kern="0" dirty="0"/>
              <a:t>(1)</a:t>
            </a:r>
            <a:endParaRPr lang="zh-CN" altLang="en-US" sz="36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animEffect transition="in" filter="blinds(horizontal)">
                                      <p:cBhvr>
                                        <p:cTn id="7" dur="500"/>
                                        <p:tgtEl>
                                          <p:spTgt spid="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
                                            <p:txEl>
                                              <p:pRg st="1" end="1"/>
                                            </p:txEl>
                                          </p:spTgt>
                                        </p:tgtEl>
                                        <p:attrNameLst>
                                          <p:attrName>style.visibility</p:attrName>
                                        </p:attrNameLst>
                                      </p:cBhvr>
                                      <p:to>
                                        <p:strVal val="visible"/>
                                      </p:to>
                                    </p:set>
                                    <p:animEffect transition="in" filter="blinds(horizontal)">
                                      <p:cBhvr>
                                        <p:cTn id="12" dur="500"/>
                                        <p:tgtEl>
                                          <p:spTgt spid="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
                                            <p:txEl>
                                              <p:pRg st="2" end="2"/>
                                            </p:txEl>
                                          </p:spTgt>
                                        </p:tgtEl>
                                        <p:attrNameLst>
                                          <p:attrName>style.visibility</p:attrName>
                                        </p:attrNameLst>
                                      </p:cBhvr>
                                      <p:to>
                                        <p:strVal val="visible"/>
                                      </p:to>
                                    </p:set>
                                    <p:animEffect transition="in" filter="blinds(horizontal)">
                                      <p:cBhvr>
                                        <p:cTn id="17" dur="500"/>
                                        <p:tgtEl>
                                          <p:spTgt spid="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2">
                                            <p:txEl>
                                              <p:pRg st="3" end="3"/>
                                            </p:txEl>
                                          </p:spTgt>
                                        </p:tgtEl>
                                        <p:attrNameLst>
                                          <p:attrName>style.visibility</p:attrName>
                                        </p:attrNameLst>
                                      </p:cBhvr>
                                      <p:to>
                                        <p:strVal val="visible"/>
                                      </p:to>
                                    </p:set>
                                    <p:animEffect transition="in" filter="blinds(horizontal)">
                                      <p:cBhvr>
                                        <p:cTn id="32" dur="500"/>
                                        <p:tgtEl>
                                          <p:spTgt spid="92">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blinds(horizontal)">
                                      <p:cBhvr>
                                        <p:cTn id="37" dur="500"/>
                                        <p:tgtEl>
                                          <p:spTgt spid="9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blinds(horizontal)">
                                      <p:cBhvr>
                                        <p:cTn id="42" dur="500"/>
                                        <p:tgtEl>
                                          <p:spTgt spid="9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5"/>
                                        </p:tgtEl>
                                        <p:attrNameLst>
                                          <p:attrName>style.visibility</p:attrName>
                                        </p:attrNameLst>
                                      </p:cBhvr>
                                      <p:to>
                                        <p:strVal val="visible"/>
                                      </p:to>
                                    </p:set>
                                    <p:animEffect transition="in" filter="blinds(horizontal)">
                                      <p:cBhvr>
                                        <p:cTn id="47"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4" grpId="0" animBg="1"/>
      <p:bldP spid="9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98425"/>
            <a:ext cx="8229600" cy="561975"/>
          </a:xfrm>
        </p:spPr>
        <p:txBody>
          <a:bodyPr/>
          <a:lstStyle/>
          <a:p>
            <a:r>
              <a:rPr lang="zh-CN" altLang="en-US" sz="3600"/>
              <a:t>打印栈帧链（</a:t>
            </a:r>
            <a:r>
              <a:rPr lang="en-US" altLang="zh-CN" sz="3600"/>
              <a:t>2</a:t>
            </a:r>
            <a:r>
              <a:rPr lang="zh-CN" altLang="en-US" sz="3600"/>
              <a:t>）</a:t>
            </a:r>
          </a:p>
        </p:txBody>
      </p:sp>
      <p:sp>
        <p:nvSpPr>
          <p:cNvPr id="66" name="TextBox 65"/>
          <p:cNvSpPr txBox="1">
            <a:spLocks noChangeArrowheads="1"/>
          </p:cNvSpPr>
          <p:nvPr/>
        </p:nvSpPr>
        <p:spPr bwMode="auto">
          <a:xfrm>
            <a:off x="522288" y="683695"/>
            <a:ext cx="8099425" cy="1439862"/>
          </a:xfrm>
          <a:prstGeom prst="rect">
            <a:avLst/>
          </a:prstGeom>
          <a:noFill/>
          <a:ln w="9525">
            <a:noFill/>
            <a:miter lim="800000"/>
            <a:headEnd/>
            <a:tailEnd/>
          </a:ln>
        </p:spPr>
        <p:txBody>
          <a:bodyPr>
            <a:spAutoFit/>
          </a:bodyPr>
          <a:lstStyle/>
          <a:p>
            <a:pPr>
              <a:lnSpc>
                <a:spcPts val="3500"/>
              </a:lnSpc>
              <a:buFont typeface="Wingdings" pitchFamily="2" charset="2"/>
              <a:buChar char="l"/>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打印栈帧链时，只需要打印</a:t>
            </a:r>
            <a:r>
              <a:rPr lang="zh-CN" altLang="en-US" sz="2000" b="1" dirty="0">
                <a:solidFill>
                  <a:srgbClr val="0066CC"/>
                </a:solidFill>
                <a:latin typeface="微软雅黑" pitchFamily="34" charset="-122"/>
                <a:ea typeface="微软雅黑" pitchFamily="34" charset="-122"/>
              </a:rPr>
              <a:t>返回地址</a:t>
            </a:r>
            <a:r>
              <a:rPr lang="zh-CN" altLang="en-US" sz="2000" dirty="0">
                <a:latin typeface="微软雅黑" pitchFamily="34" charset="-122"/>
                <a:ea typeface="微软雅黑" pitchFamily="34" charset="-122"/>
              </a:rPr>
              <a:t>，</a:t>
            </a:r>
            <a:r>
              <a:rPr lang="zh-CN" altLang="en-US" sz="2000" b="1" dirty="0">
                <a:solidFill>
                  <a:srgbClr val="0066CC"/>
                </a:solidFill>
                <a:latin typeface="微软雅黑" pitchFamily="34" charset="-122"/>
                <a:ea typeface="微软雅黑" pitchFamily="34" charset="-122"/>
              </a:rPr>
              <a:t>函数名</a:t>
            </a:r>
            <a:r>
              <a:rPr lang="zh-CN" altLang="en-US" sz="2000" dirty="0">
                <a:latin typeface="微软雅黑" pitchFamily="34" charset="-122"/>
                <a:ea typeface="微软雅黑" pitchFamily="34" charset="-122"/>
              </a:rPr>
              <a:t>以及</a:t>
            </a:r>
            <a:r>
              <a:rPr lang="zh-CN" altLang="en-US" sz="2000" b="1" dirty="0">
                <a:solidFill>
                  <a:srgbClr val="0066CC"/>
                </a:solidFill>
                <a:latin typeface="微软雅黑" pitchFamily="34" charset="-122"/>
                <a:ea typeface="微软雅黑" pitchFamily="34" charset="-122"/>
              </a:rPr>
              <a:t>前</a:t>
            </a:r>
            <a:r>
              <a:rPr lang="en-US" altLang="zh-CN" sz="2000" b="1" dirty="0">
                <a:solidFill>
                  <a:srgbClr val="0066CC"/>
                </a:solidFill>
                <a:latin typeface="微软雅黑" pitchFamily="34" charset="-122"/>
                <a:ea typeface="微软雅黑" pitchFamily="34" charset="-122"/>
              </a:rPr>
              <a:t>4</a:t>
            </a:r>
            <a:r>
              <a:rPr lang="zh-CN" altLang="en-US" sz="2000" b="1" dirty="0">
                <a:solidFill>
                  <a:srgbClr val="0066CC"/>
                </a:solidFill>
                <a:latin typeface="微软雅黑" pitchFamily="34" charset="-122"/>
                <a:ea typeface="微软雅黑" pitchFamily="34" charset="-122"/>
              </a:rPr>
              <a:t>个参数</a:t>
            </a:r>
            <a:r>
              <a:rPr lang="zh-CN" altLang="en-US" sz="2000" dirty="0">
                <a:latin typeface="微软雅黑" pitchFamily="34" charset="-122"/>
                <a:ea typeface="微软雅黑" pitchFamily="34" charset="-122"/>
              </a:rPr>
              <a:t>即可；</a:t>
            </a:r>
            <a:endParaRPr lang="en-US" altLang="zh-CN" sz="2000" dirty="0">
              <a:latin typeface="微软雅黑" pitchFamily="34" charset="-122"/>
              <a:ea typeface="微软雅黑" pitchFamily="34" charset="-122"/>
            </a:endParaRPr>
          </a:p>
          <a:p>
            <a:pPr>
              <a:lnSpc>
                <a:spcPts val="3500"/>
              </a:lnSpc>
              <a:buFont typeface="Wingdings" pitchFamily="2" charset="2"/>
              <a:buChar char="l"/>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打印格式可参考</a:t>
            </a:r>
            <a:r>
              <a:rPr lang="en-US" altLang="zh-CN" sz="2000" dirty="0">
                <a:latin typeface="微软雅黑" pitchFamily="34" charset="-122"/>
                <a:ea typeface="微软雅黑" pitchFamily="34" charset="-122"/>
              </a:rPr>
              <a:t>GDB</a:t>
            </a:r>
            <a:r>
              <a:rPr lang="zh-CN" altLang="en-US" sz="2000" dirty="0">
                <a:latin typeface="微软雅黑" pitchFamily="34" charset="-122"/>
                <a:ea typeface="微软雅黑" pitchFamily="34" charset="-122"/>
              </a:rPr>
              <a:t>中的“</a:t>
            </a:r>
            <a:r>
              <a:rPr lang="en-US" altLang="zh-CN" sz="2000" dirty="0" err="1">
                <a:latin typeface="微软雅黑" pitchFamily="34" charset="-122"/>
                <a:ea typeface="微软雅黑" pitchFamily="34" charset="-122"/>
              </a:rPr>
              <a:t>bt</a:t>
            </a:r>
            <a:r>
              <a:rPr lang="zh-CN" altLang="en-US" sz="2000" dirty="0">
                <a:latin typeface="微软雅黑" pitchFamily="34" charset="-122"/>
                <a:ea typeface="微软雅黑" pitchFamily="34" charset="-122"/>
              </a:rPr>
              <a:t>”命令；</a:t>
            </a:r>
            <a:endParaRPr lang="en-US" altLang="zh-CN" sz="2000" dirty="0">
              <a:latin typeface="微软雅黑" pitchFamily="34" charset="-122"/>
              <a:ea typeface="微软雅黑" pitchFamily="34" charset="-122"/>
            </a:endParaRPr>
          </a:p>
          <a:p>
            <a:pPr>
              <a:lnSpc>
                <a:spcPts val="3500"/>
              </a:lnSpc>
              <a:buFont typeface="Wingdings" pitchFamily="2" charset="2"/>
              <a:buChar char="l"/>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如何确定某个地址落在哪一个函数中呢？</a:t>
            </a:r>
          </a:p>
        </p:txBody>
      </p:sp>
      <p:pic>
        <p:nvPicPr>
          <p:cNvPr id="68610" name="Picture 2"/>
          <p:cNvPicPr>
            <a:picLocks noChangeAspect="1" noChangeArrowheads="1"/>
          </p:cNvPicPr>
          <p:nvPr/>
        </p:nvPicPr>
        <p:blipFill>
          <a:blip r:embed="rId3" cstate="print"/>
          <a:srcRect/>
          <a:stretch>
            <a:fillRect/>
          </a:stretch>
        </p:blipFill>
        <p:spPr bwMode="auto">
          <a:xfrm>
            <a:off x="654050" y="2798802"/>
            <a:ext cx="7156450" cy="3465513"/>
          </a:xfrm>
          <a:prstGeom prst="rect">
            <a:avLst/>
          </a:prstGeom>
          <a:noFill/>
          <a:ln w="9525">
            <a:noFill/>
            <a:miter lim="800000"/>
            <a:headEnd/>
            <a:tailEnd/>
          </a:ln>
        </p:spPr>
      </p:pic>
      <p:sp>
        <p:nvSpPr>
          <p:cNvPr id="74" name="矩形 73"/>
          <p:cNvSpPr/>
          <p:nvPr/>
        </p:nvSpPr>
        <p:spPr>
          <a:xfrm>
            <a:off x="1331913" y="4975265"/>
            <a:ext cx="4814887" cy="269875"/>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182" name="TextBox 75"/>
          <p:cNvSpPr txBox="1">
            <a:spLocks noChangeArrowheads="1"/>
          </p:cNvSpPr>
          <p:nvPr/>
        </p:nvSpPr>
        <p:spPr bwMode="auto">
          <a:xfrm>
            <a:off x="431800" y="6203268"/>
            <a:ext cx="8326438"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为简易调试器添加“</a:t>
            </a:r>
            <a:r>
              <a:rPr lang="en-US" altLang="zh-CN">
                <a:latin typeface="微软雅黑" pitchFamily="34" charset="-122"/>
                <a:ea typeface="微软雅黑" pitchFamily="34" charset="-122"/>
              </a:rPr>
              <a:t>bt</a:t>
            </a:r>
            <a:r>
              <a:rPr lang="zh-CN" altLang="en-US">
                <a:latin typeface="微软雅黑" pitchFamily="34" charset="-122"/>
                <a:ea typeface="微软雅黑" pitchFamily="34" charset="-122"/>
              </a:rPr>
              <a:t>”命令，实现打印栈帧链的功能。实现后，在</a:t>
            </a:r>
            <a:r>
              <a:rPr lang="en-US" altLang="zh-CN">
                <a:latin typeface="微软雅黑" pitchFamily="34" charset="-122"/>
                <a:ea typeface="微软雅黑" pitchFamily="34" charset="-122"/>
              </a:rPr>
              <a:t>add.c</a:t>
            </a:r>
            <a:r>
              <a:rPr lang="zh-CN" altLang="en-US">
                <a:latin typeface="微软雅黑" pitchFamily="34" charset="-122"/>
                <a:ea typeface="微软雅黑" pitchFamily="34" charset="-122"/>
              </a:rPr>
              <a:t>中的</a:t>
            </a:r>
            <a:r>
              <a:rPr lang="en-US" altLang="zh-CN">
                <a:latin typeface="微软雅黑" pitchFamily="34" charset="-122"/>
                <a:ea typeface="微软雅黑" pitchFamily="34" charset="-122"/>
              </a:rPr>
              <a:t>add()</a:t>
            </a:r>
            <a:r>
              <a:rPr lang="zh-CN" altLang="en-US">
                <a:latin typeface="微软雅黑" pitchFamily="34" charset="-122"/>
                <a:ea typeface="微软雅黑" pitchFamily="34" charset="-122"/>
              </a:rPr>
              <a:t>函数中设置断点，触发断点后，在</a:t>
            </a:r>
            <a:r>
              <a:rPr lang="en-US" altLang="zh-CN">
                <a:latin typeface="微软雅黑" pitchFamily="34" charset="-122"/>
                <a:ea typeface="微软雅黑" pitchFamily="34" charset="-122"/>
              </a:rPr>
              <a:t>monitor</a:t>
            </a:r>
            <a:r>
              <a:rPr lang="zh-CN" altLang="en-US">
                <a:latin typeface="微软雅黑" pitchFamily="34" charset="-122"/>
                <a:ea typeface="微软雅黑" pitchFamily="34" charset="-122"/>
              </a:rPr>
              <a:t>中测试</a:t>
            </a:r>
            <a:r>
              <a:rPr lang="en-US" altLang="zh-CN">
                <a:latin typeface="微软雅黑" pitchFamily="34" charset="-122"/>
                <a:ea typeface="微软雅黑" pitchFamily="34" charset="-122"/>
              </a:rPr>
              <a:t>bt</a:t>
            </a:r>
            <a:r>
              <a:rPr lang="zh-CN" altLang="en-US">
                <a:latin typeface="微软雅黑" pitchFamily="34" charset="-122"/>
                <a:ea typeface="微软雅黑" pitchFamily="34" charset="-122"/>
              </a:rPr>
              <a:t>命令实现是否正确。</a:t>
            </a:r>
          </a:p>
        </p:txBody>
      </p:sp>
      <p:pic>
        <p:nvPicPr>
          <p:cNvPr id="7" name="图片 6" descr="callstack.jpg"/>
          <p:cNvPicPr>
            <a:picLocks noChangeAspect="1"/>
          </p:cNvPicPr>
          <p:nvPr/>
        </p:nvPicPr>
        <p:blipFill>
          <a:blip r:embed="rId4" cstate="print"/>
          <a:stretch>
            <a:fillRect/>
          </a:stretch>
        </p:blipFill>
        <p:spPr>
          <a:xfrm>
            <a:off x="347382" y="2065799"/>
            <a:ext cx="8305800" cy="7429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
                                            <p:txEl>
                                              <p:pRg st="2" end="2"/>
                                            </p:txEl>
                                          </p:spTgt>
                                        </p:tgtEl>
                                        <p:attrNameLst>
                                          <p:attrName>style.visibility</p:attrName>
                                        </p:attrNameLst>
                                      </p:cBhvr>
                                      <p:to>
                                        <p:strVal val="visible"/>
                                      </p:to>
                                    </p:set>
                                    <p:animEffect transition="in" filter="blinds(horizontal)">
                                      <p:cBhvr>
                                        <p:cTn id="12" dur="500"/>
                                        <p:tgtEl>
                                          <p:spTgt spid="6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8610"/>
                                        </p:tgtEl>
                                        <p:attrNameLst>
                                          <p:attrName>style.visibility</p:attrName>
                                        </p:attrNameLst>
                                      </p:cBhvr>
                                      <p:to>
                                        <p:strVal val="visible"/>
                                      </p:to>
                                    </p:set>
                                    <p:animEffect transition="in" filter="blinds(horizontal)">
                                      <p:cBhvr>
                                        <p:cTn id="17" dur="500"/>
                                        <p:tgtEl>
                                          <p:spTgt spid="686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blinds(horizontal)">
                                      <p:cBhvr>
                                        <p:cTn id="22" dur="500"/>
                                        <p:tgtEl>
                                          <p:spTgt spid="7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0182"/>
                                        </p:tgtEl>
                                        <p:attrNameLst>
                                          <p:attrName>style.visibility</p:attrName>
                                        </p:attrNameLst>
                                      </p:cBhvr>
                                      <p:to>
                                        <p:strVal val="visible"/>
                                      </p:to>
                                    </p:set>
                                    <p:animEffect transition="in" filter="blinds(horizontal)">
                                      <p:cBhvr>
                                        <p:cTn id="27" dur="500"/>
                                        <p:tgtEl>
                                          <p:spTgt spid="50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5018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98425"/>
            <a:ext cx="8229600" cy="561975"/>
          </a:xfrm>
        </p:spPr>
        <p:txBody>
          <a:bodyPr/>
          <a:lstStyle/>
          <a:p>
            <a:r>
              <a:rPr lang="en-US" altLang="zh-CN" sz="3600"/>
              <a:t>i386 (IA-32)</a:t>
            </a:r>
            <a:r>
              <a:rPr lang="zh-CN" altLang="en-US" sz="3600"/>
              <a:t>的指令格式 </a:t>
            </a:r>
            <a:r>
              <a:rPr lang="en-US" altLang="zh-CN" sz="3600"/>
              <a:t>- 1</a:t>
            </a:r>
            <a:endParaRPr lang="zh-CN" altLang="en-US" sz="3600"/>
          </a:p>
        </p:txBody>
      </p:sp>
      <p:sp>
        <p:nvSpPr>
          <p:cNvPr id="5" name="矩形 4"/>
          <p:cNvSpPr/>
          <p:nvPr/>
        </p:nvSpPr>
        <p:spPr>
          <a:xfrm>
            <a:off x="1196624" y="1029221"/>
            <a:ext cx="1845205" cy="675075"/>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dirty="0">
                <a:solidFill>
                  <a:schemeClr val="tx1"/>
                </a:solidFill>
                <a:latin typeface="微软雅黑" pitchFamily="34" charset="-122"/>
                <a:ea typeface="微软雅黑" pitchFamily="34" charset="-122"/>
              </a:rPr>
              <a:t>Instruction Prefix</a:t>
            </a:r>
            <a:endParaRPr lang="zh-CN" altLang="en-US" dirty="0">
              <a:solidFill>
                <a:schemeClr val="tx1"/>
              </a:solidFill>
              <a:latin typeface="微软雅黑" pitchFamily="34" charset="-122"/>
              <a:ea typeface="微软雅黑" pitchFamily="34" charset="-122"/>
            </a:endParaRPr>
          </a:p>
        </p:txBody>
      </p:sp>
      <p:sp>
        <p:nvSpPr>
          <p:cNvPr id="6" name="矩形 5"/>
          <p:cNvSpPr/>
          <p:nvPr/>
        </p:nvSpPr>
        <p:spPr>
          <a:xfrm>
            <a:off x="3041829" y="1029221"/>
            <a:ext cx="1845205" cy="675075"/>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dirty="0">
                <a:solidFill>
                  <a:schemeClr val="tx1"/>
                </a:solidFill>
                <a:latin typeface="微软雅黑" pitchFamily="34" charset="-122"/>
                <a:ea typeface="微软雅黑" pitchFamily="34" charset="-122"/>
              </a:rPr>
              <a:t>Address-Size Prefix</a:t>
            </a:r>
            <a:endParaRPr lang="zh-CN" altLang="en-US" dirty="0">
              <a:solidFill>
                <a:schemeClr val="tx1"/>
              </a:solidFill>
              <a:latin typeface="微软雅黑" pitchFamily="34" charset="-122"/>
              <a:ea typeface="微软雅黑" pitchFamily="34" charset="-122"/>
            </a:endParaRPr>
          </a:p>
        </p:txBody>
      </p:sp>
      <p:sp>
        <p:nvSpPr>
          <p:cNvPr id="7" name="矩形 6"/>
          <p:cNvSpPr/>
          <p:nvPr/>
        </p:nvSpPr>
        <p:spPr>
          <a:xfrm>
            <a:off x="4887034" y="1029221"/>
            <a:ext cx="1845205" cy="675075"/>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dirty="0">
                <a:solidFill>
                  <a:schemeClr val="tx1"/>
                </a:solidFill>
                <a:latin typeface="微软雅黑" pitchFamily="34" charset="-122"/>
                <a:ea typeface="微软雅黑" pitchFamily="34" charset="-122"/>
              </a:rPr>
              <a:t>Operand-Size Prefix</a:t>
            </a:r>
            <a:endParaRPr lang="zh-CN" altLang="en-US" dirty="0">
              <a:solidFill>
                <a:schemeClr val="tx1"/>
              </a:solidFill>
              <a:latin typeface="微软雅黑" pitchFamily="34" charset="-122"/>
              <a:ea typeface="微软雅黑" pitchFamily="34" charset="-122"/>
            </a:endParaRPr>
          </a:p>
        </p:txBody>
      </p:sp>
      <p:sp>
        <p:nvSpPr>
          <p:cNvPr id="8" name="矩形 7"/>
          <p:cNvSpPr/>
          <p:nvPr/>
        </p:nvSpPr>
        <p:spPr>
          <a:xfrm>
            <a:off x="6732239" y="1029221"/>
            <a:ext cx="1845205" cy="675075"/>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dirty="0">
                <a:solidFill>
                  <a:schemeClr val="tx1"/>
                </a:solidFill>
                <a:latin typeface="微软雅黑" pitchFamily="34" charset="-122"/>
                <a:ea typeface="微软雅黑" pitchFamily="34" charset="-122"/>
              </a:rPr>
              <a:t>Segment Override</a:t>
            </a:r>
            <a:endParaRPr lang="zh-CN" altLang="en-US" dirty="0">
              <a:solidFill>
                <a:schemeClr val="tx1"/>
              </a:solidFill>
              <a:latin typeface="微软雅黑" pitchFamily="34" charset="-122"/>
              <a:ea typeface="微软雅黑" pitchFamily="34" charset="-122"/>
            </a:endParaRPr>
          </a:p>
        </p:txBody>
      </p:sp>
      <p:sp>
        <p:nvSpPr>
          <p:cNvPr id="10" name="矩形 9"/>
          <p:cNvSpPr/>
          <p:nvPr/>
        </p:nvSpPr>
        <p:spPr>
          <a:xfrm>
            <a:off x="1196625" y="3113965"/>
            <a:ext cx="1260140" cy="675075"/>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dirty="0">
                <a:solidFill>
                  <a:schemeClr val="tx1"/>
                </a:solidFill>
                <a:latin typeface="微软雅黑" pitchFamily="34" charset="-122"/>
                <a:ea typeface="微软雅黑" pitchFamily="34" charset="-122"/>
              </a:rPr>
              <a:t>Opcode</a:t>
            </a:r>
            <a:endParaRPr lang="zh-CN" altLang="en-US" dirty="0">
              <a:solidFill>
                <a:schemeClr val="tx1"/>
              </a:solidFill>
              <a:latin typeface="微软雅黑" pitchFamily="34" charset="-122"/>
              <a:ea typeface="微软雅黑" pitchFamily="34" charset="-122"/>
            </a:endParaRPr>
          </a:p>
        </p:txBody>
      </p:sp>
      <p:sp>
        <p:nvSpPr>
          <p:cNvPr id="11" name="矩形 10"/>
          <p:cNvSpPr/>
          <p:nvPr/>
        </p:nvSpPr>
        <p:spPr>
          <a:xfrm>
            <a:off x="2456764" y="3113965"/>
            <a:ext cx="1260140" cy="675075"/>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dirty="0" err="1">
                <a:solidFill>
                  <a:schemeClr val="tx1"/>
                </a:solidFill>
                <a:latin typeface="微软雅黑" pitchFamily="34" charset="-122"/>
                <a:ea typeface="微软雅黑" pitchFamily="34" charset="-122"/>
              </a:rPr>
              <a:t>ModR</a:t>
            </a:r>
            <a:r>
              <a:rPr lang="en-US" altLang="zh-CN" dirty="0">
                <a:solidFill>
                  <a:schemeClr val="tx1"/>
                </a:solidFill>
                <a:latin typeface="微软雅黑" pitchFamily="34" charset="-122"/>
                <a:ea typeface="微软雅黑" pitchFamily="34" charset="-122"/>
              </a:rPr>
              <a:t>/M</a:t>
            </a:r>
            <a:endParaRPr lang="zh-CN" altLang="en-US" dirty="0">
              <a:solidFill>
                <a:schemeClr val="tx1"/>
              </a:solidFill>
              <a:latin typeface="微软雅黑" pitchFamily="34" charset="-122"/>
              <a:ea typeface="微软雅黑" pitchFamily="34" charset="-122"/>
            </a:endParaRPr>
          </a:p>
        </p:txBody>
      </p:sp>
      <p:sp>
        <p:nvSpPr>
          <p:cNvPr id="12" name="矩形 11"/>
          <p:cNvSpPr/>
          <p:nvPr/>
        </p:nvSpPr>
        <p:spPr>
          <a:xfrm>
            <a:off x="3716904" y="3113965"/>
            <a:ext cx="1260140" cy="675075"/>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dirty="0">
                <a:solidFill>
                  <a:schemeClr val="tx1"/>
                </a:solidFill>
                <a:latin typeface="微软雅黑" pitchFamily="34" charset="-122"/>
                <a:ea typeface="微软雅黑" pitchFamily="34" charset="-122"/>
              </a:rPr>
              <a:t>SIB</a:t>
            </a:r>
            <a:endParaRPr lang="zh-CN" altLang="en-US" dirty="0">
              <a:solidFill>
                <a:schemeClr val="tx1"/>
              </a:solidFill>
              <a:latin typeface="微软雅黑" pitchFamily="34" charset="-122"/>
              <a:ea typeface="微软雅黑" pitchFamily="34" charset="-122"/>
            </a:endParaRPr>
          </a:p>
        </p:txBody>
      </p:sp>
      <p:sp>
        <p:nvSpPr>
          <p:cNvPr id="13" name="矩形 12"/>
          <p:cNvSpPr/>
          <p:nvPr/>
        </p:nvSpPr>
        <p:spPr>
          <a:xfrm>
            <a:off x="4977043" y="3113965"/>
            <a:ext cx="1800201" cy="675075"/>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dirty="0">
                <a:solidFill>
                  <a:schemeClr val="tx1"/>
                </a:solidFill>
                <a:latin typeface="微软雅黑" pitchFamily="34" charset="-122"/>
                <a:ea typeface="微软雅黑" pitchFamily="34" charset="-122"/>
              </a:rPr>
              <a:t>Displacement</a:t>
            </a:r>
            <a:endParaRPr lang="zh-CN" altLang="en-US" dirty="0">
              <a:solidFill>
                <a:schemeClr val="tx1"/>
              </a:solidFill>
              <a:latin typeface="微软雅黑" pitchFamily="34" charset="-122"/>
              <a:ea typeface="微软雅黑" pitchFamily="34" charset="-122"/>
            </a:endParaRPr>
          </a:p>
        </p:txBody>
      </p:sp>
      <p:sp>
        <p:nvSpPr>
          <p:cNvPr id="14" name="矩形 13"/>
          <p:cNvSpPr/>
          <p:nvPr/>
        </p:nvSpPr>
        <p:spPr>
          <a:xfrm>
            <a:off x="6777245" y="3113965"/>
            <a:ext cx="1800200" cy="675075"/>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dirty="0">
                <a:solidFill>
                  <a:schemeClr val="tx1"/>
                </a:solidFill>
                <a:latin typeface="微软雅黑" pitchFamily="34" charset="-122"/>
                <a:ea typeface="微软雅黑" pitchFamily="34" charset="-122"/>
              </a:rPr>
              <a:t>Immediate</a:t>
            </a:r>
            <a:endParaRPr lang="zh-CN" altLang="en-US" dirty="0">
              <a:solidFill>
                <a:schemeClr val="tx1"/>
              </a:solidFill>
              <a:latin typeface="微软雅黑" pitchFamily="34" charset="-122"/>
              <a:ea typeface="微软雅黑" pitchFamily="34" charset="-122"/>
            </a:endParaRPr>
          </a:p>
        </p:txBody>
      </p:sp>
      <p:sp>
        <p:nvSpPr>
          <p:cNvPr id="8222" name="TextBox 14"/>
          <p:cNvSpPr txBox="1">
            <a:spLocks noChangeArrowheads="1"/>
          </p:cNvSpPr>
          <p:nvPr/>
        </p:nvSpPr>
        <p:spPr bwMode="auto">
          <a:xfrm>
            <a:off x="147638" y="1162050"/>
            <a:ext cx="1035050" cy="400050"/>
          </a:xfrm>
          <a:prstGeom prst="rect">
            <a:avLst/>
          </a:prstGeom>
          <a:noFill/>
          <a:ln w="9525">
            <a:noFill/>
            <a:miter lim="800000"/>
            <a:headEnd/>
            <a:tailEnd/>
          </a:ln>
        </p:spPr>
        <p:txBody>
          <a:bodyPr>
            <a:spAutoFit/>
          </a:bodyPr>
          <a:lstStyle/>
          <a:p>
            <a:pPr algn="ctr"/>
            <a:r>
              <a:rPr lang="zh-CN" altLang="en-US" sz="2000" b="1">
                <a:latin typeface="微软雅黑" pitchFamily="34" charset="-122"/>
                <a:ea typeface="微软雅黑" pitchFamily="34" charset="-122"/>
              </a:rPr>
              <a:t>前缀段</a:t>
            </a:r>
          </a:p>
        </p:txBody>
      </p:sp>
      <p:sp>
        <p:nvSpPr>
          <p:cNvPr id="8223" name="TextBox 15"/>
          <p:cNvSpPr txBox="1">
            <a:spLocks noChangeArrowheads="1"/>
          </p:cNvSpPr>
          <p:nvPr/>
        </p:nvSpPr>
        <p:spPr bwMode="auto">
          <a:xfrm>
            <a:off x="147638" y="3270250"/>
            <a:ext cx="1035050" cy="400050"/>
          </a:xfrm>
          <a:prstGeom prst="rect">
            <a:avLst/>
          </a:prstGeom>
          <a:noFill/>
          <a:ln w="9525">
            <a:noFill/>
            <a:miter lim="800000"/>
            <a:headEnd/>
            <a:tailEnd/>
          </a:ln>
        </p:spPr>
        <p:txBody>
          <a:bodyPr>
            <a:spAutoFit/>
          </a:bodyPr>
          <a:lstStyle/>
          <a:p>
            <a:pPr algn="ctr"/>
            <a:r>
              <a:rPr lang="zh-CN" altLang="en-US" sz="2000" b="1">
                <a:latin typeface="微软雅黑" pitchFamily="34" charset="-122"/>
                <a:ea typeface="微软雅黑" pitchFamily="34" charset="-122"/>
              </a:rPr>
              <a:t>指令段</a:t>
            </a:r>
          </a:p>
        </p:txBody>
      </p:sp>
      <p:sp>
        <p:nvSpPr>
          <p:cNvPr id="8224" name="TextBox 16"/>
          <p:cNvSpPr txBox="1">
            <a:spLocks noChangeArrowheads="1"/>
          </p:cNvSpPr>
          <p:nvPr/>
        </p:nvSpPr>
        <p:spPr bwMode="auto">
          <a:xfrm>
            <a:off x="1433513" y="1919288"/>
            <a:ext cx="1349375" cy="369887"/>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0 or 1</a:t>
            </a:r>
            <a:endParaRPr lang="zh-CN" altLang="en-US">
              <a:latin typeface="微软雅黑" pitchFamily="34" charset="-122"/>
              <a:ea typeface="微软雅黑" pitchFamily="34" charset="-122"/>
            </a:endParaRPr>
          </a:p>
        </p:txBody>
      </p:sp>
      <p:sp>
        <p:nvSpPr>
          <p:cNvPr id="8225" name="TextBox 17"/>
          <p:cNvSpPr txBox="1">
            <a:spLocks noChangeArrowheads="1"/>
          </p:cNvSpPr>
          <p:nvPr/>
        </p:nvSpPr>
        <p:spPr bwMode="auto">
          <a:xfrm>
            <a:off x="3282950" y="1914525"/>
            <a:ext cx="1349375"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0 or 1</a:t>
            </a:r>
            <a:endParaRPr lang="zh-CN" altLang="en-US">
              <a:latin typeface="微软雅黑" pitchFamily="34" charset="-122"/>
              <a:ea typeface="微软雅黑" pitchFamily="34" charset="-122"/>
            </a:endParaRPr>
          </a:p>
        </p:txBody>
      </p:sp>
      <p:sp>
        <p:nvSpPr>
          <p:cNvPr id="8226" name="TextBox 18"/>
          <p:cNvSpPr txBox="1">
            <a:spLocks noChangeArrowheads="1"/>
          </p:cNvSpPr>
          <p:nvPr/>
        </p:nvSpPr>
        <p:spPr bwMode="auto">
          <a:xfrm>
            <a:off x="5127625" y="1919288"/>
            <a:ext cx="1350963" cy="369887"/>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0 or 1</a:t>
            </a:r>
            <a:endParaRPr lang="zh-CN" altLang="en-US">
              <a:latin typeface="微软雅黑" pitchFamily="34" charset="-122"/>
              <a:ea typeface="微软雅黑" pitchFamily="34" charset="-122"/>
            </a:endParaRPr>
          </a:p>
        </p:txBody>
      </p:sp>
      <p:sp>
        <p:nvSpPr>
          <p:cNvPr id="8227" name="TextBox 19"/>
          <p:cNvSpPr txBox="1">
            <a:spLocks noChangeArrowheads="1"/>
          </p:cNvSpPr>
          <p:nvPr/>
        </p:nvSpPr>
        <p:spPr bwMode="auto">
          <a:xfrm>
            <a:off x="6977063" y="1914525"/>
            <a:ext cx="1350962"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0 or 1</a:t>
            </a:r>
            <a:endParaRPr lang="zh-CN" altLang="en-US">
              <a:latin typeface="微软雅黑" pitchFamily="34" charset="-122"/>
              <a:ea typeface="微软雅黑" pitchFamily="34" charset="-122"/>
            </a:endParaRPr>
          </a:p>
        </p:txBody>
      </p:sp>
      <p:sp>
        <p:nvSpPr>
          <p:cNvPr id="8228" name="TextBox 20"/>
          <p:cNvSpPr txBox="1">
            <a:spLocks noChangeArrowheads="1"/>
          </p:cNvSpPr>
          <p:nvPr/>
        </p:nvSpPr>
        <p:spPr bwMode="auto">
          <a:xfrm>
            <a:off x="160338" y="1889125"/>
            <a:ext cx="1035050" cy="400050"/>
          </a:xfrm>
          <a:prstGeom prst="rect">
            <a:avLst/>
          </a:prstGeom>
          <a:noFill/>
          <a:ln w="9525">
            <a:noFill/>
            <a:miter lim="800000"/>
            <a:headEnd/>
            <a:tailEnd/>
          </a:ln>
        </p:spPr>
        <p:txBody>
          <a:bodyPr>
            <a:spAutoFit/>
          </a:bodyPr>
          <a:lstStyle/>
          <a:p>
            <a:pPr algn="ctr"/>
            <a:r>
              <a:rPr lang="zh-CN" altLang="en-US" sz="2000" b="1">
                <a:latin typeface="微软雅黑" pitchFamily="34" charset="-122"/>
                <a:ea typeface="微软雅黑" pitchFamily="34" charset="-122"/>
              </a:rPr>
              <a:t>字节数</a:t>
            </a:r>
          </a:p>
        </p:txBody>
      </p:sp>
      <p:sp>
        <p:nvSpPr>
          <p:cNvPr id="8229" name="TextBox 21"/>
          <p:cNvSpPr txBox="1">
            <a:spLocks noChangeArrowheads="1"/>
          </p:cNvSpPr>
          <p:nvPr/>
        </p:nvSpPr>
        <p:spPr bwMode="auto">
          <a:xfrm>
            <a:off x="1241425" y="4005263"/>
            <a:ext cx="1125538" cy="368300"/>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1 or 2</a:t>
            </a:r>
            <a:endParaRPr lang="zh-CN" altLang="en-US">
              <a:latin typeface="微软雅黑" pitchFamily="34" charset="-122"/>
              <a:ea typeface="微软雅黑" pitchFamily="34" charset="-122"/>
            </a:endParaRPr>
          </a:p>
        </p:txBody>
      </p:sp>
      <p:sp>
        <p:nvSpPr>
          <p:cNvPr id="8230" name="TextBox 22"/>
          <p:cNvSpPr txBox="1">
            <a:spLocks noChangeArrowheads="1"/>
          </p:cNvSpPr>
          <p:nvPr/>
        </p:nvSpPr>
        <p:spPr bwMode="auto">
          <a:xfrm>
            <a:off x="2501900" y="4005263"/>
            <a:ext cx="1125538" cy="368300"/>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0 or 1</a:t>
            </a:r>
            <a:endParaRPr lang="zh-CN" altLang="en-US">
              <a:latin typeface="微软雅黑" pitchFamily="34" charset="-122"/>
              <a:ea typeface="微软雅黑" pitchFamily="34" charset="-122"/>
            </a:endParaRPr>
          </a:p>
        </p:txBody>
      </p:sp>
      <p:sp>
        <p:nvSpPr>
          <p:cNvPr id="8231" name="TextBox 23"/>
          <p:cNvSpPr txBox="1">
            <a:spLocks noChangeArrowheads="1"/>
          </p:cNvSpPr>
          <p:nvPr/>
        </p:nvSpPr>
        <p:spPr bwMode="auto">
          <a:xfrm>
            <a:off x="3762375" y="4005263"/>
            <a:ext cx="1123950" cy="368300"/>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0 or 1</a:t>
            </a:r>
            <a:endParaRPr lang="zh-CN" altLang="en-US">
              <a:latin typeface="微软雅黑" pitchFamily="34" charset="-122"/>
              <a:ea typeface="微软雅黑" pitchFamily="34" charset="-122"/>
            </a:endParaRPr>
          </a:p>
        </p:txBody>
      </p:sp>
      <p:sp>
        <p:nvSpPr>
          <p:cNvPr id="8232" name="TextBox 24"/>
          <p:cNvSpPr txBox="1">
            <a:spLocks noChangeArrowheads="1"/>
          </p:cNvSpPr>
          <p:nvPr/>
        </p:nvSpPr>
        <p:spPr bwMode="auto">
          <a:xfrm>
            <a:off x="4976813" y="4005263"/>
            <a:ext cx="1800225" cy="368300"/>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0, 1, 2 or 4</a:t>
            </a:r>
            <a:endParaRPr lang="zh-CN" altLang="en-US">
              <a:latin typeface="微软雅黑" pitchFamily="34" charset="-122"/>
              <a:ea typeface="微软雅黑" pitchFamily="34" charset="-122"/>
            </a:endParaRPr>
          </a:p>
        </p:txBody>
      </p:sp>
      <p:sp>
        <p:nvSpPr>
          <p:cNvPr id="8233" name="TextBox 25"/>
          <p:cNvSpPr txBox="1">
            <a:spLocks noChangeArrowheads="1"/>
          </p:cNvSpPr>
          <p:nvPr/>
        </p:nvSpPr>
        <p:spPr bwMode="auto">
          <a:xfrm>
            <a:off x="6777038" y="4005263"/>
            <a:ext cx="1800225" cy="368300"/>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0, 1, 2 or 4</a:t>
            </a:r>
            <a:endParaRPr lang="zh-CN" altLang="en-US">
              <a:latin typeface="微软雅黑" pitchFamily="34" charset="-122"/>
              <a:ea typeface="微软雅黑" pitchFamily="34" charset="-122"/>
            </a:endParaRPr>
          </a:p>
        </p:txBody>
      </p:sp>
      <p:sp>
        <p:nvSpPr>
          <p:cNvPr id="8234" name="TextBox 26"/>
          <p:cNvSpPr txBox="1">
            <a:spLocks noChangeArrowheads="1"/>
          </p:cNvSpPr>
          <p:nvPr/>
        </p:nvSpPr>
        <p:spPr bwMode="auto">
          <a:xfrm>
            <a:off x="147638" y="3973513"/>
            <a:ext cx="1035050" cy="400050"/>
          </a:xfrm>
          <a:prstGeom prst="rect">
            <a:avLst/>
          </a:prstGeom>
          <a:noFill/>
          <a:ln w="9525">
            <a:noFill/>
            <a:miter lim="800000"/>
            <a:headEnd/>
            <a:tailEnd/>
          </a:ln>
        </p:spPr>
        <p:txBody>
          <a:bodyPr>
            <a:spAutoFit/>
          </a:bodyPr>
          <a:lstStyle/>
          <a:p>
            <a:pPr algn="ctr"/>
            <a:r>
              <a:rPr lang="zh-CN" altLang="en-US" sz="2000" b="1">
                <a:latin typeface="微软雅黑" pitchFamily="34" charset="-122"/>
                <a:ea typeface="微软雅黑" pitchFamily="34" charset="-122"/>
              </a:rPr>
              <a:t>字节数</a:t>
            </a:r>
          </a:p>
        </p:txBody>
      </p:sp>
      <p:sp>
        <p:nvSpPr>
          <p:cNvPr id="29" name="矩形 28"/>
          <p:cNvSpPr/>
          <p:nvPr/>
        </p:nvSpPr>
        <p:spPr>
          <a:xfrm>
            <a:off x="4783138" y="908050"/>
            <a:ext cx="2024062" cy="900113"/>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矩形 30"/>
          <p:cNvSpPr/>
          <p:nvPr/>
        </p:nvSpPr>
        <p:spPr>
          <a:xfrm>
            <a:off x="476545" y="5349701"/>
            <a:ext cx="990110" cy="675075"/>
          </a:xfrm>
          <a:prstGeom prst="rect">
            <a:avLst/>
          </a:prstGeom>
          <a:solidFill>
            <a:srgbClr val="92D050"/>
          </a:solidFill>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dirty="0">
                <a:solidFill>
                  <a:schemeClr val="tx1"/>
                </a:solidFill>
                <a:latin typeface="微软雅黑" pitchFamily="34" charset="-122"/>
                <a:ea typeface="微软雅黑" pitchFamily="34" charset="-122"/>
              </a:rPr>
              <a:t>Mod</a:t>
            </a:r>
            <a:endParaRPr lang="zh-CN" altLang="en-US" dirty="0">
              <a:solidFill>
                <a:schemeClr val="tx1"/>
              </a:solidFill>
              <a:latin typeface="微软雅黑" pitchFamily="34" charset="-122"/>
              <a:ea typeface="微软雅黑" pitchFamily="34" charset="-122"/>
            </a:endParaRPr>
          </a:p>
        </p:txBody>
      </p:sp>
      <p:sp>
        <p:nvSpPr>
          <p:cNvPr id="32" name="矩形 31"/>
          <p:cNvSpPr/>
          <p:nvPr/>
        </p:nvSpPr>
        <p:spPr>
          <a:xfrm>
            <a:off x="1466655" y="5349701"/>
            <a:ext cx="1575175" cy="675075"/>
          </a:xfrm>
          <a:prstGeom prst="rect">
            <a:avLst/>
          </a:prstGeom>
          <a:solidFill>
            <a:srgbClr val="92D050"/>
          </a:solidFill>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dirty="0" err="1">
                <a:solidFill>
                  <a:schemeClr val="tx1"/>
                </a:solidFill>
                <a:latin typeface="微软雅黑" pitchFamily="34" charset="-122"/>
                <a:ea typeface="微软雅黑" pitchFamily="34" charset="-122"/>
              </a:rPr>
              <a:t>Reg</a:t>
            </a:r>
            <a:r>
              <a:rPr lang="en-US" altLang="zh-CN" dirty="0">
                <a:solidFill>
                  <a:schemeClr val="tx1"/>
                </a:solidFill>
                <a:latin typeface="微软雅黑" pitchFamily="34" charset="-122"/>
                <a:ea typeface="微软雅黑" pitchFamily="34" charset="-122"/>
              </a:rPr>
              <a:t>/Opcode</a:t>
            </a:r>
            <a:endParaRPr lang="zh-CN" altLang="en-US" dirty="0">
              <a:solidFill>
                <a:schemeClr val="tx1"/>
              </a:solidFill>
              <a:latin typeface="微软雅黑" pitchFamily="34" charset="-122"/>
              <a:ea typeface="微软雅黑" pitchFamily="34" charset="-122"/>
            </a:endParaRPr>
          </a:p>
        </p:txBody>
      </p:sp>
      <p:sp>
        <p:nvSpPr>
          <p:cNvPr id="33" name="矩形 32"/>
          <p:cNvSpPr/>
          <p:nvPr/>
        </p:nvSpPr>
        <p:spPr>
          <a:xfrm>
            <a:off x="3041830" y="5349701"/>
            <a:ext cx="1260140" cy="675075"/>
          </a:xfrm>
          <a:prstGeom prst="rect">
            <a:avLst/>
          </a:prstGeom>
          <a:solidFill>
            <a:srgbClr val="92D050"/>
          </a:solidFill>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dirty="0">
                <a:solidFill>
                  <a:schemeClr val="tx1"/>
                </a:solidFill>
                <a:latin typeface="微软雅黑" pitchFamily="34" charset="-122"/>
                <a:ea typeface="微软雅黑" pitchFamily="34" charset="-122"/>
              </a:rPr>
              <a:t>R/M</a:t>
            </a:r>
            <a:endParaRPr lang="zh-CN" altLang="en-US" dirty="0">
              <a:solidFill>
                <a:schemeClr val="tx1"/>
              </a:solidFill>
              <a:latin typeface="微软雅黑" pitchFamily="34" charset="-122"/>
              <a:ea typeface="微软雅黑" pitchFamily="34" charset="-122"/>
            </a:endParaRPr>
          </a:p>
        </p:txBody>
      </p:sp>
      <p:sp>
        <p:nvSpPr>
          <p:cNvPr id="34" name="矩形 33"/>
          <p:cNvSpPr/>
          <p:nvPr/>
        </p:nvSpPr>
        <p:spPr>
          <a:xfrm>
            <a:off x="4887035" y="5349701"/>
            <a:ext cx="990110" cy="675075"/>
          </a:xfrm>
          <a:prstGeom prst="rect">
            <a:avLst/>
          </a:prstGeom>
          <a:solidFill>
            <a:srgbClr val="92D050"/>
          </a:solidFill>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dirty="0">
                <a:solidFill>
                  <a:schemeClr val="tx1"/>
                </a:solidFill>
                <a:latin typeface="微软雅黑" pitchFamily="34" charset="-122"/>
                <a:ea typeface="微软雅黑" pitchFamily="34" charset="-122"/>
              </a:rPr>
              <a:t>SS</a:t>
            </a:r>
            <a:endParaRPr lang="zh-CN" altLang="en-US" dirty="0">
              <a:solidFill>
                <a:schemeClr val="tx1"/>
              </a:solidFill>
              <a:latin typeface="微软雅黑" pitchFamily="34" charset="-122"/>
              <a:ea typeface="微软雅黑" pitchFamily="34" charset="-122"/>
            </a:endParaRPr>
          </a:p>
        </p:txBody>
      </p:sp>
      <p:sp>
        <p:nvSpPr>
          <p:cNvPr id="35" name="矩形 34"/>
          <p:cNvSpPr/>
          <p:nvPr/>
        </p:nvSpPr>
        <p:spPr>
          <a:xfrm>
            <a:off x="5877145" y="5349701"/>
            <a:ext cx="1575175" cy="675075"/>
          </a:xfrm>
          <a:prstGeom prst="rect">
            <a:avLst/>
          </a:prstGeom>
          <a:solidFill>
            <a:srgbClr val="92D050"/>
          </a:solidFill>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dirty="0">
                <a:solidFill>
                  <a:schemeClr val="tx1"/>
                </a:solidFill>
                <a:latin typeface="微软雅黑" pitchFamily="34" charset="-122"/>
                <a:ea typeface="微软雅黑" pitchFamily="34" charset="-122"/>
              </a:rPr>
              <a:t>Index</a:t>
            </a:r>
            <a:endParaRPr lang="zh-CN" altLang="en-US" dirty="0">
              <a:solidFill>
                <a:schemeClr val="tx1"/>
              </a:solidFill>
              <a:latin typeface="微软雅黑" pitchFamily="34" charset="-122"/>
              <a:ea typeface="微软雅黑" pitchFamily="34" charset="-122"/>
            </a:endParaRPr>
          </a:p>
        </p:txBody>
      </p:sp>
      <p:sp>
        <p:nvSpPr>
          <p:cNvPr id="36" name="矩形 35"/>
          <p:cNvSpPr/>
          <p:nvPr/>
        </p:nvSpPr>
        <p:spPr>
          <a:xfrm>
            <a:off x="7452320" y="5349701"/>
            <a:ext cx="1260140" cy="675075"/>
          </a:xfrm>
          <a:prstGeom prst="rect">
            <a:avLst/>
          </a:prstGeom>
          <a:solidFill>
            <a:srgbClr val="92D050"/>
          </a:solidFill>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dirty="0">
                <a:solidFill>
                  <a:schemeClr val="tx1"/>
                </a:solidFill>
                <a:latin typeface="微软雅黑" pitchFamily="34" charset="-122"/>
                <a:ea typeface="微软雅黑" pitchFamily="34" charset="-122"/>
              </a:rPr>
              <a:t>Base</a:t>
            </a:r>
            <a:endParaRPr lang="zh-CN" altLang="en-US" dirty="0">
              <a:solidFill>
                <a:schemeClr val="tx1"/>
              </a:solidFill>
              <a:latin typeface="微软雅黑" pitchFamily="34" charset="-122"/>
              <a:ea typeface="微软雅黑" pitchFamily="34" charset="-122"/>
            </a:endParaRPr>
          </a:p>
        </p:txBody>
      </p:sp>
      <p:cxnSp>
        <p:nvCxnSpPr>
          <p:cNvPr id="38" name="直接连接符 37"/>
          <p:cNvCxnSpPr/>
          <p:nvPr/>
        </p:nvCxnSpPr>
        <p:spPr>
          <a:xfrm flipH="1">
            <a:off x="476250" y="3789363"/>
            <a:ext cx="1935163" cy="1560512"/>
          </a:xfrm>
          <a:prstGeom prst="line">
            <a:avLst/>
          </a:prstGeom>
          <a:ln w="28575">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3716338" y="3789363"/>
            <a:ext cx="585787" cy="1560512"/>
          </a:xfrm>
          <a:prstGeom prst="line">
            <a:avLst/>
          </a:prstGeom>
          <a:ln w="28575">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716338" y="3789363"/>
            <a:ext cx="1201737" cy="1560512"/>
          </a:xfrm>
          <a:prstGeom prst="line">
            <a:avLst/>
          </a:prstGeom>
          <a:ln w="28575">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976813" y="3789363"/>
            <a:ext cx="3735387" cy="1560512"/>
          </a:xfrm>
          <a:prstGeom prst="line">
            <a:avLst/>
          </a:prstGeom>
          <a:ln w="28575">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TextBox 46"/>
          <p:cNvSpPr txBox="1">
            <a:spLocks noChangeArrowheads="1"/>
          </p:cNvSpPr>
          <p:nvPr/>
        </p:nvSpPr>
        <p:spPr bwMode="auto">
          <a:xfrm>
            <a:off x="431800" y="6038850"/>
            <a:ext cx="449263"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7</a:t>
            </a:r>
            <a:endParaRPr lang="zh-CN" altLang="en-US">
              <a:latin typeface="微软雅黑" pitchFamily="34" charset="-122"/>
              <a:ea typeface="微软雅黑" pitchFamily="34" charset="-122"/>
            </a:endParaRPr>
          </a:p>
        </p:txBody>
      </p:sp>
      <p:sp>
        <p:nvSpPr>
          <p:cNvPr id="48" name="TextBox 47"/>
          <p:cNvSpPr txBox="1">
            <a:spLocks noChangeArrowheads="1"/>
          </p:cNvSpPr>
          <p:nvPr/>
        </p:nvSpPr>
        <p:spPr bwMode="auto">
          <a:xfrm>
            <a:off x="1016000" y="6038850"/>
            <a:ext cx="450850"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6</a:t>
            </a:r>
            <a:endParaRPr lang="zh-CN" altLang="en-US">
              <a:latin typeface="微软雅黑" pitchFamily="34" charset="-122"/>
              <a:ea typeface="微软雅黑" pitchFamily="34" charset="-122"/>
            </a:endParaRPr>
          </a:p>
        </p:txBody>
      </p:sp>
      <p:sp>
        <p:nvSpPr>
          <p:cNvPr id="49" name="TextBox 48"/>
          <p:cNvSpPr txBox="1">
            <a:spLocks noChangeArrowheads="1"/>
          </p:cNvSpPr>
          <p:nvPr/>
        </p:nvSpPr>
        <p:spPr bwMode="auto">
          <a:xfrm>
            <a:off x="1452563" y="6038850"/>
            <a:ext cx="449262"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5</a:t>
            </a:r>
            <a:endParaRPr lang="zh-CN" altLang="en-US">
              <a:latin typeface="微软雅黑" pitchFamily="34" charset="-122"/>
              <a:ea typeface="微软雅黑" pitchFamily="34" charset="-122"/>
            </a:endParaRPr>
          </a:p>
        </p:txBody>
      </p:sp>
      <p:sp>
        <p:nvSpPr>
          <p:cNvPr id="50" name="TextBox 49"/>
          <p:cNvSpPr txBox="1">
            <a:spLocks noChangeArrowheads="1"/>
          </p:cNvSpPr>
          <p:nvPr/>
        </p:nvSpPr>
        <p:spPr bwMode="auto">
          <a:xfrm>
            <a:off x="2576513" y="6038850"/>
            <a:ext cx="449262"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3</a:t>
            </a:r>
            <a:endParaRPr lang="zh-CN" altLang="en-US">
              <a:latin typeface="微软雅黑" pitchFamily="34" charset="-122"/>
              <a:ea typeface="微软雅黑" pitchFamily="34" charset="-122"/>
            </a:endParaRPr>
          </a:p>
        </p:txBody>
      </p:sp>
      <p:sp>
        <p:nvSpPr>
          <p:cNvPr id="51" name="TextBox 50"/>
          <p:cNvSpPr txBox="1">
            <a:spLocks noChangeArrowheads="1"/>
          </p:cNvSpPr>
          <p:nvPr/>
        </p:nvSpPr>
        <p:spPr bwMode="auto">
          <a:xfrm>
            <a:off x="2006600" y="6038850"/>
            <a:ext cx="450850"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4</a:t>
            </a:r>
            <a:endParaRPr lang="zh-CN" altLang="en-US">
              <a:latin typeface="微软雅黑" pitchFamily="34" charset="-122"/>
              <a:ea typeface="微软雅黑" pitchFamily="34" charset="-122"/>
            </a:endParaRPr>
          </a:p>
        </p:txBody>
      </p:sp>
      <p:sp>
        <p:nvSpPr>
          <p:cNvPr id="53" name="TextBox 52"/>
          <p:cNvSpPr txBox="1">
            <a:spLocks noChangeArrowheads="1"/>
          </p:cNvSpPr>
          <p:nvPr/>
        </p:nvSpPr>
        <p:spPr bwMode="auto">
          <a:xfrm>
            <a:off x="3041650" y="6038850"/>
            <a:ext cx="450850"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2</a:t>
            </a:r>
            <a:endParaRPr lang="zh-CN" altLang="en-US">
              <a:latin typeface="微软雅黑" pitchFamily="34" charset="-122"/>
              <a:ea typeface="微软雅黑" pitchFamily="34" charset="-122"/>
            </a:endParaRPr>
          </a:p>
        </p:txBody>
      </p:sp>
      <p:sp>
        <p:nvSpPr>
          <p:cNvPr id="54" name="TextBox 53"/>
          <p:cNvSpPr txBox="1">
            <a:spLocks noChangeArrowheads="1"/>
          </p:cNvSpPr>
          <p:nvPr/>
        </p:nvSpPr>
        <p:spPr bwMode="auto">
          <a:xfrm>
            <a:off x="3851275" y="6038850"/>
            <a:ext cx="450850"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0</a:t>
            </a:r>
            <a:endParaRPr lang="zh-CN" altLang="en-US">
              <a:latin typeface="微软雅黑" pitchFamily="34" charset="-122"/>
              <a:ea typeface="微软雅黑" pitchFamily="34" charset="-122"/>
            </a:endParaRPr>
          </a:p>
        </p:txBody>
      </p:sp>
      <p:sp>
        <p:nvSpPr>
          <p:cNvPr id="55" name="TextBox 54"/>
          <p:cNvSpPr txBox="1">
            <a:spLocks noChangeArrowheads="1"/>
          </p:cNvSpPr>
          <p:nvPr/>
        </p:nvSpPr>
        <p:spPr bwMode="auto">
          <a:xfrm>
            <a:off x="3446463" y="6038850"/>
            <a:ext cx="450850"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1</a:t>
            </a:r>
            <a:endParaRPr lang="zh-CN" altLang="en-US">
              <a:latin typeface="微软雅黑" pitchFamily="34" charset="-122"/>
              <a:ea typeface="微软雅黑" pitchFamily="34" charset="-122"/>
            </a:endParaRPr>
          </a:p>
        </p:txBody>
      </p:sp>
      <p:sp>
        <p:nvSpPr>
          <p:cNvPr id="56" name="TextBox 55"/>
          <p:cNvSpPr txBox="1">
            <a:spLocks noChangeArrowheads="1"/>
          </p:cNvSpPr>
          <p:nvPr/>
        </p:nvSpPr>
        <p:spPr bwMode="auto">
          <a:xfrm>
            <a:off x="4886325" y="6038850"/>
            <a:ext cx="450850"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7</a:t>
            </a:r>
            <a:endParaRPr lang="zh-CN" altLang="en-US">
              <a:latin typeface="微软雅黑" pitchFamily="34" charset="-122"/>
              <a:ea typeface="微软雅黑" pitchFamily="34" charset="-122"/>
            </a:endParaRPr>
          </a:p>
        </p:txBody>
      </p:sp>
      <p:sp>
        <p:nvSpPr>
          <p:cNvPr id="57" name="TextBox 56"/>
          <p:cNvSpPr txBox="1">
            <a:spLocks noChangeArrowheads="1"/>
          </p:cNvSpPr>
          <p:nvPr/>
        </p:nvSpPr>
        <p:spPr bwMode="auto">
          <a:xfrm>
            <a:off x="5472113" y="6038850"/>
            <a:ext cx="449262"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6</a:t>
            </a:r>
            <a:endParaRPr lang="zh-CN" altLang="en-US">
              <a:latin typeface="微软雅黑" pitchFamily="34" charset="-122"/>
              <a:ea typeface="微软雅黑" pitchFamily="34" charset="-122"/>
            </a:endParaRPr>
          </a:p>
        </p:txBody>
      </p:sp>
      <p:sp>
        <p:nvSpPr>
          <p:cNvPr id="58" name="TextBox 57"/>
          <p:cNvSpPr txBox="1">
            <a:spLocks noChangeArrowheads="1"/>
          </p:cNvSpPr>
          <p:nvPr/>
        </p:nvSpPr>
        <p:spPr bwMode="auto">
          <a:xfrm>
            <a:off x="5907088" y="6038850"/>
            <a:ext cx="450850"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5</a:t>
            </a:r>
            <a:endParaRPr lang="zh-CN" altLang="en-US">
              <a:latin typeface="微软雅黑" pitchFamily="34" charset="-122"/>
              <a:ea typeface="微软雅黑" pitchFamily="34" charset="-122"/>
            </a:endParaRPr>
          </a:p>
        </p:txBody>
      </p:sp>
      <p:sp>
        <p:nvSpPr>
          <p:cNvPr id="59" name="TextBox 58"/>
          <p:cNvSpPr txBox="1">
            <a:spLocks noChangeArrowheads="1"/>
          </p:cNvSpPr>
          <p:nvPr/>
        </p:nvSpPr>
        <p:spPr bwMode="auto">
          <a:xfrm>
            <a:off x="7031038" y="6038850"/>
            <a:ext cx="450850"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3</a:t>
            </a:r>
            <a:endParaRPr lang="zh-CN" altLang="en-US">
              <a:latin typeface="微软雅黑" pitchFamily="34" charset="-122"/>
              <a:ea typeface="微软雅黑" pitchFamily="34" charset="-122"/>
            </a:endParaRPr>
          </a:p>
        </p:txBody>
      </p:sp>
      <p:sp>
        <p:nvSpPr>
          <p:cNvPr id="60" name="TextBox 59"/>
          <p:cNvSpPr txBox="1">
            <a:spLocks noChangeArrowheads="1"/>
          </p:cNvSpPr>
          <p:nvPr/>
        </p:nvSpPr>
        <p:spPr bwMode="auto">
          <a:xfrm>
            <a:off x="6462713" y="6038850"/>
            <a:ext cx="449262"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4</a:t>
            </a:r>
            <a:endParaRPr lang="zh-CN" altLang="en-US">
              <a:latin typeface="微软雅黑" pitchFamily="34" charset="-122"/>
              <a:ea typeface="微软雅黑" pitchFamily="34" charset="-122"/>
            </a:endParaRPr>
          </a:p>
        </p:txBody>
      </p:sp>
      <p:sp>
        <p:nvSpPr>
          <p:cNvPr id="61" name="TextBox 60"/>
          <p:cNvSpPr txBox="1">
            <a:spLocks noChangeArrowheads="1"/>
          </p:cNvSpPr>
          <p:nvPr/>
        </p:nvSpPr>
        <p:spPr bwMode="auto">
          <a:xfrm>
            <a:off x="7497763" y="6038850"/>
            <a:ext cx="449262"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2</a:t>
            </a:r>
            <a:endParaRPr lang="zh-CN" altLang="en-US">
              <a:latin typeface="微软雅黑" pitchFamily="34" charset="-122"/>
              <a:ea typeface="微软雅黑" pitchFamily="34" charset="-122"/>
            </a:endParaRPr>
          </a:p>
        </p:txBody>
      </p:sp>
      <p:sp>
        <p:nvSpPr>
          <p:cNvPr id="62" name="TextBox 61"/>
          <p:cNvSpPr txBox="1">
            <a:spLocks noChangeArrowheads="1"/>
          </p:cNvSpPr>
          <p:nvPr/>
        </p:nvSpPr>
        <p:spPr bwMode="auto">
          <a:xfrm>
            <a:off x="8307388" y="6038850"/>
            <a:ext cx="450850"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0</a:t>
            </a:r>
            <a:endParaRPr lang="zh-CN" altLang="en-US">
              <a:latin typeface="微软雅黑" pitchFamily="34" charset="-122"/>
              <a:ea typeface="微软雅黑" pitchFamily="34" charset="-122"/>
            </a:endParaRPr>
          </a:p>
        </p:txBody>
      </p:sp>
      <p:sp>
        <p:nvSpPr>
          <p:cNvPr id="63" name="TextBox 62"/>
          <p:cNvSpPr txBox="1">
            <a:spLocks noChangeArrowheads="1"/>
          </p:cNvSpPr>
          <p:nvPr/>
        </p:nvSpPr>
        <p:spPr bwMode="auto">
          <a:xfrm>
            <a:off x="7902575" y="6038850"/>
            <a:ext cx="449263"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1</a:t>
            </a:r>
            <a:endParaRPr lang="zh-CN" altLang="en-US">
              <a:latin typeface="微软雅黑" pitchFamily="34" charset="-122"/>
              <a:ea typeface="微软雅黑" pitchFamily="34" charset="-122"/>
            </a:endParaRPr>
          </a:p>
        </p:txBody>
      </p:sp>
      <p:sp>
        <p:nvSpPr>
          <p:cNvPr id="64" name="TextBox 63"/>
          <p:cNvSpPr txBox="1">
            <a:spLocks noChangeArrowheads="1"/>
          </p:cNvSpPr>
          <p:nvPr/>
        </p:nvSpPr>
        <p:spPr bwMode="auto">
          <a:xfrm>
            <a:off x="4437063" y="2378075"/>
            <a:ext cx="2790825" cy="646113"/>
          </a:xfrm>
          <a:prstGeom prst="rect">
            <a:avLst/>
          </a:prstGeom>
          <a:noFill/>
          <a:ln w="9525">
            <a:noFill/>
            <a:miter lim="800000"/>
            <a:headEnd/>
            <a:tailEnd/>
          </a:ln>
        </p:spPr>
        <p:txBody>
          <a:bodyPr>
            <a:spAutoFit/>
          </a:bodyPr>
          <a:lstStyle/>
          <a:p>
            <a:pPr algn="ctr"/>
            <a:r>
              <a:rPr lang="zh-CN" altLang="en-US">
                <a:latin typeface="微软雅黑" pitchFamily="34" charset="-122"/>
                <a:ea typeface="微软雅黑" pitchFamily="34" charset="-122"/>
              </a:rPr>
              <a:t>“</a:t>
            </a:r>
            <a:r>
              <a:rPr lang="en-US" altLang="zh-CN">
                <a:solidFill>
                  <a:srgbClr val="FF0000"/>
                </a:solidFill>
                <a:latin typeface="微软雅黑" pitchFamily="34" charset="-122"/>
                <a:ea typeface="微软雅黑" pitchFamily="34" charset="-122"/>
              </a:rPr>
              <a:t>66</a:t>
            </a:r>
            <a:r>
              <a:rPr lang="zh-CN" altLang="en-US">
                <a:latin typeface="微软雅黑" pitchFamily="34" charset="-122"/>
                <a:ea typeface="微软雅黑" pitchFamily="34" charset="-122"/>
              </a:rPr>
              <a:t>”表示</a:t>
            </a:r>
            <a:r>
              <a:rPr lang="en-US" altLang="zh-CN">
                <a:latin typeface="微软雅黑" pitchFamily="34" charset="-122"/>
                <a:ea typeface="微软雅黑" pitchFamily="34" charset="-122"/>
              </a:rPr>
              <a:t>16</a:t>
            </a:r>
            <a:r>
              <a:rPr lang="zh-CN" altLang="en-US">
                <a:latin typeface="微软雅黑" pitchFamily="34" charset="-122"/>
                <a:ea typeface="微软雅黑" pitchFamily="34" charset="-122"/>
              </a:rPr>
              <a:t>位操作数，否则表示</a:t>
            </a:r>
            <a:r>
              <a:rPr lang="en-US" altLang="zh-CN">
                <a:latin typeface="微软雅黑" pitchFamily="34" charset="-122"/>
                <a:ea typeface="微软雅黑" pitchFamily="34" charset="-122"/>
              </a:rPr>
              <a:t>32</a:t>
            </a:r>
            <a:r>
              <a:rPr lang="zh-CN" altLang="en-US">
                <a:latin typeface="微软雅黑" pitchFamily="34" charset="-122"/>
                <a:ea typeface="微软雅黑" pitchFamily="34" charset="-122"/>
              </a:rPr>
              <a:t>位操作数</a:t>
            </a:r>
          </a:p>
        </p:txBody>
      </p:sp>
      <p:cxnSp>
        <p:nvCxnSpPr>
          <p:cNvPr id="65" name="直接连接符 64"/>
          <p:cNvCxnSpPr/>
          <p:nvPr/>
        </p:nvCxnSpPr>
        <p:spPr>
          <a:xfrm flipH="1">
            <a:off x="4616450" y="1808163"/>
            <a:ext cx="180975" cy="630237"/>
          </a:xfrm>
          <a:prstGeom prst="line">
            <a:avLst/>
          </a:prstGeom>
          <a:ln w="28575">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777038" y="1808163"/>
            <a:ext cx="225425" cy="630237"/>
          </a:xfrm>
          <a:prstGeom prst="line">
            <a:avLst/>
          </a:prstGeom>
          <a:ln w="28575">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blinds(horizontal)">
                                      <p:cBhvr>
                                        <p:cTn id="12" dur="500"/>
                                        <p:tgtEl>
                                          <p:spTgt spid="65"/>
                                        </p:tgtEl>
                                      </p:cBhvr>
                                    </p:animEffect>
                                  </p:childTnLst>
                                </p:cTn>
                              </p:par>
                              <p:par>
                                <p:cTn id="13" presetID="3" presetClass="entr" presetSubtype="10" fill="hold" nodeType="with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blinds(horizontal)">
                                      <p:cBhvr>
                                        <p:cTn id="15" dur="500"/>
                                        <p:tgtEl>
                                          <p:spTgt spid="6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blinds(horizontal)">
                                      <p:cBhvr>
                                        <p:cTn id="18" dur="500"/>
                                        <p:tgtEl>
                                          <p:spTgt spid="6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blinds(horizontal)">
                                      <p:cBhvr>
                                        <p:cTn id="23" dur="500"/>
                                        <p:tgtEl>
                                          <p:spTgt spid="31"/>
                                        </p:tgtEl>
                                      </p:cBhvr>
                                    </p:animEffect>
                                  </p:childTnLst>
                                </p:cTn>
                              </p:par>
                              <p:par>
                                <p:cTn id="24" presetID="3" presetClass="entr" presetSubtype="10" fill="hold"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blinds(horizontal)">
                                      <p:cBhvr>
                                        <p:cTn id="26" dur="500"/>
                                        <p:tgtEl>
                                          <p:spTgt spid="32"/>
                                        </p:tgtEl>
                                      </p:cBhvr>
                                    </p:animEffect>
                                  </p:childTnLst>
                                </p:cTn>
                              </p:par>
                              <p:par>
                                <p:cTn id="27" presetID="3" presetClass="entr" presetSubtype="1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blinds(horizontal)">
                                      <p:cBhvr>
                                        <p:cTn id="29" dur="500"/>
                                        <p:tgtEl>
                                          <p:spTgt spid="33"/>
                                        </p:tgtEl>
                                      </p:cBhvr>
                                    </p:animEffect>
                                  </p:childTnLst>
                                </p:cTn>
                              </p:par>
                              <p:par>
                                <p:cTn id="30" presetID="3" presetClass="entr" presetSubtype="10" fill="hold"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blinds(horizontal)">
                                      <p:cBhvr>
                                        <p:cTn id="32" dur="500"/>
                                        <p:tgtEl>
                                          <p:spTgt spid="38"/>
                                        </p:tgtEl>
                                      </p:cBhvr>
                                    </p:animEffect>
                                  </p:childTnLst>
                                </p:cTn>
                              </p:par>
                              <p:par>
                                <p:cTn id="33" presetID="3" presetClass="entr" presetSubtype="1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blinds(horizontal)">
                                      <p:cBhvr>
                                        <p:cTn id="35" dur="500"/>
                                        <p:tgtEl>
                                          <p:spTgt spid="39"/>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blinds(horizontal)">
                                      <p:cBhvr>
                                        <p:cTn id="38" dur="500"/>
                                        <p:tgtEl>
                                          <p:spTgt spid="47"/>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blinds(horizontal)">
                                      <p:cBhvr>
                                        <p:cTn id="41" dur="500"/>
                                        <p:tgtEl>
                                          <p:spTgt spid="48"/>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blinds(horizontal)">
                                      <p:cBhvr>
                                        <p:cTn id="44" dur="500"/>
                                        <p:tgtEl>
                                          <p:spTgt spid="49"/>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blinds(horizontal)">
                                      <p:cBhvr>
                                        <p:cTn id="47" dur="500"/>
                                        <p:tgtEl>
                                          <p:spTgt spid="50"/>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blinds(horizontal)">
                                      <p:cBhvr>
                                        <p:cTn id="50" dur="500"/>
                                        <p:tgtEl>
                                          <p:spTgt spid="51"/>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blinds(horizontal)">
                                      <p:cBhvr>
                                        <p:cTn id="53" dur="500"/>
                                        <p:tgtEl>
                                          <p:spTgt spid="53"/>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blinds(horizontal)">
                                      <p:cBhvr>
                                        <p:cTn id="56" dur="500"/>
                                        <p:tgtEl>
                                          <p:spTgt spid="54"/>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blinds(horizontal)">
                                      <p:cBhvr>
                                        <p:cTn id="59" dur="5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blinds(horizontal)">
                                      <p:cBhvr>
                                        <p:cTn id="64" dur="500"/>
                                        <p:tgtEl>
                                          <p:spTgt spid="34"/>
                                        </p:tgtEl>
                                      </p:cBhvr>
                                    </p:animEffect>
                                  </p:childTnLst>
                                </p:cTn>
                              </p:par>
                              <p:par>
                                <p:cTn id="65" presetID="3" presetClass="entr" presetSubtype="10" fill="hold"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blinds(horizontal)">
                                      <p:cBhvr>
                                        <p:cTn id="67" dur="500"/>
                                        <p:tgtEl>
                                          <p:spTgt spid="35"/>
                                        </p:tgtEl>
                                      </p:cBhvr>
                                    </p:animEffect>
                                  </p:childTnLst>
                                </p:cTn>
                              </p:par>
                              <p:par>
                                <p:cTn id="68" presetID="3" presetClass="entr" presetSubtype="10" fill="hold" nodeType="with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blinds(horizontal)">
                                      <p:cBhvr>
                                        <p:cTn id="70" dur="500"/>
                                        <p:tgtEl>
                                          <p:spTgt spid="36"/>
                                        </p:tgtEl>
                                      </p:cBhvr>
                                    </p:animEffect>
                                  </p:childTnLst>
                                </p:cTn>
                              </p:par>
                              <p:par>
                                <p:cTn id="71" presetID="3" presetClass="entr" presetSubtype="10"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blinds(horizontal)">
                                      <p:cBhvr>
                                        <p:cTn id="73" dur="500"/>
                                        <p:tgtEl>
                                          <p:spTgt spid="41"/>
                                        </p:tgtEl>
                                      </p:cBhvr>
                                    </p:animEffect>
                                  </p:childTnLst>
                                </p:cTn>
                              </p:par>
                              <p:par>
                                <p:cTn id="74" presetID="3" presetClass="entr" presetSubtype="10" fill="hold"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blinds(horizontal)">
                                      <p:cBhvr>
                                        <p:cTn id="76" dur="500"/>
                                        <p:tgtEl>
                                          <p:spTgt spid="43"/>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blinds(horizontal)">
                                      <p:cBhvr>
                                        <p:cTn id="79" dur="500"/>
                                        <p:tgtEl>
                                          <p:spTgt spid="56"/>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57"/>
                                        </p:tgtEl>
                                        <p:attrNameLst>
                                          <p:attrName>style.visibility</p:attrName>
                                        </p:attrNameLst>
                                      </p:cBhvr>
                                      <p:to>
                                        <p:strVal val="visible"/>
                                      </p:to>
                                    </p:set>
                                    <p:animEffect transition="in" filter="blinds(horizontal)">
                                      <p:cBhvr>
                                        <p:cTn id="82" dur="500"/>
                                        <p:tgtEl>
                                          <p:spTgt spid="57"/>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58"/>
                                        </p:tgtEl>
                                        <p:attrNameLst>
                                          <p:attrName>style.visibility</p:attrName>
                                        </p:attrNameLst>
                                      </p:cBhvr>
                                      <p:to>
                                        <p:strVal val="visible"/>
                                      </p:to>
                                    </p:set>
                                    <p:animEffect transition="in" filter="blinds(horizontal)">
                                      <p:cBhvr>
                                        <p:cTn id="85" dur="500"/>
                                        <p:tgtEl>
                                          <p:spTgt spid="58"/>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blinds(horizontal)">
                                      <p:cBhvr>
                                        <p:cTn id="88" dur="500"/>
                                        <p:tgtEl>
                                          <p:spTgt spid="59"/>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60"/>
                                        </p:tgtEl>
                                        <p:attrNameLst>
                                          <p:attrName>style.visibility</p:attrName>
                                        </p:attrNameLst>
                                      </p:cBhvr>
                                      <p:to>
                                        <p:strVal val="visible"/>
                                      </p:to>
                                    </p:set>
                                    <p:animEffect transition="in" filter="blinds(horizontal)">
                                      <p:cBhvr>
                                        <p:cTn id="91" dur="500"/>
                                        <p:tgtEl>
                                          <p:spTgt spid="60"/>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61"/>
                                        </p:tgtEl>
                                        <p:attrNameLst>
                                          <p:attrName>style.visibility</p:attrName>
                                        </p:attrNameLst>
                                      </p:cBhvr>
                                      <p:to>
                                        <p:strVal val="visible"/>
                                      </p:to>
                                    </p:set>
                                    <p:animEffect transition="in" filter="blinds(horizontal)">
                                      <p:cBhvr>
                                        <p:cTn id="94" dur="500"/>
                                        <p:tgtEl>
                                          <p:spTgt spid="61"/>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62"/>
                                        </p:tgtEl>
                                        <p:attrNameLst>
                                          <p:attrName>style.visibility</p:attrName>
                                        </p:attrNameLst>
                                      </p:cBhvr>
                                      <p:to>
                                        <p:strVal val="visible"/>
                                      </p:to>
                                    </p:set>
                                    <p:animEffect transition="in" filter="blinds(horizontal)">
                                      <p:cBhvr>
                                        <p:cTn id="97" dur="500"/>
                                        <p:tgtEl>
                                          <p:spTgt spid="62"/>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63"/>
                                        </p:tgtEl>
                                        <p:attrNameLst>
                                          <p:attrName>style.visibility</p:attrName>
                                        </p:attrNameLst>
                                      </p:cBhvr>
                                      <p:to>
                                        <p:strVal val="visible"/>
                                      </p:to>
                                    </p:set>
                                    <p:animEffect transition="in" filter="blinds(horizontal)">
                                      <p:cBhvr>
                                        <p:cTn id="10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7" grpId="0"/>
      <p:bldP spid="48" grpId="0"/>
      <p:bldP spid="49" grpId="0"/>
      <p:bldP spid="50" grpId="0"/>
      <p:bldP spid="51" grpId="0"/>
      <p:bldP spid="53" grpId="0"/>
      <p:bldP spid="54" grpId="0"/>
      <p:bldP spid="55" grpId="0"/>
      <p:bldP spid="56" grpId="0"/>
      <p:bldP spid="57" grpId="0"/>
      <p:bldP spid="58" grpId="0"/>
      <p:bldP spid="59" grpId="0"/>
      <p:bldP spid="60" grpId="0"/>
      <p:bldP spid="61" grpId="0"/>
      <p:bldP spid="62" grpId="0"/>
      <p:bldP spid="63" grpId="0"/>
      <p:bldP spid="6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457200" y="98425"/>
            <a:ext cx="8229600" cy="561975"/>
          </a:xfrm>
        </p:spPr>
        <p:txBody>
          <a:bodyPr/>
          <a:lstStyle/>
          <a:p>
            <a:r>
              <a:rPr lang="zh-CN" altLang="en-US" sz="3200"/>
              <a:t>主要内容</a:t>
            </a:r>
          </a:p>
        </p:txBody>
      </p:sp>
      <p:sp>
        <p:nvSpPr>
          <p:cNvPr id="573443" name="Rectangle 3"/>
          <p:cNvSpPr>
            <a:spLocks noGrp="1" noChangeArrowheads="1"/>
          </p:cNvSpPr>
          <p:nvPr>
            <p:ph type="body" idx="4294967295"/>
          </p:nvPr>
        </p:nvSpPr>
        <p:spPr>
          <a:xfrm>
            <a:off x="431800" y="998538"/>
            <a:ext cx="8370888" cy="5626100"/>
          </a:xfrm>
        </p:spPr>
        <p:txBody>
          <a:bodyPr/>
          <a:lstStyle/>
          <a:p>
            <a:pPr>
              <a:spcBef>
                <a:spcPts val="1000"/>
              </a:spcBef>
            </a:pPr>
            <a:r>
              <a:rPr lang="en-US" altLang="zh-CN" sz="2600" dirty="0" err="1">
                <a:ea typeface="黑体" pitchFamily="49" charset="-122"/>
              </a:rPr>
              <a:t>NEMU</a:t>
            </a:r>
            <a:r>
              <a:rPr lang="zh-CN" altLang="en-US" sz="2600" dirty="0">
                <a:ea typeface="黑体" pitchFamily="49" charset="-122"/>
              </a:rPr>
              <a:t>中的指令执行过程</a:t>
            </a:r>
            <a:endParaRPr lang="en-US" altLang="zh-CN" sz="2600" dirty="0">
              <a:ea typeface="黑体" pitchFamily="49" charset="-122"/>
            </a:endParaRPr>
          </a:p>
          <a:p>
            <a:pPr>
              <a:spcBef>
                <a:spcPts val="1000"/>
              </a:spcBef>
            </a:pPr>
            <a:endParaRPr lang="en-US" altLang="zh-CN" sz="2600" dirty="0">
              <a:ea typeface="黑体" pitchFamily="49" charset="-122"/>
            </a:endParaRPr>
          </a:p>
          <a:p>
            <a:pPr>
              <a:spcBef>
                <a:spcPts val="1000"/>
              </a:spcBef>
            </a:pPr>
            <a:r>
              <a:rPr lang="en-US" altLang="zh-CN" sz="2600" dirty="0" err="1">
                <a:ea typeface="黑体" pitchFamily="49" charset="-122"/>
              </a:rPr>
              <a:t>NEMU</a:t>
            </a:r>
            <a:r>
              <a:rPr lang="zh-CN" altLang="en-US" sz="2600" dirty="0">
                <a:ea typeface="黑体" pitchFamily="49" charset="-122"/>
              </a:rPr>
              <a:t>中对浮点数的支持</a:t>
            </a:r>
            <a:r>
              <a:rPr lang="en-US" altLang="zh-CN" sz="2600" dirty="0">
                <a:ea typeface="黑体" pitchFamily="49" charset="-122"/>
              </a:rPr>
              <a:t> — </a:t>
            </a:r>
            <a:r>
              <a:rPr lang="zh-CN" altLang="en-US" sz="2600" dirty="0">
                <a:ea typeface="黑体" pitchFamily="49" charset="-122"/>
              </a:rPr>
              <a:t>定点化</a:t>
            </a:r>
            <a:endParaRPr lang="en-US" altLang="zh-CN" sz="2600" dirty="0">
              <a:ea typeface="黑体" pitchFamily="49" charset="-122"/>
            </a:endParaRPr>
          </a:p>
          <a:p>
            <a:pPr>
              <a:spcBef>
                <a:spcPts val="1000"/>
              </a:spcBef>
            </a:pPr>
            <a:endParaRPr lang="en-US" altLang="zh-CN" sz="2600" dirty="0">
              <a:ea typeface="黑体" pitchFamily="49" charset="-122"/>
            </a:endParaRPr>
          </a:p>
          <a:p>
            <a:pPr>
              <a:spcBef>
                <a:spcPts val="1000"/>
              </a:spcBef>
            </a:pPr>
            <a:r>
              <a:rPr lang="zh-CN" altLang="en-US" sz="2600" dirty="0">
                <a:ea typeface="黑体" pitchFamily="49" charset="-122"/>
              </a:rPr>
              <a:t>强化简易调试器</a:t>
            </a:r>
            <a:endParaRPr lang="en-US" altLang="zh-CN" sz="2600" dirty="0">
              <a:ea typeface="黑体" pitchFamily="49" charset="-122"/>
            </a:endParaRPr>
          </a:p>
          <a:p>
            <a:pPr>
              <a:spcBef>
                <a:spcPts val="1000"/>
              </a:spcBef>
            </a:pPr>
            <a:endParaRPr lang="en-US" altLang="zh-CN" sz="2600" dirty="0">
              <a:ea typeface="黑体" pitchFamily="49" charset="-122"/>
            </a:endParaRPr>
          </a:p>
          <a:p>
            <a:pPr>
              <a:spcBef>
                <a:spcPts val="1000"/>
              </a:spcBef>
            </a:pPr>
            <a:r>
              <a:rPr lang="zh-CN" altLang="en-US" sz="2600" dirty="0">
                <a:ea typeface="黑体" pitchFamily="49" charset="-122"/>
              </a:rPr>
              <a:t>程序的加载</a:t>
            </a:r>
            <a:endParaRPr lang="en-US" altLang="zh-CN" sz="2600" dirty="0">
              <a:ea typeface="黑体" pitchFamily="49" charset="-122"/>
            </a:endParaRPr>
          </a:p>
          <a:p>
            <a:pPr>
              <a:spcBef>
                <a:spcPts val="1000"/>
              </a:spcBef>
            </a:pPr>
            <a:endParaRPr lang="en-US" altLang="zh-CN" sz="2600" dirty="0">
              <a:ea typeface="黑体" pitchFamily="49" charset="-122"/>
            </a:endParaRPr>
          </a:p>
          <a:p>
            <a:pPr>
              <a:spcBef>
                <a:spcPts val="1000"/>
              </a:spcBef>
            </a:pPr>
            <a:r>
              <a:rPr lang="zh-CN" altLang="en-US" sz="2600" dirty="0">
                <a:ea typeface="黑体" pitchFamily="49" charset="-122"/>
              </a:rPr>
              <a:t>改变程序的行为（选做）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573443">
                                            <p:txEl>
                                              <p:pRg st="6" end="6"/>
                                            </p:txEl>
                                          </p:spTgt>
                                        </p:tgtEl>
                                        <p:attrNameLst>
                                          <p:attrName>style.color</p:attrName>
                                        </p:attrNameLst>
                                      </p:cBhvr>
                                      <p:to>
                                        <a:srgbClr val="0066C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98425"/>
            <a:ext cx="8229600" cy="561975"/>
          </a:xfrm>
        </p:spPr>
        <p:txBody>
          <a:bodyPr/>
          <a:lstStyle/>
          <a:p>
            <a:r>
              <a:rPr lang="zh-CN" altLang="en-US" sz="3600"/>
              <a:t>实验目的和要求</a:t>
            </a:r>
          </a:p>
        </p:txBody>
      </p:sp>
      <p:sp>
        <p:nvSpPr>
          <p:cNvPr id="52227" name="TextBox 14"/>
          <p:cNvSpPr txBox="1">
            <a:spLocks noChangeArrowheads="1"/>
          </p:cNvSpPr>
          <p:nvPr/>
        </p:nvSpPr>
        <p:spPr bwMode="auto">
          <a:xfrm>
            <a:off x="611188" y="850900"/>
            <a:ext cx="8235950" cy="5503863"/>
          </a:xfrm>
          <a:prstGeom prst="rect">
            <a:avLst/>
          </a:prstGeom>
          <a:noFill/>
          <a:ln w="9525">
            <a:noFill/>
            <a:miter lim="800000"/>
            <a:headEnd/>
            <a:tailEnd/>
          </a:ln>
        </p:spPr>
        <p:txBody>
          <a:bodyPr>
            <a:spAutoFit/>
          </a:bodyPr>
          <a:lstStyle/>
          <a:p>
            <a:pPr>
              <a:lnSpc>
                <a:spcPts val="3500"/>
              </a:lnSpc>
              <a:spcBef>
                <a:spcPts val="600"/>
              </a:spcBef>
              <a:spcAft>
                <a:spcPts val="600"/>
              </a:spcAft>
              <a:buFont typeface="Wingdings" pitchFamily="2" charset="2"/>
              <a:buChar char="l"/>
            </a:pPr>
            <a:r>
              <a:rPr lang="en-US" altLang="zh-CN" sz="2400">
                <a:latin typeface="微软雅黑" pitchFamily="34" charset="-122"/>
                <a:ea typeface="微软雅黑" pitchFamily="34" charset="-122"/>
              </a:rPr>
              <a:t> </a:t>
            </a:r>
            <a:r>
              <a:rPr lang="zh-CN" altLang="en-US" sz="2400" b="1">
                <a:solidFill>
                  <a:srgbClr val="0066CC"/>
                </a:solidFill>
                <a:latin typeface="微软雅黑" pitchFamily="34" charset="-122"/>
                <a:ea typeface="微软雅黑" pitchFamily="34" charset="-122"/>
              </a:rPr>
              <a:t>实验目的</a:t>
            </a:r>
            <a:endParaRPr lang="en-US" altLang="zh-CN" sz="2400" b="1">
              <a:solidFill>
                <a:srgbClr val="0066CC"/>
              </a:solidFill>
              <a:latin typeface="微软雅黑" pitchFamily="34" charset="-122"/>
              <a:ea typeface="微软雅黑" pitchFamily="34" charset="-122"/>
            </a:endParaRPr>
          </a:p>
          <a:p>
            <a:pPr lvl="1">
              <a:lnSpc>
                <a:spcPts val="3500"/>
              </a:lnSpc>
              <a:spcBef>
                <a:spcPts val="600"/>
              </a:spcBef>
              <a:spcAft>
                <a:spcPts val="600"/>
              </a:spcAft>
              <a:buFont typeface="Wingdings" pitchFamily="2" charset="2"/>
              <a:buChar char="Ø"/>
            </a:pP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掌握可执行</a:t>
            </a:r>
            <a:r>
              <a:rPr lang="en-US" altLang="zh-CN" sz="2000">
                <a:latin typeface="微软雅黑" pitchFamily="34" charset="-122"/>
                <a:ea typeface="微软雅黑" pitchFamily="34" charset="-122"/>
              </a:rPr>
              <a:t>ELF</a:t>
            </a:r>
            <a:r>
              <a:rPr lang="zh-CN" altLang="en-US" sz="2000">
                <a:latin typeface="微软雅黑" pitchFamily="34" charset="-122"/>
                <a:ea typeface="微软雅黑" pitchFamily="34" charset="-122"/>
              </a:rPr>
              <a:t>目标文件格式</a:t>
            </a:r>
            <a:endParaRPr lang="en-US" altLang="zh-CN" sz="2000">
              <a:latin typeface="微软雅黑" pitchFamily="34" charset="-122"/>
              <a:ea typeface="微软雅黑" pitchFamily="34" charset="-122"/>
            </a:endParaRPr>
          </a:p>
          <a:p>
            <a:pPr lvl="1">
              <a:lnSpc>
                <a:spcPts val="3500"/>
              </a:lnSpc>
              <a:spcBef>
                <a:spcPts val="600"/>
              </a:spcBef>
              <a:spcAft>
                <a:spcPts val="600"/>
              </a:spcAft>
              <a:buFont typeface="Wingdings" pitchFamily="2" charset="2"/>
              <a:buChar char="Ø"/>
            </a:pP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实现程序的加载</a:t>
            </a:r>
            <a:r>
              <a:rPr lang="en-US" altLang="zh-CN" sz="2000">
                <a:latin typeface="微软雅黑" pitchFamily="34" charset="-122"/>
                <a:ea typeface="微软雅黑" pitchFamily="34" charset="-122"/>
              </a:rPr>
              <a:t>loader</a:t>
            </a:r>
            <a:r>
              <a:rPr lang="zh-CN" altLang="en-US" sz="2000">
                <a:latin typeface="微软雅黑" pitchFamily="34" charset="-122"/>
                <a:ea typeface="微软雅黑" pitchFamily="34" charset="-122"/>
              </a:rPr>
              <a:t>功能</a:t>
            </a:r>
            <a:endParaRPr lang="en-US" altLang="zh-CN" sz="2000">
              <a:latin typeface="微软雅黑" pitchFamily="34" charset="-122"/>
              <a:ea typeface="微软雅黑" pitchFamily="34" charset="-122"/>
            </a:endParaRPr>
          </a:p>
          <a:p>
            <a:pPr lvl="1">
              <a:lnSpc>
                <a:spcPts val="3500"/>
              </a:lnSpc>
              <a:spcBef>
                <a:spcPts val="600"/>
              </a:spcBef>
              <a:spcAft>
                <a:spcPts val="600"/>
              </a:spcAft>
              <a:buFont typeface="Wingdings" pitchFamily="2" charset="2"/>
              <a:buChar char="Ø"/>
            </a:pPr>
            <a:endParaRPr lang="en-US" altLang="zh-CN" sz="2000">
              <a:latin typeface="微软雅黑" pitchFamily="34" charset="-122"/>
              <a:ea typeface="微软雅黑" pitchFamily="34" charset="-122"/>
            </a:endParaRPr>
          </a:p>
          <a:p>
            <a:pPr>
              <a:lnSpc>
                <a:spcPts val="3500"/>
              </a:lnSpc>
              <a:spcBef>
                <a:spcPts val="600"/>
              </a:spcBef>
              <a:spcAft>
                <a:spcPts val="600"/>
              </a:spcAft>
              <a:buFont typeface="Wingdings" pitchFamily="2" charset="2"/>
              <a:buChar char="l"/>
            </a:pPr>
            <a:r>
              <a:rPr lang="en-US" altLang="zh-CN" sz="2400">
                <a:latin typeface="微软雅黑" pitchFamily="34" charset="-122"/>
                <a:ea typeface="微软雅黑" pitchFamily="34" charset="-122"/>
              </a:rPr>
              <a:t> </a:t>
            </a:r>
            <a:r>
              <a:rPr lang="zh-CN" altLang="en-US" sz="2400" b="1">
                <a:solidFill>
                  <a:srgbClr val="0066CC"/>
                </a:solidFill>
                <a:latin typeface="微软雅黑" pitchFamily="34" charset="-122"/>
                <a:ea typeface="微软雅黑" pitchFamily="34" charset="-122"/>
              </a:rPr>
              <a:t>实验要求</a:t>
            </a:r>
            <a:endParaRPr lang="en-US" altLang="zh-CN" sz="2400" b="1">
              <a:solidFill>
                <a:srgbClr val="0066CC"/>
              </a:solidFill>
              <a:latin typeface="微软雅黑" pitchFamily="34" charset="-122"/>
              <a:ea typeface="微软雅黑" pitchFamily="34" charset="-122"/>
            </a:endParaRPr>
          </a:p>
          <a:p>
            <a:pPr lvl="1">
              <a:lnSpc>
                <a:spcPts val="3500"/>
              </a:lnSpc>
              <a:spcBef>
                <a:spcPts val="600"/>
              </a:spcBef>
              <a:spcAft>
                <a:spcPts val="600"/>
              </a:spcAft>
              <a:buFont typeface="Wingdings" pitchFamily="2" charset="2"/>
              <a:buChar char="Ø"/>
            </a:pP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在</a:t>
            </a:r>
            <a:r>
              <a:rPr lang="en-US" altLang="zh-CN" sz="2000">
                <a:latin typeface="微软雅黑" pitchFamily="34" charset="-122"/>
                <a:ea typeface="微软雅黑" pitchFamily="34" charset="-122"/>
              </a:rPr>
              <a:t>NEMU</a:t>
            </a:r>
            <a:r>
              <a:rPr lang="zh-CN" altLang="en-US" sz="2000">
                <a:latin typeface="微软雅黑" pitchFamily="34" charset="-122"/>
                <a:ea typeface="微软雅黑" pitchFamily="34" charset="-122"/>
              </a:rPr>
              <a:t>模拟平台的操作系统微内核</a:t>
            </a:r>
            <a:r>
              <a:rPr lang="en-US" altLang="zh-CN" sz="2000">
                <a:latin typeface="微软雅黑" pitchFamily="34" charset="-122"/>
                <a:ea typeface="微软雅黑" pitchFamily="34" charset="-122"/>
              </a:rPr>
              <a:t>kernel</a:t>
            </a:r>
            <a:r>
              <a:rPr lang="zh-CN" altLang="en-US" sz="2000">
                <a:latin typeface="微软雅黑" pitchFamily="34" charset="-122"/>
                <a:ea typeface="微软雅黑" pitchFamily="34" charset="-122"/>
              </a:rPr>
              <a:t>中，实现程序加载功能，即</a:t>
            </a:r>
            <a:r>
              <a:rPr lang="en-US" altLang="zh-CN" sz="2000">
                <a:latin typeface="微软雅黑" pitchFamily="34" charset="-122"/>
                <a:ea typeface="微软雅黑" pitchFamily="34" charset="-122"/>
              </a:rPr>
              <a:t>loader</a:t>
            </a:r>
            <a:r>
              <a:rPr lang="zh-CN" altLang="en-US" sz="2000">
                <a:latin typeface="微软雅黑" pitchFamily="34" charset="-122"/>
                <a:ea typeface="微软雅黑" pitchFamily="34" charset="-122"/>
              </a:rPr>
              <a:t>模块。</a:t>
            </a:r>
            <a:r>
              <a:rPr lang="en-US" altLang="zh-CN" sz="2000">
                <a:latin typeface="微软雅黑" pitchFamily="34" charset="-122"/>
                <a:ea typeface="微软雅黑" pitchFamily="34" charset="-122"/>
              </a:rPr>
              <a:t>NEMU</a:t>
            </a:r>
            <a:r>
              <a:rPr lang="zh-CN" altLang="en-US" sz="2000">
                <a:latin typeface="微软雅黑" pitchFamily="34" charset="-122"/>
                <a:ea typeface="微软雅黑" pitchFamily="34" charset="-122"/>
              </a:rPr>
              <a:t>从</a:t>
            </a:r>
            <a:r>
              <a:rPr lang="en-US" altLang="zh-CN" sz="2000">
                <a:latin typeface="微软雅黑" pitchFamily="34" charset="-122"/>
                <a:ea typeface="微软雅黑" pitchFamily="34" charset="-122"/>
              </a:rPr>
              <a:t>kernel</a:t>
            </a:r>
            <a:r>
              <a:rPr lang="zh-CN" altLang="en-US" sz="2000">
                <a:latin typeface="微软雅黑" pitchFamily="34" charset="-122"/>
                <a:ea typeface="微软雅黑" pitchFamily="34" charset="-122"/>
              </a:rPr>
              <a:t>开始执行，</a:t>
            </a:r>
            <a:r>
              <a:rPr lang="en-US" altLang="zh-CN" sz="2000">
                <a:latin typeface="微软雅黑" pitchFamily="34" charset="-122"/>
                <a:ea typeface="微软雅黑" pitchFamily="34" charset="-122"/>
              </a:rPr>
              <a:t>kernel</a:t>
            </a:r>
            <a:r>
              <a:rPr lang="zh-CN" altLang="en-US" sz="2000">
                <a:latin typeface="微软雅黑" pitchFamily="34" charset="-122"/>
                <a:ea typeface="微软雅黑" pitchFamily="34" charset="-122"/>
              </a:rPr>
              <a:t>中的</a:t>
            </a:r>
            <a:r>
              <a:rPr lang="en-US" altLang="zh-CN" sz="2000">
                <a:latin typeface="微软雅黑" pitchFamily="34" charset="-122"/>
                <a:ea typeface="微软雅黑" pitchFamily="34" charset="-122"/>
              </a:rPr>
              <a:t>loader</a:t>
            </a:r>
            <a:r>
              <a:rPr lang="zh-CN" altLang="en-US" sz="2000">
                <a:latin typeface="微软雅黑" pitchFamily="34" charset="-122"/>
                <a:ea typeface="微软雅黑" pitchFamily="34" charset="-122"/>
              </a:rPr>
              <a:t>模块负责将用户程序记载到正确的内存位置，然后执行用户程序。</a:t>
            </a:r>
            <a:endParaRPr lang="en-US" altLang="zh-CN" sz="2000">
              <a:latin typeface="微软雅黑" pitchFamily="34" charset="-122"/>
              <a:ea typeface="微软雅黑" pitchFamily="34" charset="-122"/>
            </a:endParaRPr>
          </a:p>
          <a:p>
            <a:pPr lvl="1">
              <a:lnSpc>
                <a:spcPts val="3500"/>
              </a:lnSpc>
              <a:spcBef>
                <a:spcPts val="600"/>
              </a:spcBef>
              <a:spcAft>
                <a:spcPts val="600"/>
              </a:spcAft>
              <a:buFont typeface="Wingdings" pitchFamily="2" charset="2"/>
              <a:buChar char="Ø"/>
            </a:pP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实现</a:t>
            </a:r>
            <a:r>
              <a:rPr lang="en-US" altLang="zh-CN" sz="2000">
                <a:latin typeface="微软雅黑" pitchFamily="34" charset="-122"/>
                <a:ea typeface="微软雅黑" pitchFamily="34" charset="-122"/>
              </a:rPr>
              <a:t>loader</a:t>
            </a:r>
            <a:r>
              <a:rPr lang="zh-CN" altLang="en-US" sz="2000">
                <a:latin typeface="微软雅黑" pitchFamily="34" charset="-122"/>
                <a:ea typeface="微软雅黑" pitchFamily="34" charset="-122"/>
              </a:rPr>
              <a:t>之后，使用</a:t>
            </a:r>
            <a:r>
              <a:rPr lang="en-US" altLang="zh-CN" sz="2000">
                <a:latin typeface="微软雅黑" pitchFamily="34" charset="-122"/>
                <a:ea typeface="微软雅黑" pitchFamily="34" charset="-122"/>
              </a:rPr>
              <a:t>test.sh</a:t>
            </a:r>
            <a:r>
              <a:rPr lang="zh-CN" altLang="en-US" sz="2000">
                <a:latin typeface="微软雅黑" pitchFamily="34" charset="-122"/>
                <a:ea typeface="微软雅黑" pitchFamily="34" charset="-122"/>
              </a:rPr>
              <a:t>脚本进行测试，在工程目录下运行“</a:t>
            </a:r>
            <a:r>
              <a:rPr lang="en-US" altLang="zh-CN" sz="2000">
                <a:latin typeface="微软雅黑" pitchFamily="34" charset="-122"/>
                <a:ea typeface="微软雅黑" pitchFamily="34" charset="-122"/>
              </a:rPr>
              <a:t>make test</a:t>
            </a:r>
            <a:r>
              <a:rPr lang="zh-CN" altLang="en-US" sz="2000">
                <a:latin typeface="微软雅黑" pitchFamily="34" charset="-122"/>
                <a:ea typeface="微软雅黑" pitchFamily="34" charset="-122"/>
              </a:rPr>
              <a:t>”即可。</a:t>
            </a:r>
            <a:endParaRPr lang="zh-CN" altLang="en-US" sz="2400">
              <a:latin typeface="微软雅黑" pitchFamily="34" charset="-122"/>
              <a:ea typeface="微软雅黑" pitchFamily="3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98425"/>
            <a:ext cx="8229600" cy="561975"/>
          </a:xfrm>
        </p:spPr>
        <p:txBody>
          <a:bodyPr/>
          <a:lstStyle/>
          <a:p>
            <a:r>
              <a:rPr lang="zh-CN" altLang="en-US" sz="3600"/>
              <a:t>可执行</a:t>
            </a:r>
            <a:r>
              <a:rPr lang="en-US" altLang="zh-CN" sz="3600"/>
              <a:t>ELF</a:t>
            </a:r>
            <a:r>
              <a:rPr lang="zh-CN" altLang="en-US" sz="3600"/>
              <a:t>文件的组织</a:t>
            </a:r>
          </a:p>
        </p:txBody>
      </p:sp>
      <p:sp>
        <p:nvSpPr>
          <p:cNvPr id="41987" name="TextBox 57"/>
          <p:cNvSpPr txBox="1">
            <a:spLocks noChangeArrowheads="1"/>
          </p:cNvSpPr>
          <p:nvPr/>
        </p:nvSpPr>
        <p:spPr bwMode="auto">
          <a:xfrm>
            <a:off x="341313" y="869950"/>
            <a:ext cx="8397875" cy="5362575"/>
          </a:xfrm>
          <a:prstGeom prst="rect">
            <a:avLst/>
          </a:prstGeom>
          <a:noFill/>
          <a:ln w="9525">
            <a:noFill/>
            <a:miter lim="800000"/>
            <a:headEnd/>
            <a:tailEnd/>
          </a:ln>
        </p:spPr>
        <p:txBody>
          <a:bodyPr>
            <a:spAutoFit/>
          </a:bodyPr>
          <a:lstStyle/>
          <a:p>
            <a:pPr>
              <a:lnSpc>
                <a:spcPts val="3500"/>
              </a:lnSpc>
              <a:spcBef>
                <a:spcPts val="600"/>
              </a:spcBef>
              <a:spcAft>
                <a:spcPts val="600"/>
              </a:spcAft>
              <a:buFont typeface="Wingdings" pitchFamily="2" charset="2"/>
              <a:buChar char="l"/>
            </a:pPr>
            <a:r>
              <a:rPr lang="en-US" altLang="zh-CN" sz="2400" dirty="0">
                <a:latin typeface="微软雅黑" pitchFamily="34" charset="-122"/>
                <a:ea typeface="微软雅黑" pitchFamily="34" charset="-122"/>
              </a:rPr>
              <a:t> </a:t>
            </a:r>
            <a:r>
              <a:rPr lang="en-US" altLang="zh-CN" sz="2000" dirty="0">
                <a:latin typeface="微软雅黑" pitchFamily="34" charset="-122"/>
                <a:ea typeface="微软雅黑" pitchFamily="34" charset="-122"/>
              </a:rPr>
              <a:t>ELF</a:t>
            </a:r>
            <a:r>
              <a:rPr lang="zh-CN" altLang="en-US" sz="2000" dirty="0">
                <a:latin typeface="微软雅黑" pitchFamily="34" charset="-122"/>
                <a:ea typeface="微软雅黑" pitchFamily="34" charset="-122"/>
              </a:rPr>
              <a:t>文件提供</a:t>
            </a:r>
            <a:r>
              <a:rPr lang="zh-CN" altLang="en-US" sz="2000" b="1" dirty="0">
                <a:solidFill>
                  <a:srgbClr val="0066CC"/>
                </a:solidFill>
                <a:latin typeface="微软雅黑" pitchFamily="34" charset="-122"/>
                <a:ea typeface="微软雅黑" pitchFamily="34" charset="-122"/>
              </a:rPr>
              <a:t>两个</a:t>
            </a:r>
            <a:r>
              <a:rPr lang="zh-CN" altLang="en-US" sz="2000" dirty="0">
                <a:latin typeface="微软雅黑" pitchFamily="34" charset="-122"/>
                <a:ea typeface="微软雅黑" pitchFamily="34" charset="-122"/>
              </a:rPr>
              <a:t>视角组织</a:t>
            </a:r>
            <a:r>
              <a:rPr lang="zh-CN" altLang="en-US" sz="2000" b="1" dirty="0">
                <a:solidFill>
                  <a:srgbClr val="0066CC"/>
                </a:solidFill>
                <a:latin typeface="微软雅黑" pitchFamily="34" charset="-122"/>
                <a:ea typeface="微软雅黑" pitchFamily="34" charset="-122"/>
              </a:rPr>
              <a:t>可执行文件</a:t>
            </a:r>
            <a:r>
              <a:rPr lang="zh-CN" altLang="en-US" sz="2000" dirty="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a:p>
            <a:pPr lvl="1">
              <a:lnSpc>
                <a:spcPts val="3500"/>
              </a:lnSpc>
              <a:spcBef>
                <a:spcPts val="600"/>
              </a:spcBef>
              <a:spcAft>
                <a:spcPts val="600"/>
              </a:spcAft>
              <a:buFont typeface="Wingdings" pitchFamily="2" charset="2"/>
              <a:buChar char="Ø"/>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面向链接的</a:t>
            </a:r>
            <a:r>
              <a:rPr lang="en-US" altLang="zh-CN" dirty="0">
                <a:latin typeface="微软雅黑" pitchFamily="34" charset="-122"/>
                <a:ea typeface="微软雅黑" pitchFamily="34" charset="-122"/>
              </a:rPr>
              <a:t>section</a:t>
            </a:r>
            <a:r>
              <a:rPr lang="zh-CN" altLang="en-US" dirty="0">
                <a:latin typeface="微软雅黑" pitchFamily="34" charset="-122"/>
                <a:ea typeface="微软雅黑" pitchFamily="34" charset="-122"/>
              </a:rPr>
              <a:t>视角</a:t>
            </a:r>
            <a:endParaRPr lang="en-US" altLang="zh-CN" dirty="0">
              <a:latin typeface="微软雅黑" pitchFamily="34" charset="-122"/>
              <a:ea typeface="微软雅黑" pitchFamily="34" charset="-122"/>
            </a:endParaRPr>
          </a:p>
          <a:p>
            <a:pPr lvl="1">
              <a:lnSpc>
                <a:spcPts val="3500"/>
              </a:lnSpc>
              <a:spcBef>
                <a:spcPts val="600"/>
              </a:spcBef>
              <a:spcAft>
                <a:spcPts val="600"/>
              </a:spcAft>
              <a:buFont typeface="Wingdings" pitchFamily="2" charset="2"/>
              <a:buChar char="Ø"/>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面向执行的</a:t>
            </a:r>
            <a:r>
              <a:rPr lang="en-US" altLang="zh-CN" dirty="0">
                <a:latin typeface="微软雅黑" pitchFamily="34" charset="-122"/>
                <a:ea typeface="微软雅黑" pitchFamily="34" charset="-122"/>
              </a:rPr>
              <a:t>segment</a:t>
            </a:r>
            <a:r>
              <a:rPr lang="zh-CN" altLang="en-US" dirty="0">
                <a:latin typeface="微软雅黑" pitchFamily="34" charset="-122"/>
                <a:ea typeface="微软雅黑" pitchFamily="34" charset="-122"/>
              </a:rPr>
              <a:t>视角</a:t>
            </a:r>
            <a:endParaRPr lang="en-US" altLang="zh-CN" dirty="0">
              <a:latin typeface="微软雅黑" pitchFamily="34" charset="-122"/>
              <a:ea typeface="微软雅黑" pitchFamily="34" charset="-122"/>
            </a:endParaRPr>
          </a:p>
          <a:p>
            <a:pPr lvl="1">
              <a:lnSpc>
                <a:spcPts val="3500"/>
              </a:lnSpc>
              <a:spcBef>
                <a:spcPts val="600"/>
              </a:spcBef>
              <a:spcAft>
                <a:spcPts val="600"/>
              </a:spcAft>
              <a:buFont typeface="Wingdings" pitchFamily="2" charset="2"/>
              <a:buChar char="Ø"/>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一个</a:t>
            </a:r>
            <a:r>
              <a:rPr lang="en-US" altLang="zh-CN" dirty="0">
                <a:latin typeface="微软雅黑" pitchFamily="34" charset="-122"/>
                <a:ea typeface="微软雅黑" pitchFamily="34" charset="-122"/>
              </a:rPr>
              <a:t>segment</a:t>
            </a:r>
            <a:r>
              <a:rPr lang="zh-CN" altLang="en-US" dirty="0">
                <a:latin typeface="微软雅黑" pitchFamily="34" charset="-122"/>
                <a:ea typeface="微软雅黑" pitchFamily="34" charset="-122"/>
              </a:rPr>
              <a:t>可能包含</a:t>
            </a:r>
            <a:r>
              <a:rPr lang="en-US" altLang="zh-CN" dirty="0">
                <a:latin typeface="微软雅黑" pitchFamily="34" charset="-122"/>
                <a:ea typeface="微软雅黑" pitchFamily="34" charset="-122"/>
              </a:rPr>
              <a:t>0</a:t>
            </a:r>
            <a:r>
              <a:rPr lang="zh-CN" altLang="en-US" dirty="0">
                <a:latin typeface="微软雅黑" pitchFamily="34" charset="-122"/>
                <a:ea typeface="微软雅黑" pitchFamily="34" charset="-122"/>
              </a:rPr>
              <a:t>个或多个</a:t>
            </a:r>
            <a:r>
              <a:rPr lang="en-US" altLang="zh-CN" dirty="0">
                <a:latin typeface="微软雅黑" pitchFamily="34" charset="-122"/>
                <a:ea typeface="微软雅黑" pitchFamily="34" charset="-122"/>
              </a:rPr>
              <a:t>section</a:t>
            </a:r>
            <a:r>
              <a:rPr lang="zh-CN" altLang="en-US" dirty="0">
                <a:latin typeface="微软雅黑" pitchFamily="34" charset="-122"/>
                <a:ea typeface="微软雅黑" pitchFamily="34" charset="-122"/>
              </a:rPr>
              <a:t>，但一个</a:t>
            </a:r>
            <a:r>
              <a:rPr lang="en-US" altLang="zh-CN" dirty="0">
                <a:latin typeface="微软雅黑" pitchFamily="34" charset="-122"/>
                <a:ea typeface="微软雅黑" pitchFamily="34" charset="-122"/>
              </a:rPr>
              <a:t>section</a:t>
            </a:r>
            <a:r>
              <a:rPr lang="zh-CN" altLang="en-US" dirty="0">
                <a:latin typeface="微软雅黑" pitchFamily="34" charset="-122"/>
                <a:ea typeface="微软雅黑" pitchFamily="34" charset="-122"/>
              </a:rPr>
              <a:t>可能不被包含于</a:t>
            </a:r>
            <a:endParaRPr lang="en-US" altLang="zh-CN" dirty="0">
              <a:latin typeface="微软雅黑" pitchFamily="34" charset="-122"/>
              <a:ea typeface="微软雅黑" pitchFamily="34" charset="-122"/>
            </a:endParaRPr>
          </a:p>
          <a:p>
            <a:pPr lvl="1">
              <a:lnSpc>
                <a:spcPts val="3500"/>
              </a:lnSpc>
              <a:spcBef>
                <a:spcPts val="600"/>
              </a:spcBef>
              <a:spcAft>
                <a:spcPts val="600"/>
              </a:spcAft>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任何一个</a:t>
            </a:r>
            <a:r>
              <a:rPr lang="en-US" altLang="zh-CN" dirty="0">
                <a:latin typeface="微软雅黑" pitchFamily="34" charset="-122"/>
                <a:ea typeface="微软雅黑" pitchFamily="34" charset="-122"/>
              </a:rPr>
              <a:t>segment</a:t>
            </a:r>
            <a:r>
              <a:rPr lang="zh-CN" altLang="en-US" dirty="0">
                <a:latin typeface="微软雅黑" pitchFamily="34" charset="-122"/>
                <a:ea typeface="微软雅黑" pitchFamily="34" charset="-122"/>
              </a:rPr>
              <a:t>（</a:t>
            </a:r>
            <a:r>
              <a:rPr lang="en-US" altLang="zh-CN" dirty="0" err="1">
                <a:latin typeface="微软雅黑" pitchFamily="34" charset="-122"/>
                <a:ea typeface="微软雅黑" pitchFamily="34" charset="-122"/>
              </a:rPr>
              <a:t>readelf</a:t>
            </a:r>
            <a:r>
              <a:rPr lang="zh-CN" altLang="en-US" dirty="0">
                <a:latin typeface="微软雅黑" pitchFamily="34" charset="-122"/>
                <a:ea typeface="微软雅黑" pitchFamily="34" charset="-122"/>
              </a:rPr>
              <a:t>可查看</a:t>
            </a:r>
            <a:r>
              <a:rPr lang="en-US" altLang="zh-CN" dirty="0">
                <a:latin typeface="微软雅黑" pitchFamily="34" charset="-122"/>
                <a:ea typeface="微软雅黑" pitchFamily="34" charset="-122"/>
              </a:rPr>
              <a:t>section</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segment</a:t>
            </a:r>
            <a:r>
              <a:rPr lang="zh-CN" altLang="en-US" dirty="0">
                <a:latin typeface="微软雅黑" pitchFamily="34" charset="-122"/>
                <a:ea typeface="微软雅黑" pitchFamily="34" charset="-122"/>
              </a:rPr>
              <a:t>之间的映射关系）</a:t>
            </a:r>
            <a:endParaRPr lang="en-US" altLang="zh-CN" dirty="0">
              <a:latin typeface="微软雅黑" pitchFamily="34" charset="-122"/>
              <a:ea typeface="微软雅黑" pitchFamily="34" charset="-122"/>
            </a:endParaRPr>
          </a:p>
          <a:p>
            <a:pPr>
              <a:lnSpc>
                <a:spcPts val="3500"/>
              </a:lnSpc>
              <a:spcBef>
                <a:spcPts val="600"/>
              </a:spcBef>
              <a:spcAft>
                <a:spcPts val="600"/>
              </a:spcAft>
              <a:buFont typeface="Wingdings" pitchFamily="2" charset="2"/>
              <a:buChar char="l"/>
            </a:pPr>
            <a:r>
              <a:rPr lang="en-US" altLang="zh-CN" sz="2000" dirty="0">
                <a:latin typeface="微软雅黑" pitchFamily="34" charset="-122"/>
                <a:ea typeface="微软雅黑" pitchFamily="34" charset="-122"/>
              </a:rPr>
              <a:t> ELF</a:t>
            </a:r>
            <a:r>
              <a:rPr lang="zh-CN" altLang="en-US" sz="2000" dirty="0">
                <a:latin typeface="微软雅黑" pitchFamily="34" charset="-122"/>
                <a:ea typeface="微软雅黑" pitchFamily="34" charset="-122"/>
              </a:rPr>
              <a:t>采用</a:t>
            </a:r>
            <a:r>
              <a:rPr lang="zh-CN" altLang="en-US" sz="2000" b="1" dirty="0">
                <a:solidFill>
                  <a:srgbClr val="0066CC"/>
                </a:solidFill>
                <a:latin typeface="微软雅黑" pitchFamily="34" charset="-122"/>
                <a:ea typeface="微软雅黑" pitchFamily="34" charset="-122"/>
              </a:rPr>
              <a:t>程序头表</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program header table</a:t>
            </a:r>
            <a:r>
              <a:rPr lang="zh-CN" altLang="en-US" sz="2000" dirty="0">
                <a:latin typeface="微软雅黑" pitchFamily="34" charset="-122"/>
                <a:ea typeface="微软雅黑" pitchFamily="34" charset="-122"/>
              </a:rPr>
              <a:t>）来管理</a:t>
            </a:r>
            <a:r>
              <a:rPr lang="en-US" altLang="zh-CN" sz="2000" dirty="0">
                <a:latin typeface="微软雅黑" pitchFamily="34" charset="-122"/>
                <a:ea typeface="微软雅黑" pitchFamily="34" charset="-122"/>
              </a:rPr>
              <a:t>segment</a:t>
            </a:r>
          </a:p>
          <a:p>
            <a:pPr>
              <a:lnSpc>
                <a:spcPts val="3500"/>
              </a:lnSpc>
              <a:spcBef>
                <a:spcPts val="600"/>
              </a:spcBef>
              <a:spcAft>
                <a:spcPts val="600"/>
              </a:spcAft>
              <a:buFont typeface="Wingdings" pitchFamily="2" charset="2"/>
              <a:buChar char="l"/>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程序头表中的每一个表项描述了一个</a:t>
            </a:r>
            <a:r>
              <a:rPr lang="en-US" altLang="zh-CN" sz="2000" dirty="0">
                <a:latin typeface="微软雅黑" pitchFamily="34" charset="-122"/>
                <a:ea typeface="微软雅黑" pitchFamily="34" charset="-122"/>
              </a:rPr>
              <a:t>segment</a:t>
            </a:r>
            <a:r>
              <a:rPr lang="zh-CN" altLang="en-US" sz="2000" dirty="0">
                <a:latin typeface="微软雅黑" pitchFamily="34" charset="-122"/>
                <a:ea typeface="微软雅黑" pitchFamily="34" charset="-122"/>
              </a:rPr>
              <a:t>的所有属性：</a:t>
            </a:r>
            <a:endParaRPr lang="en-US" altLang="zh-CN" sz="2000" dirty="0">
              <a:latin typeface="微软雅黑" pitchFamily="34" charset="-122"/>
              <a:ea typeface="微软雅黑" pitchFamily="34" charset="-122"/>
            </a:endParaRPr>
          </a:p>
          <a:p>
            <a:pPr lvl="1">
              <a:lnSpc>
                <a:spcPts val="3500"/>
              </a:lnSpc>
              <a:spcBef>
                <a:spcPts val="600"/>
              </a:spcBef>
              <a:spcAft>
                <a:spcPts val="600"/>
              </a:spcAft>
              <a:buFont typeface="Wingdings" pitchFamily="2" charset="2"/>
              <a:buChar char="Ø"/>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类型，虚拟地址，标志，对齐方式，文件内偏移量以及</a:t>
            </a:r>
            <a:r>
              <a:rPr lang="en-US" altLang="zh-CN" dirty="0">
                <a:latin typeface="微软雅黑" pitchFamily="34" charset="-122"/>
                <a:ea typeface="微软雅黑" pitchFamily="34" charset="-122"/>
              </a:rPr>
              <a:t>segment</a:t>
            </a:r>
            <a:r>
              <a:rPr lang="zh-CN" altLang="en-US" dirty="0">
                <a:latin typeface="微软雅黑" pitchFamily="34" charset="-122"/>
                <a:ea typeface="微软雅黑" pitchFamily="34" charset="-122"/>
              </a:rPr>
              <a:t>大小</a:t>
            </a:r>
            <a:endParaRPr lang="en-US" altLang="zh-CN" dirty="0">
              <a:latin typeface="微软雅黑" pitchFamily="34" charset="-122"/>
              <a:ea typeface="微软雅黑" pitchFamily="34" charset="-122"/>
            </a:endParaRPr>
          </a:p>
          <a:p>
            <a:pPr>
              <a:lnSpc>
                <a:spcPts val="3500"/>
              </a:lnSpc>
              <a:spcBef>
                <a:spcPts val="600"/>
              </a:spcBef>
              <a:spcAft>
                <a:spcPts val="600"/>
              </a:spcAft>
              <a:buFont typeface="Wingdings" pitchFamily="2" charset="2"/>
              <a:buChar char="l"/>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加载可执行文件时，只需要加载和运行时刻相关的内容（</a:t>
            </a:r>
            <a:r>
              <a:rPr lang="zh-CN" altLang="en-US" sz="2000" b="1" dirty="0">
                <a:solidFill>
                  <a:srgbClr val="0066CC"/>
                </a:solidFill>
                <a:latin typeface="微软雅黑" pitchFamily="34" charset="-122"/>
                <a:ea typeface="微软雅黑" pitchFamily="34" charset="-122"/>
              </a:rPr>
              <a:t>代码和数据</a:t>
            </a:r>
            <a:r>
              <a:rPr lang="zh-CN" altLang="en-US" sz="2000" dirty="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Effect transition="in" filter="blinds(horizontal)">
                                      <p:cBhvr>
                                        <p:cTn id="7" dur="500"/>
                                        <p:tgtEl>
                                          <p:spTgt spid="419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987">
                                            <p:txEl>
                                              <p:pRg st="2" end="2"/>
                                            </p:txEl>
                                          </p:spTgt>
                                        </p:tgtEl>
                                        <p:attrNameLst>
                                          <p:attrName>style.visibility</p:attrName>
                                        </p:attrNameLst>
                                      </p:cBhvr>
                                      <p:to>
                                        <p:strVal val="visible"/>
                                      </p:to>
                                    </p:set>
                                    <p:animEffect transition="in" filter="blinds(horizontal)">
                                      <p:cBhvr>
                                        <p:cTn id="12" dur="500"/>
                                        <p:tgtEl>
                                          <p:spTgt spid="419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987">
                                            <p:txEl>
                                              <p:pRg st="3" end="3"/>
                                            </p:txEl>
                                          </p:spTgt>
                                        </p:tgtEl>
                                        <p:attrNameLst>
                                          <p:attrName>style.visibility</p:attrName>
                                        </p:attrNameLst>
                                      </p:cBhvr>
                                      <p:to>
                                        <p:strVal val="visible"/>
                                      </p:to>
                                    </p:set>
                                    <p:animEffect transition="in" filter="blinds(horizontal)">
                                      <p:cBhvr>
                                        <p:cTn id="17" dur="500"/>
                                        <p:tgtEl>
                                          <p:spTgt spid="41987">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1987">
                                            <p:txEl>
                                              <p:pRg st="4" end="4"/>
                                            </p:txEl>
                                          </p:spTgt>
                                        </p:tgtEl>
                                        <p:attrNameLst>
                                          <p:attrName>style.visibility</p:attrName>
                                        </p:attrNameLst>
                                      </p:cBhvr>
                                      <p:to>
                                        <p:strVal val="visible"/>
                                      </p:to>
                                    </p:set>
                                    <p:animEffect transition="in" filter="blinds(horizontal)">
                                      <p:cBhvr>
                                        <p:cTn id="20" dur="500"/>
                                        <p:tgtEl>
                                          <p:spTgt spid="4198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mph" presetSubtype="2" fill="hold" nodeType="clickEffect">
                                  <p:stCondLst>
                                    <p:cond delay="0"/>
                                  </p:stCondLst>
                                  <p:childTnLst>
                                    <p:animClr clrSpc="rgb" dir="cw">
                                      <p:cBhvr override="childStyle">
                                        <p:cTn id="24" dur="500" fill="hold"/>
                                        <p:tgtEl>
                                          <p:spTgt spid="41987">
                                            <p:txEl>
                                              <p:pRg st="2" end="2"/>
                                            </p:txEl>
                                          </p:spTgt>
                                        </p:tgtEl>
                                        <p:attrNameLst>
                                          <p:attrName>style.color</p:attrName>
                                        </p:attrNameLst>
                                      </p:cBhvr>
                                      <p:to>
                                        <a:srgbClr val="FF0000"/>
                                      </p:to>
                                    </p:animClr>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1987">
                                            <p:txEl>
                                              <p:pRg st="5" end="5"/>
                                            </p:txEl>
                                          </p:spTgt>
                                        </p:tgtEl>
                                        <p:attrNameLst>
                                          <p:attrName>style.visibility</p:attrName>
                                        </p:attrNameLst>
                                      </p:cBhvr>
                                      <p:to>
                                        <p:strVal val="visible"/>
                                      </p:to>
                                    </p:set>
                                    <p:animEffect transition="in" filter="blinds(horizontal)">
                                      <p:cBhvr>
                                        <p:cTn id="29" dur="500"/>
                                        <p:tgtEl>
                                          <p:spTgt spid="41987">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41987">
                                            <p:txEl>
                                              <p:pRg st="6" end="6"/>
                                            </p:txEl>
                                          </p:spTgt>
                                        </p:tgtEl>
                                        <p:attrNameLst>
                                          <p:attrName>style.visibility</p:attrName>
                                        </p:attrNameLst>
                                      </p:cBhvr>
                                      <p:to>
                                        <p:strVal val="visible"/>
                                      </p:to>
                                    </p:set>
                                    <p:animEffect transition="in" filter="blinds(horizontal)">
                                      <p:cBhvr>
                                        <p:cTn id="34" dur="500"/>
                                        <p:tgtEl>
                                          <p:spTgt spid="41987">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41987">
                                            <p:txEl>
                                              <p:pRg st="7" end="7"/>
                                            </p:txEl>
                                          </p:spTgt>
                                        </p:tgtEl>
                                        <p:attrNameLst>
                                          <p:attrName>style.visibility</p:attrName>
                                        </p:attrNameLst>
                                      </p:cBhvr>
                                      <p:to>
                                        <p:strVal val="visible"/>
                                      </p:to>
                                    </p:set>
                                    <p:animEffect transition="in" filter="blinds(horizontal)">
                                      <p:cBhvr>
                                        <p:cTn id="39" dur="500"/>
                                        <p:tgtEl>
                                          <p:spTgt spid="41987">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41987">
                                            <p:txEl>
                                              <p:pRg st="8" end="8"/>
                                            </p:txEl>
                                          </p:spTgt>
                                        </p:tgtEl>
                                        <p:attrNameLst>
                                          <p:attrName>style.visibility</p:attrName>
                                        </p:attrNameLst>
                                      </p:cBhvr>
                                      <p:to>
                                        <p:strVal val="visible"/>
                                      </p:to>
                                    </p:set>
                                    <p:animEffect transition="in" filter="blinds(horizontal)">
                                      <p:cBhvr>
                                        <p:cTn id="44" dur="500"/>
                                        <p:tgtEl>
                                          <p:spTgt spid="419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06515" y="98630"/>
            <a:ext cx="8737600" cy="497493"/>
          </a:xfrm>
        </p:spPr>
        <p:txBody>
          <a:bodyPr/>
          <a:lstStyle/>
          <a:p>
            <a:r>
              <a:rPr lang="zh-CN" altLang="en-US" dirty="0">
                <a:ea typeface="宋体" pitchFamily="2" charset="-122"/>
              </a:rPr>
              <a:t>可执行目标文件中的程序头表</a:t>
            </a:r>
            <a:endParaRPr lang="en-US" altLang="zh-CN" dirty="0">
              <a:ea typeface="宋体" pitchFamily="2" charset="-122"/>
            </a:endParaRPr>
          </a:p>
        </p:txBody>
      </p:sp>
      <p:sp>
        <p:nvSpPr>
          <p:cNvPr id="42" name="Rectangle 4"/>
          <p:cNvSpPr>
            <a:spLocks noChangeArrowheads="1"/>
          </p:cNvSpPr>
          <p:nvPr/>
        </p:nvSpPr>
        <p:spPr bwMode="auto">
          <a:xfrm>
            <a:off x="251520" y="1178750"/>
            <a:ext cx="3319691" cy="2554545"/>
          </a:xfrm>
          <a:prstGeom prst="rect">
            <a:avLst/>
          </a:prstGeom>
          <a:noFill/>
          <a:ln w="9525">
            <a:noFill/>
            <a:miter lim="800000"/>
            <a:headEnd/>
            <a:tailEnd/>
          </a:ln>
          <a:effectLst/>
        </p:spPr>
        <p:txBody>
          <a:bodyPr wrap="none" anchor="ctr">
            <a:spAutoFit/>
          </a:bodyPr>
          <a:lstStyle/>
          <a:p>
            <a:pPr indent="266700"/>
            <a:r>
              <a:rPr lang="en-US" altLang="zh-CN" sz="1600" b="1" dirty="0" err="1">
                <a:latin typeface="微软雅黑" pitchFamily="34" charset="-122"/>
                <a:ea typeface="微软雅黑" pitchFamily="34" charset="-122"/>
              </a:rPr>
              <a:t>typedef</a:t>
            </a:r>
            <a:r>
              <a:rPr lang="en-US" altLang="zh-CN" sz="1600" b="1" dirty="0">
                <a:latin typeface="微软雅黑" pitchFamily="34" charset="-122"/>
                <a:ea typeface="微软雅黑" pitchFamily="34" charset="-122"/>
              </a:rPr>
              <a:t> </a:t>
            </a:r>
            <a:r>
              <a:rPr lang="en-US" altLang="zh-CN" sz="1600" b="1" dirty="0" err="1">
                <a:latin typeface="微软雅黑" pitchFamily="34" charset="-122"/>
                <a:ea typeface="微软雅黑" pitchFamily="34" charset="-122"/>
              </a:rPr>
              <a:t>struct</a:t>
            </a:r>
            <a:r>
              <a:rPr lang="en-US" altLang="zh-CN" sz="1600" b="1" dirty="0">
                <a:latin typeface="微软雅黑" pitchFamily="34" charset="-122"/>
                <a:ea typeface="微软雅黑" pitchFamily="34" charset="-122"/>
              </a:rPr>
              <a:t> {</a:t>
            </a:r>
          </a:p>
          <a:p>
            <a:pPr indent="266700"/>
            <a:r>
              <a:rPr lang="en-US" altLang="zh-CN" sz="1600" b="1" dirty="0">
                <a:latin typeface="微软雅黑" pitchFamily="34" charset="-122"/>
                <a:ea typeface="微软雅黑" pitchFamily="34" charset="-122"/>
              </a:rPr>
              <a:t>        Elf32_Word   </a:t>
            </a:r>
            <a:r>
              <a:rPr lang="en-US" altLang="zh-CN" sz="1600" b="1" dirty="0" err="1">
                <a:latin typeface="微软雅黑" pitchFamily="34" charset="-122"/>
                <a:ea typeface="微软雅黑" pitchFamily="34" charset="-122"/>
              </a:rPr>
              <a:t>p_type</a:t>
            </a:r>
            <a:r>
              <a:rPr lang="en-US" altLang="zh-CN" sz="1600" b="1" dirty="0">
                <a:latin typeface="微软雅黑" pitchFamily="34" charset="-122"/>
                <a:ea typeface="微软雅黑" pitchFamily="34" charset="-122"/>
              </a:rPr>
              <a:t>;</a:t>
            </a:r>
          </a:p>
          <a:p>
            <a:pPr indent="266700"/>
            <a:r>
              <a:rPr lang="en-US" altLang="zh-CN" sz="1600" b="1" dirty="0">
                <a:latin typeface="微软雅黑" pitchFamily="34" charset="-122"/>
                <a:ea typeface="微软雅黑" pitchFamily="34" charset="-122"/>
              </a:rPr>
              <a:t>        Elf32_Off       </a:t>
            </a:r>
            <a:r>
              <a:rPr lang="en-US" altLang="zh-CN" sz="1600" b="1" dirty="0" err="1">
                <a:latin typeface="微软雅黑" pitchFamily="34" charset="-122"/>
                <a:ea typeface="微软雅黑" pitchFamily="34" charset="-122"/>
              </a:rPr>
              <a:t>p_offset</a:t>
            </a:r>
            <a:r>
              <a:rPr lang="en-US" altLang="zh-CN" sz="1600" b="1" dirty="0">
                <a:latin typeface="微软雅黑" pitchFamily="34" charset="-122"/>
                <a:ea typeface="微软雅黑" pitchFamily="34" charset="-122"/>
              </a:rPr>
              <a:t>;</a:t>
            </a:r>
          </a:p>
          <a:p>
            <a:pPr indent="266700"/>
            <a:r>
              <a:rPr lang="en-US" altLang="zh-CN" sz="1600" b="1" dirty="0">
                <a:latin typeface="微软雅黑" pitchFamily="34" charset="-122"/>
                <a:ea typeface="微软雅黑" pitchFamily="34" charset="-122"/>
              </a:rPr>
              <a:t>        Elf32_Addr    </a:t>
            </a:r>
            <a:r>
              <a:rPr lang="en-US" altLang="zh-CN" sz="1600" b="1" dirty="0" err="1">
                <a:latin typeface="微软雅黑" pitchFamily="34" charset="-122"/>
                <a:ea typeface="微软雅黑" pitchFamily="34" charset="-122"/>
              </a:rPr>
              <a:t>p_vaddr</a:t>
            </a:r>
            <a:r>
              <a:rPr lang="en-US" altLang="zh-CN" sz="1600" b="1" dirty="0">
                <a:latin typeface="微软雅黑" pitchFamily="34" charset="-122"/>
                <a:ea typeface="微软雅黑" pitchFamily="34" charset="-122"/>
              </a:rPr>
              <a:t>;</a:t>
            </a:r>
          </a:p>
          <a:p>
            <a:pPr indent="266700"/>
            <a:r>
              <a:rPr lang="en-US" altLang="zh-CN" sz="1600" b="1" dirty="0">
                <a:latin typeface="微软雅黑" pitchFamily="34" charset="-122"/>
                <a:ea typeface="微软雅黑" pitchFamily="34" charset="-122"/>
              </a:rPr>
              <a:t>        Elf32_Addr    </a:t>
            </a:r>
            <a:r>
              <a:rPr lang="en-US" altLang="zh-CN" sz="1600" b="1" dirty="0" err="1">
                <a:latin typeface="微软雅黑" pitchFamily="34" charset="-122"/>
                <a:ea typeface="微软雅黑" pitchFamily="34" charset="-122"/>
              </a:rPr>
              <a:t>p_paddr</a:t>
            </a:r>
            <a:r>
              <a:rPr lang="en-US" altLang="zh-CN" sz="1600" b="1" dirty="0">
                <a:latin typeface="微软雅黑" pitchFamily="34" charset="-122"/>
                <a:ea typeface="微软雅黑" pitchFamily="34" charset="-122"/>
              </a:rPr>
              <a:t>;</a:t>
            </a:r>
          </a:p>
          <a:p>
            <a:pPr indent="266700"/>
            <a:r>
              <a:rPr lang="en-US" altLang="zh-CN" sz="1600" b="1" dirty="0">
                <a:latin typeface="微软雅黑" pitchFamily="34" charset="-122"/>
                <a:ea typeface="微软雅黑" pitchFamily="34" charset="-122"/>
              </a:rPr>
              <a:t>        Elf32_Word   </a:t>
            </a:r>
            <a:r>
              <a:rPr lang="en-US" altLang="zh-CN" sz="1600" b="1" dirty="0" err="1">
                <a:latin typeface="微软雅黑" pitchFamily="34" charset="-122"/>
                <a:ea typeface="微软雅黑" pitchFamily="34" charset="-122"/>
              </a:rPr>
              <a:t>p_filesz</a:t>
            </a:r>
            <a:r>
              <a:rPr lang="en-US" altLang="zh-CN" sz="1600" b="1" dirty="0">
                <a:latin typeface="微软雅黑" pitchFamily="34" charset="-122"/>
                <a:ea typeface="微软雅黑" pitchFamily="34" charset="-122"/>
              </a:rPr>
              <a:t>;</a:t>
            </a:r>
          </a:p>
          <a:p>
            <a:pPr indent="266700"/>
            <a:r>
              <a:rPr lang="en-US" altLang="zh-CN" sz="1600" b="1" dirty="0">
                <a:latin typeface="微软雅黑" pitchFamily="34" charset="-122"/>
                <a:ea typeface="微软雅黑" pitchFamily="34" charset="-122"/>
              </a:rPr>
              <a:t>        Elf32_Word   </a:t>
            </a:r>
            <a:r>
              <a:rPr lang="en-US" altLang="zh-CN" sz="1600" b="1" dirty="0" err="1">
                <a:latin typeface="微软雅黑" pitchFamily="34" charset="-122"/>
                <a:ea typeface="微软雅黑" pitchFamily="34" charset="-122"/>
              </a:rPr>
              <a:t>p_memsz</a:t>
            </a:r>
            <a:r>
              <a:rPr lang="en-US" altLang="zh-CN" sz="1600" b="1" dirty="0">
                <a:latin typeface="微软雅黑" pitchFamily="34" charset="-122"/>
                <a:ea typeface="微软雅黑" pitchFamily="34" charset="-122"/>
              </a:rPr>
              <a:t>;</a:t>
            </a:r>
          </a:p>
          <a:p>
            <a:pPr indent="266700"/>
            <a:r>
              <a:rPr lang="en-US" altLang="zh-CN" sz="1600" b="1" dirty="0">
                <a:latin typeface="微软雅黑" pitchFamily="34" charset="-122"/>
                <a:ea typeface="微软雅黑" pitchFamily="34" charset="-122"/>
              </a:rPr>
              <a:t>        Elf32_Word   </a:t>
            </a:r>
            <a:r>
              <a:rPr lang="en-US" altLang="zh-CN" sz="1600" b="1" dirty="0" err="1">
                <a:latin typeface="微软雅黑" pitchFamily="34" charset="-122"/>
                <a:ea typeface="微软雅黑" pitchFamily="34" charset="-122"/>
              </a:rPr>
              <a:t>p_flags</a:t>
            </a:r>
            <a:r>
              <a:rPr lang="en-US" altLang="zh-CN" sz="1600" b="1" dirty="0">
                <a:latin typeface="微软雅黑" pitchFamily="34" charset="-122"/>
                <a:ea typeface="微软雅黑" pitchFamily="34" charset="-122"/>
              </a:rPr>
              <a:t>;</a:t>
            </a:r>
          </a:p>
          <a:p>
            <a:pPr indent="266700"/>
            <a:r>
              <a:rPr lang="en-US" altLang="zh-CN" sz="1600" b="1" dirty="0">
                <a:latin typeface="微软雅黑" pitchFamily="34" charset="-122"/>
                <a:ea typeface="微软雅黑" pitchFamily="34" charset="-122"/>
              </a:rPr>
              <a:t>        Elf32_Word   </a:t>
            </a:r>
            <a:r>
              <a:rPr lang="en-US" altLang="zh-CN" sz="1600" b="1" dirty="0" err="1">
                <a:latin typeface="微软雅黑" pitchFamily="34" charset="-122"/>
                <a:ea typeface="微软雅黑" pitchFamily="34" charset="-122"/>
              </a:rPr>
              <a:t>p_align</a:t>
            </a:r>
            <a:r>
              <a:rPr lang="en-US" altLang="zh-CN" sz="1600" b="1" dirty="0">
                <a:latin typeface="微软雅黑" pitchFamily="34" charset="-122"/>
                <a:ea typeface="微软雅黑" pitchFamily="34" charset="-122"/>
              </a:rPr>
              <a:t>;</a:t>
            </a:r>
          </a:p>
          <a:p>
            <a:pPr indent="266700"/>
            <a:r>
              <a:rPr lang="en-US" altLang="zh-CN" sz="1600" b="1" dirty="0">
                <a:latin typeface="微软雅黑" pitchFamily="34" charset="-122"/>
                <a:ea typeface="微软雅黑" pitchFamily="34" charset="-122"/>
              </a:rPr>
              <a:t>} Elf32_Phdr;</a:t>
            </a:r>
          </a:p>
        </p:txBody>
      </p:sp>
      <p:pic>
        <p:nvPicPr>
          <p:cNvPr id="43" name="Picture 5"/>
          <p:cNvPicPr>
            <a:picLocks noChangeAspect="1" noChangeArrowheads="1"/>
          </p:cNvPicPr>
          <p:nvPr/>
        </p:nvPicPr>
        <p:blipFill>
          <a:blip r:embed="rId3" cstate="print"/>
          <a:srcRect/>
          <a:stretch>
            <a:fillRect/>
          </a:stretch>
        </p:blipFill>
        <p:spPr bwMode="auto">
          <a:xfrm>
            <a:off x="517451" y="3729823"/>
            <a:ext cx="7308304" cy="2535068"/>
          </a:xfrm>
          <a:prstGeom prst="rect">
            <a:avLst/>
          </a:prstGeom>
          <a:noFill/>
          <a:ln w="9525">
            <a:noFill/>
            <a:miter lim="800000"/>
            <a:headEnd/>
            <a:tailEnd/>
          </a:ln>
        </p:spPr>
      </p:pic>
      <p:sp>
        <p:nvSpPr>
          <p:cNvPr id="52" name="Rectangle 6"/>
          <p:cNvSpPr>
            <a:spLocks noChangeArrowheads="1"/>
          </p:cNvSpPr>
          <p:nvPr/>
        </p:nvSpPr>
        <p:spPr bwMode="auto">
          <a:xfrm>
            <a:off x="4212332" y="1213015"/>
            <a:ext cx="4678363" cy="2041264"/>
          </a:xfrm>
          <a:prstGeom prst="rect">
            <a:avLst/>
          </a:prstGeom>
          <a:noFill/>
          <a:ln w="9525">
            <a:noFill/>
            <a:miter lim="800000"/>
            <a:headEnd/>
            <a:tailEnd/>
          </a:ln>
          <a:effectLst/>
        </p:spPr>
        <p:txBody>
          <a:bodyPr anchor="ctr">
            <a:spAutoFit/>
          </a:bodyPr>
          <a:lstStyle/>
          <a:p>
            <a:pPr eaLnBrk="0" hangingPunct="0">
              <a:lnSpc>
                <a:spcPct val="105000"/>
              </a:lnSpc>
              <a:spcBef>
                <a:spcPct val="40000"/>
              </a:spcBef>
            </a:pPr>
            <a:r>
              <a:rPr lang="zh-CN" altLang="en-US" sz="1800" b="1" dirty="0">
                <a:solidFill>
                  <a:srgbClr val="3366FF"/>
                </a:solidFill>
                <a:latin typeface="微软雅黑" pitchFamily="34" charset="-122"/>
                <a:ea typeface="微软雅黑" pitchFamily="34" charset="-122"/>
              </a:rPr>
              <a:t>程序头表</a:t>
            </a:r>
            <a:r>
              <a:rPr lang="zh-CN" altLang="en-US" sz="1800" b="1" dirty="0">
                <a:solidFill>
                  <a:srgbClr val="CC3300"/>
                </a:solidFill>
                <a:latin typeface="微软雅黑" pitchFamily="34" charset="-122"/>
                <a:ea typeface="微软雅黑" pitchFamily="34" charset="-122"/>
              </a:rPr>
              <a:t>能够描述</a:t>
            </a:r>
            <a:r>
              <a:rPr lang="zh-CN" altLang="en-US" sz="1800" b="1" dirty="0">
                <a:solidFill>
                  <a:srgbClr val="3366FF"/>
                </a:solidFill>
                <a:latin typeface="微软雅黑" pitchFamily="34" charset="-122"/>
                <a:ea typeface="微软雅黑" pitchFamily="34" charset="-122"/>
              </a:rPr>
              <a:t>可执行文件中的节与虚拟空间中的存储段之间的映射关系</a:t>
            </a:r>
          </a:p>
          <a:p>
            <a:pPr eaLnBrk="0" hangingPunct="0">
              <a:lnSpc>
                <a:spcPct val="105000"/>
              </a:lnSpc>
              <a:spcBef>
                <a:spcPct val="40000"/>
              </a:spcBef>
            </a:pPr>
            <a:r>
              <a:rPr lang="zh-CN" altLang="en-US" sz="1800" b="1" dirty="0">
                <a:solidFill>
                  <a:srgbClr val="3366FF"/>
                </a:solidFill>
                <a:latin typeface="微软雅黑" pitchFamily="34" charset="-122"/>
                <a:ea typeface="微软雅黑" pitchFamily="34" charset="-122"/>
              </a:rPr>
              <a:t>一个表项说明虚拟地址空间中</a:t>
            </a:r>
            <a:r>
              <a:rPr lang="zh-CN" altLang="en-US" sz="1800" b="1" dirty="0">
                <a:solidFill>
                  <a:srgbClr val="CC3300"/>
                </a:solidFill>
                <a:latin typeface="微软雅黑" pitchFamily="34" charset="-122"/>
                <a:ea typeface="微软雅黑" pitchFamily="34" charset="-122"/>
              </a:rPr>
              <a:t>一个连续的片段</a:t>
            </a:r>
            <a:r>
              <a:rPr lang="zh-CN" altLang="en-US" sz="1800" b="1" dirty="0">
                <a:solidFill>
                  <a:srgbClr val="3366FF"/>
                </a:solidFill>
                <a:latin typeface="微软雅黑" pitchFamily="34" charset="-122"/>
                <a:ea typeface="微软雅黑" pitchFamily="34" charset="-122"/>
              </a:rPr>
              <a:t>或</a:t>
            </a:r>
            <a:r>
              <a:rPr lang="zh-CN" altLang="en-US" sz="1800" b="1" dirty="0">
                <a:solidFill>
                  <a:srgbClr val="CC3300"/>
                </a:solidFill>
                <a:latin typeface="微软雅黑" pitchFamily="34" charset="-122"/>
                <a:ea typeface="微软雅黑" pitchFamily="34" charset="-122"/>
              </a:rPr>
              <a:t>一个特殊的节</a:t>
            </a:r>
            <a:r>
              <a:rPr lang="zh-CN" altLang="en-US" sz="1800" dirty="0">
                <a:solidFill>
                  <a:srgbClr val="3366FF"/>
                </a:solidFill>
                <a:latin typeface="微软雅黑" pitchFamily="34" charset="-122"/>
                <a:ea typeface="微软雅黑" pitchFamily="34" charset="-122"/>
              </a:rPr>
              <a:t> </a:t>
            </a:r>
          </a:p>
          <a:p>
            <a:pPr eaLnBrk="0" hangingPunct="0">
              <a:lnSpc>
                <a:spcPct val="105000"/>
              </a:lnSpc>
              <a:spcBef>
                <a:spcPct val="40000"/>
              </a:spcBef>
            </a:pPr>
            <a:r>
              <a:rPr lang="zh-CN" altLang="en-US" sz="1800" b="1" dirty="0">
                <a:solidFill>
                  <a:srgbClr val="3366FF"/>
                </a:solidFill>
                <a:latin typeface="微软雅黑" pitchFamily="34" charset="-122"/>
                <a:ea typeface="微软雅黑" pitchFamily="34" charset="-122"/>
              </a:rPr>
              <a:t>以下是</a:t>
            </a:r>
            <a:r>
              <a:rPr lang="en-US" altLang="zh-CN" sz="1800" b="1" dirty="0">
                <a:solidFill>
                  <a:srgbClr val="3366FF"/>
                </a:solidFill>
                <a:latin typeface="微软雅黑" pitchFamily="34" charset="-122"/>
                <a:ea typeface="微软雅黑" pitchFamily="34" charset="-122"/>
              </a:rPr>
              <a:t>GNU READELF</a:t>
            </a:r>
            <a:r>
              <a:rPr lang="zh-CN" altLang="en-US" sz="1800" b="1" dirty="0">
                <a:solidFill>
                  <a:srgbClr val="3366FF"/>
                </a:solidFill>
                <a:latin typeface="微软雅黑" pitchFamily="34" charset="-122"/>
                <a:ea typeface="微软雅黑" pitchFamily="34" charset="-122"/>
              </a:rPr>
              <a:t>显示的某可执行目标文件的程序头表信息</a:t>
            </a:r>
          </a:p>
        </p:txBody>
      </p:sp>
      <p:sp>
        <p:nvSpPr>
          <p:cNvPr id="73" name="Rectangle 7"/>
          <p:cNvSpPr>
            <a:spLocks noChangeArrowheads="1"/>
          </p:cNvSpPr>
          <p:nvPr/>
        </p:nvSpPr>
        <p:spPr bwMode="auto">
          <a:xfrm>
            <a:off x="412690" y="3904607"/>
            <a:ext cx="7422281" cy="260736"/>
          </a:xfrm>
          <a:prstGeom prst="rect">
            <a:avLst/>
          </a:prstGeom>
          <a:noFill/>
          <a:ln w="28575">
            <a:solidFill>
              <a:srgbClr val="FF0000"/>
            </a:solidFill>
            <a:miter lim="800000"/>
            <a:headEnd/>
            <a:tailEnd/>
          </a:ln>
          <a:effectLst/>
        </p:spPr>
        <p:txBody>
          <a:bodyPr wrap="none" anchor="ctr"/>
          <a:lstStyle/>
          <a:p>
            <a:endParaRPr lang="zh-CN" altLang="en-US"/>
          </a:p>
        </p:txBody>
      </p:sp>
      <p:sp>
        <p:nvSpPr>
          <p:cNvPr id="77" name="Line 8"/>
          <p:cNvSpPr>
            <a:spLocks noChangeShapeType="1"/>
          </p:cNvSpPr>
          <p:nvPr/>
        </p:nvSpPr>
        <p:spPr bwMode="auto">
          <a:xfrm>
            <a:off x="268982" y="5056735"/>
            <a:ext cx="7665293" cy="0"/>
          </a:xfrm>
          <a:prstGeom prst="line">
            <a:avLst/>
          </a:prstGeom>
          <a:noFill/>
          <a:ln w="28575">
            <a:solidFill>
              <a:srgbClr val="FF0000"/>
            </a:solidFill>
            <a:round/>
            <a:headEnd/>
            <a:tailEnd/>
          </a:ln>
          <a:effectLst/>
        </p:spPr>
        <p:txBody>
          <a:bodyPr/>
          <a:lstStyle/>
          <a:p>
            <a:endParaRPr lang="zh-CN" altLang="en-US"/>
          </a:p>
        </p:txBody>
      </p:sp>
      <p:sp>
        <p:nvSpPr>
          <p:cNvPr id="78" name="Line 9"/>
          <p:cNvSpPr>
            <a:spLocks noChangeShapeType="1"/>
          </p:cNvSpPr>
          <p:nvPr/>
        </p:nvSpPr>
        <p:spPr bwMode="auto">
          <a:xfrm>
            <a:off x="283270" y="5290175"/>
            <a:ext cx="7651005" cy="0"/>
          </a:xfrm>
          <a:prstGeom prst="line">
            <a:avLst/>
          </a:prstGeom>
          <a:noFill/>
          <a:ln w="28575">
            <a:solidFill>
              <a:srgbClr val="00B050"/>
            </a:solidFill>
            <a:round/>
            <a:headEnd/>
            <a:tailEnd/>
          </a:ln>
          <a:effectLst/>
        </p:spPr>
        <p:txBody>
          <a:bodyPr/>
          <a:lstStyle/>
          <a:p>
            <a:endParaRPr lang="zh-CN" altLang="en-US"/>
          </a:p>
        </p:txBody>
      </p:sp>
      <p:sp>
        <p:nvSpPr>
          <p:cNvPr id="79" name="Text Box 10"/>
          <p:cNvSpPr txBox="1">
            <a:spLocks noChangeArrowheads="1"/>
          </p:cNvSpPr>
          <p:nvPr/>
        </p:nvSpPr>
        <p:spPr bwMode="auto">
          <a:xfrm>
            <a:off x="4272657" y="3301247"/>
            <a:ext cx="3279775" cy="369332"/>
          </a:xfrm>
          <a:prstGeom prst="rect">
            <a:avLst/>
          </a:prstGeom>
          <a:noFill/>
          <a:ln w="9525">
            <a:noFill/>
            <a:miter lim="800000"/>
            <a:headEnd/>
            <a:tailEnd/>
          </a:ln>
          <a:effectLst/>
        </p:spPr>
        <p:txBody>
          <a:bodyPr>
            <a:spAutoFit/>
          </a:bodyPr>
          <a:lstStyle/>
          <a:p>
            <a:pPr>
              <a:spcBef>
                <a:spcPct val="50000"/>
              </a:spcBef>
            </a:pPr>
            <a:r>
              <a:rPr lang="en-US" altLang="zh-CN" sz="1800" b="1" dirty="0">
                <a:solidFill>
                  <a:srgbClr val="FF0000"/>
                </a:solidFill>
                <a:latin typeface="微软雅黑" pitchFamily="34" charset="-122"/>
                <a:ea typeface="微软雅黑" pitchFamily="34" charset="-122"/>
              </a:rPr>
              <a:t>$ </a:t>
            </a:r>
            <a:r>
              <a:rPr lang="en-US" altLang="zh-CN" sz="1800" b="1" dirty="0" err="1">
                <a:solidFill>
                  <a:srgbClr val="FF0000"/>
                </a:solidFill>
                <a:latin typeface="微软雅黑" pitchFamily="34" charset="-122"/>
                <a:ea typeface="微软雅黑" pitchFamily="34" charset="-122"/>
              </a:rPr>
              <a:t>readelf</a:t>
            </a:r>
            <a:r>
              <a:rPr lang="en-US" altLang="zh-CN" sz="1800" b="1" dirty="0">
                <a:solidFill>
                  <a:srgbClr val="FF0000"/>
                </a:solidFill>
                <a:latin typeface="微软雅黑" pitchFamily="34" charset="-122"/>
                <a:ea typeface="微软雅黑" pitchFamily="34" charset="-122"/>
              </a:rPr>
              <a:t> –l main</a:t>
            </a:r>
          </a:p>
        </p:txBody>
      </p:sp>
      <p:sp>
        <p:nvSpPr>
          <p:cNvPr id="80" name="椭圆 79"/>
          <p:cNvSpPr/>
          <p:nvPr/>
        </p:nvSpPr>
        <p:spPr bwMode="auto">
          <a:xfrm>
            <a:off x="4892523" y="4974847"/>
            <a:ext cx="2016224" cy="432048"/>
          </a:xfrm>
          <a:prstGeom prst="ellipse">
            <a:avLst/>
          </a:prstGeom>
          <a:noFill/>
          <a:ln w="28575" cap="flat" cmpd="sng" algn="ctr">
            <a:solidFill>
              <a:srgbClr val="7030A0"/>
            </a:solidFill>
            <a:prstDash val="dash"/>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b="1" dirty="0">
                <a:solidFill>
                  <a:srgbClr val="FF0000"/>
                </a:solidFill>
                <a:latin typeface="微软雅黑" pitchFamily="34" charset="-122"/>
                <a:ea typeface="微软雅黑" pitchFamily="34" charset="-122"/>
              </a:rPr>
              <a:t>?</a:t>
            </a:r>
            <a:endParaRPr kumimoji="0" lang="zh-CN" altLang="en-US" sz="2400" b="1" i="0" u="none" strike="noStrike" cap="none" normalizeH="0" baseline="0" dirty="0">
              <a:ln>
                <a:noFill/>
              </a:ln>
              <a:solidFill>
                <a:srgbClr val="FF0000"/>
              </a:solidFill>
              <a:effectLst/>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blinds(horizontal)">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
                                            <p:txEl>
                                              <p:pRg st="1" end="1"/>
                                            </p:txEl>
                                          </p:spTgt>
                                        </p:tgtEl>
                                        <p:attrNameLst>
                                          <p:attrName>style.visibility</p:attrName>
                                        </p:attrNameLst>
                                      </p:cBhvr>
                                      <p:to>
                                        <p:strVal val="visible"/>
                                      </p:to>
                                    </p:set>
                                    <p:animEffect transition="in" filter="blinds(horizontal)">
                                      <p:cBhvr>
                                        <p:cTn id="12" dur="500"/>
                                        <p:tgtEl>
                                          <p:spTgt spid="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2">
                                            <p:txEl>
                                              <p:pRg st="2" end="2"/>
                                            </p:txEl>
                                          </p:spTgt>
                                        </p:tgtEl>
                                        <p:attrNameLst>
                                          <p:attrName>style.visibility</p:attrName>
                                        </p:attrNameLst>
                                      </p:cBhvr>
                                      <p:to>
                                        <p:strVal val="visible"/>
                                      </p:to>
                                    </p:set>
                                    <p:animEffect transition="in" filter="blinds(horizontal)">
                                      <p:cBhvr>
                                        <p:cTn id="17" dur="500"/>
                                        <p:tgtEl>
                                          <p:spTgt spid="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blinds(horizontal)">
                                      <p:cBhvr>
                                        <p:cTn id="22" dur="500"/>
                                        <p:tgtEl>
                                          <p:spTgt spid="7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blinds(horizontal)">
                                      <p:cBhvr>
                                        <p:cTn id="27" dur="500"/>
                                        <p:tgtEl>
                                          <p:spTgt spid="4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blinds(horizontal)">
                                      <p:cBhvr>
                                        <p:cTn id="32" dur="500"/>
                                        <p:tgtEl>
                                          <p:spTgt spid="7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blinds(horizontal)">
                                      <p:cBhvr>
                                        <p:cTn id="37" dur="500"/>
                                        <p:tgtEl>
                                          <p:spTgt spid="7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blinds(horizontal)">
                                      <p:cBhvr>
                                        <p:cTn id="42" dur="500"/>
                                        <p:tgtEl>
                                          <p:spTgt spid="7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0"/>
                                        </p:tgtEl>
                                        <p:attrNameLst>
                                          <p:attrName>style.visibility</p:attrName>
                                        </p:attrNameLst>
                                      </p:cBhvr>
                                      <p:to>
                                        <p:strVal val="visible"/>
                                      </p:to>
                                    </p:set>
                                    <p:animEffect transition="in" filter="blinds(horizontal)">
                                      <p:cBhvr>
                                        <p:cTn id="47"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7" grpId="0" animBg="1"/>
      <p:bldP spid="78" grpId="0" animBg="1"/>
      <p:bldP spid="79" grpId="0"/>
      <p:bldP spid="8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98425"/>
            <a:ext cx="8229600" cy="561975"/>
          </a:xfrm>
        </p:spPr>
        <p:txBody>
          <a:bodyPr/>
          <a:lstStyle/>
          <a:p>
            <a:r>
              <a:rPr lang="zh-CN" altLang="en-US" sz="3600"/>
              <a:t>如何根据</a:t>
            </a:r>
            <a:r>
              <a:rPr lang="en-US" altLang="zh-CN" sz="3600"/>
              <a:t>segment</a:t>
            </a:r>
            <a:r>
              <a:rPr lang="zh-CN" altLang="en-US" sz="3600"/>
              <a:t>属性进行加载</a:t>
            </a:r>
          </a:p>
        </p:txBody>
      </p:sp>
      <p:sp>
        <p:nvSpPr>
          <p:cNvPr id="4" name="矩形 3"/>
          <p:cNvSpPr/>
          <p:nvPr/>
        </p:nvSpPr>
        <p:spPr>
          <a:xfrm>
            <a:off x="341313" y="819150"/>
            <a:ext cx="7651750" cy="1214438"/>
          </a:xfrm>
          <a:prstGeom prst="rect">
            <a:avLst/>
          </a:prstGeom>
          <a:noFill/>
          <a:ln w="28575">
            <a:solidFill>
              <a:srgbClr val="0092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6" name="直接连接符 5"/>
          <p:cNvCxnSpPr/>
          <p:nvPr/>
        </p:nvCxnSpPr>
        <p:spPr>
          <a:xfrm>
            <a:off x="1285875" y="819150"/>
            <a:ext cx="0" cy="1214438"/>
          </a:xfrm>
          <a:prstGeom prst="line">
            <a:avLst/>
          </a:prstGeom>
          <a:ln w="28575">
            <a:solidFill>
              <a:srgbClr val="009242"/>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086100" y="819150"/>
            <a:ext cx="0" cy="1214438"/>
          </a:xfrm>
          <a:prstGeom prst="line">
            <a:avLst/>
          </a:prstGeom>
          <a:ln w="28575">
            <a:solidFill>
              <a:srgbClr val="009242"/>
            </a:solidFill>
            <a:prstDash val="dash"/>
          </a:ln>
        </p:spPr>
        <p:style>
          <a:lnRef idx="1">
            <a:schemeClr val="accent1"/>
          </a:lnRef>
          <a:fillRef idx="0">
            <a:schemeClr val="accent1"/>
          </a:fillRef>
          <a:effectRef idx="0">
            <a:schemeClr val="accent1"/>
          </a:effectRef>
          <a:fontRef idx="minor">
            <a:schemeClr val="tx1"/>
          </a:fontRef>
        </p:style>
      </p:cxnSp>
      <p:sp>
        <p:nvSpPr>
          <p:cNvPr id="57350" name="TextBox 7"/>
          <p:cNvSpPr txBox="1">
            <a:spLocks noChangeArrowheads="1"/>
          </p:cNvSpPr>
          <p:nvPr/>
        </p:nvSpPr>
        <p:spPr bwMode="auto">
          <a:xfrm>
            <a:off x="8004175" y="1042988"/>
            <a:ext cx="1008063" cy="708025"/>
          </a:xfrm>
          <a:prstGeom prst="rect">
            <a:avLst/>
          </a:prstGeom>
          <a:noFill/>
          <a:ln w="9525">
            <a:noFill/>
            <a:miter lim="800000"/>
            <a:headEnd/>
            <a:tailEnd/>
          </a:ln>
        </p:spPr>
        <p:txBody>
          <a:bodyPr>
            <a:spAutoFit/>
          </a:bodyPr>
          <a:lstStyle/>
          <a:p>
            <a:pPr algn="ctr"/>
            <a:r>
              <a:rPr lang="en-US" altLang="zh-CN" sz="2000">
                <a:solidFill>
                  <a:srgbClr val="9900CC"/>
                </a:solidFill>
                <a:latin typeface="微软雅黑" pitchFamily="34" charset="-122"/>
                <a:ea typeface="微软雅黑" pitchFamily="34" charset="-122"/>
              </a:rPr>
              <a:t>ELF</a:t>
            </a:r>
          </a:p>
          <a:p>
            <a:pPr algn="ctr"/>
            <a:r>
              <a:rPr lang="zh-CN" altLang="en-US" sz="2000">
                <a:solidFill>
                  <a:srgbClr val="9900CC"/>
                </a:solidFill>
                <a:latin typeface="微软雅黑" pitchFamily="34" charset="-122"/>
                <a:ea typeface="微软雅黑" pitchFamily="34" charset="-122"/>
              </a:rPr>
              <a:t>文件</a:t>
            </a:r>
          </a:p>
        </p:txBody>
      </p:sp>
      <p:sp>
        <p:nvSpPr>
          <p:cNvPr id="9" name="矩形 8"/>
          <p:cNvSpPr>
            <a:spLocks noChangeArrowheads="1"/>
          </p:cNvSpPr>
          <p:nvPr/>
        </p:nvSpPr>
        <p:spPr bwMode="auto">
          <a:xfrm>
            <a:off x="341313" y="2438400"/>
            <a:ext cx="8461375" cy="990600"/>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pPr>
              <a:lnSpc>
                <a:spcPts val="3500"/>
              </a:lnSpc>
            </a:pPr>
            <a:r>
              <a:rPr lang="en-US" altLang="zh-CN" sz="1600" b="1">
                <a:solidFill>
                  <a:srgbClr val="0066CC"/>
                </a:solidFill>
                <a:latin typeface="微软雅黑" pitchFamily="34" charset="-122"/>
                <a:ea typeface="微软雅黑" pitchFamily="34" charset="-122"/>
              </a:rPr>
              <a:t>Type</a:t>
            </a:r>
            <a:r>
              <a:rPr lang="en-US" altLang="zh-CN" sz="1600">
                <a:latin typeface="微软雅黑" pitchFamily="34" charset="-122"/>
                <a:ea typeface="微软雅黑" pitchFamily="34" charset="-122"/>
              </a:rPr>
              <a:t>         </a:t>
            </a:r>
            <a:r>
              <a:rPr lang="en-US" altLang="zh-CN" sz="1600" b="1">
                <a:solidFill>
                  <a:srgbClr val="0066CC"/>
                </a:solidFill>
                <a:latin typeface="微软雅黑" pitchFamily="34" charset="-122"/>
                <a:ea typeface="微软雅黑" pitchFamily="34" charset="-122"/>
              </a:rPr>
              <a:t>Offset</a:t>
            </a:r>
            <a:r>
              <a:rPr lang="en-US" altLang="zh-CN" sz="1600">
                <a:latin typeface="微软雅黑" pitchFamily="34" charset="-122"/>
                <a:ea typeface="微软雅黑" pitchFamily="34" charset="-122"/>
              </a:rPr>
              <a:t>         </a:t>
            </a:r>
            <a:r>
              <a:rPr lang="en-US" altLang="zh-CN" sz="1600" b="1">
                <a:solidFill>
                  <a:srgbClr val="0066CC"/>
                </a:solidFill>
                <a:latin typeface="微软雅黑" pitchFamily="34" charset="-122"/>
                <a:ea typeface="微软雅黑" pitchFamily="34" charset="-122"/>
              </a:rPr>
              <a:t>VirtAddr</a:t>
            </a:r>
            <a:r>
              <a:rPr lang="en-US" altLang="zh-CN" sz="1600">
                <a:latin typeface="微软雅黑" pitchFamily="34" charset="-122"/>
                <a:ea typeface="微软雅黑" pitchFamily="34" charset="-122"/>
              </a:rPr>
              <a:t>       PhysAddr       </a:t>
            </a:r>
            <a:r>
              <a:rPr lang="en-US" altLang="zh-CN" sz="1600" b="1">
                <a:solidFill>
                  <a:srgbClr val="0066CC"/>
                </a:solidFill>
                <a:latin typeface="微软雅黑" pitchFamily="34" charset="-122"/>
                <a:ea typeface="微软雅黑" pitchFamily="34" charset="-122"/>
              </a:rPr>
              <a:t>FileSiz</a:t>
            </a:r>
            <a:r>
              <a:rPr lang="en-US" altLang="zh-CN" sz="1600">
                <a:latin typeface="微软雅黑" pitchFamily="34" charset="-122"/>
                <a:ea typeface="微软雅黑" pitchFamily="34" charset="-122"/>
              </a:rPr>
              <a:t>      </a:t>
            </a:r>
            <a:r>
              <a:rPr lang="en-US" altLang="zh-CN" sz="1600" b="1">
                <a:solidFill>
                  <a:srgbClr val="0066CC"/>
                </a:solidFill>
                <a:latin typeface="微软雅黑" pitchFamily="34" charset="-122"/>
                <a:ea typeface="微软雅黑" pitchFamily="34" charset="-122"/>
              </a:rPr>
              <a:t>MemSiz</a:t>
            </a:r>
            <a:r>
              <a:rPr lang="en-US" altLang="zh-CN" sz="1600">
                <a:latin typeface="微软雅黑" pitchFamily="34" charset="-122"/>
                <a:ea typeface="微软雅黑" pitchFamily="34" charset="-122"/>
              </a:rPr>
              <a:t>   Flg     Align</a:t>
            </a:r>
          </a:p>
          <a:p>
            <a:pPr>
              <a:lnSpc>
                <a:spcPts val="3500"/>
              </a:lnSpc>
            </a:pPr>
            <a:r>
              <a:rPr lang="en-US" altLang="zh-CN" sz="1600">
                <a:latin typeface="微软雅黑" pitchFamily="34" charset="-122"/>
                <a:ea typeface="微软雅黑" pitchFamily="34" charset="-122"/>
              </a:rPr>
              <a:t>LOAD        0x001000    0x00100000  0x00100000   0x1d600   0x27240   RW    0x1000</a:t>
            </a:r>
            <a:endParaRPr lang="zh-CN" altLang="en-US" sz="1600">
              <a:latin typeface="微软雅黑" pitchFamily="34" charset="-122"/>
              <a:ea typeface="微软雅黑" pitchFamily="34" charset="-122"/>
            </a:endParaRPr>
          </a:p>
        </p:txBody>
      </p:sp>
      <p:cxnSp>
        <p:nvCxnSpPr>
          <p:cNvPr id="10" name="直接连接符 9"/>
          <p:cNvCxnSpPr/>
          <p:nvPr/>
        </p:nvCxnSpPr>
        <p:spPr>
          <a:xfrm>
            <a:off x="3671888" y="3878263"/>
            <a:ext cx="0" cy="2889250"/>
          </a:xfrm>
          <a:prstGeom prst="line">
            <a:avLst/>
          </a:prstGeom>
          <a:ln w="28575">
            <a:solidFill>
              <a:srgbClr val="009242"/>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832475" y="3878263"/>
            <a:ext cx="0" cy="2889250"/>
          </a:xfrm>
          <a:prstGeom prst="line">
            <a:avLst/>
          </a:prstGeom>
          <a:ln w="28575">
            <a:solidFill>
              <a:srgbClr val="009242"/>
            </a:solidFill>
            <a:prstDash val="soli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671888" y="4149725"/>
            <a:ext cx="2160587" cy="0"/>
          </a:xfrm>
          <a:prstGeom prst="line">
            <a:avLst/>
          </a:prstGeom>
          <a:ln w="28575">
            <a:solidFill>
              <a:srgbClr val="009242"/>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671888" y="4464050"/>
            <a:ext cx="2160587" cy="0"/>
          </a:xfrm>
          <a:prstGeom prst="line">
            <a:avLst/>
          </a:prstGeom>
          <a:ln w="28575">
            <a:solidFill>
              <a:srgbClr val="009242"/>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671888" y="4778375"/>
            <a:ext cx="2160587" cy="0"/>
          </a:xfrm>
          <a:prstGeom prst="line">
            <a:avLst/>
          </a:prstGeom>
          <a:ln w="28575">
            <a:solidFill>
              <a:srgbClr val="009242"/>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671888" y="5094288"/>
            <a:ext cx="2160587" cy="0"/>
          </a:xfrm>
          <a:prstGeom prst="line">
            <a:avLst/>
          </a:prstGeom>
          <a:ln w="28575">
            <a:solidFill>
              <a:srgbClr val="009242"/>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671888" y="5408613"/>
            <a:ext cx="2160587" cy="0"/>
          </a:xfrm>
          <a:prstGeom prst="line">
            <a:avLst/>
          </a:prstGeom>
          <a:ln w="28575">
            <a:solidFill>
              <a:srgbClr val="009242"/>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671888" y="5724525"/>
            <a:ext cx="2160587" cy="0"/>
          </a:xfrm>
          <a:prstGeom prst="line">
            <a:avLst/>
          </a:prstGeom>
          <a:ln w="28575">
            <a:solidFill>
              <a:srgbClr val="009242"/>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671888" y="6038850"/>
            <a:ext cx="2160587" cy="0"/>
          </a:xfrm>
          <a:prstGeom prst="line">
            <a:avLst/>
          </a:prstGeom>
          <a:ln w="28575">
            <a:solidFill>
              <a:srgbClr val="009242"/>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671888" y="6354763"/>
            <a:ext cx="2160587" cy="0"/>
          </a:xfrm>
          <a:prstGeom prst="line">
            <a:avLst/>
          </a:prstGeom>
          <a:ln w="28575">
            <a:solidFill>
              <a:srgbClr val="009242"/>
            </a:solidFill>
            <a:prstDash val="dash"/>
          </a:ln>
        </p:spPr>
        <p:style>
          <a:lnRef idx="1">
            <a:schemeClr val="accent1"/>
          </a:lnRef>
          <a:fillRef idx="0">
            <a:schemeClr val="accent1"/>
          </a:fillRef>
          <a:effectRef idx="0">
            <a:schemeClr val="accent1"/>
          </a:effectRef>
          <a:fontRef idx="minor">
            <a:schemeClr val="tx1"/>
          </a:fontRef>
        </p:style>
      </p:cxnSp>
      <p:sp>
        <p:nvSpPr>
          <p:cNvPr id="57362" name="TextBox 27"/>
          <p:cNvSpPr txBox="1">
            <a:spLocks noChangeArrowheads="1"/>
          </p:cNvSpPr>
          <p:nvPr/>
        </p:nvSpPr>
        <p:spPr bwMode="auto">
          <a:xfrm>
            <a:off x="3959225" y="6397625"/>
            <a:ext cx="1574800" cy="400050"/>
          </a:xfrm>
          <a:prstGeom prst="rect">
            <a:avLst/>
          </a:prstGeom>
          <a:noFill/>
          <a:ln w="9525">
            <a:noFill/>
            <a:miter lim="800000"/>
            <a:headEnd/>
            <a:tailEnd/>
          </a:ln>
        </p:spPr>
        <p:txBody>
          <a:bodyPr>
            <a:spAutoFit/>
          </a:bodyPr>
          <a:lstStyle/>
          <a:p>
            <a:pPr algn="ctr"/>
            <a:r>
              <a:rPr lang="en-US" altLang="zh-CN" sz="2000">
                <a:solidFill>
                  <a:srgbClr val="9900CC"/>
                </a:solidFill>
                <a:latin typeface="微软雅黑" pitchFamily="34" charset="-122"/>
                <a:ea typeface="微软雅黑" pitchFamily="34" charset="-122"/>
              </a:rPr>
              <a:t>Memory</a:t>
            </a:r>
            <a:endParaRPr lang="zh-CN" altLang="en-US" sz="2000">
              <a:solidFill>
                <a:srgbClr val="9900CC"/>
              </a:solidFill>
              <a:latin typeface="微软雅黑" pitchFamily="34" charset="-122"/>
              <a:ea typeface="微软雅黑" pitchFamily="34" charset="-122"/>
            </a:endParaRPr>
          </a:p>
        </p:txBody>
      </p:sp>
      <p:sp>
        <p:nvSpPr>
          <p:cNvPr id="57363" name="TextBox 28"/>
          <p:cNvSpPr txBox="1">
            <a:spLocks noChangeArrowheads="1"/>
          </p:cNvSpPr>
          <p:nvPr/>
        </p:nvSpPr>
        <p:spPr bwMode="auto">
          <a:xfrm>
            <a:off x="5832475" y="6361113"/>
            <a:ext cx="449263" cy="369887"/>
          </a:xfrm>
          <a:prstGeom prst="rect">
            <a:avLst/>
          </a:prstGeom>
          <a:noFill/>
          <a:ln w="9525">
            <a:noFill/>
            <a:miter lim="800000"/>
            <a:headEnd/>
            <a:tailEnd/>
          </a:ln>
        </p:spPr>
        <p:txBody>
          <a:bodyPr>
            <a:spAutoFit/>
          </a:bodyPr>
          <a:lstStyle/>
          <a:p>
            <a:pPr algn="ctr"/>
            <a:r>
              <a:rPr lang="en-US" altLang="zh-CN" b="1">
                <a:latin typeface="微软雅黑" pitchFamily="34" charset="-122"/>
                <a:ea typeface="微软雅黑" pitchFamily="34" charset="-122"/>
              </a:rPr>
              <a:t>0</a:t>
            </a:r>
            <a:endParaRPr lang="zh-CN" altLang="en-US" b="1">
              <a:latin typeface="微软雅黑" pitchFamily="34" charset="-122"/>
              <a:ea typeface="微软雅黑" pitchFamily="34" charset="-122"/>
            </a:endParaRPr>
          </a:p>
        </p:txBody>
      </p:sp>
      <p:sp>
        <p:nvSpPr>
          <p:cNvPr id="57364" name="TextBox 29"/>
          <p:cNvSpPr txBox="1">
            <a:spLocks noChangeArrowheads="1"/>
          </p:cNvSpPr>
          <p:nvPr/>
        </p:nvSpPr>
        <p:spPr bwMode="auto">
          <a:xfrm>
            <a:off x="5832475" y="3743325"/>
            <a:ext cx="630238" cy="369888"/>
          </a:xfrm>
          <a:prstGeom prst="rect">
            <a:avLst/>
          </a:prstGeom>
          <a:noFill/>
          <a:ln w="9525">
            <a:noFill/>
            <a:miter lim="800000"/>
            <a:headEnd/>
            <a:tailEnd/>
          </a:ln>
        </p:spPr>
        <p:txBody>
          <a:bodyPr>
            <a:spAutoFit/>
          </a:bodyPr>
          <a:lstStyle/>
          <a:p>
            <a:pPr algn="ctr"/>
            <a:r>
              <a:rPr lang="en-US" altLang="zh-CN" b="1">
                <a:latin typeface="微软雅黑" pitchFamily="34" charset="-122"/>
                <a:ea typeface="微软雅黑" pitchFamily="34" charset="-122"/>
              </a:rPr>
              <a:t>4G</a:t>
            </a:r>
            <a:endParaRPr lang="zh-CN" altLang="en-US" b="1">
              <a:latin typeface="微软雅黑" pitchFamily="34" charset="-122"/>
              <a:ea typeface="微软雅黑" pitchFamily="34" charset="-122"/>
            </a:endParaRPr>
          </a:p>
        </p:txBody>
      </p:sp>
      <p:sp>
        <p:nvSpPr>
          <p:cNvPr id="31" name="矩形 30"/>
          <p:cNvSpPr/>
          <p:nvPr/>
        </p:nvSpPr>
        <p:spPr>
          <a:xfrm>
            <a:off x="341313" y="3024188"/>
            <a:ext cx="674687" cy="314325"/>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37" name="直接连接符 36"/>
          <p:cNvCxnSpPr/>
          <p:nvPr/>
        </p:nvCxnSpPr>
        <p:spPr>
          <a:xfrm flipH="1">
            <a:off x="1285875" y="3203575"/>
            <a:ext cx="136525"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285875" y="2079625"/>
            <a:ext cx="0" cy="1123950"/>
          </a:xfrm>
          <a:prstGeom prst="line">
            <a:avLst/>
          </a:prstGeom>
          <a:ln w="28575">
            <a:solidFill>
              <a:srgbClr val="FF99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086100" y="2079625"/>
            <a:ext cx="0" cy="269875"/>
          </a:xfrm>
          <a:prstGeom prst="line">
            <a:avLst/>
          </a:prstGeom>
          <a:ln w="28575">
            <a:solidFill>
              <a:srgbClr val="FF9933"/>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157788" y="3203575"/>
            <a:ext cx="134937"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157788" y="2528888"/>
            <a:ext cx="0" cy="688975"/>
          </a:xfrm>
          <a:prstGeom prst="line">
            <a:avLst/>
          </a:prstGeom>
          <a:ln w="28575">
            <a:solidFill>
              <a:srgbClr val="FF993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2185988" y="2544763"/>
            <a:ext cx="2971800"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1285875" y="2246313"/>
            <a:ext cx="1800225" cy="0"/>
          </a:xfrm>
          <a:prstGeom prst="line">
            <a:avLst/>
          </a:prstGeom>
          <a:ln w="28575">
            <a:solidFill>
              <a:srgbClr val="FF9933"/>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2185988" y="2259013"/>
            <a:ext cx="0" cy="269875"/>
          </a:xfrm>
          <a:prstGeom prst="line">
            <a:avLst/>
          </a:prstGeom>
          <a:ln w="28575">
            <a:solidFill>
              <a:srgbClr val="FF9933"/>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2906713" y="3294063"/>
            <a:ext cx="0" cy="3060700"/>
          </a:xfrm>
          <a:prstGeom prst="line">
            <a:avLst/>
          </a:prstGeom>
          <a:ln w="28575">
            <a:solidFill>
              <a:schemeClr val="accent6">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2906713" y="6354763"/>
            <a:ext cx="765175" cy="0"/>
          </a:xfrm>
          <a:prstGeom prst="line">
            <a:avLst/>
          </a:prstGeom>
          <a:ln w="28575">
            <a:solidFill>
              <a:schemeClr val="accent6">
                <a:lumMod val="40000"/>
                <a:lumOff val="60000"/>
              </a:schemeClr>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832475" y="4149725"/>
            <a:ext cx="314325" cy="0"/>
          </a:xfrm>
          <a:prstGeom prst="line">
            <a:avLst/>
          </a:prstGeom>
          <a:ln w="28575">
            <a:solidFill>
              <a:schemeClr val="accent6">
                <a:lumMod val="40000"/>
                <a:lumOff val="6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5832475" y="6354763"/>
            <a:ext cx="314325" cy="0"/>
          </a:xfrm>
          <a:prstGeom prst="line">
            <a:avLst/>
          </a:prstGeom>
          <a:ln w="28575">
            <a:solidFill>
              <a:schemeClr val="accent6">
                <a:lumMod val="40000"/>
                <a:lumOff val="6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983288" y="4149725"/>
            <a:ext cx="0" cy="2205038"/>
          </a:xfrm>
          <a:prstGeom prst="line">
            <a:avLst/>
          </a:prstGeom>
          <a:ln w="28575">
            <a:solidFill>
              <a:schemeClr val="accent6">
                <a:lumMod val="40000"/>
                <a:lumOff val="60000"/>
              </a:schemeClr>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6732588" y="3294063"/>
            <a:ext cx="0" cy="1935162"/>
          </a:xfrm>
          <a:prstGeom prst="line">
            <a:avLst/>
          </a:prstGeom>
          <a:ln w="28575">
            <a:solidFill>
              <a:schemeClr val="accent6">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5967413" y="5229225"/>
            <a:ext cx="765175" cy="0"/>
          </a:xfrm>
          <a:prstGeom prst="line">
            <a:avLst/>
          </a:prstGeom>
          <a:ln w="28575">
            <a:solidFill>
              <a:schemeClr val="accent6">
                <a:lumMod val="40000"/>
                <a:lumOff val="6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3357563" y="4778375"/>
            <a:ext cx="314325" cy="0"/>
          </a:xfrm>
          <a:prstGeom prst="line">
            <a:avLst/>
          </a:prstGeom>
          <a:ln w="28575">
            <a:solidFill>
              <a:schemeClr val="accent6">
                <a:lumMod val="40000"/>
                <a:lumOff val="6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3492500" y="4778375"/>
            <a:ext cx="0" cy="1576388"/>
          </a:xfrm>
          <a:prstGeom prst="line">
            <a:avLst/>
          </a:prstGeom>
          <a:ln w="28575">
            <a:solidFill>
              <a:schemeClr val="accent6">
                <a:lumMod val="40000"/>
                <a:lumOff val="60000"/>
              </a:schemeClr>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562600" y="3294063"/>
            <a:ext cx="0" cy="314325"/>
          </a:xfrm>
          <a:prstGeom prst="line">
            <a:avLst/>
          </a:prstGeom>
          <a:ln w="28575">
            <a:solidFill>
              <a:schemeClr val="accent6">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3176588" y="3608388"/>
            <a:ext cx="2386012" cy="0"/>
          </a:xfrm>
          <a:prstGeom prst="line">
            <a:avLst/>
          </a:prstGeom>
          <a:ln w="28575">
            <a:solidFill>
              <a:schemeClr val="accent6">
                <a:lumMod val="40000"/>
                <a:lumOff val="6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3176588" y="3608388"/>
            <a:ext cx="0" cy="2025650"/>
          </a:xfrm>
          <a:prstGeom prst="line">
            <a:avLst/>
          </a:prstGeom>
          <a:ln w="28575">
            <a:solidFill>
              <a:schemeClr val="accent6">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3176588" y="5634038"/>
            <a:ext cx="315912" cy="0"/>
          </a:xfrm>
          <a:prstGeom prst="line">
            <a:avLst/>
          </a:prstGeom>
          <a:ln w="28575">
            <a:solidFill>
              <a:schemeClr val="accent6">
                <a:lumMod val="40000"/>
                <a:lumOff val="6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TextBox 78"/>
          <p:cNvSpPr txBox="1">
            <a:spLocks noChangeArrowheads="1"/>
          </p:cNvSpPr>
          <p:nvPr/>
        </p:nvSpPr>
        <p:spPr bwMode="auto">
          <a:xfrm>
            <a:off x="4044950" y="4133850"/>
            <a:ext cx="1395413" cy="368300"/>
          </a:xfrm>
          <a:prstGeom prst="rect">
            <a:avLst/>
          </a:prstGeom>
          <a:noFill/>
          <a:ln w="9525">
            <a:noFill/>
            <a:miter lim="800000"/>
            <a:headEnd/>
            <a:tailEnd/>
          </a:ln>
        </p:spPr>
        <p:txBody>
          <a:bodyPr>
            <a:spAutoFit/>
          </a:bodyPr>
          <a:lstStyle/>
          <a:p>
            <a:pPr algn="ctr"/>
            <a:r>
              <a:rPr lang="en-US" altLang="zh-CN" b="1">
                <a:latin typeface="微软雅黑" pitchFamily="34" charset="-122"/>
                <a:ea typeface="微软雅黑" pitchFamily="34" charset="-122"/>
              </a:rPr>
              <a:t>00000000</a:t>
            </a:r>
            <a:endParaRPr lang="zh-CN" altLang="en-US" b="1">
              <a:latin typeface="微软雅黑" pitchFamily="34" charset="-122"/>
              <a:ea typeface="微软雅黑" pitchFamily="34" charset="-122"/>
            </a:endParaRPr>
          </a:p>
        </p:txBody>
      </p:sp>
      <p:sp>
        <p:nvSpPr>
          <p:cNvPr id="80" name="TextBox 79"/>
          <p:cNvSpPr txBox="1">
            <a:spLocks noChangeArrowheads="1"/>
          </p:cNvSpPr>
          <p:nvPr/>
        </p:nvSpPr>
        <p:spPr bwMode="auto">
          <a:xfrm>
            <a:off x="4048125" y="4440238"/>
            <a:ext cx="1395413" cy="369887"/>
          </a:xfrm>
          <a:prstGeom prst="rect">
            <a:avLst/>
          </a:prstGeom>
          <a:noFill/>
          <a:ln w="9525">
            <a:noFill/>
            <a:miter lim="800000"/>
            <a:headEnd/>
            <a:tailEnd/>
          </a:ln>
        </p:spPr>
        <p:txBody>
          <a:bodyPr>
            <a:spAutoFit/>
          </a:bodyPr>
          <a:lstStyle/>
          <a:p>
            <a:pPr algn="ctr"/>
            <a:r>
              <a:rPr lang="en-US" altLang="zh-CN" b="1">
                <a:latin typeface="微软雅黑" pitchFamily="34" charset="-122"/>
                <a:ea typeface="微软雅黑" pitchFamily="34" charset="-122"/>
              </a:rPr>
              <a:t>00000000</a:t>
            </a:r>
            <a:endParaRPr lang="zh-CN" altLang="en-US" b="1">
              <a:latin typeface="微软雅黑" pitchFamily="34" charset="-122"/>
              <a:ea typeface="微软雅黑" pitchFamily="34" charset="-122"/>
            </a:endParaRPr>
          </a:p>
        </p:txBody>
      </p:sp>
      <p:sp>
        <p:nvSpPr>
          <p:cNvPr id="81" name="椭圆 80"/>
          <p:cNvSpPr/>
          <p:nvPr/>
        </p:nvSpPr>
        <p:spPr>
          <a:xfrm>
            <a:off x="566738" y="3473450"/>
            <a:ext cx="225425" cy="22542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latin typeface="微软雅黑" pitchFamily="34" charset="-122"/>
                <a:ea typeface="微软雅黑" pitchFamily="34" charset="-122"/>
              </a:rPr>
              <a:t>1</a:t>
            </a:r>
            <a:endParaRPr lang="zh-CN" altLang="en-US" dirty="0">
              <a:latin typeface="微软雅黑" pitchFamily="34" charset="-122"/>
              <a:ea typeface="微软雅黑" pitchFamily="34" charset="-122"/>
            </a:endParaRPr>
          </a:p>
        </p:txBody>
      </p:sp>
      <p:sp>
        <p:nvSpPr>
          <p:cNvPr id="82" name="椭圆 81"/>
          <p:cNvSpPr/>
          <p:nvPr/>
        </p:nvSpPr>
        <p:spPr>
          <a:xfrm>
            <a:off x="971550" y="2124075"/>
            <a:ext cx="225425" cy="22542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latin typeface="微软雅黑" pitchFamily="34" charset="-122"/>
                <a:ea typeface="微软雅黑" pitchFamily="34" charset="-122"/>
              </a:rPr>
              <a:t>2</a:t>
            </a:r>
            <a:endParaRPr lang="zh-CN" altLang="en-US" dirty="0">
              <a:latin typeface="微软雅黑" pitchFamily="34" charset="-122"/>
              <a:ea typeface="微软雅黑" pitchFamily="34" charset="-122"/>
            </a:endParaRPr>
          </a:p>
        </p:txBody>
      </p:sp>
      <p:sp>
        <p:nvSpPr>
          <p:cNvPr id="83" name="椭圆 82"/>
          <p:cNvSpPr/>
          <p:nvPr/>
        </p:nvSpPr>
        <p:spPr>
          <a:xfrm>
            <a:off x="2546350" y="4689475"/>
            <a:ext cx="225425" cy="22542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latin typeface="微软雅黑" pitchFamily="34" charset="-122"/>
                <a:ea typeface="微软雅黑" pitchFamily="34" charset="-122"/>
              </a:rPr>
              <a:t>4</a:t>
            </a:r>
            <a:endParaRPr lang="zh-CN" altLang="en-US" dirty="0">
              <a:latin typeface="微软雅黑" pitchFamily="34" charset="-122"/>
              <a:ea typeface="微软雅黑" pitchFamily="34" charset="-122"/>
            </a:endParaRPr>
          </a:p>
        </p:txBody>
      </p:sp>
      <p:sp>
        <p:nvSpPr>
          <p:cNvPr id="84" name="椭圆 83"/>
          <p:cNvSpPr/>
          <p:nvPr/>
        </p:nvSpPr>
        <p:spPr>
          <a:xfrm>
            <a:off x="3986213" y="2214563"/>
            <a:ext cx="225425" cy="2238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latin typeface="微软雅黑" pitchFamily="34" charset="-122"/>
                <a:ea typeface="微软雅黑" pitchFamily="34" charset="-122"/>
              </a:rPr>
              <a:t>3</a:t>
            </a:r>
            <a:endParaRPr lang="zh-CN" altLang="en-US" dirty="0">
              <a:latin typeface="微软雅黑" pitchFamily="34" charset="-122"/>
              <a:ea typeface="微软雅黑" pitchFamily="34" charset="-122"/>
            </a:endParaRPr>
          </a:p>
        </p:txBody>
      </p:sp>
      <p:sp>
        <p:nvSpPr>
          <p:cNvPr id="85" name="椭圆 84"/>
          <p:cNvSpPr/>
          <p:nvPr/>
        </p:nvSpPr>
        <p:spPr>
          <a:xfrm>
            <a:off x="3311525" y="3698875"/>
            <a:ext cx="225425" cy="22542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latin typeface="微软雅黑" pitchFamily="34" charset="-122"/>
                <a:ea typeface="微软雅黑" pitchFamily="34" charset="-122"/>
              </a:rPr>
              <a:t>5</a:t>
            </a:r>
            <a:endParaRPr lang="zh-CN" altLang="en-US" dirty="0">
              <a:latin typeface="微软雅黑" pitchFamily="34" charset="-122"/>
              <a:ea typeface="微软雅黑" pitchFamily="34" charset="-122"/>
            </a:endParaRPr>
          </a:p>
        </p:txBody>
      </p:sp>
      <p:sp>
        <p:nvSpPr>
          <p:cNvPr id="86" name="椭圆 85"/>
          <p:cNvSpPr/>
          <p:nvPr/>
        </p:nvSpPr>
        <p:spPr>
          <a:xfrm>
            <a:off x="4616450" y="3789363"/>
            <a:ext cx="225425" cy="22542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latin typeface="微软雅黑" pitchFamily="34" charset="-122"/>
                <a:ea typeface="微软雅黑" pitchFamily="34" charset="-122"/>
              </a:rPr>
              <a:t>6</a:t>
            </a:r>
            <a:endParaRPr lang="zh-CN" altLang="en-US" dirty="0">
              <a:latin typeface="微软雅黑" pitchFamily="34" charset="-122"/>
              <a:ea typeface="微软雅黑" pitchFamily="34" charset="-122"/>
            </a:endParaRPr>
          </a:p>
        </p:txBody>
      </p:sp>
      <p:sp>
        <p:nvSpPr>
          <p:cNvPr id="87" name="TextBox 86"/>
          <p:cNvSpPr txBox="1">
            <a:spLocks noChangeArrowheads="1"/>
          </p:cNvSpPr>
          <p:nvPr/>
        </p:nvSpPr>
        <p:spPr bwMode="auto">
          <a:xfrm>
            <a:off x="1422400" y="819150"/>
            <a:ext cx="1528763" cy="368300"/>
          </a:xfrm>
          <a:prstGeom prst="rect">
            <a:avLst/>
          </a:prstGeom>
          <a:noFill/>
          <a:ln w="9525">
            <a:noFill/>
            <a:miter lim="800000"/>
            <a:headEnd/>
            <a:tailEnd/>
          </a:ln>
        </p:spPr>
        <p:txBody>
          <a:bodyPr>
            <a:spAutoFit/>
          </a:bodyPr>
          <a:lstStyle/>
          <a:p>
            <a:r>
              <a:rPr lang="en-US" altLang="zh-CN">
                <a:latin typeface="微软雅黑" pitchFamily="34" charset="-122"/>
                <a:ea typeface="微软雅黑" pitchFamily="34" charset="-122"/>
              </a:rPr>
              <a:t>. . . . . . . . . . .</a:t>
            </a:r>
            <a:endParaRPr lang="zh-CN" altLang="en-US">
              <a:latin typeface="微软雅黑" pitchFamily="34" charset="-122"/>
              <a:ea typeface="微软雅黑" pitchFamily="34" charset="-122"/>
            </a:endParaRPr>
          </a:p>
        </p:txBody>
      </p:sp>
      <p:sp>
        <p:nvSpPr>
          <p:cNvPr id="88" name="TextBox 87"/>
          <p:cNvSpPr txBox="1">
            <a:spLocks noChangeArrowheads="1"/>
          </p:cNvSpPr>
          <p:nvPr/>
        </p:nvSpPr>
        <p:spPr bwMode="auto">
          <a:xfrm>
            <a:off x="1422400" y="1035050"/>
            <a:ext cx="1528763" cy="368300"/>
          </a:xfrm>
          <a:prstGeom prst="rect">
            <a:avLst/>
          </a:prstGeom>
          <a:noFill/>
          <a:ln w="9525">
            <a:noFill/>
            <a:miter lim="800000"/>
            <a:headEnd/>
            <a:tailEnd/>
          </a:ln>
        </p:spPr>
        <p:txBody>
          <a:bodyPr>
            <a:spAutoFit/>
          </a:bodyPr>
          <a:lstStyle/>
          <a:p>
            <a:r>
              <a:rPr lang="en-US" altLang="zh-CN">
                <a:latin typeface="微软雅黑" pitchFamily="34" charset="-122"/>
                <a:ea typeface="微软雅黑" pitchFamily="34" charset="-122"/>
              </a:rPr>
              <a:t>. . . . . . . . . . .</a:t>
            </a:r>
            <a:endParaRPr lang="zh-CN" altLang="en-US">
              <a:latin typeface="微软雅黑" pitchFamily="34" charset="-122"/>
              <a:ea typeface="微软雅黑" pitchFamily="34" charset="-122"/>
            </a:endParaRPr>
          </a:p>
        </p:txBody>
      </p:sp>
      <p:sp>
        <p:nvSpPr>
          <p:cNvPr id="89" name="TextBox 88"/>
          <p:cNvSpPr txBox="1">
            <a:spLocks noChangeArrowheads="1"/>
          </p:cNvSpPr>
          <p:nvPr/>
        </p:nvSpPr>
        <p:spPr bwMode="auto">
          <a:xfrm>
            <a:off x="1422400" y="1268413"/>
            <a:ext cx="1528763" cy="369887"/>
          </a:xfrm>
          <a:prstGeom prst="rect">
            <a:avLst/>
          </a:prstGeom>
          <a:noFill/>
          <a:ln w="9525">
            <a:noFill/>
            <a:miter lim="800000"/>
            <a:headEnd/>
            <a:tailEnd/>
          </a:ln>
        </p:spPr>
        <p:txBody>
          <a:bodyPr>
            <a:spAutoFit/>
          </a:bodyPr>
          <a:lstStyle/>
          <a:p>
            <a:r>
              <a:rPr lang="en-US" altLang="zh-CN">
                <a:latin typeface="微软雅黑" pitchFamily="34" charset="-122"/>
                <a:ea typeface="微软雅黑" pitchFamily="34" charset="-122"/>
              </a:rPr>
              <a:t>. . . . . . . . . . .</a:t>
            </a:r>
            <a:endParaRPr lang="zh-CN" altLang="en-US">
              <a:latin typeface="微软雅黑" pitchFamily="34" charset="-122"/>
              <a:ea typeface="微软雅黑" pitchFamily="34" charset="-122"/>
            </a:endParaRPr>
          </a:p>
        </p:txBody>
      </p:sp>
      <p:sp>
        <p:nvSpPr>
          <p:cNvPr id="90" name="TextBox 89"/>
          <p:cNvSpPr txBox="1">
            <a:spLocks noChangeArrowheads="1"/>
          </p:cNvSpPr>
          <p:nvPr/>
        </p:nvSpPr>
        <p:spPr bwMode="auto">
          <a:xfrm>
            <a:off x="1422400" y="1484313"/>
            <a:ext cx="1528763" cy="369887"/>
          </a:xfrm>
          <a:prstGeom prst="rect">
            <a:avLst/>
          </a:prstGeom>
          <a:noFill/>
          <a:ln w="9525">
            <a:noFill/>
            <a:miter lim="800000"/>
            <a:headEnd/>
            <a:tailEnd/>
          </a:ln>
        </p:spPr>
        <p:txBody>
          <a:bodyPr>
            <a:spAutoFit/>
          </a:bodyPr>
          <a:lstStyle/>
          <a:p>
            <a:r>
              <a:rPr lang="en-US" altLang="zh-CN">
                <a:latin typeface="微软雅黑" pitchFamily="34" charset="-122"/>
                <a:ea typeface="微软雅黑" pitchFamily="34" charset="-122"/>
              </a:rPr>
              <a:t>. . . . . . . . . . .</a:t>
            </a:r>
            <a:endParaRPr lang="zh-CN" altLang="en-US">
              <a:latin typeface="微软雅黑" pitchFamily="34" charset="-122"/>
              <a:ea typeface="微软雅黑" pitchFamily="34" charset="-122"/>
            </a:endParaRPr>
          </a:p>
        </p:txBody>
      </p:sp>
      <p:sp>
        <p:nvSpPr>
          <p:cNvPr id="91" name="TextBox 90"/>
          <p:cNvSpPr txBox="1">
            <a:spLocks noChangeArrowheads="1"/>
          </p:cNvSpPr>
          <p:nvPr/>
        </p:nvSpPr>
        <p:spPr bwMode="auto">
          <a:xfrm>
            <a:off x="4032250" y="4679950"/>
            <a:ext cx="1530350" cy="369888"/>
          </a:xfrm>
          <a:prstGeom prst="rect">
            <a:avLst/>
          </a:prstGeom>
          <a:noFill/>
          <a:ln w="9525">
            <a:noFill/>
            <a:miter lim="800000"/>
            <a:headEnd/>
            <a:tailEnd/>
          </a:ln>
        </p:spPr>
        <p:txBody>
          <a:bodyPr>
            <a:spAutoFit/>
          </a:bodyPr>
          <a:lstStyle/>
          <a:p>
            <a:r>
              <a:rPr lang="en-US" altLang="zh-CN">
                <a:latin typeface="微软雅黑" pitchFamily="34" charset="-122"/>
                <a:ea typeface="微软雅黑" pitchFamily="34" charset="-122"/>
              </a:rPr>
              <a:t>. . . . . . . . . . .</a:t>
            </a:r>
            <a:endParaRPr lang="zh-CN" altLang="en-US">
              <a:latin typeface="微软雅黑" pitchFamily="34" charset="-122"/>
              <a:ea typeface="微软雅黑" pitchFamily="34" charset="-122"/>
            </a:endParaRPr>
          </a:p>
        </p:txBody>
      </p:sp>
      <p:sp>
        <p:nvSpPr>
          <p:cNvPr id="92" name="TextBox 91"/>
          <p:cNvSpPr txBox="1">
            <a:spLocks noChangeArrowheads="1"/>
          </p:cNvSpPr>
          <p:nvPr/>
        </p:nvSpPr>
        <p:spPr bwMode="auto">
          <a:xfrm>
            <a:off x="4032250" y="5003800"/>
            <a:ext cx="1530350" cy="369888"/>
          </a:xfrm>
          <a:prstGeom prst="rect">
            <a:avLst/>
          </a:prstGeom>
          <a:noFill/>
          <a:ln w="9525">
            <a:noFill/>
            <a:miter lim="800000"/>
            <a:headEnd/>
            <a:tailEnd/>
          </a:ln>
        </p:spPr>
        <p:txBody>
          <a:bodyPr>
            <a:spAutoFit/>
          </a:bodyPr>
          <a:lstStyle/>
          <a:p>
            <a:r>
              <a:rPr lang="en-US" altLang="zh-CN">
                <a:latin typeface="微软雅黑" pitchFamily="34" charset="-122"/>
                <a:ea typeface="微软雅黑" pitchFamily="34" charset="-122"/>
              </a:rPr>
              <a:t>. . . . . . . . . . .</a:t>
            </a:r>
            <a:endParaRPr lang="zh-CN" altLang="en-US">
              <a:latin typeface="微软雅黑" pitchFamily="34" charset="-122"/>
              <a:ea typeface="微软雅黑" pitchFamily="34" charset="-122"/>
            </a:endParaRPr>
          </a:p>
        </p:txBody>
      </p:sp>
      <p:sp>
        <p:nvSpPr>
          <p:cNvPr id="93" name="TextBox 92"/>
          <p:cNvSpPr txBox="1">
            <a:spLocks noChangeArrowheads="1"/>
          </p:cNvSpPr>
          <p:nvPr/>
        </p:nvSpPr>
        <p:spPr bwMode="auto">
          <a:xfrm>
            <a:off x="4032250" y="5273675"/>
            <a:ext cx="1530350" cy="369888"/>
          </a:xfrm>
          <a:prstGeom prst="rect">
            <a:avLst/>
          </a:prstGeom>
          <a:noFill/>
          <a:ln w="9525">
            <a:noFill/>
            <a:miter lim="800000"/>
            <a:headEnd/>
            <a:tailEnd/>
          </a:ln>
        </p:spPr>
        <p:txBody>
          <a:bodyPr>
            <a:spAutoFit/>
          </a:bodyPr>
          <a:lstStyle/>
          <a:p>
            <a:r>
              <a:rPr lang="en-US" altLang="zh-CN">
                <a:latin typeface="微软雅黑" pitchFamily="34" charset="-122"/>
                <a:ea typeface="微软雅黑" pitchFamily="34" charset="-122"/>
              </a:rPr>
              <a:t>. . . . . . . . . . .</a:t>
            </a:r>
            <a:endParaRPr lang="zh-CN" altLang="en-US">
              <a:latin typeface="微软雅黑" pitchFamily="34" charset="-122"/>
              <a:ea typeface="微软雅黑" pitchFamily="34" charset="-122"/>
            </a:endParaRPr>
          </a:p>
        </p:txBody>
      </p:sp>
      <p:sp>
        <p:nvSpPr>
          <p:cNvPr id="94" name="TextBox 93"/>
          <p:cNvSpPr txBox="1">
            <a:spLocks noChangeArrowheads="1"/>
          </p:cNvSpPr>
          <p:nvPr/>
        </p:nvSpPr>
        <p:spPr bwMode="auto">
          <a:xfrm>
            <a:off x="4032250" y="5599113"/>
            <a:ext cx="1530350" cy="368300"/>
          </a:xfrm>
          <a:prstGeom prst="rect">
            <a:avLst/>
          </a:prstGeom>
          <a:noFill/>
          <a:ln w="9525">
            <a:noFill/>
            <a:miter lim="800000"/>
            <a:headEnd/>
            <a:tailEnd/>
          </a:ln>
        </p:spPr>
        <p:txBody>
          <a:bodyPr>
            <a:spAutoFit/>
          </a:bodyPr>
          <a:lstStyle/>
          <a:p>
            <a:r>
              <a:rPr lang="en-US" altLang="zh-CN">
                <a:latin typeface="微软雅黑" pitchFamily="34" charset="-122"/>
                <a:ea typeface="微软雅黑" pitchFamily="34" charset="-122"/>
              </a:rPr>
              <a:t>. . . . . . . . . . .</a:t>
            </a:r>
            <a:endParaRPr lang="zh-CN" altLang="en-US">
              <a:latin typeface="微软雅黑" pitchFamily="34" charset="-122"/>
              <a:ea typeface="微软雅黑" pitchFamily="34" charset="-122"/>
            </a:endParaRPr>
          </a:p>
        </p:txBody>
      </p:sp>
      <p:sp>
        <p:nvSpPr>
          <p:cNvPr id="95" name="TextBox 94"/>
          <p:cNvSpPr txBox="1">
            <a:spLocks noChangeArrowheads="1"/>
          </p:cNvSpPr>
          <p:nvPr/>
        </p:nvSpPr>
        <p:spPr bwMode="auto">
          <a:xfrm>
            <a:off x="4032250" y="5954713"/>
            <a:ext cx="1530350" cy="369887"/>
          </a:xfrm>
          <a:prstGeom prst="rect">
            <a:avLst/>
          </a:prstGeom>
          <a:noFill/>
          <a:ln w="9525">
            <a:noFill/>
            <a:miter lim="800000"/>
            <a:headEnd/>
            <a:tailEnd/>
          </a:ln>
        </p:spPr>
        <p:txBody>
          <a:bodyPr>
            <a:spAutoFit/>
          </a:bodyPr>
          <a:lstStyle/>
          <a:p>
            <a:r>
              <a:rPr lang="en-US" altLang="zh-CN">
                <a:latin typeface="微软雅黑" pitchFamily="34" charset="-122"/>
                <a:ea typeface="微软雅黑" pitchFamily="34" charset="-122"/>
              </a:rPr>
              <a:t>. . . . . . . . . . .</a:t>
            </a:r>
            <a:endParaRPr lang="zh-CN" altLang="en-US">
              <a:latin typeface="微软雅黑" pitchFamily="34" charset="-122"/>
              <a:ea typeface="微软雅黑" pitchFamily="34" charset="-122"/>
            </a:endParaRPr>
          </a:p>
        </p:txBody>
      </p:sp>
      <p:sp>
        <p:nvSpPr>
          <p:cNvPr id="96" name="TextBox 95"/>
          <p:cNvSpPr txBox="1">
            <a:spLocks noChangeArrowheads="1"/>
          </p:cNvSpPr>
          <p:nvPr/>
        </p:nvSpPr>
        <p:spPr bwMode="auto">
          <a:xfrm>
            <a:off x="6210300" y="5138738"/>
            <a:ext cx="2997200" cy="1631950"/>
          </a:xfrm>
          <a:prstGeom prst="rect">
            <a:avLst/>
          </a:prstGeom>
          <a:noFill/>
          <a:ln w="9525">
            <a:noFill/>
            <a:miter lim="800000"/>
            <a:headEnd/>
            <a:tailEnd/>
          </a:ln>
        </p:spPr>
        <p:txBody>
          <a:bodyPr>
            <a:spAutoFit/>
          </a:bodyPr>
          <a:lstStyle/>
          <a:p>
            <a:pPr>
              <a:lnSpc>
                <a:spcPts val="3000"/>
              </a:lnSpc>
            </a:pPr>
            <a:r>
              <a:rPr lang="en-US" altLang="zh-CN" sz="1600" dirty="0">
                <a:latin typeface="微软雅黑" pitchFamily="34" charset="-122"/>
                <a:ea typeface="微软雅黑" pitchFamily="34" charset="-122"/>
              </a:rPr>
              <a:t>segment</a:t>
            </a:r>
            <a:r>
              <a:rPr lang="zh-CN" altLang="en-US" sz="1600" dirty="0">
                <a:latin typeface="微软雅黑" pitchFamily="34" charset="-122"/>
                <a:ea typeface="微软雅黑" pitchFamily="34" charset="-122"/>
              </a:rPr>
              <a:t>实际使用的内存：</a:t>
            </a:r>
            <a:endParaRPr lang="en-US" altLang="zh-CN" sz="1600" dirty="0">
              <a:latin typeface="微软雅黑" pitchFamily="34" charset="-122"/>
              <a:ea typeface="微软雅黑" pitchFamily="34" charset="-122"/>
            </a:endParaRPr>
          </a:p>
          <a:p>
            <a:pPr>
              <a:lnSpc>
                <a:spcPts val="3000"/>
              </a:lnSpc>
            </a:pPr>
            <a:r>
              <a:rPr lang="en-US" altLang="zh-CN" sz="1600" dirty="0">
                <a:latin typeface="微软雅黑" pitchFamily="34" charset="-122"/>
                <a:ea typeface="微软雅黑" pitchFamily="34" charset="-122"/>
              </a:rPr>
              <a:t>[</a:t>
            </a:r>
            <a:r>
              <a:rPr lang="en-US" altLang="zh-CN" sz="1600" dirty="0" err="1">
                <a:latin typeface="微软雅黑" pitchFamily="34" charset="-122"/>
                <a:ea typeface="微软雅黑" pitchFamily="34" charset="-122"/>
              </a:rPr>
              <a:t>VirtAddr</a:t>
            </a: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VirtAddr+</a:t>
            </a:r>
            <a:r>
              <a:rPr lang="en-US" altLang="zh-CN" sz="1600" b="1" dirty="0" err="1">
                <a:solidFill>
                  <a:srgbClr val="0066CC"/>
                </a:solidFill>
                <a:latin typeface="微软雅黑" pitchFamily="34" charset="-122"/>
                <a:ea typeface="微软雅黑" pitchFamily="34" charset="-122"/>
              </a:rPr>
              <a:t>MemSiz</a:t>
            </a:r>
            <a:r>
              <a:rPr lang="en-US" altLang="zh-CN" sz="1600" dirty="0">
                <a:latin typeface="微软雅黑" pitchFamily="34" charset="-122"/>
                <a:ea typeface="微软雅黑" pitchFamily="34" charset="-122"/>
              </a:rPr>
              <a:t>)</a:t>
            </a:r>
          </a:p>
          <a:p>
            <a:pPr>
              <a:lnSpc>
                <a:spcPts val="3000"/>
              </a:lnSpc>
            </a:pPr>
            <a:r>
              <a:rPr lang="en-US" altLang="zh-CN" sz="1600" dirty="0">
                <a:latin typeface="微软雅黑" pitchFamily="34" charset="-122"/>
                <a:ea typeface="微软雅黑" pitchFamily="34" charset="-122"/>
              </a:rPr>
              <a:t>segment</a:t>
            </a:r>
            <a:r>
              <a:rPr lang="zh-CN" altLang="en-US" sz="1600" dirty="0">
                <a:latin typeface="微软雅黑" pitchFamily="34" charset="-122"/>
                <a:ea typeface="微软雅黑" pitchFamily="34" charset="-122"/>
              </a:rPr>
              <a:t>所加载的内存：</a:t>
            </a:r>
            <a:endParaRPr lang="en-US" altLang="zh-CN" sz="1600" dirty="0">
              <a:latin typeface="微软雅黑" pitchFamily="34" charset="-122"/>
              <a:ea typeface="微软雅黑" pitchFamily="34" charset="-122"/>
            </a:endParaRPr>
          </a:p>
          <a:p>
            <a:pPr>
              <a:lnSpc>
                <a:spcPts val="3000"/>
              </a:lnSpc>
            </a:pPr>
            <a:r>
              <a:rPr lang="en-US" altLang="zh-CN" sz="1600" dirty="0">
                <a:latin typeface="微软雅黑" pitchFamily="34" charset="-122"/>
                <a:ea typeface="微软雅黑" pitchFamily="34" charset="-122"/>
              </a:rPr>
              <a:t>[</a:t>
            </a:r>
            <a:r>
              <a:rPr lang="en-US" altLang="zh-CN" sz="1600" dirty="0" err="1">
                <a:latin typeface="微软雅黑" pitchFamily="34" charset="-122"/>
                <a:ea typeface="微软雅黑" pitchFamily="34" charset="-122"/>
              </a:rPr>
              <a:t>VirtAddr</a:t>
            </a: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VirtAddr+</a:t>
            </a:r>
            <a:r>
              <a:rPr lang="en-US" altLang="zh-CN" sz="1600" b="1" dirty="0" err="1">
                <a:solidFill>
                  <a:srgbClr val="0066CC"/>
                </a:solidFill>
                <a:latin typeface="微软雅黑" pitchFamily="34" charset="-122"/>
                <a:ea typeface="微软雅黑" pitchFamily="34" charset="-122"/>
              </a:rPr>
              <a:t>FileSiz</a:t>
            </a:r>
            <a:r>
              <a:rPr lang="en-US" altLang="zh-CN" sz="1600" dirty="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linds(horizontal)">
                                      <p:cBhvr>
                                        <p:cTn id="12" dur="500"/>
                                        <p:tgtEl>
                                          <p:spTgt spid="3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blinds(horizontal)">
                                      <p:cBhvr>
                                        <p:cTn id="15" dur="500"/>
                                        <p:tgtEl>
                                          <p:spTgt spid="8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2"/>
                                        </p:tgtEl>
                                        <p:attrNameLst>
                                          <p:attrName>style.visibility</p:attrName>
                                        </p:attrNameLst>
                                      </p:cBhvr>
                                      <p:to>
                                        <p:strVal val="visible"/>
                                      </p:to>
                                    </p:set>
                                    <p:animEffect transition="in" filter="blinds(horizontal)">
                                      <p:cBhvr>
                                        <p:cTn id="20" dur="500"/>
                                        <p:tgtEl>
                                          <p:spTgt spid="82"/>
                                        </p:tgtEl>
                                      </p:cBhvr>
                                    </p:animEffect>
                                  </p:childTnLst>
                                </p:cTn>
                              </p:par>
                              <p:par>
                                <p:cTn id="21" presetID="3" presetClass="entr" presetSubtype="1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blinds(horizontal)">
                                      <p:cBhvr>
                                        <p:cTn id="23" dur="500"/>
                                        <p:tgtEl>
                                          <p:spTgt spid="38"/>
                                        </p:tgtEl>
                                      </p:cBhvr>
                                    </p:animEffect>
                                  </p:childTnLst>
                                </p:cTn>
                              </p:par>
                              <p:par>
                                <p:cTn id="24" presetID="3" presetClass="entr" presetSubtype="10" fill="hold"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blinds(horizontal)">
                                      <p:cBhvr>
                                        <p:cTn id="26" dur="500"/>
                                        <p:tgtEl>
                                          <p:spTgt spid="37"/>
                                        </p:tgtEl>
                                      </p:cBhvr>
                                    </p:animEffect>
                                  </p:childTnLst>
                                </p:cTn>
                              </p:par>
                              <p:par>
                                <p:cTn id="27" presetID="3" presetClass="entr" presetSubtype="1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88"/>
                                        </p:tgtEl>
                                        <p:attrNameLst>
                                          <p:attrName>style.visibility</p:attrName>
                                        </p:attrNameLst>
                                      </p:cBhvr>
                                      <p:to>
                                        <p:strVal val="visible"/>
                                      </p:to>
                                    </p:set>
                                    <p:animEffect transition="in" filter="blinds(horizontal)">
                                      <p:cBhvr>
                                        <p:cTn id="34" dur="500"/>
                                        <p:tgtEl>
                                          <p:spTgt spid="8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89"/>
                                        </p:tgtEl>
                                        <p:attrNameLst>
                                          <p:attrName>style.visibility</p:attrName>
                                        </p:attrNameLst>
                                      </p:cBhvr>
                                      <p:to>
                                        <p:strVal val="visible"/>
                                      </p:to>
                                    </p:set>
                                    <p:animEffect transition="in" filter="blinds(horizontal)">
                                      <p:cBhvr>
                                        <p:cTn id="37" dur="500"/>
                                        <p:tgtEl>
                                          <p:spTgt spid="89"/>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90"/>
                                        </p:tgtEl>
                                        <p:attrNameLst>
                                          <p:attrName>style.visibility</p:attrName>
                                        </p:attrNameLst>
                                      </p:cBhvr>
                                      <p:to>
                                        <p:strVal val="visible"/>
                                      </p:to>
                                    </p:set>
                                    <p:animEffect transition="in" filter="blinds(horizontal)">
                                      <p:cBhvr>
                                        <p:cTn id="40" dur="500"/>
                                        <p:tgtEl>
                                          <p:spTgt spid="90"/>
                                        </p:tgtEl>
                                      </p:cBhvr>
                                    </p:animEffect>
                                  </p:childTnLst>
                                </p:cTn>
                              </p:par>
                              <p:par>
                                <p:cTn id="41" presetID="3" presetClass="entr" presetSubtype="1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blinds(horizontal)">
                                      <p:cBhvr>
                                        <p:cTn id="43" dur="500"/>
                                        <p:tgtEl>
                                          <p:spTgt spid="7"/>
                                        </p:tgtEl>
                                      </p:cBhvr>
                                    </p:animEffect>
                                  </p:childTnLst>
                                </p:cTn>
                              </p:par>
                              <p:par>
                                <p:cTn id="44" presetID="3" presetClass="entr" presetSubtype="10" fill="hold"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blinds(horizontal)">
                                      <p:cBhvr>
                                        <p:cTn id="46" dur="500"/>
                                        <p:tgtEl>
                                          <p:spTgt spid="50"/>
                                        </p:tgtEl>
                                      </p:cBhvr>
                                    </p:animEffect>
                                  </p:childTnLst>
                                </p:cTn>
                              </p:par>
                              <p:par>
                                <p:cTn id="47" presetID="3" presetClass="entr" presetSubtype="10" fill="hold"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blinds(horizontal)">
                                      <p:cBhvr>
                                        <p:cTn id="49" dur="500"/>
                                        <p:tgtEl>
                                          <p:spTgt spid="42"/>
                                        </p:tgtEl>
                                      </p:cBhvr>
                                    </p:animEffect>
                                  </p:childTnLst>
                                </p:cTn>
                              </p:par>
                              <p:par>
                                <p:cTn id="50" presetID="3" presetClass="entr" presetSubtype="10" fill="hold"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blinds(horizontal)">
                                      <p:cBhvr>
                                        <p:cTn id="52" dur="500"/>
                                        <p:tgtEl>
                                          <p:spTgt spid="53"/>
                                        </p:tgtEl>
                                      </p:cBhvr>
                                    </p:animEffect>
                                  </p:childTnLst>
                                </p:cTn>
                              </p:par>
                              <p:par>
                                <p:cTn id="53" presetID="3" presetClass="entr" presetSubtype="10" fill="hold" nodeType="with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blinds(horizontal)">
                                      <p:cBhvr>
                                        <p:cTn id="55" dur="500"/>
                                        <p:tgtEl>
                                          <p:spTgt spid="48"/>
                                        </p:tgtEl>
                                      </p:cBhvr>
                                    </p:animEffect>
                                  </p:childTnLst>
                                </p:cTn>
                              </p:par>
                              <p:par>
                                <p:cTn id="56" presetID="3" presetClass="entr" presetSubtype="10" fill="hold" nodeType="with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blinds(horizontal)">
                                      <p:cBhvr>
                                        <p:cTn id="58" dur="500"/>
                                        <p:tgtEl>
                                          <p:spTgt spid="46"/>
                                        </p:tgtEl>
                                      </p:cBhvr>
                                    </p:animEffect>
                                  </p:childTnLst>
                                </p:cTn>
                              </p:par>
                              <p:par>
                                <p:cTn id="59" presetID="3" presetClass="entr" presetSubtype="10" fill="hold"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blinds(horizontal)">
                                      <p:cBhvr>
                                        <p:cTn id="61" dur="500"/>
                                        <p:tgtEl>
                                          <p:spTgt spid="45"/>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84"/>
                                        </p:tgtEl>
                                        <p:attrNameLst>
                                          <p:attrName>style.visibility</p:attrName>
                                        </p:attrNameLst>
                                      </p:cBhvr>
                                      <p:to>
                                        <p:strVal val="visible"/>
                                      </p:to>
                                    </p:set>
                                    <p:animEffect transition="in" filter="blinds(horizontal)">
                                      <p:cBhvr>
                                        <p:cTn id="64" dur="500"/>
                                        <p:tgtEl>
                                          <p:spTgt spid="84"/>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87"/>
                                        </p:tgtEl>
                                        <p:attrNameLst>
                                          <p:attrName>style.visibility</p:attrName>
                                        </p:attrNameLst>
                                      </p:cBhvr>
                                      <p:to>
                                        <p:strVal val="visible"/>
                                      </p:to>
                                    </p:set>
                                    <p:animEffect transition="in" filter="blinds(horizontal)">
                                      <p:cBhvr>
                                        <p:cTn id="67" dur="500"/>
                                        <p:tgtEl>
                                          <p:spTgt spid="8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54"/>
                                        </p:tgtEl>
                                        <p:attrNameLst>
                                          <p:attrName>style.visibility</p:attrName>
                                        </p:attrNameLst>
                                      </p:cBhvr>
                                      <p:to>
                                        <p:strVal val="visible"/>
                                      </p:to>
                                    </p:set>
                                    <p:animEffect transition="in" filter="blinds(horizontal)">
                                      <p:cBhvr>
                                        <p:cTn id="72" dur="500"/>
                                        <p:tgtEl>
                                          <p:spTgt spid="54"/>
                                        </p:tgtEl>
                                      </p:cBhvr>
                                    </p:animEffect>
                                  </p:childTnLst>
                                </p:cTn>
                              </p:par>
                              <p:par>
                                <p:cTn id="73" presetID="3" presetClass="entr" presetSubtype="10" fill="hold" nodeType="withEffect">
                                  <p:stCondLst>
                                    <p:cond delay="0"/>
                                  </p:stCondLst>
                                  <p:childTnLst>
                                    <p:set>
                                      <p:cBhvr>
                                        <p:cTn id="74" dur="1" fill="hold">
                                          <p:stCondLst>
                                            <p:cond delay="0"/>
                                          </p:stCondLst>
                                        </p:cTn>
                                        <p:tgtEl>
                                          <p:spTgt spid="56"/>
                                        </p:tgtEl>
                                        <p:attrNameLst>
                                          <p:attrName>style.visibility</p:attrName>
                                        </p:attrNameLst>
                                      </p:cBhvr>
                                      <p:to>
                                        <p:strVal val="visible"/>
                                      </p:to>
                                    </p:set>
                                    <p:animEffect transition="in" filter="blinds(horizontal)">
                                      <p:cBhvr>
                                        <p:cTn id="75" dur="500"/>
                                        <p:tgtEl>
                                          <p:spTgt spid="56"/>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83"/>
                                        </p:tgtEl>
                                        <p:attrNameLst>
                                          <p:attrName>style.visibility</p:attrName>
                                        </p:attrNameLst>
                                      </p:cBhvr>
                                      <p:to>
                                        <p:strVal val="visible"/>
                                      </p:to>
                                    </p:set>
                                    <p:animEffect transition="in" filter="blinds(horizontal)">
                                      <p:cBhvr>
                                        <p:cTn id="78" dur="500"/>
                                        <p:tgtEl>
                                          <p:spTgt spid="83"/>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71"/>
                                        </p:tgtEl>
                                        <p:attrNameLst>
                                          <p:attrName>style.visibility</p:attrName>
                                        </p:attrNameLst>
                                      </p:cBhvr>
                                      <p:to>
                                        <p:strVal val="visible"/>
                                      </p:to>
                                    </p:set>
                                    <p:animEffect transition="in" filter="blinds(horizontal)">
                                      <p:cBhvr>
                                        <p:cTn id="83" dur="500"/>
                                        <p:tgtEl>
                                          <p:spTgt spid="71"/>
                                        </p:tgtEl>
                                      </p:cBhvr>
                                    </p:animEffect>
                                  </p:childTnLst>
                                </p:cTn>
                              </p:par>
                              <p:par>
                                <p:cTn id="84" presetID="3" presetClass="entr" presetSubtype="10" fill="hold" nodeType="withEffect">
                                  <p:stCondLst>
                                    <p:cond delay="0"/>
                                  </p:stCondLst>
                                  <p:childTnLst>
                                    <p:set>
                                      <p:cBhvr>
                                        <p:cTn id="85" dur="1" fill="hold">
                                          <p:stCondLst>
                                            <p:cond delay="0"/>
                                          </p:stCondLst>
                                        </p:cTn>
                                        <p:tgtEl>
                                          <p:spTgt spid="73"/>
                                        </p:tgtEl>
                                        <p:attrNameLst>
                                          <p:attrName>style.visibility</p:attrName>
                                        </p:attrNameLst>
                                      </p:cBhvr>
                                      <p:to>
                                        <p:strVal val="visible"/>
                                      </p:to>
                                    </p:set>
                                    <p:animEffect transition="in" filter="blinds(horizontal)">
                                      <p:cBhvr>
                                        <p:cTn id="86" dur="500"/>
                                        <p:tgtEl>
                                          <p:spTgt spid="73"/>
                                        </p:tgtEl>
                                      </p:cBhvr>
                                    </p:animEffect>
                                  </p:childTnLst>
                                </p:cTn>
                              </p:par>
                              <p:par>
                                <p:cTn id="87" presetID="3" presetClass="entr" presetSubtype="10" fill="hold" nodeType="withEffect">
                                  <p:stCondLst>
                                    <p:cond delay="0"/>
                                  </p:stCondLst>
                                  <p:childTnLst>
                                    <p:set>
                                      <p:cBhvr>
                                        <p:cTn id="88" dur="1" fill="hold">
                                          <p:stCondLst>
                                            <p:cond delay="0"/>
                                          </p:stCondLst>
                                        </p:cTn>
                                        <p:tgtEl>
                                          <p:spTgt spid="75"/>
                                        </p:tgtEl>
                                        <p:attrNameLst>
                                          <p:attrName>style.visibility</p:attrName>
                                        </p:attrNameLst>
                                      </p:cBhvr>
                                      <p:to>
                                        <p:strVal val="visible"/>
                                      </p:to>
                                    </p:set>
                                    <p:animEffect transition="in" filter="blinds(horizontal)">
                                      <p:cBhvr>
                                        <p:cTn id="89" dur="500"/>
                                        <p:tgtEl>
                                          <p:spTgt spid="75"/>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85"/>
                                        </p:tgtEl>
                                        <p:attrNameLst>
                                          <p:attrName>style.visibility</p:attrName>
                                        </p:attrNameLst>
                                      </p:cBhvr>
                                      <p:to>
                                        <p:strVal val="visible"/>
                                      </p:to>
                                    </p:set>
                                    <p:animEffect transition="in" filter="blinds(horizontal)">
                                      <p:cBhvr>
                                        <p:cTn id="92" dur="500"/>
                                        <p:tgtEl>
                                          <p:spTgt spid="85"/>
                                        </p:tgtEl>
                                      </p:cBhvr>
                                    </p:animEffect>
                                  </p:childTnLst>
                                </p:cTn>
                              </p:par>
                              <p:par>
                                <p:cTn id="93" presetID="3" presetClass="entr" presetSubtype="10" fill="hold" nodeType="with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blinds(horizontal)">
                                      <p:cBhvr>
                                        <p:cTn id="95" dur="500"/>
                                        <p:tgtEl>
                                          <p:spTgt spid="68"/>
                                        </p:tgtEl>
                                      </p:cBhvr>
                                    </p:animEffect>
                                  </p:childTnLst>
                                </p:cTn>
                              </p:par>
                              <p:par>
                                <p:cTn id="96" presetID="3" presetClass="entr" presetSubtype="10" fill="hold" nodeType="withEffect">
                                  <p:stCondLst>
                                    <p:cond delay="0"/>
                                  </p:stCondLst>
                                  <p:childTnLst>
                                    <p:set>
                                      <p:cBhvr>
                                        <p:cTn id="97" dur="1" fill="hold">
                                          <p:stCondLst>
                                            <p:cond delay="0"/>
                                          </p:stCondLst>
                                        </p:cTn>
                                        <p:tgtEl>
                                          <p:spTgt spid="69"/>
                                        </p:tgtEl>
                                        <p:attrNameLst>
                                          <p:attrName>style.visibility</p:attrName>
                                        </p:attrNameLst>
                                      </p:cBhvr>
                                      <p:to>
                                        <p:strVal val="visible"/>
                                      </p:to>
                                    </p:set>
                                    <p:animEffect transition="in" filter="blinds(horizontal)">
                                      <p:cBhvr>
                                        <p:cTn id="98" dur="500"/>
                                        <p:tgtEl>
                                          <p:spTgt spid="69"/>
                                        </p:tgtEl>
                                      </p:cBhvr>
                                    </p:animEffect>
                                  </p:childTnLst>
                                </p:cTn>
                              </p:par>
                              <p:par>
                                <p:cTn id="99" presetID="3" presetClass="entr" presetSubtype="10" fill="hold" nodeType="with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blinds(horizontal)">
                                      <p:cBhvr>
                                        <p:cTn id="101" dur="500"/>
                                        <p:tgtEl>
                                          <p:spTgt spid="77"/>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91"/>
                                        </p:tgtEl>
                                        <p:attrNameLst>
                                          <p:attrName>style.visibility</p:attrName>
                                        </p:attrNameLst>
                                      </p:cBhvr>
                                      <p:to>
                                        <p:strVal val="visible"/>
                                      </p:to>
                                    </p:set>
                                    <p:animEffect transition="in" filter="blinds(horizontal)">
                                      <p:cBhvr>
                                        <p:cTn id="104" dur="500"/>
                                        <p:tgtEl>
                                          <p:spTgt spid="91"/>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92"/>
                                        </p:tgtEl>
                                        <p:attrNameLst>
                                          <p:attrName>style.visibility</p:attrName>
                                        </p:attrNameLst>
                                      </p:cBhvr>
                                      <p:to>
                                        <p:strVal val="visible"/>
                                      </p:to>
                                    </p:set>
                                    <p:animEffect transition="in" filter="blinds(horizontal)">
                                      <p:cBhvr>
                                        <p:cTn id="107" dur="500"/>
                                        <p:tgtEl>
                                          <p:spTgt spid="92"/>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93"/>
                                        </p:tgtEl>
                                        <p:attrNameLst>
                                          <p:attrName>style.visibility</p:attrName>
                                        </p:attrNameLst>
                                      </p:cBhvr>
                                      <p:to>
                                        <p:strVal val="visible"/>
                                      </p:to>
                                    </p:set>
                                    <p:animEffect transition="in" filter="blinds(horizontal)">
                                      <p:cBhvr>
                                        <p:cTn id="110" dur="500"/>
                                        <p:tgtEl>
                                          <p:spTgt spid="93"/>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94"/>
                                        </p:tgtEl>
                                        <p:attrNameLst>
                                          <p:attrName>style.visibility</p:attrName>
                                        </p:attrNameLst>
                                      </p:cBhvr>
                                      <p:to>
                                        <p:strVal val="visible"/>
                                      </p:to>
                                    </p:set>
                                    <p:animEffect transition="in" filter="blinds(horizontal)">
                                      <p:cBhvr>
                                        <p:cTn id="113" dur="500"/>
                                        <p:tgtEl>
                                          <p:spTgt spid="94"/>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95"/>
                                        </p:tgtEl>
                                        <p:attrNameLst>
                                          <p:attrName>style.visibility</p:attrName>
                                        </p:attrNameLst>
                                      </p:cBhvr>
                                      <p:to>
                                        <p:strVal val="visible"/>
                                      </p:to>
                                    </p:set>
                                    <p:animEffect transition="in" filter="blinds(horizontal)">
                                      <p:cBhvr>
                                        <p:cTn id="116" dur="500"/>
                                        <p:tgtEl>
                                          <p:spTgt spid="95"/>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grpId="0" nodeType="clickEffect">
                                  <p:stCondLst>
                                    <p:cond delay="0"/>
                                  </p:stCondLst>
                                  <p:childTnLst>
                                    <p:set>
                                      <p:cBhvr>
                                        <p:cTn id="120" dur="1" fill="hold">
                                          <p:stCondLst>
                                            <p:cond delay="0"/>
                                          </p:stCondLst>
                                        </p:cTn>
                                        <p:tgtEl>
                                          <p:spTgt spid="86"/>
                                        </p:tgtEl>
                                        <p:attrNameLst>
                                          <p:attrName>style.visibility</p:attrName>
                                        </p:attrNameLst>
                                      </p:cBhvr>
                                      <p:to>
                                        <p:strVal val="visible"/>
                                      </p:to>
                                    </p:set>
                                    <p:animEffect transition="in" filter="blinds(horizontal)">
                                      <p:cBhvr>
                                        <p:cTn id="121" dur="500"/>
                                        <p:tgtEl>
                                          <p:spTgt spid="86"/>
                                        </p:tgtEl>
                                      </p:cBhvr>
                                    </p:animEffect>
                                  </p:childTnLst>
                                </p:cTn>
                              </p:par>
                              <p:par>
                                <p:cTn id="122" presetID="3" presetClass="entr" presetSubtype="10" fill="hold" nodeType="withEffect">
                                  <p:stCondLst>
                                    <p:cond delay="0"/>
                                  </p:stCondLst>
                                  <p:childTnLst>
                                    <p:set>
                                      <p:cBhvr>
                                        <p:cTn id="123" dur="1" fill="hold">
                                          <p:stCondLst>
                                            <p:cond delay="0"/>
                                          </p:stCondLst>
                                        </p:cTn>
                                        <p:tgtEl>
                                          <p:spTgt spid="60"/>
                                        </p:tgtEl>
                                        <p:attrNameLst>
                                          <p:attrName>style.visibility</p:attrName>
                                        </p:attrNameLst>
                                      </p:cBhvr>
                                      <p:to>
                                        <p:strVal val="visible"/>
                                      </p:to>
                                    </p:set>
                                    <p:animEffect transition="in" filter="blinds(horizontal)">
                                      <p:cBhvr>
                                        <p:cTn id="124" dur="500"/>
                                        <p:tgtEl>
                                          <p:spTgt spid="60"/>
                                        </p:tgtEl>
                                      </p:cBhvr>
                                    </p:animEffect>
                                  </p:childTnLst>
                                </p:cTn>
                              </p:par>
                              <p:par>
                                <p:cTn id="125" presetID="3" presetClass="entr" presetSubtype="10" fill="hold" nodeType="withEffect">
                                  <p:stCondLst>
                                    <p:cond delay="0"/>
                                  </p:stCondLst>
                                  <p:childTnLst>
                                    <p:set>
                                      <p:cBhvr>
                                        <p:cTn id="126" dur="1" fill="hold">
                                          <p:stCondLst>
                                            <p:cond delay="0"/>
                                          </p:stCondLst>
                                        </p:cTn>
                                        <p:tgtEl>
                                          <p:spTgt spid="65"/>
                                        </p:tgtEl>
                                        <p:attrNameLst>
                                          <p:attrName>style.visibility</p:attrName>
                                        </p:attrNameLst>
                                      </p:cBhvr>
                                      <p:to>
                                        <p:strVal val="visible"/>
                                      </p:to>
                                    </p:set>
                                    <p:animEffect transition="in" filter="blinds(horizontal)">
                                      <p:cBhvr>
                                        <p:cTn id="127" dur="500"/>
                                        <p:tgtEl>
                                          <p:spTgt spid="65"/>
                                        </p:tgtEl>
                                      </p:cBhvr>
                                    </p:animEffect>
                                  </p:childTnLst>
                                </p:cTn>
                              </p:par>
                              <p:par>
                                <p:cTn id="128" presetID="3" presetClass="entr" presetSubtype="10" fill="hold" nodeType="withEffect">
                                  <p:stCondLst>
                                    <p:cond delay="0"/>
                                  </p:stCondLst>
                                  <p:childTnLst>
                                    <p:set>
                                      <p:cBhvr>
                                        <p:cTn id="129" dur="1" fill="hold">
                                          <p:stCondLst>
                                            <p:cond delay="0"/>
                                          </p:stCondLst>
                                        </p:cTn>
                                        <p:tgtEl>
                                          <p:spTgt spid="67"/>
                                        </p:tgtEl>
                                        <p:attrNameLst>
                                          <p:attrName>style.visibility</p:attrName>
                                        </p:attrNameLst>
                                      </p:cBhvr>
                                      <p:to>
                                        <p:strVal val="visible"/>
                                      </p:to>
                                    </p:set>
                                    <p:animEffect transition="in" filter="blinds(horizontal)">
                                      <p:cBhvr>
                                        <p:cTn id="130" dur="500"/>
                                        <p:tgtEl>
                                          <p:spTgt spid="67"/>
                                        </p:tgtEl>
                                      </p:cBhvr>
                                    </p:animEffect>
                                  </p:childTnLst>
                                </p:cTn>
                              </p:par>
                              <p:par>
                                <p:cTn id="131" presetID="3" presetClass="entr" presetSubtype="10" fill="hold" nodeType="withEffect">
                                  <p:stCondLst>
                                    <p:cond delay="0"/>
                                  </p:stCondLst>
                                  <p:childTnLst>
                                    <p:set>
                                      <p:cBhvr>
                                        <p:cTn id="132" dur="1" fill="hold">
                                          <p:stCondLst>
                                            <p:cond delay="0"/>
                                          </p:stCondLst>
                                        </p:cTn>
                                        <p:tgtEl>
                                          <p:spTgt spid="63"/>
                                        </p:tgtEl>
                                        <p:attrNameLst>
                                          <p:attrName>style.visibility</p:attrName>
                                        </p:attrNameLst>
                                      </p:cBhvr>
                                      <p:to>
                                        <p:strVal val="visible"/>
                                      </p:to>
                                    </p:set>
                                    <p:animEffect transition="in" filter="blinds(horizontal)">
                                      <p:cBhvr>
                                        <p:cTn id="133" dur="500"/>
                                        <p:tgtEl>
                                          <p:spTgt spid="63"/>
                                        </p:tgtEl>
                                      </p:cBhvr>
                                    </p:animEffect>
                                  </p:childTnLst>
                                </p:cTn>
                              </p:par>
                              <p:par>
                                <p:cTn id="134" presetID="3" presetClass="entr" presetSubtype="10" fill="hold" nodeType="withEffect">
                                  <p:stCondLst>
                                    <p:cond delay="0"/>
                                  </p:stCondLst>
                                  <p:childTnLst>
                                    <p:set>
                                      <p:cBhvr>
                                        <p:cTn id="135" dur="1" fill="hold">
                                          <p:stCondLst>
                                            <p:cond delay="0"/>
                                          </p:stCondLst>
                                        </p:cTn>
                                        <p:tgtEl>
                                          <p:spTgt spid="62"/>
                                        </p:tgtEl>
                                        <p:attrNameLst>
                                          <p:attrName>style.visibility</p:attrName>
                                        </p:attrNameLst>
                                      </p:cBhvr>
                                      <p:to>
                                        <p:strVal val="visible"/>
                                      </p:to>
                                    </p:set>
                                    <p:animEffect transition="in" filter="blinds(horizontal)">
                                      <p:cBhvr>
                                        <p:cTn id="136" dur="500"/>
                                        <p:tgtEl>
                                          <p:spTgt spid="62"/>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79"/>
                                        </p:tgtEl>
                                        <p:attrNameLst>
                                          <p:attrName>style.visibility</p:attrName>
                                        </p:attrNameLst>
                                      </p:cBhvr>
                                      <p:to>
                                        <p:strVal val="visible"/>
                                      </p:to>
                                    </p:set>
                                    <p:animEffect transition="in" filter="blinds(horizontal)">
                                      <p:cBhvr>
                                        <p:cTn id="139" dur="500"/>
                                        <p:tgtEl>
                                          <p:spTgt spid="79"/>
                                        </p:tgtEl>
                                      </p:cBhvr>
                                    </p:animEffect>
                                  </p:childTnLst>
                                </p:cTn>
                              </p:par>
                              <p:par>
                                <p:cTn id="140" presetID="3" presetClass="entr" presetSubtype="10" fill="hold" grpId="0" nodeType="withEffect">
                                  <p:stCondLst>
                                    <p:cond delay="0"/>
                                  </p:stCondLst>
                                  <p:childTnLst>
                                    <p:set>
                                      <p:cBhvr>
                                        <p:cTn id="141" dur="1" fill="hold">
                                          <p:stCondLst>
                                            <p:cond delay="0"/>
                                          </p:stCondLst>
                                        </p:cTn>
                                        <p:tgtEl>
                                          <p:spTgt spid="80"/>
                                        </p:tgtEl>
                                        <p:attrNameLst>
                                          <p:attrName>style.visibility</p:attrName>
                                        </p:attrNameLst>
                                      </p:cBhvr>
                                      <p:to>
                                        <p:strVal val="visible"/>
                                      </p:to>
                                    </p:set>
                                    <p:animEffect transition="in" filter="blinds(horizontal)">
                                      <p:cBhvr>
                                        <p:cTn id="142" dur="500"/>
                                        <p:tgtEl>
                                          <p:spTgt spid="80"/>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96"/>
                                        </p:tgtEl>
                                        <p:attrNameLst>
                                          <p:attrName>style.visibility</p:attrName>
                                        </p:attrNameLst>
                                      </p:cBhvr>
                                      <p:to>
                                        <p:strVal val="visible"/>
                                      </p:to>
                                    </p:set>
                                    <p:animEffect transition="in" filter="blinds(horizontal)">
                                      <p:cBhvr>
                                        <p:cTn id="14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1" grpId="0" animBg="1"/>
      <p:bldP spid="79" grpId="0"/>
      <p:bldP spid="80" grpId="0"/>
      <p:bldP spid="81" grpId="0" animBg="1"/>
      <p:bldP spid="82" grpId="0" animBg="1"/>
      <p:bldP spid="83" grpId="0" animBg="1"/>
      <p:bldP spid="84" grpId="0" animBg="1"/>
      <p:bldP spid="85" grpId="0" animBg="1"/>
      <p:bldP spid="86" grpId="0" animBg="1"/>
      <p:bldP spid="87" grpId="0"/>
      <p:bldP spid="88" grpId="0"/>
      <p:bldP spid="89" grpId="0"/>
      <p:bldP spid="90" grpId="0"/>
      <p:bldP spid="91" grpId="0"/>
      <p:bldP spid="92" grpId="0"/>
      <p:bldP spid="93" grpId="0"/>
      <p:bldP spid="94" grpId="0"/>
      <p:bldP spid="95" grpId="0"/>
      <p:bldP spid="9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98425"/>
            <a:ext cx="8229600" cy="561975"/>
          </a:xfrm>
        </p:spPr>
        <p:txBody>
          <a:bodyPr/>
          <a:lstStyle/>
          <a:p>
            <a:r>
              <a:rPr lang="en-US" altLang="zh-CN" sz="3600"/>
              <a:t>Kernel</a:t>
            </a:r>
            <a:r>
              <a:rPr lang="zh-CN" altLang="en-US" sz="3600"/>
              <a:t>简介</a:t>
            </a:r>
          </a:p>
        </p:txBody>
      </p:sp>
      <p:sp>
        <p:nvSpPr>
          <p:cNvPr id="58371" name="TextBox 57"/>
          <p:cNvSpPr txBox="1">
            <a:spLocks noChangeArrowheads="1"/>
          </p:cNvSpPr>
          <p:nvPr/>
        </p:nvSpPr>
        <p:spPr bwMode="auto">
          <a:xfrm>
            <a:off x="341313" y="1017588"/>
            <a:ext cx="8397875" cy="2951162"/>
          </a:xfrm>
          <a:prstGeom prst="rect">
            <a:avLst/>
          </a:prstGeom>
          <a:noFill/>
          <a:ln w="9525">
            <a:noFill/>
            <a:miter lim="800000"/>
            <a:headEnd/>
            <a:tailEnd/>
          </a:ln>
        </p:spPr>
        <p:txBody>
          <a:bodyPr>
            <a:spAutoFit/>
          </a:bodyPr>
          <a:lstStyle/>
          <a:p>
            <a:pPr>
              <a:lnSpc>
                <a:spcPts val="3500"/>
              </a:lnSpc>
              <a:spcBef>
                <a:spcPts val="600"/>
              </a:spcBef>
              <a:spcAft>
                <a:spcPts val="600"/>
              </a:spcAft>
              <a:buFont typeface="Wingdings" pitchFamily="2" charset="2"/>
              <a:buChar char="l"/>
            </a:pPr>
            <a:r>
              <a:rPr lang="en-US" altLang="zh-CN" sz="2000" dirty="0">
                <a:latin typeface="微软雅黑" pitchFamily="34" charset="-122"/>
                <a:ea typeface="微软雅黑" pitchFamily="34" charset="-122"/>
              </a:rPr>
              <a:t> kernel</a:t>
            </a:r>
            <a:r>
              <a:rPr lang="zh-CN" altLang="en-US" sz="2000" dirty="0">
                <a:latin typeface="微软雅黑" pitchFamily="34" charset="-122"/>
                <a:ea typeface="微软雅黑" pitchFamily="34" charset="-122"/>
              </a:rPr>
              <a:t>是一个单任务微型操作系统内核，在</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工程路径</a:t>
            </a:r>
            <a:r>
              <a:rPr lang="en-US" altLang="zh-CN" sz="2000" dirty="0">
                <a:latin typeface="微软雅黑" pitchFamily="34" charset="-122"/>
                <a:ea typeface="微软雅黑" pitchFamily="34" charset="-122"/>
              </a:rPr>
              <a:t>/kernel</a:t>
            </a:r>
            <a:r>
              <a:rPr lang="zh-CN" altLang="en-US" sz="2000" dirty="0">
                <a:latin typeface="微软雅黑" pitchFamily="34" charset="-122"/>
                <a:ea typeface="微软雅黑" pitchFamily="34" charset="-122"/>
              </a:rPr>
              <a:t>目录下</a:t>
            </a:r>
            <a:endParaRPr lang="en-US" altLang="zh-CN" sz="2000" dirty="0">
              <a:latin typeface="微软雅黑" pitchFamily="34" charset="-122"/>
              <a:ea typeface="微软雅黑" pitchFamily="34" charset="-122"/>
            </a:endParaRPr>
          </a:p>
          <a:p>
            <a:pPr>
              <a:lnSpc>
                <a:spcPts val="3500"/>
              </a:lnSpc>
              <a:spcBef>
                <a:spcPts val="600"/>
              </a:spcBef>
              <a:spcAft>
                <a:spcPts val="600"/>
              </a:spcAft>
              <a:buFont typeface="Wingdings" pitchFamily="2" charset="2"/>
              <a:buChar char="l"/>
            </a:pPr>
            <a:endParaRPr lang="en-US" altLang="zh-CN" sz="2000" dirty="0">
              <a:latin typeface="微软雅黑" pitchFamily="34" charset="-122"/>
              <a:ea typeface="微软雅黑" pitchFamily="34" charset="-122"/>
            </a:endParaRPr>
          </a:p>
          <a:p>
            <a:pPr>
              <a:lnSpc>
                <a:spcPts val="3500"/>
              </a:lnSpc>
              <a:spcBef>
                <a:spcPts val="600"/>
              </a:spcBef>
              <a:spcAft>
                <a:spcPts val="600"/>
              </a:spcAft>
              <a:buFont typeface="Wingdings" pitchFamily="2" charset="2"/>
              <a:buChar char="l"/>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通过</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工程路径</a:t>
            </a:r>
            <a:r>
              <a:rPr lang="en-US" altLang="zh-CN" sz="2000" dirty="0">
                <a:latin typeface="微软雅黑" pitchFamily="34" charset="-122"/>
                <a:ea typeface="微软雅黑" pitchFamily="34" charset="-122"/>
              </a:rPr>
              <a:t>/kernel/include/</a:t>
            </a:r>
            <a:r>
              <a:rPr lang="en-US" altLang="zh-CN" sz="2000" dirty="0" err="1">
                <a:latin typeface="微软雅黑" pitchFamily="34" charset="-122"/>
                <a:ea typeface="微软雅黑" pitchFamily="34" charset="-122"/>
              </a:rPr>
              <a:t>common.h</a:t>
            </a:r>
            <a:r>
              <a:rPr lang="zh-CN" altLang="en-US" sz="2000" dirty="0">
                <a:latin typeface="微软雅黑" pitchFamily="34" charset="-122"/>
                <a:ea typeface="微软雅黑" pitchFamily="34" charset="-122"/>
              </a:rPr>
              <a:t>中的宏控制</a:t>
            </a:r>
            <a:r>
              <a:rPr lang="en-US" altLang="zh-CN" sz="2000" dirty="0">
                <a:latin typeface="微软雅黑" pitchFamily="34" charset="-122"/>
                <a:ea typeface="微软雅黑" pitchFamily="34" charset="-122"/>
              </a:rPr>
              <a:t>kernel</a:t>
            </a:r>
            <a:r>
              <a:rPr lang="zh-CN" altLang="en-US" sz="2000" dirty="0">
                <a:latin typeface="微软雅黑" pitchFamily="34" charset="-122"/>
                <a:ea typeface="微软雅黑" pitchFamily="34" charset="-122"/>
              </a:rPr>
              <a:t>的功能</a:t>
            </a:r>
            <a:endParaRPr lang="en-US" altLang="zh-CN" sz="2000" dirty="0">
              <a:latin typeface="微软雅黑" pitchFamily="34" charset="-122"/>
              <a:ea typeface="微软雅黑" pitchFamily="34" charset="-122"/>
            </a:endParaRPr>
          </a:p>
          <a:p>
            <a:pPr>
              <a:lnSpc>
                <a:spcPts val="3500"/>
              </a:lnSpc>
              <a:spcBef>
                <a:spcPts val="600"/>
              </a:spcBef>
              <a:spcAft>
                <a:spcPts val="600"/>
              </a:spcAft>
              <a:buFont typeface="Wingdings" pitchFamily="2" charset="2"/>
              <a:buChar char="l"/>
            </a:pPr>
            <a:endParaRPr lang="en-US" altLang="zh-CN" sz="2000" dirty="0">
              <a:latin typeface="微软雅黑" pitchFamily="34" charset="-122"/>
              <a:ea typeface="微软雅黑" pitchFamily="34" charset="-122"/>
            </a:endParaRPr>
          </a:p>
          <a:p>
            <a:pPr>
              <a:lnSpc>
                <a:spcPts val="3500"/>
              </a:lnSpc>
              <a:spcBef>
                <a:spcPts val="600"/>
              </a:spcBef>
              <a:spcAft>
                <a:spcPts val="600"/>
              </a:spcAft>
              <a:buFont typeface="Wingdings" pitchFamily="2" charset="2"/>
              <a:buChar char="l"/>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在工程目录下，通过命令“</a:t>
            </a:r>
            <a:r>
              <a:rPr lang="en-US" altLang="zh-CN" sz="2000" dirty="0">
                <a:latin typeface="微软雅黑" pitchFamily="34" charset="-122"/>
                <a:ea typeface="微软雅黑" pitchFamily="34" charset="-122"/>
              </a:rPr>
              <a:t>make kernel</a:t>
            </a:r>
            <a:r>
              <a:rPr lang="zh-CN" altLang="en-US" sz="2000" dirty="0">
                <a:latin typeface="微软雅黑" pitchFamily="34" charset="-122"/>
                <a:ea typeface="微软雅黑" pitchFamily="34" charset="-122"/>
              </a:rPr>
              <a:t>”来编译</a:t>
            </a:r>
            <a:r>
              <a:rPr lang="en-US" altLang="zh-CN" sz="2000" dirty="0">
                <a:latin typeface="微软雅黑" pitchFamily="34" charset="-122"/>
                <a:ea typeface="微软雅黑" pitchFamily="34" charset="-122"/>
              </a:rPr>
              <a:t>kernel</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98425"/>
            <a:ext cx="8229600" cy="561975"/>
          </a:xfrm>
        </p:spPr>
        <p:txBody>
          <a:bodyPr/>
          <a:lstStyle/>
          <a:p>
            <a:r>
              <a:rPr lang="en-US" altLang="zh-CN" sz="3600"/>
              <a:t>Kernel</a:t>
            </a:r>
            <a:r>
              <a:rPr lang="zh-CN" altLang="en-US" sz="3600"/>
              <a:t>的源文件组织</a:t>
            </a:r>
          </a:p>
        </p:txBody>
      </p:sp>
      <p:pic>
        <p:nvPicPr>
          <p:cNvPr id="59395" name="Picture 2"/>
          <p:cNvPicPr>
            <a:picLocks noChangeAspect="1" noChangeArrowheads="1"/>
          </p:cNvPicPr>
          <p:nvPr/>
        </p:nvPicPr>
        <p:blipFill>
          <a:blip r:embed="rId3" cstate="print"/>
          <a:srcRect/>
          <a:stretch>
            <a:fillRect/>
          </a:stretch>
        </p:blipFill>
        <p:spPr bwMode="auto">
          <a:xfrm>
            <a:off x="296863" y="728663"/>
            <a:ext cx="7019925" cy="6061075"/>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98425"/>
            <a:ext cx="8229600" cy="561975"/>
          </a:xfrm>
        </p:spPr>
        <p:txBody>
          <a:bodyPr/>
          <a:lstStyle/>
          <a:p>
            <a:r>
              <a:rPr lang="zh-CN" altLang="en-US" sz="3600"/>
              <a:t>当前</a:t>
            </a:r>
            <a:r>
              <a:rPr lang="en-US" altLang="zh-CN" sz="3600"/>
              <a:t>kernel</a:t>
            </a:r>
            <a:r>
              <a:rPr lang="zh-CN" altLang="en-US" sz="3600"/>
              <a:t>的工作流程</a:t>
            </a:r>
          </a:p>
        </p:txBody>
      </p:sp>
      <p:sp>
        <p:nvSpPr>
          <p:cNvPr id="4" name="TextBox 57"/>
          <p:cNvSpPr txBox="1">
            <a:spLocks noChangeArrowheads="1"/>
          </p:cNvSpPr>
          <p:nvPr/>
        </p:nvSpPr>
        <p:spPr bwMode="auto">
          <a:xfrm>
            <a:off x="341313" y="1273175"/>
            <a:ext cx="8596312" cy="4760913"/>
          </a:xfrm>
          <a:prstGeom prst="rect">
            <a:avLst/>
          </a:prstGeom>
          <a:noFill/>
          <a:ln w="9525">
            <a:noFill/>
            <a:miter lim="800000"/>
            <a:headEnd/>
            <a:tailEnd/>
          </a:ln>
        </p:spPr>
        <p:txBody>
          <a:bodyPr>
            <a:spAutoFit/>
          </a:bodyPr>
          <a:lstStyle/>
          <a:p>
            <a:pPr>
              <a:lnSpc>
                <a:spcPts val="3500"/>
              </a:lnSpc>
              <a:spcBef>
                <a:spcPts val="600"/>
              </a:spcBef>
              <a:spcAft>
                <a:spcPts val="600"/>
              </a:spcAft>
              <a:buFont typeface="Wingdings" pitchFamily="2" charset="2"/>
              <a:buChar char="l"/>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第一条指令从</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src</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start.s</a:t>
            </a:r>
            <a:r>
              <a:rPr lang="zh-CN" altLang="en-US" sz="2000">
                <a:latin typeface="微软雅黑" pitchFamily="34" charset="-122"/>
                <a:ea typeface="微软雅黑" pitchFamily="34" charset="-122"/>
              </a:rPr>
              <a:t>开始，设置堆栈，跳转到</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src</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main.c</a:t>
            </a:r>
            <a:r>
              <a:rPr lang="zh-CN" altLang="en-US" sz="2000" dirty="0">
                <a:latin typeface="微软雅黑" pitchFamily="34" charset="-122"/>
                <a:ea typeface="微软雅黑" pitchFamily="34" charset="-122"/>
              </a:rPr>
              <a:t>的</a:t>
            </a:r>
            <a:r>
              <a:rPr lang="en-US" altLang="zh-CN" sz="2000" b="1" dirty="0" err="1">
                <a:solidFill>
                  <a:srgbClr val="0066CC"/>
                </a:solidFill>
                <a:latin typeface="微软雅黑" pitchFamily="34" charset="-122"/>
                <a:ea typeface="微软雅黑" pitchFamily="34" charset="-122"/>
              </a:rPr>
              <a:t>init</a:t>
            </a:r>
            <a:r>
              <a:rPr lang="en-US" altLang="zh-CN" sz="2000" b="1" dirty="0">
                <a:solidFill>
                  <a:srgbClr val="0066CC"/>
                </a:solidFill>
                <a:latin typeface="微软雅黑" pitchFamily="34" charset="-122"/>
                <a:ea typeface="微软雅黑" pitchFamily="34" charset="-122"/>
              </a:rPr>
              <a:t>() </a:t>
            </a:r>
          </a:p>
          <a:p>
            <a:pPr>
              <a:lnSpc>
                <a:spcPts val="3500"/>
              </a:lnSpc>
              <a:spcBef>
                <a:spcPts val="600"/>
              </a:spcBef>
              <a:spcAft>
                <a:spcPts val="600"/>
              </a:spcAft>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函数执行；</a:t>
            </a:r>
            <a:endParaRPr lang="en-US" altLang="zh-CN" sz="2000" dirty="0">
              <a:latin typeface="微软雅黑" pitchFamily="34" charset="-122"/>
              <a:ea typeface="微软雅黑" pitchFamily="34" charset="-122"/>
            </a:endParaRPr>
          </a:p>
          <a:p>
            <a:pPr>
              <a:lnSpc>
                <a:spcPts val="3500"/>
              </a:lnSpc>
              <a:spcBef>
                <a:spcPts val="600"/>
              </a:spcBef>
              <a:spcAft>
                <a:spcPts val="600"/>
              </a:spcAft>
              <a:buFont typeface="Wingdings" pitchFamily="2" charset="2"/>
              <a:buChar char="l"/>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由于此时</a:t>
            </a:r>
            <a:r>
              <a:rPr lang="en-US" altLang="zh-CN" sz="2000" dirty="0" err="1">
                <a:latin typeface="微软雅黑" pitchFamily="34" charset="-122"/>
                <a:ea typeface="微软雅黑" pitchFamily="34" charset="-122"/>
              </a:rPr>
              <a:t>NEMU</a:t>
            </a:r>
            <a:r>
              <a:rPr lang="zh-CN" altLang="en-US" sz="2000" dirty="0">
                <a:latin typeface="微软雅黑" pitchFamily="34" charset="-122"/>
                <a:ea typeface="微软雅黑" pitchFamily="34" charset="-122"/>
              </a:rPr>
              <a:t>还不支持分段分页，因此，直接调转到</a:t>
            </a:r>
            <a:r>
              <a:rPr lang="en-US" altLang="zh-CN" sz="2000" b="1" dirty="0" err="1">
                <a:solidFill>
                  <a:srgbClr val="0066CC"/>
                </a:solidFill>
                <a:latin typeface="微软雅黑" pitchFamily="34" charset="-122"/>
                <a:ea typeface="微软雅黑" pitchFamily="34" charset="-122"/>
              </a:rPr>
              <a:t>init_cond</a:t>
            </a:r>
            <a:r>
              <a:rPr lang="en-US" altLang="zh-CN" sz="2000" b="1" dirty="0">
                <a:solidFill>
                  <a:srgbClr val="0066CC"/>
                </a:solidFill>
                <a:latin typeface="微软雅黑" pitchFamily="34" charset="-122"/>
                <a:ea typeface="微软雅黑" pitchFamily="34" charset="-122"/>
              </a:rPr>
              <a:t>()</a:t>
            </a:r>
            <a:r>
              <a:rPr lang="zh-CN" altLang="en-US" sz="2000" dirty="0">
                <a:latin typeface="微软雅黑" pitchFamily="34" charset="-122"/>
                <a:ea typeface="微软雅黑" pitchFamily="34" charset="-122"/>
              </a:rPr>
              <a:t>函数；</a:t>
            </a:r>
            <a:endParaRPr lang="en-US" altLang="zh-CN" sz="2000" dirty="0">
              <a:latin typeface="微软雅黑" pitchFamily="34" charset="-122"/>
              <a:ea typeface="微软雅黑" pitchFamily="34" charset="-122"/>
            </a:endParaRPr>
          </a:p>
          <a:p>
            <a:pPr>
              <a:lnSpc>
                <a:spcPts val="3500"/>
              </a:lnSpc>
              <a:spcBef>
                <a:spcPts val="600"/>
              </a:spcBef>
              <a:spcAft>
                <a:spcPts val="600"/>
              </a:spcAft>
              <a:buFont typeface="Wingdings" pitchFamily="2" charset="2"/>
              <a:buChar char="l"/>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继续跳过一些初始化工作之后，会通过宏</a:t>
            </a:r>
            <a:r>
              <a:rPr lang="en-US" altLang="zh-CN" sz="2000" dirty="0">
                <a:latin typeface="微软雅黑" pitchFamily="34" charset="-122"/>
                <a:ea typeface="微软雅黑" pitchFamily="34" charset="-122"/>
              </a:rPr>
              <a:t>Log()</a:t>
            </a:r>
            <a:r>
              <a:rPr lang="zh-CN" altLang="en-US" sz="2000" dirty="0">
                <a:latin typeface="微软雅黑" pitchFamily="34" charset="-122"/>
                <a:ea typeface="微软雅黑" pitchFamily="34" charset="-122"/>
              </a:rPr>
              <a:t>输出一句话；</a:t>
            </a:r>
            <a:endParaRPr lang="en-US" altLang="zh-CN" sz="2000" dirty="0">
              <a:latin typeface="微软雅黑" pitchFamily="34" charset="-122"/>
              <a:ea typeface="微软雅黑" pitchFamily="34" charset="-122"/>
            </a:endParaRPr>
          </a:p>
          <a:p>
            <a:pPr lvl="1">
              <a:lnSpc>
                <a:spcPts val="3500"/>
              </a:lnSpc>
              <a:spcBef>
                <a:spcPts val="600"/>
              </a:spcBef>
              <a:spcAft>
                <a:spcPts val="600"/>
              </a:spcAft>
              <a:buFont typeface="Wingdings" pitchFamily="2" charset="2"/>
              <a:buChar char="Ø"/>
            </a:pPr>
            <a:r>
              <a:rPr lang="en-US" altLang="zh-CN" dirty="0">
                <a:latin typeface="微软雅黑" pitchFamily="34" charset="-122"/>
                <a:ea typeface="微软雅黑" pitchFamily="34" charset="-122"/>
              </a:rPr>
              <a:t> kernel</a:t>
            </a:r>
            <a:r>
              <a:rPr lang="zh-CN" altLang="en-US" dirty="0">
                <a:latin typeface="微软雅黑" pitchFamily="34" charset="-122"/>
                <a:ea typeface="微软雅黑" pitchFamily="34" charset="-122"/>
              </a:rPr>
              <a:t>中定义的</a:t>
            </a:r>
            <a:r>
              <a:rPr lang="en-US" altLang="zh-CN" dirty="0">
                <a:latin typeface="微软雅黑" pitchFamily="34" charset="-122"/>
                <a:ea typeface="微软雅黑" pitchFamily="34" charset="-122"/>
              </a:rPr>
              <a:t>Log()</a:t>
            </a:r>
            <a:r>
              <a:rPr lang="zh-CN" altLang="en-US" dirty="0">
                <a:latin typeface="微软雅黑" pitchFamily="34" charset="-122"/>
                <a:ea typeface="微软雅黑" pitchFamily="34" charset="-122"/>
              </a:rPr>
              <a:t>，并不是</a:t>
            </a:r>
            <a:r>
              <a:rPr lang="en-US" altLang="zh-CN" dirty="0" err="1">
                <a:latin typeface="微软雅黑" pitchFamily="34" charset="-122"/>
                <a:ea typeface="微软雅黑" pitchFamily="34" charset="-122"/>
              </a:rPr>
              <a:t>NEMU</a:t>
            </a:r>
            <a:r>
              <a:rPr lang="zh-CN" altLang="en-US" dirty="0">
                <a:latin typeface="微软雅黑" pitchFamily="34" charset="-122"/>
                <a:ea typeface="微软雅黑" pitchFamily="34" charset="-122"/>
              </a:rPr>
              <a:t>中的</a:t>
            </a:r>
            <a:r>
              <a:rPr lang="en-US" altLang="zh-CN" dirty="0">
                <a:latin typeface="微软雅黑" pitchFamily="34" charset="-122"/>
                <a:ea typeface="微软雅黑" pitchFamily="34" charset="-122"/>
              </a:rPr>
              <a:t>Log()</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kernel</a:t>
            </a:r>
            <a:r>
              <a:rPr lang="zh-CN" altLang="en-US" dirty="0">
                <a:latin typeface="微软雅黑" pitchFamily="34" charset="-122"/>
                <a:ea typeface="微软雅黑" pitchFamily="34" charset="-122"/>
              </a:rPr>
              <a:t>和</a:t>
            </a:r>
            <a:r>
              <a:rPr lang="en-US" altLang="zh-CN" dirty="0" err="1">
                <a:latin typeface="微软雅黑" pitchFamily="34" charset="-122"/>
                <a:ea typeface="微软雅黑" pitchFamily="34" charset="-122"/>
              </a:rPr>
              <a:t>NEMU</a:t>
            </a:r>
            <a:r>
              <a:rPr lang="zh-CN" altLang="en-US" dirty="0">
                <a:latin typeface="微软雅黑" pitchFamily="34" charset="-122"/>
                <a:ea typeface="微软雅黑" pitchFamily="34" charset="-122"/>
              </a:rPr>
              <a:t>相互独立；</a:t>
            </a:r>
            <a:endParaRPr lang="en-US" altLang="zh-CN" dirty="0">
              <a:latin typeface="微软雅黑" pitchFamily="34" charset="-122"/>
              <a:ea typeface="微软雅黑" pitchFamily="34" charset="-122"/>
            </a:endParaRPr>
          </a:p>
          <a:p>
            <a:pPr lvl="1">
              <a:lnSpc>
                <a:spcPts val="3500"/>
              </a:lnSpc>
              <a:spcBef>
                <a:spcPts val="600"/>
              </a:spcBef>
              <a:spcAft>
                <a:spcPts val="600"/>
              </a:spcAft>
              <a:buFont typeface="Wingdings" pitchFamily="2" charset="2"/>
              <a:buChar char="Ø"/>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在</a:t>
            </a:r>
            <a:r>
              <a:rPr lang="en-US" altLang="zh-CN" dirty="0">
                <a:latin typeface="微软雅黑" pitchFamily="34" charset="-122"/>
                <a:ea typeface="微软雅黑" pitchFamily="34" charset="-122"/>
              </a:rPr>
              <a:t>kernel</a:t>
            </a:r>
            <a:r>
              <a:rPr lang="zh-CN" altLang="en-US" dirty="0">
                <a:latin typeface="微软雅黑" pitchFamily="34" charset="-122"/>
                <a:ea typeface="微软雅黑" pitchFamily="34" charset="-122"/>
              </a:rPr>
              <a:t>中，宏</a:t>
            </a:r>
            <a:r>
              <a:rPr lang="en-US" altLang="zh-CN" dirty="0">
                <a:latin typeface="微软雅黑" pitchFamily="34" charset="-122"/>
                <a:ea typeface="微软雅黑" pitchFamily="34" charset="-122"/>
              </a:rPr>
              <a:t>Log()</a:t>
            </a:r>
            <a:r>
              <a:rPr lang="zh-CN" altLang="en-US" dirty="0">
                <a:latin typeface="微软雅黑" pitchFamily="34" charset="-122"/>
                <a:ea typeface="微软雅黑" pitchFamily="34" charset="-122"/>
              </a:rPr>
              <a:t>通过</a:t>
            </a:r>
            <a:r>
              <a:rPr lang="en-US" altLang="zh-CN" dirty="0" err="1">
                <a:latin typeface="微软雅黑" pitchFamily="34" charset="-122"/>
                <a:ea typeface="微软雅黑" pitchFamily="34" charset="-122"/>
              </a:rPr>
              <a:t>printk</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，但目前</a:t>
            </a:r>
            <a:r>
              <a:rPr lang="en-US" altLang="zh-CN" dirty="0" err="1">
                <a:latin typeface="微软雅黑" pitchFamily="34" charset="-122"/>
                <a:ea typeface="微软雅黑" pitchFamily="34" charset="-122"/>
              </a:rPr>
              <a:t>NEMU</a:t>
            </a:r>
            <a:r>
              <a:rPr lang="zh-CN" altLang="en-US" dirty="0">
                <a:latin typeface="微软雅黑" pitchFamily="34" charset="-122"/>
                <a:ea typeface="微软雅黑" pitchFamily="34" charset="-122"/>
              </a:rPr>
              <a:t>还不提供输出功能；</a:t>
            </a:r>
            <a:endParaRPr lang="en-US" altLang="zh-CN" dirty="0">
              <a:latin typeface="微软雅黑" pitchFamily="34" charset="-122"/>
              <a:ea typeface="微软雅黑" pitchFamily="34" charset="-122"/>
            </a:endParaRPr>
          </a:p>
          <a:p>
            <a:pPr>
              <a:lnSpc>
                <a:spcPts val="3500"/>
              </a:lnSpc>
              <a:spcBef>
                <a:spcPts val="600"/>
              </a:spcBef>
              <a:spcAft>
                <a:spcPts val="600"/>
              </a:spcAft>
              <a:buFont typeface="Wingdings" pitchFamily="2" charset="2"/>
              <a:buChar char="l"/>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调用</a:t>
            </a:r>
            <a:r>
              <a:rPr lang="en-US" altLang="zh-CN" sz="2000" b="1" dirty="0">
                <a:solidFill>
                  <a:srgbClr val="FF0000"/>
                </a:solidFill>
                <a:latin typeface="微软雅黑" pitchFamily="34" charset="-122"/>
                <a:ea typeface="微软雅黑" pitchFamily="34" charset="-122"/>
              </a:rPr>
              <a:t>loader()</a:t>
            </a:r>
            <a:r>
              <a:rPr lang="zh-CN" altLang="en-US" sz="2000" dirty="0">
                <a:latin typeface="微软雅黑" pitchFamily="34" charset="-122"/>
                <a:ea typeface="微软雅黑" pitchFamily="34" charset="-122"/>
              </a:rPr>
              <a:t>函数加载用户程序，</a:t>
            </a:r>
            <a:r>
              <a:rPr lang="en-US" altLang="zh-CN" sz="2000" dirty="0">
                <a:latin typeface="微软雅黑" pitchFamily="34" charset="-122"/>
                <a:ea typeface="微软雅黑" pitchFamily="34" charset="-122"/>
              </a:rPr>
              <a:t>loader()</a:t>
            </a:r>
            <a:r>
              <a:rPr lang="zh-CN" altLang="en-US" sz="2000" dirty="0">
                <a:latin typeface="微软雅黑" pitchFamily="34" charset="-122"/>
                <a:ea typeface="微软雅黑" pitchFamily="34" charset="-122"/>
              </a:rPr>
              <a:t>函数会返回程序的入口地址；</a:t>
            </a:r>
            <a:endParaRPr lang="en-US" altLang="zh-CN" sz="2000" dirty="0">
              <a:latin typeface="微软雅黑" pitchFamily="34" charset="-122"/>
              <a:ea typeface="微软雅黑" pitchFamily="34" charset="-122"/>
            </a:endParaRPr>
          </a:p>
          <a:p>
            <a:pPr>
              <a:lnSpc>
                <a:spcPts val="3500"/>
              </a:lnSpc>
              <a:spcBef>
                <a:spcPts val="600"/>
              </a:spcBef>
              <a:spcAft>
                <a:spcPts val="600"/>
              </a:spcAft>
              <a:buFont typeface="Wingdings" pitchFamily="2" charset="2"/>
              <a:buChar char="l"/>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调转到用户程序的入口地址开始执行。</a:t>
            </a:r>
            <a:endParaRPr lang="en-US" altLang="zh-CN" sz="2000" dirty="0">
              <a:latin typeface="微软雅黑" pitchFamily="34" charset="-122"/>
              <a:ea typeface="微软雅黑" pitchFamily="34" charset="-122"/>
            </a:endParaRPr>
          </a:p>
        </p:txBody>
      </p:sp>
      <p:sp>
        <p:nvSpPr>
          <p:cNvPr id="60420" name="TextBox 4"/>
          <p:cNvSpPr txBox="1">
            <a:spLocks noChangeArrowheads="1"/>
          </p:cNvSpPr>
          <p:nvPr/>
        </p:nvSpPr>
        <p:spPr bwMode="auto">
          <a:xfrm>
            <a:off x="341313" y="765175"/>
            <a:ext cx="2430462" cy="369888"/>
          </a:xfrm>
          <a:prstGeom prst="rect">
            <a:avLst/>
          </a:prstGeom>
          <a:noFill/>
          <a:ln w="9525">
            <a:noFill/>
            <a:miter lim="800000"/>
            <a:headEnd/>
            <a:tailEnd/>
          </a:ln>
        </p:spPr>
        <p:txBody>
          <a:bodyPr>
            <a:spAutoFit/>
          </a:bodyPr>
          <a:lstStyle/>
          <a:p>
            <a:r>
              <a:rPr lang="en-US" altLang="zh-CN" b="1">
                <a:solidFill>
                  <a:srgbClr val="009242"/>
                </a:solidFill>
                <a:latin typeface="微软雅黑" pitchFamily="34" charset="-122"/>
                <a:ea typeface="微软雅黑" pitchFamily="34" charset="-122"/>
              </a:rPr>
              <a:t>#</a:t>
            </a:r>
            <a:r>
              <a:rPr lang="zh-CN" altLang="en-US" b="1">
                <a:solidFill>
                  <a:srgbClr val="009242"/>
                </a:solidFill>
                <a:latin typeface="微软雅黑" pitchFamily="34" charset="-122"/>
                <a:ea typeface="微软雅黑" pitchFamily="34" charset="-122"/>
              </a:rPr>
              <a:t>：工程路径</a:t>
            </a:r>
            <a:r>
              <a:rPr lang="en-US" altLang="zh-CN" b="1">
                <a:solidFill>
                  <a:srgbClr val="009242"/>
                </a:solidFill>
                <a:latin typeface="微软雅黑" pitchFamily="34" charset="-122"/>
                <a:ea typeface="微软雅黑" pitchFamily="34" charset="-122"/>
              </a:rPr>
              <a:t>/kernel</a:t>
            </a:r>
            <a:endParaRPr lang="zh-CN" altLang="en-US" b="1">
              <a:solidFill>
                <a:srgbClr val="009242"/>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blinds(horizontal)">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blinds(horizontal)">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blinds(horizontal)">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blinds(horizontal)">
                                      <p:cBhvr>
                                        <p:cTn id="35" dur="500"/>
                                        <p:tgtEl>
                                          <p:spTgt spid="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blinds(horizontal)">
                                      <p:cBhvr>
                                        <p:cTn id="40"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98425"/>
            <a:ext cx="8229600" cy="561975"/>
          </a:xfrm>
        </p:spPr>
        <p:txBody>
          <a:bodyPr/>
          <a:lstStyle/>
          <a:p>
            <a:r>
              <a:rPr lang="zh-CN" altLang="en-US" sz="3600"/>
              <a:t>实现程序加载功能 </a:t>
            </a:r>
            <a:r>
              <a:rPr lang="en-US" altLang="zh-CN" sz="3600"/>
              <a:t>— — </a:t>
            </a:r>
            <a:r>
              <a:rPr lang="zh-CN" altLang="en-US" sz="3600"/>
              <a:t>源代码</a:t>
            </a:r>
          </a:p>
        </p:txBody>
      </p:sp>
      <p:sp>
        <p:nvSpPr>
          <p:cNvPr id="4" name="TextBox 57"/>
          <p:cNvSpPr txBox="1">
            <a:spLocks noChangeArrowheads="1"/>
          </p:cNvSpPr>
          <p:nvPr/>
        </p:nvSpPr>
        <p:spPr bwMode="auto">
          <a:xfrm>
            <a:off x="341313" y="863600"/>
            <a:ext cx="8596312" cy="4157663"/>
          </a:xfrm>
          <a:prstGeom prst="rect">
            <a:avLst/>
          </a:prstGeom>
          <a:noFill/>
          <a:ln w="9525">
            <a:noFill/>
            <a:miter lim="800000"/>
            <a:headEnd/>
            <a:tailEnd/>
          </a:ln>
        </p:spPr>
        <p:txBody>
          <a:bodyPr>
            <a:spAutoFit/>
          </a:bodyPr>
          <a:lstStyle/>
          <a:p>
            <a:pPr>
              <a:lnSpc>
                <a:spcPts val="3500"/>
              </a:lnSpc>
              <a:spcBef>
                <a:spcPts val="600"/>
              </a:spcBef>
              <a:spcAft>
                <a:spcPts val="600"/>
              </a:spcAft>
              <a:buFont typeface="Wingdings" pitchFamily="2" charset="2"/>
              <a:buChar char="l"/>
            </a:pP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在～</a:t>
            </a:r>
            <a:r>
              <a:rPr lang="en-US" altLang="zh-CN" sz="2000">
                <a:latin typeface="微软雅黑" pitchFamily="34" charset="-122"/>
                <a:ea typeface="微软雅黑" pitchFamily="34" charset="-122"/>
              </a:rPr>
              <a:t>/src/elf/elf.c</a:t>
            </a:r>
            <a:r>
              <a:rPr lang="zh-CN" altLang="en-US" sz="2000">
                <a:latin typeface="微软雅黑" pitchFamily="34" charset="-122"/>
                <a:ea typeface="微软雅黑" pitchFamily="34" charset="-122"/>
              </a:rPr>
              <a:t>的</a:t>
            </a:r>
            <a:r>
              <a:rPr lang="en-US" altLang="zh-CN" sz="2000">
                <a:latin typeface="微软雅黑" pitchFamily="34" charset="-122"/>
                <a:ea typeface="微软雅黑" pitchFamily="34" charset="-122"/>
              </a:rPr>
              <a:t>loader()</a:t>
            </a:r>
            <a:r>
              <a:rPr lang="zh-CN" altLang="en-US" sz="2000">
                <a:latin typeface="微软雅黑" pitchFamily="34" charset="-122"/>
                <a:ea typeface="微软雅黑" pitchFamily="34" charset="-122"/>
              </a:rPr>
              <a:t>函数中定义正确的</a:t>
            </a:r>
            <a:r>
              <a:rPr lang="en-US" altLang="zh-CN" sz="2000" b="1">
                <a:solidFill>
                  <a:srgbClr val="0066CC"/>
                </a:solidFill>
                <a:latin typeface="微软雅黑" pitchFamily="34" charset="-122"/>
                <a:ea typeface="微软雅黑" pitchFamily="34" charset="-122"/>
              </a:rPr>
              <a:t>ELF</a:t>
            </a:r>
            <a:r>
              <a:rPr lang="zh-CN" altLang="en-US" sz="2000" b="1">
                <a:solidFill>
                  <a:srgbClr val="0066CC"/>
                </a:solidFill>
                <a:latin typeface="微软雅黑" pitchFamily="34" charset="-122"/>
                <a:ea typeface="微软雅黑" pitchFamily="34" charset="-122"/>
              </a:rPr>
              <a:t>文件魔数</a:t>
            </a:r>
            <a:r>
              <a:rPr lang="zh-CN" altLang="en-US" sz="2000">
                <a:latin typeface="微软雅黑" pitchFamily="34" charset="-122"/>
                <a:ea typeface="微软雅黑" pitchFamily="34" charset="-122"/>
              </a:rPr>
              <a:t>；</a:t>
            </a:r>
            <a:endParaRPr lang="en-US" altLang="zh-CN" sz="2000">
              <a:latin typeface="微软雅黑" pitchFamily="34" charset="-122"/>
              <a:ea typeface="微软雅黑" pitchFamily="34" charset="-122"/>
            </a:endParaRPr>
          </a:p>
          <a:p>
            <a:pPr>
              <a:lnSpc>
                <a:spcPts val="3500"/>
              </a:lnSpc>
              <a:spcBef>
                <a:spcPts val="600"/>
              </a:spcBef>
              <a:spcAft>
                <a:spcPts val="600"/>
              </a:spcAft>
              <a:buFont typeface="Wingdings" pitchFamily="2" charset="2"/>
              <a:buChar char="l"/>
            </a:pPr>
            <a:endParaRPr lang="en-US" altLang="zh-CN" sz="2000">
              <a:latin typeface="微软雅黑" pitchFamily="34" charset="-122"/>
              <a:ea typeface="微软雅黑" pitchFamily="34" charset="-122"/>
            </a:endParaRPr>
          </a:p>
          <a:p>
            <a:pPr>
              <a:lnSpc>
                <a:spcPts val="3500"/>
              </a:lnSpc>
              <a:spcBef>
                <a:spcPts val="600"/>
              </a:spcBef>
              <a:spcAft>
                <a:spcPts val="600"/>
              </a:spcAft>
              <a:buFont typeface="Wingdings" pitchFamily="2" charset="2"/>
              <a:buChar char="l"/>
            </a:pPr>
            <a:r>
              <a:rPr lang="en-US" altLang="zh-CN" sz="2000">
                <a:latin typeface="微软雅黑" pitchFamily="34" charset="-122"/>
                <a:ea typeface="微软雅黑" pitchFamily="34" charset="-122"/>
              </a:rPr>
              <a:t> </a:t>
            </a:r>
            <a:r>
              <a:rPr lang="zh-CN" altLang="en-US" sz="2000" b="1">
                <a:solidFill>
                  <a:srgbClr val="0066CC"/>
                </a:solidFill>
                <a:latin typeface="微软雅黑" pitchFamily="34" charset="-122"/>
                <a:ea typeface="微软雅黑" pitchFamily="34" charset="-122"/>
              </a:rPr>
              <a:t>编写加载</a:t>
            </a:r>
            <a:r>
              <a:rPr lang="en-US" altLang="zh-CN" sz="2000" b="1">
                <a:solidFill>
                  <a:srgbClr val="0066CC"/>
                </a:solidFill>
                <a:latin typeface="微软雅黑" pitchFamily="34" charset="-122"/>
                <a:ea typeface="微软雅黑" pitchFamily="34" charset="-122"/>
              </a:rPr>
              <a:t>segment</a:t>
            </a:r>
            <a:r>
              <a:rPr lang="zh-CN" altLang="en-US" sz="2000" b="1">
                <a:solidFill>
                  <a:srgbClr val="0066CC"/>
                </a:solidFill>
                <a:latin typeface="微软雅黑" pitchFamily="34" charset="-122"/>
                <a:ea typeface="微软雅黑" pitchFamily="34" charset="-122"/>
              </a:rPr>
              <a:t>的代码</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完成加载用户程序的功能；</a:t>
            </a:r>
            <a:endParaRPr lang="en-US" altLang="zh-CN" sz="2000">
              <a:latin typeface="微软雅黑" pitchFamily="34" charset="-122"/>
              <a:ea typeface="微软雅黑" pitchFamily="34" charset="-122"/>
            </a:endParaRPr>
          </a:p>
          <a:p>
            <a:pPr>
              <a:lnSpc>
                <a:spcPts val="3500"/>
              </a:lnSpc>
              <a:spcBef>
                <a:spcPts val="600"/>
              </a:spcBef>
              <a:spcAft>
                <a:spcPts val="600"/>
              </a:spcAft>
              <a:buFont typeface="Wingdings" pitchFamily="2" charset="2"/>
              <a:buChar char="l"/>
            </a:pPr>
            <a:endParaRPr lang="en-US" altLang="zh-CN" sz="2000">
              <a:latin typeface="微软雅黑" pitchFamily="34" charset="-122"/>
              <a:ea typeface="微软雅黑" pitchFamily="34" charset="-122"/>
            </a:endParaRPr>
          </a:p>
          <a:p>
            <a:pPr>
              <a:lnSpc>
                <a:spcPts val="3500"/>
              </a:lnSpc>
              <a:spcBef>
                <a:spcPts val="600"/>
              </a:spcBef>
              <a:spcAft>
                <a:spcPts val="600"/>
              </a:spcAft>
              <a:buFont typeface="Wingdings" pitchFamily="2" charset="2"/>
              <a:buChar char="l"/>
            </a:pP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实现程序加载时，使用</a:t>
            </a:r>
            <a:r>
              <a:rPr lang="en-US" altLang="zh-CN" sz="2000" b="1">
                <a:solidFill>
                  <a:srgbClr val="0066CC"/>
                </a:solidFill>
                <a:latin typeface="微软雅黑" pitchFamily="34" charset="-122"/>
                <a:ea typeface="微软雅黑" pitchFamily="34" charset="-122"/>
              </a:rPr>
              <a:t>ramdisk_read()</a:t>
            </a:r>
            <a:r>
              <a:rPr lang="zh-CN" altLang="en-US" sz="2000">
                <a:latin typeface="微软雅黑" pitchFamily="34" charset="-122"/>
                <a:ea typeface="微软雅黑" pitchFamily="34" charset="-122"/>
              </a:rPr>
              <a:t>函数读出</a:t>
            </a:r>
            <a:r>
              <a:rPr lang="en-US" altLang="zh-CN" sz="2000">
                <a:latin typeface="微软雅黑" pitchFamily="34" charset="-122"/>
                <a:ea typeface="微软雅黑" pitchFamily="34" charset="-122"/>
              </a:rPr>
              <a:t>ramdisk</a:t>
            </a:r>
            <a:r>
              <a:rPr lang="zh-CN" altLang="en-US" sz="2000">
                <a:latin typeface="微软雅黑" pitchFamily="34" charset="-122"/>
                <a:ea typeface="微软雅黑" pitchFamily="34" charset="-122"/>
              </a:rPr>
              <a:t>中的内容；</a:t>
            </a:r>
            <a:endParaRPr lang="en-US" altLang="zh-CN" sz="2000">
              <a:latin typeface="微软雅黑" pitchFamily="34" charset="-122"/>
              <a:ea typeface="微软雅黑" pitchFamily="34" charset="-122"/>
            </a:endParaRPr>
          </a:p>
          <a:p>
            <a:pPr lvl="1">
              <a:lnSpc>
                <a:spcPts val="3500"/>
              </a:lnSpc>
              <a:spcBef>
                <a:spcPts val="600"/>
              </a:spcBef>
              <a:spcAft>
                <a:spcPts val="600"/>
              </a:spcAft>
              <a:buFont typeface="Wingdings" pitchFamily="2" charset="2"/>
              <a:buChar char="Ø"/>
            </a:pP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位于文件～</a:t>
            </a:r>
            <a:r>
              <a:rPr lang="en-US" altLang="zh-CN">
                <a:latin typeface="微软雅黑" pitchFamily="34" charset="-122"/>
                <a:ea typeface="微软雅黑" pitchFamily="34" charset="-122"/>
              </a:rPr>
              <a:t>/src/driver/ramdisk.c</a:t>
            </a:r>
            <a:r>
              <a:rPr lang="zh-CN" altLang="en-US">
                <a:latin typeface="微软雅黑" pitchFamily="34" charset="-122"/>
                <a:ea typeface="微软雅黑" pitchFamily="34" charset="-122"/>
              </a:rPr>
              <a:t>中</a:t>
            </a:r>
            <a:endParaRPr lang="en-US" altLang="zh-CN">
              <a:latin typeface="微软雅黑" pitchFamily="34" charset="-122"/>
              <a:ea typeface="微软雅黑" pitchFamily="34" charset="-122"/>
            </a:endParaRPr>
          </a:p>
          <a:p>
            <a:pPr lvl="1">
              <a:lnSpc>
                <a:spcPts val="3500"/>
              </a:lnSpc>
              <a:spcBef>
                <a:spcPts val="600"/>
              </a:spcBef>
              <a:spcAft>
                <a:spcPts val="600"/>
              </a:spcAft>
              <a:buFont typeface="Wingdings" pitchFamily="2" charset="2"/>
              <a:buChar char="Ø"/>
            </a:pPr>
            <a:r>
              <a:rPr lang="en-US" altLang="zh-CN">
                <a:latin typeface="微软雅黑" pitchFamily="34" charset="-122"/>
                <a:ea typeface="微软雅黑" pitchFamily="34" charset="-122"/>
              </a:rPr>
              <a:t> int ramdisk_read(uint8_t </a:t>
            </a:r>
            <a:r>
              <a:rPr lang="en-US" altLang="zh-CN">
                <a:solidFill>
                  <a:srgbClr val="FF0000"/>
                </a:solidFill>
                <a:latin typeface="微软雅黑" pitchFamily="34" charset="-122"/>
                <a:ea typeface="微软雅黑" pitchFamily="34" charset="-122"/>
              </a:rPr>
              <a:t>*buf</a:t>
            </a:r>
            <a:r>
              <a:rPr lang="en-US" altLang="zh-CN">
                <a:latin typeface="微软雅黑" pitchFamily="34" charset="-122"/>
                <a:ea typeface="微软雅黑" pitchFamily="34" charset="-122"/>
              </a:rPr>
              <a:t>, uint32_t </a:t>
            </a:r>
            <a:r>
              <a:rPr lang="en-US" altLang="zh-CN">
                <a:solidFill>
                  <a:srgbClr val="FF0000"/>
                </a:solidFill>
                <a:latin typeface="微软雅黑" pitchFamily="34" charset="-122"/>
                <a:ea typeface="微软雅黑" pitchFamily="34" charset="-122"/>
              </a:rPr>
              <a:t>offset</a:t>
            </a:r>
            <a:r>
              <a:rPr lang="en-US" altLang="zh-CN">
                <a:latin typeface="微软雅黑" pitchFamily="34" charset="-122"/>
                <a:ea typeface="微软雅黑" pitchFamily="34" charset="-122"/>
              </a:rPr>
              <a:t>, unit32_t </a:t>
            </a:r>
            <a:r>
              <a:rPr lang="en-US" altLang="zh-CN">
                <a:solidFill>
                  <a:srgbClr val="FF0000"/>
                </a:solidFill>
                <a:latin typeface="微软雅黑" pitchFamily="34" charset="-122"/>
                <a:ea typeface="微软雅黑" pitchFamily="34" charset="-122"/>
              </a:rPr>
              <a:t>len</a:t>
            </a:r>
            <a:r>
              <a:rPr lang="en-US" altLang="zh-CN">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linds(horizontal)">
                                      <p:cBhvr>
                                        <p:cTn id="2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98425"/>
            <a:ext cx="8229600" cy="561975"/>
          </a:xfrm>
        </p:spPr>
        <p:txBody>
          <a:bodyPr/>
          <a:lstStyle/>
          <a:p>
            <a:r>
              <a:rPr lang="zh-CN" altLang="en-US" sz="3600" dirty="0"/>
              <a:t>实现程序加载功能 </a:t>
            </a:r>
            <a:r>
              <a:rPr lang="en-US" altLang="zh-CN" sz="3600" dirty="0"/>
              <a:t>— — </a:t>
            </a:r>
            <a:r>
              <a:rPr lang="zh-CN" altLang="en-US" sz="3600" dirty="0"/>
              <a:t>修改</a:t>
            </a:r>
            <a:r>
              <a:rPr lang="en-US" altLang="zh-CN" sz="3600" dirty="0" err="1"/>
              <a:t>Makefile</a:t>
            </a:r>
            <a:endParaRPr lang="zh-CN" altLang="en-US" sz="3600" dirty="0"/>
          </a:p>
        </p:txBody>
      </p:sp>
      <p:sp>
        <p:nvSpPr>
          <p:cNvPr id="4" name="TextBox 57"/>
          <p:cNvSpPr txBox="1">
            <a:spLocks noChangeArrowheads="1"/>
          </p:cNvSpPr>
          <p:nvPr/>
        </p:nvSpPr>
        <p:spPr bwMode="auto">
          <a:xfrm>
            <a:off x="341313" y="863600"/>
            <a:ext cx="8596312" cy="2952750"/>
          </a:xfrm>
          <a:prstGeom prst="rect">
            <a:avLst/>
          </a:prstGeom>
          <a:noFill/>
          <a:ln w="9525">
            <a:noFill/>
            <a:miter lim="800000"/>
            <a:headEnd/>
            <a:tailEnd/>
          </a:ln>
        </p:spPr>
        <p:txBody>
          <a:bodyPr>
            <a:spAutoFit/>
          </a:bodyPr>
          <a:lstStyle/>
          <a:p>
            <a:pPr>
              <a:lnSpc>
                <a:spcPts val="3500"/>
              </a:lnSpc>
              <a:spcBef>
                <a:spcPts val="600"/>
              </a:spcBef>
              <a:spcAft>
                <a:spcPts val="600"/>
              </a:spcAft>
              <a:buFont typeface="Wingdings" pitchFamily="2" charset="2"/>
              <a:buChar char="l"/>
            </a:pP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修改文件</a:t>
            </a:r>
            <a:r>
              <a:rPr lang="zh-CN" altLang="en-US" sz="2000">
                <a:solidFill>
                  <a:srgbClr val="0066CC"/>
                </a:solidFill>
                <a:latin typeface="微软雅黑" pitchFamily="34" charset="-122"/>
                <a:ea typeface="微软雅黑" pitchFamily="34" charset="-122"/>
              </a:rPr>
              <a:t>工程路径</a:t>
            </a:r>
            <a:r>
              <a:rPr lang="en-US" altLang="zh-CN" sz="2000">
                <a:solidFill>
                  <a:srgbClr val="0066CC"/>
                </a:solidFill>
                <a:latin typeface="微软雅黑" pitchFamily="34" charset="-122"/>
                <a:ea typeface="微软雅黑" pitchFamily="34" charset="-122"/>
              </a:rPr>
              <a:t>/testcase/Makefile.part</a:t>
            </a:r>
            <a:r>
              <a:rPr lang="zh-CN" altLang="en-US" sz="2000">
                <a:latin typeface="微软雅黑" pitchFamily="34" charset="-122"/>
                <a:ea typeface="微软雅黑" pitchFamily="34" charset="-122"/>
              </a:rPr>
              <a:t>中的</a:t>
            </a:r>
            <a:r>
              <a:rPr lang="zh-CN" altLang="en-US" sz="2000" b="1">
                <a:solidFill>
                  <a:srgbClr val="FF0000"/>
                </a:solidFill>
                <a:latin typeface="微软雅黑" pitchFamily="34" charset="-122"/>
                <a:ea typeface="微软雅黑" pitchFamily="34" charset="-122"/>
              </a:rPr>
              <a:t>链接选项</a:t>
            </a:r>
            <a:endParaRPr lang="en-US" altLang="zh-CN" sz="2000" b="1">
              <a:solidFill>
                <a:srgbClr val="FF0000"/>
              </a:solidFill>
              <a:latin typeface="微软雅黑" pitchFamily="34" charset="-122"/>
              <a:ea typeface="微软雅黑" pitchFamily="34" charset="-122"/>
            </a:endParaRPr>
          </a:p>
          <a:p>
            <a:pPr>
              <a:lnSpc>
                <a:spcPts val="3500"/>
              </a:lnSpc>
              <a:spcBef>
                <a:spcPts val="600"/>
              </a:spcBef>
              <a:spcAft>
                <a:spcPts val="600"/>
              </a:spcAft>
              <a:buFont typeface="Wingdings" pitchFamily="2" charset="2"/>
              <a:buChar char="l"/>
            </a:pPr>
            <a:endParaRPr lang="en-US" altLang="zh-CN" sz="2000" b="1">
              <a:solidFill>
                <a:srgbClr val="FF0000"/>
              </a:solidFill>
              <a:latin typeface="微软雅黑" pitchFamily="34" charset="-122"/>
              <a:ea typeface="微软雅黑" pitchFamily="34" charset="-122"/>
            </a:endParaRPr>
          </a:p>
          <a:p>
            <a:pPr>
              <a:lnSpc>
                <a:spcPts val="3500"/>
              </a:lnSpc>
              <a:spcBef>
                <a:spcPts val="600"/>
              </a:spcBef>
              <a:spcAft>
                <a:spcPts val="600"/>
              </a:spcAft>
              <a:buFont typeface="Wingdings" pitchFamily="2" charset="2"/>
              <a:buChar char="l"/>
            </a:pPr>
            <a:endParaRPr lang="en-US" altLang="zh-CN" sz="2000" b="1">
              <a:solidFill>
                <a:srgbClr val="FF0000"/>
              </a:solidFill>
              <a:latin typeface="微软雅黑" pitchFamily="34" charset="-122"/>
              <a:ea typeface="微软雅黑" pitchFamily="34" charset="-122"/>
            </a:endParaRPr>
          </a:p>
          <a:p>
            <a:pPr>
              <a:lnSpc>
                <a:spcPts val="3500"/>
              </a:lnSpc>
              <a:spcBef>
                <a:spcPts val="600"/>
              </a:spcBef>
              <a:spcAft>
                <a:spcPts val="600"/>
              </a:spcAft>
              <a:buFont typeface="Wingdings" pitchFamily="2" charset="2"/>
              <a:buChar char="l"/>
            </a:pPr>
            <a:endParaRPr lang="en-US" altLang="zh-CN" sz="2000" b="1">
              <a:solidFill>
                <a:srgbClr val="FF0000"/>
              </a:solidFill>
              <a:latin typeface="微软雅黑" pitchFamily="34" charset="-122"/>
              <a:ea typeface="微软雅黑" pitchFamily="34" charset="-122"/>
            </a:endParaRPr>
          </a:p>
          <a:p>
            <a:pPr>
              <a:lnSpc>
                <a:spcPts val="3500"/>
              </a:lnSpc>
              <a:spcBef>
                <a:spcPts val="600"/>
              </a:spcBef>
              <a:spcAft>
                <a:spcPts val="600"/>
              </a:spcAft>
              <a:buFont typeface="Wingdings" pitchFamily="2" charset="2"/>
              <a:buChar char="l"/>
            </a:pP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修改文件</a:t>
            </a:r>
            <a:r>
              <a:rPr lang="zh-CN" altLang="en-US" sz="2000">
                <a:solidFill>
                  <a:srgbClr val="0066CC"/>
                </a:solidFill>
                <a:latin typeface="微软雅黑" pitchFamily="34" charset="-122"/>
                <a:ea typeface="微软雅黑" pitchFamily="34" charset="-122"/>
              </a:rPr>
              <a:t>工程路径</a:t>
            </a:r>
            <a:r>
              <a:rPr lang="en-US" altLang="zh-CN" sz="2000">
                <a:solidFill>
                  <a:srgbClr val="0066CC"/>
                </a:solidFill>
                <a:latin typeface="微软雅黑" pitchFamily="34" charset="-122"/>
                <a:ea typeface="微软雅黑" pitchFamily="34" charset="-122"/>
              </a:rPr>
              <a:t>/Makefile</a:t>
            </a:r>
            <a:r>
              <a:rPr lang="zh-CN" altLang="en-US" sz="2000">
                <a:latin typeface="微软雅黑" pitchFamily="34" charset="-122"/>
                <a:ea typeface="微软雅黑" pitchFamily="34" charset="-122"/>
              </a:rPr>
              <a:t>，</a:t>
            </a:r>
            <a:r>
              <a:rPr lang="zh-CN" altLang="en-US" sz="2000" b="1">
                <a:solidFill>
                  <a:srgbClr val="FF0000"/>
                </a:solidFill>
                <a:latin typeface="微软雅黑" pitchFamily="34" charset="-122"/>
                <a:ea typeface="微软雅黑" pitchFamily="34" charset="-122"/>
              </a:rPr>
              <a:t>把</a:t>
            </a:r>
            <a:r>
              <a:rPr lang="en-US" altLang="zh-CN" sz="2000" b="1">
                <a:solidFill>
                  <a:srgbClr val="FF0000"/>
                </a:solidFill>
                <a:latin typeface="微软雅黑" pitchFamily="34" charset="-122"/>
                <a:ea typeface="微软雅黑" pitchFamily="34" charset="-122"/>
              </a:rPr>
              <a:t>kernel</a:t>
            </a:r>
            <a:r>
              <a:rPr lang="zh-CN" altLang="en-US" sz="2000" b="1">
                <a:solidFill>
                  <a:srgbClr val="FF0000"/>
                </a:solidFill>
                <a:latin typeface="微软雅黑" pitchFamily="34" charset="-122"/>
                <a:ea typeface="微软雅黑" pitchFamily="34" charset="-122"/>
              </a:rPr>
              <a:t>作为</a:t>
            </a:r>
            <a:r>
              <a:rPr lang="en-US" altLang="zh-CN" sz="2000" b="1">
                <a:solidFill>
                  <a:srgbClr val="FF0000"/>
                </a:solidFill>
                <a:latin typeface="微软雅黑" pitchFamily="34" charset="-122"/>
                <a:ea typeface="微软雅黑" pitchFamily="34" charset="-122"/>
              </a:rPr>
              <a:t>entry</a:t>
            </a:r>
            <a:endParaRPr lang="en-US" altLang="zh-CN" b="1">
              <a:solidFill>
                <a:srgbClr val="FF0000"/>
              </a:solidFill>
              <a:latin typeface="微软雅黑" pitchFamily="34" charset="-122"/>
              <a:ea typeface="微软雅黑" pitchFamily="34" charset="-122"/>
            </a:endParaRPr>
          </a:p>
        </p:txBody>
      </p:sp>
      <p:sp>
        <p:nvSpPr>
          <p:cNvPr id="5" name="矩形 4"/>
          <p:cNvSpPr>
            <a:spLocks noChangeArrowheads="1"/>
          </p:cNvSpPr>
          <p:nvPr/>
        </p:nvSpPr>
        <p:spPr bwMode="auto">
          <a:xfrm>
            <a:off x="163513" y="1571625"/>
            <a:ext cx="8802687" cy="1382713"/>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pPr>
              <a:lnSpc>
                <a:spcPts val="3500"/>
              </a:lnSpc>
            </a:pPr>
            <a:r>
              <a:rPr lang="en-US" altLang="zh-CN">
                <a:latin typeface="微软雅黑" pitchFamily="34" charset="-122"/>
                <a:ea typeface="微软雅黑" pitchFamily="34" charset="-122"/>
              </a:rPr>
              <a:t>testcase_START_OBJ := $(testcase_OBJ_DIR)/start.o</a:t>
            </a:r>
          </a:p>
          <a:p>
            <a:pPr>
              <a:lnSpc>
                <a:spcPts val="3500"/>
              </a:lnSpc>
            </a:pPr>
            <a:r>
              <a:rPr lang="en-US" altLang="zh-CN">
                <a:latin typeface="微软雅黑" pitchFamily="34" charset="-122"/>
                <a:ea typeface="微软雅黑" pitchFamily="34" charset="-122"/>
              </a:rPr>
              <a:t>-testcase_LDFLAGS := -m elf_i386 -e start -Ttext=0x00100000</a:t>
            </a:r>
          </a:p>
          <a:p>
            <a:pPr>
              <a:lnSpc>
                <a:spcPts val="3500"/>
              </a:lnSpc>
            </a:pPr>
            <a:r>
              <a:rPr lang="en-US" altLang="zh-CN" b="1">
                <a:solidFill>
                  <a:srgbClr val="0066CC"/>
                </a:solidFill>
                <a:latin typeface="微软雅黑" pitchFamily="34" charset="-122"/>
                <a:ea typeface="微软雅黑" pitchFamily="34" charset="-122"/>
              </a:rPr>
              <a:t>+testcase_LDFLAGS := -m elf_i386 -e main -Ttext-segment=0x00800000</a:t>
            </a:r>
            <a:endParaRPr lang="zh-CN" altLang="en-US" b="1">
              <a:solidFill>
                <a:srgbClr val="0066CC"/>
              </a:solidFill>
              <a:latin typeface="微软雅黑" pitchFamily="34" charset="-122"/>
              <a:ea typeface="微软雅黑" pitchFamily="34" charset="-122"/>
            </a:endParaRPr>
          </a:p>
        </p:txBody>
      </p:sp>
      <p:sp>
        <p:nvSpPr>
          <p:cNvPr id="9" name="矩形 8"/>
          <p:cNvSpPr>
            <a:spLocks noChangeArrowheads="1"/>
          </p:cNvSpPr>
          <p:nvPr/>
        </p:nvSpPr>
        <p:spPr bwMode="auto">
          <a:xfrm>
            <a:off x="161925" y="4103688"/>
            <a:ext cx="8802688" cy="1382712"/>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pPr>
              <a:lnSpc>
                <a:spcPts val="3500"/>
              </a:lnSpc>
            </a:pPr>
            <a:r>
              <a:rPr lang="en-US" altLang="zh-CN">
                <a:latin typeface="微软雅黑" pitchFamily="34" charset="-122"/>
                <a:ea typeface="微软雅黑" pitchFamily="34" charset="-122"/>
              </a:rPr>
              <a:t>USERPROG = obj/testcase/mov-c</a:t>
            </a:r>
          </a:p>
          <a:p>
            <a:pPr>
              <a:lnSpc>
                <a:spcPts val="3500"/>
              </a:lnSpc>
            </a:pPr>
            <a:r>
              <a:rPr lang="en-US" altLang="zh-CN">
                <a:latin typeface="微软雅黑" pitchFamily="34" charset="-122"/>
                <a:ea typeface="微软雅黑" pitchFamily="34" charset="-122"/>
              </a:rPr>
              <a:t>-ENTRY = $(USERPROG)</a:t>
            </a:r>
          </a:p>
          <a:p>
            <a:pPr>
              <a:lnSpc>
                <a:spcPts val="3500"/>
              </a:lnSpc>
            </a:pPr>
            <a:r>
              <a:rPr lang="en-US" altLang="zh-CN" b="1">
                <a:solidFill>
                  <a:srgbClr val="0066CC"/>
                </a:solidFill>
                <a:latin typeface="微软雅黑" pitchFamily="34" charset="-122"/>
                <a:ea typeface="微软雅黑" pitchFamily="34" charset="-122"/>
              </a:rPr>
              <a:t>+ENTRY = $(kernel_BIN)</a:t>
            </a:r>
            <a:endParaRPr lang="zh-CN" altLang="en-US" b="1">
              <a:solidFill>
                <a:srgbClr val="0066CC"/>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98425"/>
            <a:ext cx="8229600" cy="561975"/>
          </a:xfrm>
        </p:spPr>
        <p:txBody>
          <a:bodyPr/>
          <a:lstStyle/>
          <a:p>
            <a:r>
              <a:rPr lang="en-US" altLang="zh-CN" sz="3600"/>
              <a:t>i386 (IA-32)</a:t>
            </a:r>
            <a:r>
              <a:rPr lang="zh-CN" altLang="en-US" sz="3600"/>
              <a:t>的指令格式 </a:t>
            </a:r>
            <a:r>
              <a:rPr lang="en-US" altLang="zh-CN" sz="3600"/>
              <a:t>- 2</a:t>
            </a:r>
            <a:endParaRPr lang="zh-CN" altLang="en-US" sz="3600"/>
          </a:p>
        </p:txBody>
      </p:sp>
      <p:sp>
        <p:nvSpPr>
          <p:cNvPr id="31" name="矩形 30"/>
          <p:cNvSpPr/>
          <p:nvPr/>
        </p:nvSpPr>
        <p:spPr>
          <a:xfrm>
            <a:off x="341530" y="1358770"/>
            <a:ext cx="990110" cy="675075"/>
          </a:xfrm>
          <a:prstGeom prst="rect">
            <a:avLst/>
          </a:prstGeom>
          <a:solidFill>
            <a:srgbClr val="92D050"/>
          </a:solidFill>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dirty="0">
                <a:solidFill>
                  <a:schemeClr val="tx1"/>
                </a:solidFill>
                <a:latin typeface="微软雅黑" pitchFamily="34" charset="-122"/>
                <a:ea typeface="微软雅黑" pitchFamily="34" charset="-122"/>
              </a:rPr>
              <a:t>Mod</a:t>
            </a:r>
            <a:endParaRPr lang="zh-CN" altLang="en-US" dirty="0">
              <a:solidFill>
                <a:schemeClr val="tx1"/>
              </a:solidFill>
              <a:latin typeface="微软雅黑" pitchFamily="34" charset="-122"/>
              <a:ea typeface="微软雅黑" pitchFamily="34" charset="-122"/>
            </a:endParaRPr>
          </a:p>
        </p:txBody>
      </p:sp>
      <p:sp>
        <p:nvSpPr>
          <p:cNvPr id="32" name="矩形 31"/>
          <p:cNvSpPr/>
          <p:nvPr/>
        </p:nvSpPr>
        <p:spPr>
          <a:xfrm>
            <a:off x="1331640" y="1358770"/>
            <a:ext cx="1575175" cy="675075"/>
          </a:xfrm>
          <a:prstGeom prst="rect">
            <a:avLst/>
          </a:prstGeom>
          <a:solidFill>
            <a:srgbClr val="92D050"/>
          </a:solidFill>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dirty="0" err="1">
                <a:solidFill>
                  <a:schemeClr val="tx1"/>
                </a:solidFill>
                <a:latin typeface="微软雅黑" pitchFamily="34" charset="-122"/>
                <a:ea typeface="微软雅黑" pitchFamily="34" charset="-122"/>
              </a:rPr>
              <a:t>Reg</a:t>
            </a:r>
            <a:r>
              <a:rPr lang="en-US" altLang="zh-CN" dirty="0">
                <a:solidFill>
                  <a:schemeClr val="tx1"/>
                </a:solidFill>
                <a:latin typeface="微软雅黑" pitchFamily="34" charset="-122"/>
                <a:ea typeface="微软雅黑" pitchFamily="34" charset="-122"/>
              </a:rPr>
              <a:t>/Opcode</a:t>
            </a:r>
            <a:endParaRPr lang="zh-CN" altLang="en-US" dirty="0">
              <a:solidFill>
                <a:schemeClr val="tx1"/>
              </a:solidFill>
              <a:latin typeface="微软雅黑" pitchFamily="34" charset="-122"/>
              <a:ea typeface="微软雅黑" pitchFamily="34" charset="-122"/>
            </a:endParaRPr>
          </a:p>
        </p:txBody>
      </p:sp>
      <p:sp>
        <p:nvSpPr>
          <p:cNvPr id="33" name="矩形 32"/>
          <p:cNvSpPr/>
          <p:nvPr/>
        </p:nvSpPr>
        <p:spPr>
          <a:xfrm>
            <a:off x="2906815" y="1358770"/>
            <a:ext cx="1260140" cy="675075"/>
          </a:xfrm>
          <a:prstGeom prst="rect">
            <a:avLst/>
          </a:prstGeom>
          <a:solidFill>
            <a:srgbClr val="92D050"/>
          </a:solidFill>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dirty="0">
                <a:solidFill>
                  <a:schemeClr val="tx1"/>
                </a:solidFill>
                <a:latin typeface="微软雅黑" pitchFamily="34" charset="-122"/>
                <a:ea typeface="微软雅黑" pitchFamily="34" charset="-122"/>
              </a:rPr>
              <a:t>R/M</a:t>
            </a:r>
            <a:endParaRPr lang="zh-CN" altLang="en-US" dirty="0">
              <a:solidFill>
                <a:schemeClr val="tx1"/>
              </a:solidFill>
              <a:latin typeface="微软雅黑" pitchFamily="34" charset="-122"/>
              <a:ea typeface="微软雅黑" pitchFamily="34" charset="-122"/>
            </a:endParaRPr>
          </a:p>
        </p:txBody>
      </p:sp>
      <p:sp>
        <p:nvSpPr>
          <p:cNvPr id="9228" name="TextBox 46"/>
          <p:cNvSpPr txBox="1">
            <a:spLocks noChangeArrowheads="1"/>
          </p:cNvSpPr>
          <p:nvPr/>
        </p:nvSpPr>
        <p:spPr bwMode="auto">
          <a:xfrm>
            <a:off x="296863" y="984250"/>
            <a:ext cx="449262"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7</a:t>
            </a:r>
            <a:endParaRPr lang="zh-CN" altLang="en-US">
              <a:latin typeface="微软雅黑" pitchFamily="34" charset="-122"/>
              <a:ea typeface="微软雅黑" pitchFamily="34" charset="-122"/>
            </a:endParaRPr>
          </a:p>
        </p:txBody>
      </p:sp>
      <p:sp>
        <p:nvSpPr>
          <p:cNvPr id="9229" name="TextBox 47"/>
          <p:cNvSpPr txBox="1">
            <a:spLocks noChangeArrowheads="1"/>
          </p:cNvSpPr>
          <p:nvPr/>
        </p:nvSpPr>
        <p:spPr bwMode="auto">
          <a:xfrm>
            <a:off x="881063" y="984250"/>
            <a:ext cx="450850"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6</a:t>
            </a:r>
            <a:endParaRPr lang="zh-CN" altLang="en-US">
              <a:latin typeface="微软雅黑" pitchFamily="34" charset="-122"/>
              <a:ea typeface="微软雅黑" pitchFamily="34" charset="-122"/>
            </a:endParaRPr>
          </a:p>
        </p:txBody>
      </p:sp>
      <p:sp>
        <p:nvSpPr>
          <p:cNvPr id="9230" name="TextBox 48"/>
          <p:cNvSpPr txBox="1">
            <a:spLocks noChangeArrowheads="1"/>
          </p:cNvSpPr>
          <p:nvPr/>
        </p:nvSpPr>
        <p:spPr bwMode="auto">
          <a:xfrm>
            <a:off x="1317625" y="984250"/>
            <a:ext cx="449263"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5</a:t>
            </a:r>
            <a:endParaRPr lang="zh-CN" altLang="en-US">
              <a:latin typeface="微软雅黑" pitchFamily="34" charset="-122"/>
              <a:ea typeface="微软雅黑" pitchFamily="34" charset="-122"/>
            </a:endParaRPr>
          </a:p>
        </p:txBody>
      </p:sp>
      <p:sp>
        <p:nvSpPr>
          <p:cNvPr id="9231" name="TextBox 49"/>
          <p:cNvSpPr txBox="1">
            <a:spLocks noChangeArrowheads="1"/>
          </p:cNvSpPr>
          <p:nvPr/>
        </p:nvSpPr>
        <p:spPr bwMode="auto">
          <a:xfrm>
            <a:off x="2441575" y="984250"/>
            <a:ext cx="449263"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3</a:t>
            </a:r>
            <a:endParaRPr lang="zh-CN" altLang="en-US">
              <a:latin typeface="微软雅黑" pitchFamily="34" charset="-122"/>
              <a:ea typeface="微软雅黑" pitchFamily="34" charset="-122"/>
            </a:endParaRPr>
          </a:p>
        </p:txBody>
      </p:sp>
      <p:sp>
        <p:nvSpPr>
          <p:cNvPr id="9232" name="TextBox 50"/>
          <p:cNvSpPr txBox="1">
            <a:spLocks noChangeArrowheads="1"/>
          </p:cNvSpPr>
          <p:nvPr/>
        </p:nvSpPr>
        <p:spPr bwMode="auto">
          <a:xfrm>
            <a:off x="1871663" y="984250"/>
            <a:ext cx="450850"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4</a:t>
            </a:r>
            <a:endParaRPr lang="zh-CN" altLang="en-US">
              <a:latin typeface="微软雅黑" pitchFamily="34" charset="-122"/>
              <a:ea typeface="微软雅黑" pitchFamily="34" charset="-122"/>
            </a:endParaRPr>
          </a:p>
        </p:txBody>
      </p:sp>
      <p:sp>
        <p:nvSpPr>
          <p:cNvPr id="9233" name="TextBox 52"/>
          <p:cNvSpPr txBox="1">
            <a:spLocks noChangeArrowheads="1"/>
          </p:cNvSpPr>
          <p:nvPr/>
        </p:nvSpPr>
        <p:spPr bwMode="auto">
          <a:xfrm>
            <a:off x="2906713" y="984250"/>
            <a:ext cx="450850"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2</a:t>
            </a:r>
            <a:endParaRPr lang="zh-CN" altLang="en-US">
              <a:latin typeface="微软雅黑" pitchFamily="34" charset="-122"/>
              <a:ea typeface="微软雅黑" pitchFamily="34" charset="-122"/>
            </a:endParaRPr>
          </a:p>
        </p:txBody>
      </p:sp>
      <p:sp>
        <p:nvSpPr>
          <p:cNvPr id="9234" name="TextBox 53"/>
          <p:cNvSpPr txBox="1">
            <a:spLocks noChangeArrowheads="1"/>
          </p:cNvSpPr>
          <p:nvPr/>
        </p:nvSpPr>
        <p:spPr bwMode="auto">
          <a:xfrm>
            <a:off x="3716338" y="984250"/>
            <a:ext cx="450850"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0</a:t>
            </a:r>
            <a:endParaRPr lang="zh-CN" altLang="en-US">
              <a:latin typeface="微软雅黑" pitchFamily="34" charset="-122"/>
              <a:ea typeface="微软雅黑" pitchFamily="34" charset="-122"/>
            </a:endParaRPr>
          </a:p>
        </p:txBody>
      </p:sp>
      <p:sp>
        <p:nvSpPr>
          <p:cNvPr id="9235" name="TextBox 54"/>
          <p:cNvSpPr txBox="1">
            <a:spLocks noChangeArrowheads="1"/>
          </p:cNvSpPr>
          <p:nvPr/>
        </p:nvSpPr>
        <p:spPr bwMode="auto">
          <a:xfrm>
            <a:off x="3311525" y="984250"/>
            <a:ext cx="450850"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1</a:t>
            </a:r>
            <a:endParaRPr lang="zh-CN" altLang="en-US">
              <a:latin typeface="微软雅黑" pitchFamily="34" charset="-122"/>
              <a:ea typeface="微软雅黑" pitchFamily="34" charset="-122"/>
            </a:endParaRPr>
          </a:p>
        </p:txBody>
      </p:sp>
      <p:sp>
        <p:nvSpPr>
          <p:cNvPr id="52" name="TextBox 51"/>
          <p:cNvSpPr txBox="1">
            <a:spLocks noChangeArrowheads="1"/>
          </p:cNvSpPr>
          <p:nvPr/>
        </p:nvSpPr>
        <p:spPr bwMode="auto">
          <a:xfrm>
            <a:off x="4527550" y="819150"/>
            <a:ext cx="4275138" cy="1695450"/>
          </a:xfrm>
          <a:prstGeom prst="rect">
            <a:avLst/>
          </a:prstGeom>
          <a:noFill/>
          <a:ln w="9525">
            <a:noFill/>
            <a:miter lim="800000"/>
            <a:headEnd/>
            <a:tailEnd/>
          </a:ln>
        </p:spPr>
        <p:txBody>
          <a:bodyPr>
            <a:spAutoFit/>
          </a:bodyPr>
          <a:lstStyle/>
          <a:p>
            <a:pPr marL="342900" indent="-342900" algn="just">
              <a:lnSpc>
                <a:spcPts val="2500"/>
              </a:lnSpc>
              <a:buFontTx/>
              <a:buAutoNum type="arabicPeriod"/>
            </a:pPr>
            <a:r>
              <a:rPr lang="en-US" altLang="zh-CN" b="1">
                <a:solidFill>
                  <a:srgbClr val="FF0000"/>
                </a:solidFill>
                <a:latin typeface="微软雅黑" pitchFamily="34" charset="-122"/>
                <a:ea typeface="微软雅黑" pitchFamily="34" charset="-122"/>
              </a:rPr>
              <a:t>Mod + R/M: </a:t>
            </a:r>
            <a:r>
              <a:rPr lang="en-US" altLang="zh-CN">
                <a:latin typeface="微软雅黑" pitchFamily="34" charset="-122"/>
                <a:ea typeface="微软雅黑" pitchFamily="34" charset="-122"/>
              </a:rPr>
              <a:t>32</a:t>
            </a:r>
            <a:r>
              <a:rPr lang="zh-CN" altLang="en-US">
                <a:latin typeface="微软雅黑" pitchFamily="34" charset="-122"/>
                <a:ea typeface="微软雅黑" pitchFamily="34" charset="-122"/>
              </a:rPr>
              <a:t>种寻址方式，其中</a:t>
            </a:r>
            <a:r>
              <a:rPr lang="en-US" altLang="zh-CN">
                <a:latin typeface="微软雅黑" pitchFamily="34" charset="-122"/>
                <a:ea typeface="微软雅黑" pitchFamily="34" charset="-122"/>
              </a:rPr>
              <a:t>8</a:t>
            </a:r>
            <a:r>
              <a:rPr lang="zh-CN" altLang="en-US">
                <a:latin typeface="微软雅黑" pitchFamily="34" charset="-122"/>
                <a:ea typeface="微软雅黑" pitchFamily="34" charset="-122"/>
              </a:rPr>
              <a:t>种寄存器寻址，</a:t>
            </a:r>
            <a:r>
              <a:rPr lang="en-US" altLang="zh-CN">
                <a:latin typeface="微软雅黑" pitchFamily="34" charset="-122"/>
                <a:ea typeface="微软雅黑" pitchFamily="34" charset="-122"/>
              </a:rPr>
              <a:t>24</a:t>
            </a:r>
            <a:r>
              <a:rPr lang="zh-CN" altLang="en-US">
                <a:latin typeface="微软雅黑" pitchFamily="34" charset="-122"/>
                <a:ea typeface="微软雅黑" pitchFamily="34" charset="-122"/>
              </a:rPr>
              <a:t>中存储器寻址。</a:t>
            </a:r>
            <a:endParaRPr lang="en-US" altLang="zh-CN">
              <a:latin typeface="微软雅黑" pitchFamily="34" charset="-122"/>
              <a:ea typeface="微软雅黑" pitchFamily="34" charset="-122"/>
            </a:endParaRPr>
          </a:p>
          <a:p>
            <a:pPr marL="342900" indent="-342900" algn="just">
              <a:lnSpc>
                <a:spcPts val="2500"/>
              </a:lnSpc>
              <a:buFontTx/>
              <a:buAutoNum type="arabicPeriod"/>
            </a:pPr>
            <a:endParaRPr lang="en-US" altLang="zh-CN">
              <a:latin typeface="微软雅黑" pitchFamily="34" charset="-122"/>
              <a:ea typeface="微软雅黑" pitchFamily="34" charset="-122"/>
            </a:endParaRPr>
          </a:p>
          <a:p>
            <a:pPr marL="342900" indent="-342900" algn="just">
              <a:lnSpc>
                <a:spcPts val="2500"/>
              </a:lnSpc>
              <a:buFontTx/>
              <a:buAutoNum type="arabicPeriod"/>
            </a:pPr>
            <a:r>
              <a:rPr lang="en-US" altLang="zh-CN" b="1">
                <a:solidFill>
                  <a:srgbClr val="FF0000"/>
                </a:solidFill>
                <a:latin typeface="微软雅黑" pitchFamily="34" charset="-122"/>
                <a:ea typeface="微软雅黑" pitchFamily="34" charset="-122"/>
              </a:rPr>
              <a:t>Reg/Opcode: </a:t>
            </a:r>
            <a:r>
              <a:rPr lang="zh-CN" altLang="en-US">
                <a:latin typeface="微软雅黑" pitchFamily="34" charset="-122"/>
                <a:ea typeface="微软雅黑" pitchFamily="34" charset="-122"/>
              </a:rPr>
              <a:t>或表示</a:t>
            </a:r>
            <a:r>
              <a:rPr lang="en-US" altLang="zh-CN">
                <a:latin typeface="微软雅黑" pitchFamily="34" charset="-122"/>
                <a:ea typeface="微软雅黑" pitchFamily="34" charset="-122"/>
              </a:rPr>
              <a:t>8</a:t>
            </a:r>
            <a:r>
              <a:rPr lang="zh-CN" altLang="en-US">
                <a:latin typeface="微软雅黑" pitchFamily="34" charset="-122"/>
                <a:ea typeface="微软雅黑" pitchFamily="34" charset="-122"/>
              </a:rPr>
              <a:t>个寄存器，或表示</a:t>
            </a:r>
            <a:r>
              <a:rPr lang="en-US" altLang="zh-CN">
                <a:latin typeface="微软雅黑" pitchFamily="34" charset="-122"/>
                <a:ea typeface="微软雅黑" pitchFamily="34" charset="-122"/>
              </a:rPr>
              <a:t>3</a:t>
            </a:r>
            <a:r>
              <a:rPr lang="zh-CN" altLang="en-US">
                <a:latin typeface="微软雅黑" pitchFamily="34" charset="-122"/>
                <a:ea typeface="微软雅黑" pitchFamily="34" charset="-122"/>
              </a:rPr>
              <a:t>位额外的操作码。</a:t>
            </a:r>
          </a:p>
        </p:txBody>
      </p:sp>
      <p:sp>
        <p:nvSpPr>
          <p:cNvPr id="64" name="TextBox 63"/>
          <p:cNvSpPr txBox="1">
            <a:spLocks noChangeArrowheads="1"/>
          </p:cNvSpPr>
          <p:nvPr/>
        </p:nvSpPr>
        <p:spPr bwMode="auto">
          <a:xfrm>
            <a:off x="2546350" y="2889250"/>
            <a:ext cx="3556000" cy="368300"/>
          </a:xfrm>
          <a:prstGeom prst="rect">
            <a:avLst/>
          </a:prstGeom>
          <a:noFill/>
          <a:ln w="9525">
            <a:noFill/>
            <a:miter lim="800000"/>
            <a:headEnd/>
            <a:tailEnd/>
          </a:ln>
        </p:spPr>
        <p:txBody>
          <a:bodyPr>
            <a:spAutoFit/>
          </a:bodyPr>
          <a:lstStyle/>
          <a:p>
            <a:pPr algn="ctr"/>
            <a:r>
              <a:rPr lang="zh-CN" altLang="en-US">
                <a:solidFill>
                  <a:srgbClr val="0066CC"/>
                </a:solidFill>
                <a:latin typeface="微软雅黑" pitchFamily="34" charset="-122"/>
                <a:ea typeface="微软雅黑" pitchFamily="34" charset="-122"/>
              </a:rPr>
              <a:t>详见</a:t>
            </a:r>
            <a:r>
              <a:rPr lang="en-US" altLang="zh-CN">
                <a:solidFill>
                  <a:srgbClr val="0066CC"/>
                </a:solidFill>
                <a:latin typeface="微软雅黑" pitchFamily="34" charset="-122"/>
                <a:ea typeface="微软雅黑" pitchFamily="34" charset="-122"/>
              </a:rPr>
              <a:t>Intel 386</a:t>
            </a:r>
            <a:r>
              <a:rPr lang="zh-CN" altLang="en-US">
                <a:solidFill>
                  <a:srgbClr val="0066CC"/>
                </a:solidFill>
                <a:latin typeface="微软雅黑" pitchFamily="34" charset="-122"/>
                <a:ea typeface="微软雅黑" pitchFamily="34" charset="-122"/>
              </a:rPr>
              <a:t>手册，第</a:t>
            </a:r>
            <a:r>
              <a:rPr lang="en-US" altLang="zh-CN">
                <a:solidFill>
                  <a:srgbClr val="0066CC"/>
                </a:solidFill>
                <a:latin typeface="微软雅黑" pitchFamily="34" charset="-122"/>
                <a:ea typeface="微软雅黑" pitchFamily="34" charset="-122"/>
              </a:rPr>
              <a:t>244</a:t>
            </a:r>
            <a:r>
              <a:rPr lang="zh-CN" altLang="en-US">
                <a:solidFill>
                  <a:srgbClr val="0066CC"/>
                </a:solidFill>
                <a:latin typeface="微软雅黑" pitchFamily="34" charset="-122"/>
                <a:ea typeface="微软雅黑" pitchFamily="34" charset="-122"/>
              </a:rPr>
              <a:t>页</a:t>
            </a:r>
          </a:p>
        </p:txBody>
      </p:sp>
      <p:sp>
        <p:nvSpPr>
          <p:cNvPr id="65" name="矩形 64"/>
          <p:cNvSpPr/>
          <p:nvPr/>
        </p:nvSpPr>
        <p:spPr>
          <a:xfrm>
            <a:off x="341530" y="4464115"/>
            <a:ext cx="990110" cy="675075"/>
          </a:xfrm>
          <a:prstGeom prst="rect">
            <a:avLst/>
          </a:prstGeom>
          <a:solidFill>
            <a:srgbClr val="92D050"/>
          </a:solidFill>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dirty="0">
                <a:solidFill>
                  <a:schemeClr val="tx1"/>
                </a:solidFill>
                <a:latin typeface="微软雅黑" pitchFamily="34" charset="-122"/>
                <a:ea typeface="微软雅黑" pitchFamily="34" charset="-122"/>
              </a:rPr>
              <a:t>SS</a:t>
            </a:r>
            <a:endParaRPr lang="zh-CN" altLang="en-US" dirty="0">
              <a:solidFill>
                <a:schemeClr val="tx1"/>
              </a:solidFill>
              <a:latin typeface="微软雅黑" pitchFamily="34" charset="-122"/>
              <a:ea typeface="微软雅黑" pitchFamily="34" charset="-122"/>
            </a:endParaRPr>
          </a:p>
        </p:txBody>
      </p:sp>
      <p:sp>
        <p:nvSpPr>
          <p:cNvPr id="66" name="矩形 65"/>
          <p:cNvSpPr/>
          <p:nvPr/>
        </p:nvSpPr>
        <p:spPr>
          <a:xfrm>
            <a:off x="1331640" y="4464115"/>
            <a:ext cx="1575175" cy="675075"/>
          </a:xfrm>
          <a:prstGeom prst="rect">
            <a:avLst/>
          </a:prstGeom>
          <a:solidFill>
            <a:srgbClr val="92D050"/>
          </a:solidFill>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dirty="0">
                <a:solidFill>
                  <a:schemeClr val="tx1"/>
                </a:solidFill>
                <a:latin typeface="微软雅黑" pitchFamily="34" charset="-122"/>
                <a:ea typeface="微软雅黑" pitchFamily="34" charset="-122"/>
              </a:rPr>
              <a:t>Index</a:t>
            </a:r>
            <a:endParaRPr lang="zh-CN" altLang="en-US" dirty="0">
              <a:solidFill>
                <a:schemeClr val="tx1"/>
              </a:solidFill>
              <a:latin typeface="微软雅黑" pitchFamily="34" charset="-122"/>
              <a:ea typeface="微软雅黑" pitchFamily="34" charset="-122"/>
            </a:endParaRPr>
          </a:p>
        </p:txBody>
      </p:sp>
      <p:sp>
        <p:nvSpPr>
          <p:cNvPr id="67" name="矩形 66"/>
          <p:cNvSpPr/>
          <p:nvPr/>
        </p:nvSpPr>
        <p:spPr>
          <a:xfrm>
            <a:off x="2906815" y="4464115"/>
            <a:ext cx="1260140" cy="675075"/>
          </a:xfrm>
          <a:prstGeom prst="rect">
            <a:avLst/>
          </a:prstGeom>
          <a:solidFill>
            <a:srgbClr val="92D050"/>
          </a:solidFill>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dirty="0">
                <a:solidFill>
                  <a:schemeClr val="tx1"/>
                </a:solidFill>
                <a:latin typeface="微软雅黑" pitchFamily="34" charset="-122"/>
                <a:ea typeface="微软雅黑" pitchFamily="34" charset="-122"/>
              </a:rPr>
              <a:t>Base</a:t>
            </a:r>
            <a:endParaRPr lang="zh-CN" altLang="en-US" dirty="0">
              <a:solidFill>
                <a:schemeClr val="tx1"/>
              </a:solidFill>
              <a:latin typeface="微软雅黑" pitchFamily="34" charset="-122"/>
              <a:ea typeface="微软雅黑" pitchFamily="34" charset="-122"/>
            </a:endParaRPr>
          </a:p>
        </p:txBody>
      </p:sp>
      <p:sp>
        <p:nvSpPr>
          <p:cNvPr id="9247" name="TextBox 67"/>
          <p:cNvSpPr txBox="1">
            <a:spLocks noChangeArrowheads="1"/>
          </p:cNvSpPr>
          <p:nvPr/>
        </p:nvSpPr>
        <p:spPr bwMode="auto">
          <a:xfrm>
            <a:off x="296863" y="4089400"/>
            <a:ext cx="449262"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7</a:t>
            </a:r>
            <a:endParaRPr lang="zh-CN" altLang="en-US">
              <a:latin typeface="微软雅黑" pitchFamily="34" charset="-122"/>
              <a:ea typeface="微软雅黑" pitchFamily="34" charset="-122"/>
            </a:endParaRPr>
          </a:p>
        </p:txBody>
      </p:sp>
      <p:sp>
        <p:nvSpPr>
          <p:cNvPr id="9248" name="TextBox 68"/>
          <p:cNvSpPr txBox="1">
            <a:spLocks noChangeArrowheads="1"/>
          </p:cNvSpPr>
          <p:nvPr/>
        </p:nvSpPr>
        <p:spPr bwMode="auto">
          <a:xfrm>
            <a:off x="881063" y="4089400"/>
            <a:ext cx="450850"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6</a:t>
            </a:r>
            <a:endParaRPr lang="zh-CN" altLang="en-US">
              <a:latin typeface="微软雅黑" pitchFamily="34" charset="-122"/>
              <a:ea typeface="微软雅黑" pitchFamily="34" charset="-122"/>
            </a:endParaRPr>
          </a:p>
        </p:txBody>
      </p:sp>
      <p:sp>
        <p:nvSpPr>
          <p:cNvPr id="9249" name="TextBox 69"/>
          <p:cNvSpPr txBox="1">
            <a:spLocks noChangeArrowheads="1"/>
          </p:cNvSpPr>
          <p:nvPr/>
        </p:nvSpPr>
        <p:spPr bwMode="auto">
          <a:xfrm>
            <a:off x="1317625" y="4089400"/>
            <a:ext cx="449263"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5</a:t>
            </a:r>
            <a:endParaRPr lang="zh-CN" altLang="en-US">
              <a:latin typeface="微软雅黑" pitchFamily="34" charset="-122"/>
              <a:ea typeface="微软雅黑" pitchFamily="34" charset="-122"/>
            </a:endParaRPr>
          </a:p>
        </p:txBody>
      </p:sp>
      <p:sp>
        <p:nvSpPr>
          <p:cNvPr id="9250" name="TextBox 70"/>
          <p:cNvSpPr txBox="1">
            <a:spLocks noChangeArrowheads="1"/>
          </p:cNvSpPr>
          <p:nvPr/>
        </p:nvSpPr>
        <p:spPr bwMode="auto">
          <a:xfrm>
            <a:off x="2441575" y="4089400"/>
            <a:ext cx="449263"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3</a:t>
            </a:r>
            <a:endParaRPr lang="zh-CN" altLang="en-US">
              <a:latin typeface="微软雅黑" pitchFamily="34" charset="-122"/>
              <a:ea typeface="微软雅黑" pitchFamily="34" charset="-122"/>
            </a:endParaRPr>
          </a:p>
        </p:txBody>
      </p:sp>
      <p:sp>
        <p:nvSpPr>
          <p:cNvPr id="9251" name="TextBox 71"/>
          <p:cNvSpPr txBox="1">
            <a:spLocks noChangeArrowheads="1"/>
          </p:cNvSpPr>
          <p:nvPr/>
        </p:nvSpPr>
        <p:spPr bwMode="auto">
          <a:xfrm>
            <a:off x="1871663" y="4089400"/>
            <a:ext cx="450850"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4</a:t>
            </a:r>
            <a:endParaRPr lang="zh-CN" altLang="en-US">
              <a:latin typeface="微软雅黑" pitchFamily="34" charset="-122"/>
              <a:ea typeface="微软雅黑" pitchFamily="34" charset="-122"/>
            </a:endParaRPr>
          </a:p>
        </p:txBody>
      </p:sp>
      <p:sp>
        <p:nvSpPr>
          <p:cNvPr id="9252" name="TextBox 72"/>
          <p:cNvSpPr txBox="1">
            <a:spLocks noChangeArrowheads="1"/>
          </p:cNvSpPr>
          <p:nvPr/>
        </p:nvSpPr>
        <p:spPr bwMode="auto">
          <a:xfrm>
            <a:off x="2906713" y="4089400"/>
            <a:ext cx="450850"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2</a:t>
            </a:r>
            <a:endParaRPr lang="zh-CN" altLang="en-US">
              <a:latin typeface="微软雅黑" pitchFamily="34" charset="-122"/>
              <a:ea typeface="微软雅黑" pitchFamily="34" charset="-122"/>
            </a:endParaRPr>
          </a:p>
        </p:txBody>
      </p:sp>
      <p:sp>
        <p:nvSpPr>
          <p:cNvPr id="9253" name="TextBox 73"/>
          <p:cNvSpPr txBox="1">
            <a:spLocks noChangeArrowheads="1"/>
          </p:cNvSpPr>
          <p:nvPr/>
        </p:nvSpPr>
        <p:spPr bwMode="auto">
          <a:xfrm>
            <a:off x="3716338" y="4089400"/>
            <a:ext cx="450850"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0</a:t>
            </a:r>
            <a:endParaRPr lang="zh-CN" altLang="en-US">
              <a:latin typeface="微软雅黑" pitchFamily="34" charset="-122"/>
              <a:ea typeface="微软雅黑" pitchFamily="34" charset="-122"/>
            </a:endParaRPr>
          </a:p>
        </p:txBody>
      </p:sp>
      <p:sp>
        <p:nvSpPr>
          <p:cNvPr id="9254" name="TextBox 74"/>
          <p:cNvSpPr txBox="1">
            <a:spLocks noChangeArrowheads="1"/>
          </p:cNvSpPr>
          <p:nvPr/>
        </p:nvSpPr>
        <p:spPr bwMode="auto">
          <a:xfrm>
            <a:off x="3311525" y="4089400"/>
            <a:ext cx="450850"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1</a:t>
            </a:r>
            <a:endParaRPr lang="zh-CN" altLang="en-US">
              <a:latin typeface="微软雅黑" pitchFamily="34" charset="-122"/>
              <a:ea typeface="微软雅黑" pitchFamily="34" charset="-122"/>
            </a:endParaRPr>
          </a:p>
        </p:txBody>
      </p:sp>
      <p:sp>
        <p:nvSpPr>
          <p:cNvPr id="76" name="TextBox 75"/>
          <p:cNvSpPr txBox="1">
            <a:spLocks noChangeArrowheads="1"/>
          </p:cNvSpPr>
          <p:nvPr/>
        </p:nvSpPr>
        <p:spPr bwMode="auto">
          <a:xfrm>
            <a:off x="4527550" y="3924300"/>
            <a:ext cx="4275138" cy="1695450"/>
          </a:xfrm>
          <a:prstGeom prst="rect">
            <a:avLst/>
          </a:prstGeom>
          <a:noFill/>
          <a:ln w="9525">
            <a:noFill/>
            <a:miter lim="800000"/>
            <a:headEnd/>
            <a:tailEnd/>
          </a:ln>
        </p:spPr>
        <p:txBody>
          <a:bodyPr>
            <a:spAutoFit/>
          </a:bodyPr>
          <a:lstStyle/>
          <a:p>
            <a:pPr marL="342900" indent="-342900" algn="just">
              <a:lnSpc>
                <a:spcPts val="2500"/>
              </a:lnSpc>
              <a:buFontTx/>
              <a:buAutoNum type="arabicPeriod"/>
            </a:pPr>
            <a:r>
              <a:rPr lang="en-US" altLang="zh-CN" b="1">
                <a:solidFill>
                  <a:srgbClr val="FF0000"/>
                </a:solidFill>
                <a:latin typeface="微软雅黑" pitchFamily="34" charset="-122"/>
                <a:ea typeface="微软雅黑" pitchFamily="34" charset="-122"/>
              </a:rPr>
              <a:t>SS: </a:t>
            </a:r>
            <a:r>
              <a:rPr lang="zh-CN" altLang="en-US">
                <a:latin typeface="微软雅黑" pitchFamily="34" charset="-122"/>
                <a:ea typeface="微软雅黑" pitchFamily="34" charset="-122"/>
              </a:rPr>
              <a:t>比例系数。</a:t>
            </a:r>
            <a:endParaRPr lang="en-US" altLang="zh-CN">
              <a:latin typeface="微软雅黑" pitchFamily="34" charset="-122"/>
              <a:ea typeface="微软雅黑" pitchFamily="34" charset="-122"/>
            </a:endParaRPr>
          </a:p>
          <a:p>
            <a:pPr marL="342900" indent="-342900" algn="just">
              <a:lnSpc>
                <a:spcPts val="2500"/>
              </a:lnSpc>
              <a:buFontTx/>
              <a:buAutoNum type="arabicPeriod"/>
            </a:pPr>
            <a:endParaRPr lang="en-US" altLang="zh-CN">
              <a:latin typeface="微软雅黑" pitchFamily="34" charset="-122"/>
              <a:ea typeface="微软雅黑" pitchFamily="34" charset="-122"/>
            </a:endParaRPr>
          </a:p>
          <a:p>
            <a:pPr marL="342900" indent="-342900" algn="just">
              <a:lnSpc>
                <a:spcPts val="2500"/>
              </a:lnSpc>
              <a:buFontTx/>
              <a:buAutoNum type="arabicPeriod"/>
            </a:pPr>
            <a:r>
              <a:rPr lang="en-US" altLang="zh-CN" b="1">
                <a:solidFill>
                  <a:srgbClr val="FF0000"/>
                </a:solidFill>
                <a:latin typeface="微软雅黑" pitchFamily="34" charset="-122"/>
                <a:ea typeface="微软雅黑" pitchFamily="34" charset="-122"/>
              </a:rPr>
              <a:t>Index: </a:t>
            </a:r>
            <a:r>
              <a:rPr lang="zh-CN" altLang="en-US">
                <a:latin typeface="微软雅黑" pitchFamily="34" charset="-122"/>
                <a:ea typeface="微软雅黑" pitchFamily="34" charset="-122"/>
              </a:rPr>
              <a:t>变址寄存器。</a:t>
            </a:r>
            <a:endParaRPr lang="en-US" altLang="zh-CN">
              <a:latin typeface="微软雅黑" pitchFamily="34" charset="-122"/>
              <a:ea typeface="微软雅黑" pitchFamily="34" charset="-122"/>
            </a:endParaRPr>
          </a:p>
          <a:p>
            <a:pPr marL="342900" indent="-342900" algn="just">
              <a:lnSpc>
                <a:spcPts val="2500"/>
              </a:lnSpc>
              <a:buFontTx/>
              <a:buAutoNum type="arabicPeriod"/>
            </a:pPr>
            <a:endParaRPr lang="en-US" altLang="zh-CN">
              <a:latin typeface="微软雅黑" pitchFamily="34" charset="-122"/>
              <a:ea typeface="微软雅黑" pitchFamily="34" charset="-122"/>
            </a:endParaRPr>
          </a:p>
          <a:p>
            <a:pPr marL="342900" indent="-342900" algn="just">
              <a:lnSpc>
                <a:spcPts val="2500"/>
              </a:lnSpc>
              <a:buFontTx/>
              <a:buAutoNum type="arabicPeriod"/>
            </a:pPr>
            <a:r>
              <a:rPr lang="en-US" altLang="zh-CN" b="1">
                <a:solidFill>
                  <a:srgbClr val="FF0000"/>
                </a:solidFill>
                <a:latin typeface="微软雅黑" pitchFamily="34" charset="-122"/>
                <a:ea typeface="微软雅黑" pitchFamily="34" charset="-122"/>
              </a:rPr>
              <a:t>Base: </a:t>
            </a:r>
            <a:r>
              <a:rPr lang="zh-CN" altLang="en-US">
                <a:latin typeface="微软雅黑" pitchFamily="34" charset="-122"/>
                <a:ea typeface="微软雅黑" pitchFamily="34" charset="-122"/>
              </a:rPr>
              <a:t>基址寄存器</a:t>
            </a:r>
          </a:p>
        </p:txBody>
      </p:sp>
      <p:sp>
        <p:nvSpPr>
          <p:cNvPr id="77" name="TextBox 76"/>
          <p:cNvSpPr txBox="1">
            <a:spLocks noChangeArrowheads="1"/>
          </p:cNvSpPr>
          <p:nvPr/>
        </p:nvSpPr>
        <p:spPr bwMode="auto">
          <a:xfrm>
            <a:off x="2546350" y="6164263"/>
            <a:ext cx="3556000" cy="369887"/>
          </a:xfrm>
          <a:prstGeom prst="rect">
            <a:avLst/>
          </a:prstGeom>
          <a:noFill/>
          <a:ln w="9525">
            <a:noFill/>
            <a:miter lim="800000"/>
            <a:headEnd/>
            <a:tailEnd/>
          </a:ln>
        </p:spPr>
        <p:txBody>
          <a:bodyPr>
            <a:spAutoFit/>
          </a:bodyPr>
          <a:lstStyle/>
          <a:p>
            <a:pPr algn="ctr"/>
            <a:r>
              <a:rPr lang="zh-CN" altLang="en-US">
                <a:solidFill>
                  <a:srgbClr val="0066CC"/>
                </a:solidFill>
                <a:latin typeface="微软雅黑" pitchFamily="34" charset="-122"/>
                <a:ea typeface="微软雅黑" pitchFamily="34" charset="-122"/>
              </a:rPr>
              <a:t>详见</a:t>
            </a:r>
            <a:r>
              <a:rPr lang="en-US" altLang="zh-CN">
                <a:solidFill>
                  <a:srgbClr val="0066CC"/>
                </a:solidFill>
                <a:latin typeface="微软雅黑" pitchFamily="34" charset="-122"/>
                <a:ea typeface="微软雅黑" pitchFamily="34" charset="-122"/>
              </a:rPr>
              <a:t>Intel 386</a:t>
            </a:r>
            <a:r>
              <a:rPr lang="zh-CN" altLang="en-US">
                <a:solidFill>
                  <a:srgbClr val="0066CC"/>
                </a:solidFill>
                <a:latin typeface="微软雅黑" pitchFamily="34" charset="-122"/>
                <a:ea typeface="微软雅黑" pitchFamily="34" charset="-122"/>
              </a:rPr>
              <a:t>手册，第</a:t>
            </a:r>
            <a:r>
              <a:rPr lang="en-US" altLang="zh-CN">
                <a:solidFill>
                  <a:srgbClr val="0066CC"/>
                </a:solidFill>
                <a:latin typeface="微软雅黑" pitchFamily="34" charset="-122"/>
                <a:ea typeface="微软雅黑" pitchFamily="34" charset="-122"/>
              </a:rPr>
              <a:t>245</a:t>
            </a:r>
            <a:r>
              <a:rPr lang="zh-CN" altLang="en-US">
                <a:solidFill>
                  <a:srgbClr val="0066CC"/>
                </a:solidFill>
                <a:latin typeface="微软雅黑" pitchFamily="34" charset="-122"/>
                <a:ea typeface="微软雅黑" pitchFamily="34" charset="-122"/>
              </a:rPr>
              <a:t>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blinds(horizontal)">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blinds(horizontal)">
                                      <p:cBhvr>
                                        <p:cTn id="17" dur="500"/>
                                        <p:tgtEl>
                                          <p:spTgt spid="7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7"/>
                                        </p:tgtEl>
                                        <p:attrNameLst>
                                          <p:attrName>style.visibility</p:attrName>
                                        </p:attrNameLst>
                                      </p:cBhvr>
                                      <p:to>
                                        <p:strVal val="visible"/>
                                      </p:to>
                                    </p:set>
                                    <p:animEffect transition="in" filter="blinds(horizontal)">
                                      <p:cBhvr>
                                        <p:cTn id="20"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64" grpId="0"/>
      <p:bldP spid="76" grpId="0"/>
      <p:bldP spid="7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98425"/>
            <a:ext cx="8229600" cy="561975"/>
          </a:xfrm>
        </p:spPr>
        <p:txBody>
          <a:bodyPr/>
          <a:lstStyle/>
          <a:p>
            <a:r>
              <a:rPr lang="en-US" altLang="zh-CN" sz="3600" dirty="0" err="1"/>
              <a:t>NEMU</a:t>
            </a:r>
            <a:r>
              <a:rPr lang="zh-CN" altLang="en-US" sz="3600" dirty="0"/>
              <a:t>中物理内存的变化</a:t>
            </a:r>
          </a:p>
        </p:txBody>
      </p:sp>
      <p:pic>
        <p:nvPicPr>
          <p:cNvPr id="2" name="图片 1">
            <a:extLst>
              <a:ext uri="{FF2B5EF4-FFF2-40B4-BE49-F238E27FC236}">
                <a16:creationId xmlns:a16="http://schemas.microsoft.com/office/drawing/2014/main" id="{17400756-DD09-4CD8-908D-457327D36331}"/>
              </a:ext>
            </a:extLst>
          </p:cNvPr>
          <p:cNvPicPr/>
          <p:nvPr/>
        </p:nvPicPr>
        <p:blipFill>
          <a:blip r:embed="rId3" cstate="print"/>
          <a:srcRect/>
          <a:stretch>
            <a:fillRect/>
          </a:stretch>
        </p:blipFill>
        <p:spPr bwMode="auto">
          <a:xfrm>
            <a:off x="1932305" y="1257222"/>
            <a:ext cx="5276850" cy="1304925"/>
          </a:xfrm>
          <a:prstGeom prst="rect">
            <a:avLst/>
          </a:prstGeom>
          <a:noFill/>
          <a:ln w="9525">
            <a:noFill/>
            <a:miter lim="800000"/>
            <a:headEnd/>
            <a:tailEnd/>
          </a:ln>
        </p:spPr>
      </p:pic>
      <p:pic>
        <p:nvPicPr>
          <p:cNvPr id="3" name="图片 2">
            <a:extLst>
              <a:ext uri="{FF2B5EF4-FFF2-40B4-BE49-F238E27FC236}">
                <a16:creationId xmlns:a16="http://schemas.microsoft.com/office/drawing/2014/main" id="{54F0B65C-0B75-4E40-BC94-4A71B25A31C5}"/>
              </a:ext>
            </a:extLst>
          </p:cNvPr>
          <p:cNvPicPr/>
          <p:nvPr/>
        </p:nvPicPr>
        <p:blipFill>
          <a:blip r:embed="rId4" cstate="print"/>
          <a:srcRect/>
          <a:stretch>
            <a:fillRect/>
          </a:stretch>
        </p:blipFill>
        <p:spPr bwMode="auto">
          <a:xfrm>
            <a:off x="1922378" y="3277962"/>
            <a:ext cx="5274310" cy="1218565"/>
          </a:xfrm>
          <a:prstGeom prst="rect">
            <a:avLst/>
          </a:prstGeom>
          <a:noFill/>
          <a:ln w="9525">
            <a:noFill/>
            <a:miter lim="800000"/>
            <a:headEnd/>
            <a:tailEnd/>
          </a:ln>
        </p:spPr>
      </p:pic>
      <p:pic>
        <p:nvPicPr>
          <p:cNvPr id="8" name="图片 7">
            <a:extLst>
              <a:ext uri="{FF2B5EF4-FFF2-40B4-BE49-F238E27FC236}">
                <a16:creationId xmlns:a16="http://schemas.microsoft.com/office/drawing/2014/main" id="{969DEA62-8A9A-49F5-ACC3-B0BC36A0BA6D}"/>
              </a:ext>
            </a:extLst>
          </p:cNvPr>
          <p:cNvPicPr/>
          <p:nvPr/>
        </p:nvPicPr>
        <p:blipFill>
          <a:blip r:embed="rId5" cstate="print"/>
          <a:srcRect/>
          <a:stretch>
            <a:fillRect/>
          </a:stretch>
        </p:blipFill>
        <p:spPr bwMode="auto">
          <a:xfrm>
            <a:off x="1941830" y="5229200"/>
            <a:ext cx="5267325" cy="1247775"/>
          </a:xfrm>
          <a:prstGeom prst="rect">
            <a:avLst/>
          </a:prstGeom>
          <a:noFill/>
          <a:ln w="9525">
            <a:noFill/>
            <a:miter lim="800000"/>
            <a:headEnd/>
            <a:tailEnd/>
          </a:ln>
        </p:spPr>
      </p:pic>
      <p:sp>
        <p:nvSpPr>
          <p:cNvPr id="17" name="TextBox 7">
            <a:extLst>
              <a:ext uri="{FF2B5EF4-FFF2-40B4-BE49-F238E27FC236}">
                <a16:creationId xmlns:a16="http://schemas.microsoft.com/office/drawing/2014/main" id="{23B86A6B-8462-4642-9E15-37F750090FA9}"/>
              </a:ext>
            </a:extLst>
          </p:cNvPr>
          <p:cNvSpPr txBox="1">
            <a:spLocks noChangeArrowheads="1"/>
          </p:cNvSpPr>
          <p:nvPr/>
        </p:nvSpPr>
        <p:spPr bwMode="auto">
          <a:xfrm>
            <a:off x="1911449" y="758245"/>
            <a:ext cx="1980220" cy="400110"/>
          </a:xfrm>
          <a:prstGeom prst="rect">
            <a:avLst/>
          </a:prstGeom>
          <a:noFill/>
          <a:ln w="9525">
            <a:noFill/>
            <a:miter lim="800000"/>
            <a:headEnd/>
            <a:tailEnd/>
          </a:ln>
        </p:spPr>
        <p:txBody>
          <a:bodyPr wrap="square">
            <a:spAutoFit/>
          </a:bodyPr>
          <a:lstStyle/>
          <a:p>
            <a:pPr algn="just"/>
            <a:r>
              <a:rPr lang="zh-CN" altLang="en-US" sz="2000" dirty="0">
                <a:solidFill>
                  <a:srgbClr val="9900CC"/>
                </a:solidFill>
                <a:latin typeface="微软雅黑" pitchFamily="34" charset="-122"/>
                <a:ea typeface="微软雅黑" pitchFamily="34" charset="-122"/>
              </a:rPr>
              <a:t>初始化</a:t>
            </a:r>
            <a:r>
              <a:rPr lang="en-US" altLang="zh-CN" sz="2000" dirty="0" err="1">
                <a:solidFill>
                  <a:srgbClr val="9900CC"/>
                </a:solidFill>
                <a:latin typeface="微软雅黑" pitchFamily="34" charset="-122"/>
                <a:ea typeface="微软雅黑" pitchFamily="34" charset="-122"/>
              </a:rPr>
              <a:t>ramdisk</a:t>
            </a:r>
            <a:endParaRPr lang="zh-CN" altLang="en-US" sz="2000" dirty="0">
              <a:solidFill>
                <a:srgbClr val="9900CC"/>
              </a:solidFill>
              <a:latin typeface="微软雅黑" pitchFamily="34" charset="-122"/>
              <a:ea typeface="微软雅黑" pitchFamily="34" charset="-122"/>
            </a:endParaRPr>
          </a:p>
        </p:txBody>
      </p:sp>
      <p:sp>
        <p:nvSpPr>
          <p:cNvPr id="20" name="TextBox 7">
            <a:extLst>
              <a:ext uri="{FF2B5EF4-FFF2-40B4-BE49-F238E27FC236}">
                <a16:creationId xmlns:a16="http://schemas.microsoft.com/office/drawing/2014/main" id="{6C0DC035-B990-4952-BE19-310CBB1E70FF}"/>
              </a:ext>
            </a:extLst>
          </p:cNvPr>
          <p:cNvSpPr txBox="1">
            <a:spLocks noChangeArrowheads="1"/>
          </p:cNvSpPr>
          <p:nvPr/>
        </p:nvSpPr>
        <p:spPr bwMode="auto">
          <a:xfrm>
            <a:off x="1931196" y="2780007"/>
            <a:ext cx="5290425" cy="400110"/>
          </a:xfrm>
          <a:prstGeom prst="rect">
            <a:avLst/>
          </a:prstGeom>
          <a:noFill/>
          <a:ln w="9525">
            <a:noFill/>
            <a:miter lim="800000"/>
            <a:headEnd/>
            <a:tailEnd/>
          </a:ln>
        </p:spPr>
        <p:txBody>
          <a:bodyPr wrap="square">
            <a:spAutoFit/>
          </a:bodyPr>
          <a:lstStyle/>
          <a:p>
            <a:pPr algn="just"/>
            <a:r>
              <a:rPr lang="zh-CN" altLang="en-US" sz="2000" dirty="0">
                <a:solidFill>
                  <a:srgbClr val="9900CC"/>
                </a:solidFill>
                <a:latin typeface="微软雅黑" pitchFamily="34" charset="-122"/>
                <a:ea typeface="微软雅黑" pitchFamily="34" charset="-122"/>
              </a:rPr>
              <a:t>加载</a:t>
            </a:r>
            <a:r>
              <a:rPr lang="en-US" altLang="zh-CN" sz="2000" dirty="0">
                <a:solidFill>
                  <a:srgbClr val="9900CC"/>
                </a:solidFill>
                <a:latin typeface="微软雅黑" pitchFamily="34" charset="-122"/>
                <a:ea typeface="微软雅黑" pitchFamily="34" charset="-122"/>
              </a:rPr>
              <a:t>kernel</a:t>
            </a:r>
            <a:r>
              <a:rPr lang="zh-CN" altLang="en-US" sz="2000" dirty="0">
                <a:solidFill>
                  <a:srgbClr val="9900CC"/>
                </a:solidFill>
                <a:latin typeface="微软雅黑" pitchFamily="34" charset="-122"/>
                <a:ea typeface="微软雅黑" pitchFamily="34" charset="-122"/>
              </a:rPr>
              <a:t>（由</a:t>
            </a:r>
            <a:r>
              <a:rPr lang="en-US" altLang="zh-CN" sz="2000" dirty="0" err="1">
                <a:solidFill>
                  <a:srgbClr val="9900CC"/>
                </a:solidFill>
                <a:latin typeface="微软雅黑" pitchFamily="34" charset="-122"/>
                <a:ea typeface="微软雅黑" pitchFamily="34" charset="-122"/>
              </a:rPr>
              <a:t>nemu</a:t>
            </a:r>
            <a:r>
              <a:rPr lang="zh-CN" altLang="en-US" sz="2000" dirty="0">
                <a:solidFill>
                  <a:srgbClr val="9900CC"/>
                </a:solidFill>
                <a:latin typeface="微软雅黑" pitchFamily="34" charset="-122"/>
                <a:ea typeface="微软雅黑" pitchFamily="34" charset="-122"/>
              </a:rPr>
              <a:t>中的</a:t>
            </a:r>
            <a:r>
              <a:rPr lang="en-US" altLang="zh-CN" sz="2000" dirty="0">
                <a:solidFill>
                  <a:srgbClr val="9900CC"/>
                </a:solidFill>
                <a:latin typeface="微软雅黑" pitchFamily="34" charset="-122"/>
                <a:ea typeface="微软雅黑" pitchFamily="34" charset="-122"/>
              </a:rPr>
              <a:t>monitor</a:t>
            </a:r>
            <a:r>
              <a:rPr lang="zh-CN" altLang="en-US" sz="2000" dirty="0">
                <a:solidFill>
                  <a:srgbClr val="9900CC"/>
                </a:solidFill>
                <a:latin typeface="微软雅黑" pitchFamily="34" charset="-122"/>
                <a:ea typeface="微软雅黑" pitchFamily="34" charset="-122"/>
              </a:rPr>
              <a:t>模块加载）</a:t>
            </a:r>
          </a:p>
        </p:txBody>
      </p:sp>
      <p:sp>
        <p:nvSpPr>
          <p:cNvPr id="19" name="TextBox 7">
            <a:extLst>
              <a:ext uri="{FF2B5EF4-FFF2-40B4-BE49-F238E27FC236}">
                <a16:creationId xmlns:a16="http://schemas.microsoft.com/office/drawing/2014/main" id="{BBE250F4-A5FF-4598-AAD8-41B10556A3B3}"/>
              </a:ext>
            </a:extLst>
          </p:cNvPr>
          <p:cNvSpPr txBox="1">
            <a:spLocks noChangeArrowheads="1"/>
          </p:cNvSpPr>
          <p:nvPr/>
        </p:nvSpPr>
        <p:spPr bwMode="auto">
          <a:xfrm>
            <a:off x="1926131" y="4784085"/>
            <a:ext cx="2780883" cy="400110"/>
          </a:xfrm>
          <a:prstGeom prst="rect">
            <a:avLst/>
          </a:prstGeom>
          <a:noFill/>
          <a:ln w="9525">
            <a:noFill/>
            <a:miter lim="800000"/>
            <a:headEnd/>
            <a:tailEnd/>
          </a:ln>
        </p:spPr>
        <p:txBody>
          <a:bodyPr wrap="square">
            <a:spAutoFit/>
          </a:bodyPr>
          <a:lstStyle/>
          <a:p>
            <a:pPr algn="just"/>
            <a:r>
              <a:rPr lang="en-US" altLang="zh-CN" sz="2000" dirty="0">
                <a:solidFill>
                  <a:srgbClr val="9900CC"/>
                </a:solidFill>
                <a:latin typeface="微软雅黑" pitchFamily="34" charset="-122"/>
                <a:ea typeface="微软雅黑" pitchFamily="34" charset="-122"/>
              </a:rPr>
              <a:t>kernel</a:t>
            </a:r>
            <a:r>
              <a:rPr lang="zh-CN" altLang="en-US" sz="2000" dirty="0">
                <a:solidFill>
                  <a:srgbClr val="9900CC"/>
                </a:solidFill>
                <a:latin typeface="微软雅黑" pitchFamily="34" charset="-122"/>
                <a:ea typeface="微软雅黑" pitchFamily="34" charset="-122"/>
              </a:rPr>
              <a:t>加载用户程序</a:t>
            </a:r>
          </a:p>
        </p:txBody>
      </p:sp>
    </p:spTree>
    <p:extLst>
      <p:ext uri="{BB962C8B-B14F-4D97-AF65-F5344CB8AC3E}">
        <p14:creationId xmlns:p14="http://schemas.microsoft.com/office/powerpoint/2010/main" val="1991203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457200" y="98425"/>
            <a:ext cx="8229600" cy="561975"/>
          </a:xfrm>
        </p:spPr>
        <p:txBody>
          <a:bodyPr/>
          <a:lstStyle/>
          <a:p>
            <a:r>
              <a:rPr lang="zh-CN" altLang="en-US" sz="3200"/>
              <a:t>主要内容</a:t>
            </a:r>
          </a:p>
        </p:txBody>
      </p:sp>
      <p:sp>
        <p:nvSpPr>
          <p:cNvPr id="573443" name="Rectangle 3"/>
          <p:cNvSpPr>
            <a:spLocks noGrp="1" noChangeArrowheads="1"/>
          </p:cNvSpPr>
          <p:nvPr>
            <p:ph type="body" idx="4294967295"/>
          </p:nvPr>
        </p:nvSpPr>
        <p:spPr>
          <a:xfrm>
            <a:off x="431800" y="998538"/>
            <a:ext cx="8370888" cy="5626100"/>
          </a:xfrm>
        </p:spPr>
        <p:txBody>
          <a:bodyPr/>
          <a:lstStyle/>
          <a:p>
            <a:pPr>
              <a:spcBef>
                <a:spcPts val="1000"/>
              </a:spcBef>
            </a:pPr>
            <a:r>
              <a:rPr lang="en-US" altLang="zh-CN" sz="2600" dirty="0" err="1">
                <a:ea typeface="黑体" pitchFamily="49" charset="-122"/>
              </a:rPr>
              <a:t>NEMU</a:t>
            </a:r>
            <a:r>
              <a:rPr lang="zh-CN" altLang="en-US" sz="2600" dirty="0">
                <a:ea typeface="黑体" pitchFamily="49" charset="-122"/>
              </a:rPr>
              <a:t>中的指令执行过程</a:t>
            </a:r>
            <a:endParaRPr lang="en-US" altLang="zh-CN" sz="2600" dirty="0">
              <a:ea typeface="黑体" pitchFamily="49" charset="-122"/>
            </a:endParaRPr>
          </a:p>
          <a:p>
            <a:pPr>
              <a:spcBef>
                <a:spcPts val="1000"/>
              </a:spcBef>
            </a:pPr>
            <a:endParaRPr lang="en-US" altLang="zh-CN" sz="2600" dirty="0">
              <a:ea typeface="黑体" pitchFamily="49" charset="-122"/>
            </a:endParaRPr>
          </a:p>
          <a:p>
            <a:pPr>
              <a:spcBef>
                <a:spcPts val="1000"/>
              </a:spcBef>
            </a:pPr>
            <a:r>
              <a:rPr lang="en-US" altLang="zh-CN" sz="2600" dirty="0" err="1">
                <a:ea typeface="黑体" pitchFamily="49" charset="-122"/>
              </a:rPr>
              <a:t>NEMU</a:t>
            </a:r>
            <a:r>
              <a:rPr lang="zh-CN" altLang="en-US" sz="2600" dirty="0">
                <a:ea typeface="黑体" pitchFamily="49" charset="-122"/>
              </a:rPr>
              <a:t>中对浮点数的支持</a:t>
            </a:r>
            <a:r>
              <a:rPr lang="en-US" altLang="zh-CN" sz="2600" dirty="0">
                <a:ea typeface="黑体" pitchFamily="49" charset="-122"/>
              </a:rPr>
              <a:t> — </a:t>
            </a:r>
            <a:r>
              <a:rPr lang="zh-CN" altLang="en-US" sz="2600" dirty="0">
                <a:ea typeface="黑体" pitchFamily="49" charset="-122"/>
              </a:rPr>
              <a:t>定点化</a:t>
            </a:r>
            <a:endParaRPr lang="en-US" altLang="zh-CN" sz="2600" dirty="0">
              <a:ea typeface="黑体" pitchFamily="49" charset="-122"/>
            </a:endParaRPr>
          </a:p>
          <a:p>
            <a:pPr>
              <a:spcBef>
                <a:spcPts val="1000"/>
              </a:spcBef>
            </a:pPr>
            <a:endParaRPr lang="en-US" altLang="zh-CN" sz="2600" dirty="0">
              <a:ea typeface="黑体" pitchFamily="49" charset="-122"/>
            </a:endParaRPr>
          </a:p>
          <a:p>
            <a:pPr>
              <a:spcBef>
                <a:spcPts val="1000"/>
              </a:spcBef>
            </a:pPr>
            <a:r>
              <a:rPr lang="zh-CN" altLang="en-US" sz="2600" dirty="0">
                <a:ea typeface="黑体" pitchFamily="49" charset="-122"/>
              </a:rPr>
              <a:t>强化简易调试器</a:t>
            </a:r>
            <a:endParaRPr lang="en-US" altLang="zh-CN" sz="2600" dirty="0">
              <a:ea typeface="黑体" pitchFamily="49" charset="-122"/>
            </a:endParaRPr>
          </a:p>
          <a:p>
            <a:pPr>
              <a:spcBef>
                <a:spcPts val="1000"/>
              </a:spcBef>
            </a:pPr>
            <a:endParaRPr lang="en-US" altLang="zh-CN" sz="2600" dirty="0">
              <a:ea typeface="黑体" pitchFamily="49" charset="-122"/>
            </a:endParaRPr>
          </a:p>
          <a:p>
            <a:pPr>
              <a:spcBef>
                <a:spcPts val="1000"/>
              </a:spcBef>
            </a:pPr>
            <a:r>
              <a:rPr lang="zh-CN" altLang="en-US" sz="2600" dirty="0">
                <a:ea typeface="黑体" pitchFamily="49" charset="-122"/>
              </a:rPr>
              <a:t>程序的加载</a:t>
            </a:r>
            <a:endParaRPr lang="en-US" altLang="zh-CN" sz="2600" dirty="0">
              <a:ea typeface="黑体" pitchFamily="49" charset="-122"/>
            </a:endParaRPr>
          </a:p>
          <a:p>
            <a:pPr>
              <a:spcBef>
                <a:spcPts val="1000"/>
              </a:spcBef>
            </a:pPr>
            <a:endParaRPr lang="en-US" altLang="zh-CN" sz="2600" dirty="0">
              <a:ea typeface="黑体" pitchFamily="49" charset="-122"/>
            </a:endParaRPr>
          </a:p>
          <a:p>
            <a:pPr>
              <a:spcBef>
                <a:spcPts val="1000"/>
              </a:spcBef>
            </a:pPr>
            <a:r>
              <a:rPr lang="zh-CN" altLang="en-US" sz="2600" dirty="0">
                <a:ea typeface="黑体" pitchFamily="49" charset="-122"/>
              </a:rPr>
              <a:t>改变程序的行为（选做）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573443">
                                            <p:txEl>
                                              <p:pRg st="8" end="8"/>
                                            </p:txEl>
                                          </p:spTgt>
                                        </p:tgtEl>
                                        <p:attrNameLst>
                                          <p:attrName>style.color</p:attrName>
                                        </p:attrNameLst>
                                      </p:cBhvr>
                                      <p:to>
                                        <a:srgbClr val="0066C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98425"/>
            <a:ext cx="8229600" cy="561975"/>
          </a:xfrm>
        </p:spPr>
        <p:txBody>
          <a:bodyPr/>
          <a:lstStyle/>
          <a:p>
            <a:r>
              <a:rPr lang="zh-CN" altLang="en-US" sz="3600"/>
              <a:t>实验目的和要求</a:t>
            </a:r>
          </a:p>
        </p:txBody>
      </p:sp>
      <p:sp>
        <p:nvSpPr>
          <p:cNvPr id="64515" name="TextBox 14"/>
          <p:cNvSpPr txBox="1">
            <a:spLocks noChangeArrowheads="1"/>
          </p:cNvSpPr>
          <p:nvPr/>
        </p:nvSpPr>
        <p:spPr bwMode="auto">
          <a:xfrm>
            <a:off x="611188" y="850900"/>
            <a:ext cx="8235950" cy="2952750"/>
          </a:xfrm>
          <a:prstGeom prst="rect">
            <a:avLst/>
          </a:prstGeom>
          <a:noFill/>
          <a:ln w="9525">
            <a:noFill/>
            <a:miter lim="800000"/>
            <a:headEnd/>
            <a:tailEnd/>
          </a:ln>
        </p:spPr>
        <p:txBody>
          <a:bodyPr>
            <a:spAutoFit/>
          </a:bodyPr>
          <a:lstStyle/>
          <a:p>
            <a:pPr>
              <a:lnSpc>
                <a:spcPts val="3500"/>
              </a:lnSpc>
              <a:spcBef>
                <a:spcPts val="600"/>
              </a:spcBef>
              <a:spcAft>
                <a:spcPts val="600"/>
              </a:spcAft>
              <a:buFont typeface="Wingdings" pitchFamily="2" charset="2"/>
              <a:buChar char="l"/>
            </a:pPr>
            <a:r>
              <a:rPr lang="en-US" altLang="zh-CN" sz="2400">
                <a:latin typeface="微软雅黑" pitchFamily="34" charset="-122"/>
                <a:ea typeface="微软雅黑" pitchFamily="34" charset="-122"/>
              </a:rPr>
              <a:t> </a:t>
            </a:r>
            <a:r>
              <a:rPr lang="zh-CN" altLang="en-US" sz="2400" b="1">
                <a:solidFill>
                  <a:srgbClr val="0066CC"/>
                </a:solidFill>
                <a:latin typeface="微软雅黑" pitchFamily="34" charset="-122"/>
                <a:ea typeface="微软雅黑" pitchFamily="34" charset="-122"/>
              </a:rPr>
              <a:t>实验目的</a:t>
            </a:r>
            <a:endParaRPr lang="en-US" altLang="zh-CN" sz="2400" b="1">
              <a:solidFill>
                <a:srgbClr val="0066CC"/>
              </a:solidFill>
              <a:latin typeface="微软雅黑" pitchFamily="34" charset="-122"/>
              <a:ea typeface="微软雅黑" pitchFamily="34" charset="-122"/>
            </a:endParaRPr>
          </a:p>
          <a:p>
            <a:pPr lvl="1">
              <a:lnSpc>
                <a:spcPts val="3500"/>
              </a:lnSpc>
              <a:spcBef>
                <a:spcPts val="600"/>
              </a:spcBef>
              <a:spcAft>
                <a:spcPts val="600"/>
              </a:spcAft>
              <a:buFont typeface="Wingdings" pitchFamily="2" charset="2"/>
              <a:buChar char="Ø"/>
            </a:pPr>
            <a:r>
              <a:rPr lang="zh-CN" altLang="en-US" sz="2000">
                <a:latin typeface="微软雅黑" pitchFamily="34" charset="-122"/>
                <a:ea typeface="微软雅黑" pitchFamily="34" charset="-122"/>
              </a:rPr>
              <a:t>弄清代码的本质</a:t>
            </a:r>
            <a:endParaRPr lang="en-US" altLang="zh-CN" sz="2000">
              <a:latin typeface="微软雅黑" pitchFamily="34" charset="-122"/>
              <a:ea typeface="微软雅黑" pitchFamily="34" charset="-122"/>
            </a:endParaRPr>
          </a:p>
          <a:p>
            <a:pPr lvl="1">
              <a:lnSpc>
                <a:spcPts val="3500"/>
              </a:lnSpc>
              <a:spcBef>
                <a:spcPts val="600"/>
              </a:spcBef>
              <a:spcAft>
                <a:spcPts val="600"/>
              </a:spcAft>
              <a:buFont typeface="Wingdings" pitchFamily="2" charset="2"/>
              <a:buChar char="Ø"/>
            </a:pPr>
            <a:endParaRPr lang="en-US" altLang="zh-CN" sz="2000">
              <a:latin typeface="微软雅黑" pitchFamily="34" charset="-122"/>
              <a:ea typeface="微软雅黑" pitchFamily="34" charset="-122"/>
            </a:endParaRPr>
          </a:p>
          <a:p>
            <a:pPr>
              <a:lnSpc>
                <a:spcPts val="3500"/>
              </a:lnSpc>
              <a:spcBef>
                <a:spcPts val="600"/>
              </a:spcBef>
              <a:spcAft>
                <a:spcPts val="600"/>
              </a:spcAft>
              <a:buFont typeface="Wingdings" pitchFamily="2" charset="2"/>
              <a:buChar char="l"/>
            </a:pPr>
            <a:r>
              <a:rPr lang="en-US" altLang="zh-CN" sz="2400">
                <a:latin typeface="微软雅黑" pitchFamily="34" charset="-122"/>
                <a:ea typeface="微软雅黑" pitchFamily="34" charset="-122"/>
              </a:rPr>
              <a:t> </a:t>
            </a:r>
            <a:r>
              <a:rPr lang="zh-CN" altLang="en-US" sz="2400" b="1">
                <a:solidFill>
                  <a:srgbClr val="0066CC"/>
                </a:solidFill>
                <a:latin typeface="微软雅黑" pitchFamily="34" charset="-122"/>
                <a:ea typeface="微软雅黑" pitchFamily="34" charset="-122"/>
              </a:rPr>
              <a:t>实验要求</a:t>
            </a:r>
            <a:endParaRPr lang="en-US" altLang="zh-CN" sz="2400" b="1">
              <a:solidFill>
                <a:srgbClr val="0066CC"/>
              </a:solidFill>
              <a:latin typeface="微软雅黑" pitchFamily="34" charset="-122"/>
              <a:ea typeface="微软雅黑" pitchFamily="34" charset="-122"/>
            </a:endParaRPr>
          </a:p>
          <a:p>
            <a:pPr lvl="1">
              <a:lnSpc>
                <a:spcPts val="3500"/>
              </a:lnSpc>
              <a:spcBef>
                <a:spcPts val="600"/>
              </a:spcBef>
              <a:spcAft>
                <a:spcPts val="600"/>
              </a:spcAft>
              <a:buFont typeface="Wingdings" pitchFamily="2" charset="2"/>
              <a:buChar char="Ø"/>
            </a:pP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在</a:t>
            </a:r>
            <a:r>
              <a:rPr lang="en-US" altLang="zh-CN" sz="2000">
                <a:latin typeface="微软雅黑" pitchFamily="34" charset="-122"/>
                <a:ea typeface="微软雅黑" pitchFamily="34" charset="-122"/>
              </a:rPr>
              <a:t>NEMU</a:t>
            </a:r>
            <a:r>
              <a:rPr lang="zh-CN" altLang="en-US" sz="2000">
                <a:latin typeface="微软雅黑" pitchFamily="34" charset="-122"/>
                <a:ea typeface="微软雅黑" pitchFamily="34" charset="-122"/>
              </a:rPr>
              <a:t>中成功运行</a:t>
            </a:r>
            <a:r>
              <a:rPr lang="en-US" altLang="zh-CN" sz="2000">
                <a:latin typeface="微软雅黑" pitchFamily="34" charset="-122"/>
                <a:ea typeface="微软雅黑" pitchFamily="34" charset="-122"/>
              </a:rPr>
              <a:t>print-FLOAT.c</a:t>
            </a:r>
            <a:r>
              <a:rPr lang="zh-CN" altLang="en-US" sz="2000">
                <a:latin typeface="微软雅黑" pitchFamily="34" charset="-122"/>
                <a:ea typeface="微软雅黑" pitchFamily="34" charset="-122"/>
              </a:rPr>
              <a:t>测试程序</a:t>
            </a:r>
            <a:endParaRPr lang="zh-CN" altLang="en-US" sz="2400">
              <a:latin typeface="微软雅黑" pitchFamily="34" charset="-122"/>
              <a:ea typeface="微软雅黑" pitchFamily="34"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98425"/>
            <a:ext cx="8229600" cy="561975"/>
          </a:xfrm>
        </p:spPr>
        <p:txBody>
          <a:bodyPr/>
          <a:lstStyle/>
          <a:p>
            <a:r>
              <a:rPr lang="en-US" altLang="zh-CN" sz="3600"/>
              <a:t>print-FLOAT.c</a:t>
            </a:r>
            <a:r>
              <a:rPr lang="zh-CN" altLang="en-US" sz="3600"/>
              <a:t>测试程序</a:t>
            </a:r>
          </a:p>
        </p:txBody>
      </p:sp>
      <p:sp>
        <p:nvSpPr>
          <p:cNvPr id="4" name="TextBox 57"/>
          <p:cNvSpPr txBox="1">
            <a:spLocks noChangeArrowheads="1"/>
          </p:cNvSpPr>
          <p:nvPr/>
        </p:nvSpPr>
        <p:spPr bwMode="auto">
          <a:xfrm>
            <a:off x="341313" y="728663"/>
            <a:ext cx="8596312" cy="3554412"/>
          </a:xfrm>
          <a:prstGeom prst="rect">
            <a:avLst/>
          </a:prstGeom>
          <a:noFill/>
          <a:ln w="9525">
            <a:noFill/>
            <a:miter lim="800000"/>
            <a:headEnd/>
            <a:tailEnd/>
          </a:ln>
        </p:spPr>
        <p:txBody>
          <a:bodyPr>
            <a:spAutoFit/>
          </a:bodyPr>
          <a:lstStyle/>
          <a:p>
            <a:pPr>
              <a:lnSpc>
                <a:spcPts val="3500"/>
              </a:lnSpc>
              <a:spcBef>
                <a:spcPts val="600"/>
              </a:spcBef>
              <a:spcAft>
                <a:spcPts val="600"/>
              </a:spcAft>
              <a:buFont typeface="Wingdings" pitchFamily="2" charset="2"/>
              <a:buChar char="l"/>
            </a:pPr>
            <a:r>
              <a:rPr lang="en-US" altLang="zh-CN" sz="2000">
                <a:latin typeface="微软雅黑" pitchFamily="34" charset="-122"/>
                <a:ea typeface="微软雅黑" pitchFamily="34" charset="-122"/>
              </a:rPr>
              <a:t> </a:t>
            </a:r>
            <a:r>
              <a:rPr lang="en-US" altLang="zh-CN" sz="2200">
                <a:latin typeface="微软雅黑" pitchFamily="34" charset="-122"/>
                <a:ea typeface="微软雅黑" pitchFamily="34" charset="-122"/>
              </a:rPr>
              <a:t>print-FLOAT</a:t>
            </a:r>
            <a:r>
              <a:rPr lang="zh-CN" altLang="en-US" sz="2200">
                <a:latin typeface="微软雅黑" pitchFamily="34" charset="-122"/>
                <a:ea typeface="微软雅黑" pitchFamily="34" charset="-122"/>
              </a:rPr>
              <a:t>程序的功能是</a:t>
            </a:r>
            <a:r>
              <a:rPr lang="zh-CN" altLang="en-US" sz="2200">
                <a:solidFill>
                  <a:srgbClr val="0066CC"/>
                </a:solidFill>
                <a:latin typeface="微软雅黑" pitchFamily="34" charset="-122"/>
                <a:ea typeface="微软雅黑" pitchFamily="34" charset="-122"/>
              </a:rPr>
              <a:t>通过 </a:t>
            </a:r>
            <a:r>
              <a:rPr lang="en-US" altLang="zh-CN" sz="2200">
                <a:solidFill>
                  <a:srgbClr val="0066CC"/>
                </a:solidFill>
                <a:latin typeface="微软雅黑" pitchFamily="34" charset="-122"/>
                <a:ea typeface="微软雅黑" pitchFamily="34" charset="-122"/>
              </a:rPr>
              <a:t>sprintf() </a:t>
            </a:r>
            <a:r>
              <a:rPr lang="zh-CN" altLang="en-US" sz="2200">
                <a:solidFill>
                  <a:srgbClr val="0066CC"/>
                </a:solidFill>
                <a:latin typeface="微软雅黑" pitchFamily="34" charset="-122"/>
                <a:ea typeface="微软雅黑" pitchFamily="34" charset="-122"/>
              </a:rPr>
              <a:t>函数的</a:t>
            </a:r>
            <a:r>
              <a:rPr lang="en-US" altLang="zh-CN" sz="2200">
                <a:solidFill>
                  <a:srgbClr val="0066CC"/>
                </a:solidFill>
                <a:latin typeface="微软雅黑" pitchFamily="34" charset="-122"/>
                <a:ea typeface="微软雅黑" pitchFamily="34" charset="-122"/>
              </a:rPr>
              <a:t>%f </a:t>
            </a:r>
            <a:r>
              <a:rPr lang="zh-CN" altLang="en-US" sz="2200">
                <a:solidFill>
                  <a:srgbClr val="0066CC"/>
                </a:solidFill>
                <a:latin typeface="微软雅黑" pitchFamily="34" charset="-122"/>
                <a:ea typeface="微软雅黑" pitchFamily="34" charset="-122"/>
              </a:rPr>
              <a:t>功能格式化</a:t>
            </a:r>
            <a:endParaRPr lang="en-US" altLang="zh-CN" sz="2200">
              <a:solidFill>
                <a:srgbClr val="0066CC"/>
              </a:solidFill>
              <a:latin typeface="微软雅黑" pitchFamily="34" charset="-122"/>
              <a:ea typeface="微软雅黑" pitchFamily="34" charset="-122"/>
            </a:endParaRPr>
          </a:p>
          <a:p>
            <a:pPr>
              <a:lnSpc>
                <a:spcPts val="3500"/>
              </a:lnSpc>
              <a:spcBef>
                <a:spcPts val="600"/>
              </a:spcBef>
              <a:spcAft>
                <a:spcPts val="600"/>
              </a:spcAft>
            </a:pPr>
            <a:r>
              <a:rPr lang="en-US" altLang="zh-CN" sz="2200">
                <a:solidFill>
                  <a:srgbClr val="0066CC"/>
                </a:solidFill>
                <a:latin typeface="微软雅黑" pitchFamily="34" charset="-122"/>
                <a:ea typeface="微软雅黑" pitchFamily="34" charset="-122"/>
              </a:rPr>
              <a:t>   FLOAT</a:t>
            </a:r>
            <a:r>
              <a:rPr lang="zh-CN" altLang="en-US" sz="2200">
                <a:solidFill>
                  <a:srgbClr val="0066CC"/>
                </a:solidFill>
                <a:latin typeface="微软雅黑" pitchFamily="34" charset="-122"/>
                <a:ea typeface="微软雅黑" pitchFamily="34" charset="-122"/>
              </a:rPr>
              <a:t>类型的变量</a:t>
            </a:r>
            <a:r>
              <a:rPr lang="en-US" altLang="zh-CN" sz="2200">
                <a:latin typeface="微软雅黑" pitchFamily="34" charset="-122"/>
                <a:ea typeface="微软雅黑" pitchFamily="34" charset="-122"/>
              </a:rPr>
              <a:t>, </a:t>
            </a:r>
            <a:r>
              <a:rPr lang="zh-CN" altLang="en-US" sz="2200">
                <a:latin typeface="微软雅黑" pitchFamily="34" charset="-122"/>
                <a:ea typeface="微软雅黑" pitchFamily="34" charset="-122"/>
              </a:rPr>
              <a:t>然后使用</a:t>
            </a:r>
            <a:r>
              <a:rPr lang="en-US" altLang="zh-CN" sz="2200">
                <a:latin typeface="微软雅黑" pitchFamily="34" charset="-122"/>
                <a:ea typeface="微软雅黑" pitchFamily="34" charset="-122"/>
              </a:rPr>
              <a:t>strcmp()</a:t>
            </a:r>
            <a:r>
              <a:rPr lang="zh-CN" altLang="en-US" sz="2200">
                <a:latin typeface="微软雅黑" pitchFamily="34" charset="-122"/>
                <a:ea typeface="微软雅黑" pitchFamily="34" charset="-122"/>
              </a:rPr>
              <a:t>函数来检查；</a:t>
            </a:r>
            <a:endParaRPr lang="en-US" altLang="zh-CN" sz="2200">
              <a:latin typeface="微软雅黑" pitchFamily="34" charset="-122"/>
              <a:ea typeface="微软雅黑" pitchFamily="34" charset="-122"/>
            </a:endParaRPr>
          </a:p>
          <a:p>
            <a:pPr>
              <a:lnSpc>
                <a:spcPts val="3500"/>
              </a:lnSpc>
              <a:spcBef>
                <a:spcPts val="600"/>
              </a:spcBef>
              <a:spcAft>
                <a:spcPts val="600"/>
              </a:spcAft>
              <a:buFont typeface="Wingdings" pitchFamily="2" charset="2"/>
              <a:buChar char="l"/>
            </a:pPr>
            <a:r>
              <a:rPr lang="zh-CN" altLang="en-US" sz="2200">
                <a:latin typeface="微软雅黑" pitchFamily="34" charset="-122"/>
                <a:ea typeface="微软雅黑" pitchFamily="34" charset="-122"/>
              </a:rPr>
              <a:t> 如何实现让</a:t>
            </a:r>
            <a:r>
              <a:rPr lang="en-US" altLang="zh-CN" sz="2200" b="1">
                <a:solidFill>
                  <a:srgbClr val="0066CC"/>
                </a:solidFill>
                <a:latin typeface="微软雅黑" pitchFamily="34" charset="-122"/>
                <a:ea typeface="微软雅黑" pitchFamily="34" charset="-122"/>
              </a:rPr>
              <a:t>%f</a:t>
            </a:r>
            <a:r>
              <a:rPr lang="zh-CN" altLang="en-US" sz="2200">
                <a:latin typeface="微软雅黑" pitchFamily="34" charset="-122"/>
                <a:ea typeface="微软雅黑" pitchFamily="34" charset="-122"/>
              </a:rPr>
              <a:t>来格式化一个</a:t>
            </a:r>
            <a:r>
              <a:rPr lang="en-US" altLang="zh-CN" sz="2200">
                <a:latin typeface="微软雅黑" pitchFamily="34" charset="-122"/>
                <a:ea typeface="微软雅黑" pitchFamily="34" charset="-122"/>
              </a:rPr>
              <a:t>FLOAT</a:t>
            </a:r>
            <a:r>
              <a:rPr lang="zh-CN" altLang="en-US" sz="2200">
                <a:latin typeface="微软雅黑" pitchFamily="34" charset="-122"/>
                <a:ea typeface="微软雅黑" pitchFamily="34" charset="-122"/>
              </a:rPr>
              <a:t>类型的变量？</a:t>
            </a:r>
            <a:endParaRPr lang="en-US" altLang="zh-CN" sz="2200">
              <a:latin typeface="微软雅黑" pitchFamily="34" charset="-122"/>
              <a:ea typeface="微软雅黑" pitchFamily="34" charset="-122"/>
            </a:endParaRPr>
          </a:p>
          <a:p>
            <a:pPr lvl="1">
              <a:lnSpc>
                <a:spcPts val="3500"/>
              </a:lnSpc>
              <a:spcBef>
                <a:spcPts val="600"/>
              </a:spcBef>
              <a:spcAft>
                <a:spcPts val="600"/>
              </a:spcAft>
              <a:buFont typeface="Wingdings" pitchFamily="2" charset="2"/>
              <a:buChar char="Ø"/>
            </a:pPr>
            <a:r>
              <a:rPr lang="zh-CN" altLang="en-US" sz="2000">
                <a:latin typeface="微软雅黑" pitchFamily="34" charset="-122"/>
                <a:ea typeface="微软雅黑" pitchFamily="34" charset="-122"/>
              </a:rPr>
              <a:t> 修改</a:t>
            </a:r>
            <a:r>
              <a:rPr lang="en-US" altLang="zh-CN" sz="2000">
                <a:latin typeface="微软雅黑" pitchFamily="34" charset="-122"/>
                <a:ea typeface="微软雅黑" pitchFamily="34" charset="-122"/>
              </a:rPr>
              <a:t>uclibc</a:t>
            </a:r>
            <a:r>
              <a:rPr lang="zh-CN" altLang="en-US" sz="2000">
                <a:latin typeface="微软雅黑" pitchFamily="34" charset="-122"/>
                <a:ea typeface="微软雅黑" pitchFamily="34" charset="-122"/>
              </a:rPr>
              <a:t>的源代码</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然后重新编译；</a:t>
            </a:r>
            <a:endParaRPr lang="en-US" altLang="zh-CN" sz="2000">
              <a:latin typeface="微软雅黑" pitchFamily="34" charset="-122"/>
              <a:ea typeface="微软雅黑" pitchFamily="34" charset="-122"/>
            </a:endParaRPr>
          </a:p>
          <a:p>
            <a:pPr lvl="1">
              <a:lnSpc>
                <a:spcPts val="3500"/>
              </a:lnSpc>
              <a:spcBef>
                <a:spcPts val="600"/>
              </a:spcBef>
              <a:spcAft>
                <a:spcPts val="600"/>
              </a:spcAft>
              <a:buFont typeface="Wingdings" pitchFamily="2" charset="2"/>
              <a:buChar char="Ø"/>
            </a:pPr>
            <a:r>
              <a:rPr lang="en-US" altLang="zh-CN" sz="2000">
                <a:latin typeface="微软雅黑" pitchFamily="34" charset="-122"/>
                <a:ea typeface="微软雅黑" pitchFamily="34" charset="-122"/>
              </a:rPr>
              <a:t> </a:t>
            </a:r>
            <a:r>
              <a:rPr lang="zh-CN" altLang="en-US" sz="2000" b="1">
                <a:solidFill>
                  <a:srgbClr val="009242"/>
                </a:solidFill>
                <a:latin typeface="微软雅黑" pitchFamily="34" charset="-122"/>
                <a:ea typeface="微软雅黑" pitchFamily="34" charset="-122"/>
              </a:rPr>
              <a:t>对运行时代码进行修改</a:t>
            </a:r>
            <a:r>
              <a:rPr lang="zh-CN" altLang="en-US" sz="2000">
                <a:latin typeface="微软雅黑" pitchFamily="34" charset="-122"/>
                <a:ea typeface="微软雅黑" pitchFamily="34" charset="-122"/>
              </a:rPr>
              <a:t>；</a:t>
            </a:r>
            <a:endParaRPr lang="en-US" altLang="zh-CN" sz="2000">
              <a:latin typeface="微软雅黑" pitchFamily="34" charset="-122"/>
              <a:ea typeface="微软雅黑" pitchFamily="34" charset="-122"/>
            </a:endParaRPr>
          </a:p>
          <a:p>
            <a:pPr>
              <a:lnSpc>
                <a:spcPts val="3500"/>
              </a:lnSpc>
              <a:spcBef>
                <a:spcPts val="600"/>
              </a:spcBef>
              <a:spcAft>
                <a:spcPts val="600"/>
              </a:spcAft>
              <a:buFont typeface="Wingdings" pitchFamily="2" charset="2"/>
              <a:buChar char="l"/>
            </a:pPr>
            <a:r>
              <a:rPr lang="zh-CN" altLang="en-US" sz="2200">
                <a:latin typeface="微软雅黑" pitchFamily="34" charset="-122"/>
                <a:ea typeface="微软雅黑" pitchFamily="34" charset="-122"/>
              </a:rPr>
              <a:t> 通过对</a:t>
            </a:r>
            <a:r>
              <a:rPr lang="en-US" altLang="zh-CN" sz="2200" b="1">
                <a:solidFill>
                  <a:srgbClr val="FF0000"/>
                </a:solidFill>
                <a:latin typeface="微软雅黑" pitchFamily="34" charset="-122"/>
                <a:ea typeface="微软雅黑" pitchFamily="34" charset="-122"/>
              </a:rPr>
              <a:t>libc.a</a:t>
            </a:r>
            <a:r>
              <a:rPr lang="zh-CN" altLang="en-US" sz="2200">
                <a:latin typeface="微软雅黑" pitchFamily="34" charset="-122"/>
                <a:ea typeface="微软雅黑" pitchFamily="34" charset="-122"/>
              </a:rPr>
              <a:t>进行攻击，“劫持”相应的执行流，来改变</a:t>
            </a:r>
            <a:r>
              <a:rPr lang="en-US" altLang="zh-CN" sz="2200">
                <a:latin typeface="微软雅黑" pitchFamily="34" charset="-122"/>
                <a:ea typeface="微软雅黑" pitchFamily="34" charset="-122"/>
              </a:rPr>
              <a:t>%f</a:t>
            </a:r>
            <a:r>
              <a:rPr lang="zh-CN" altLang="en-US" sz="2200">
                <a:latin typeface="微软雅黑" pitchFamily="34" charset="-122"/>
                <a:ea typeface="微软雅黑" pitchFamily="34" charset="-122"/>
              </a:rPr>
              <a:t>的行为！</a:t>
            </a:r>
            <a:endParaRPr lang="en-US" altLang="zh-CN" sz="2200">
              <a:latin typeface="微软雅黑" pitchFamily="34" charset="-122"/>
              <a:ea typeface="微软雅黑" pitchFamily="34" charset="-122"/>
            </a:endParaRPr>
          </a:p>
        </p:txBody>
      </p:sp>
      <p:cxnSp>
        <p:nvCxnSpPr>
          <p:cNvPr id="11" name="直接连接符 10"/>
          <p:cNvCxnSpPr/>
          <p:nvPr/>
        </p:nvCxnSpPr>
        <p:spPr>
          <a:xfrm>
            <a:off x="1196975" y="2798763"/>
            <a:ext cx="40497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a:spLocks noChangeArrowheads="1"/>
          </p:cNvSpPr>
          <p:nvPr/>
        </p:nvSpPr>
        <p:spPr bwMode="auto">
          <a:xfrm>
            <a:off x="476250" y="4576763"/>
            <a:ext cx="8416925" cy="862012"/>
          </a:xfrm>
          <a:prstGeom prst="rect">
            <a:avLst/>
          </a:prstGeom>
          <a:noFill/>
          <a:ln w="9525">
            <a:noFill/>
            <a:miter lim="800000"/>
            <a:headEnd/>
            <a:tailEnd/>
          </a:ln>
        </p:spPr>
        <p:txBody>
          <a:bodyPr>
            <a:spAutoFit/>
          </a:bodyPr>
          <a:lstStyle/>
          <a:p>
            <a:pPr>
              <a:lnSpc>
                <a:spcPts val="3000"/>
              </a:lnSpc>
            </a:pPr>
            <a:r>
              <a:rPr lang="zh-CN" altLang="en-US" sz="2200">
                <a:latin typeface="微软雅黑" pitchFamily="34" charset="-122"/>
                <a:ea typeface="微软雅黑" pitchFamily="34" charset="-122"/>
              </a:rPr>
              <a:t>先在</a:t>
            </a:r>
            <a:r>
              <a:rPr lang="en-US" altLang="zh-CN" sz="2200" u="sng">
                <a:solidFill>
                  <a:srgbClr val="9900CC"/>
                </a:solidFill>
                <a:latin typeface="微软雅黑" pitchFamily="34" charset="-122"/>
                <a:ea typeface="微软雅黑" pitchFamily="34" charset="-122"/>
              </a:rPr>
              <a:t>GNU/Linux</a:t>
            </a:r>
            <a:r>
              <a:rPr lang="zh-CN" altLang="en-US" sz="2200">
                <a:latin typeface="微软雅黑" pitchFamily="34" charset="-122"/>
                <a:ea typeface="微软雅黑" pitchFamily="34" charset="-122"/>
              </a:rPr>
              <a:t>中实施攻击，成功后再将程序移植到</a:t>
            </a:r>
            <a:r>
              <a:rPr lang="en-US" altLang="zh-CN" sz="2200">
                <a:latin typeface="微软雅黑" pitchFamily="34" charset="-122"/>
                <a:ea typeface="微软雅黑" pitchFamily="34" charset="-122"/>
              </a:rPr>
              <a:t>NEMU</a:t>
            </a:r>
            <a:r>
              <a:rPr lang="zh-CN" altLang="en-US" sz="2200">
                <a:latin typeface="微软雅黑" pitchFamily="34" charset="-122"/>
                <a:ea typeface="微软雅黑" pitchFamily="34" charset="-122"/>
              </a:rPr>
              <a:t>中运行</a:t>
            </a:r>
            <a:endParaRPr lang="en-US" altLang="zh-CN" sz="2200">
              <a:latin typeface="微软雅黑" pitchFamily="34" charset="-122"/>
              <a:ea typeface="微软雅黑" pitchFamily="34" charset="-122"/>
            </a:endParaRPr>
          </a:p>
          <a:p>
            <a:pPr>
              <a:lnSpc>
                <a:spcPts val="3000"/>
              </a:lnSpc>
            </a:pPr>
            <a:r>
              <a:rPr lang="zh-CN" altLang="en-US" sz="2200">
                <a:latin typeface="微软雅黑" pitchFamily="34" charset="-122"/>
                <a:ea typeface="微软雅黑" pitchFamily="34" charset="-122"/>
              </a:rPr>
              <a:t>在工程路径下运行：</a:t>
            </a:r>
          </a:p>
        </p:txBody>
      </p:sp>
      <p:sp>
        <p:nvSpPr>
          <p:cNvPr id="13" name="矩形 12"/>
          <p:cNvSpPr>
            <a:spLocks noChangeArrowheads="1"/>
          </p:cNvSpPr>
          <p:nvPr/>
        </p:nvSpPr>
        <p:spPr bwMode="auto">
          <a:xfrm>
            <a:off x="504825" y="5857875"/>
            <a:ext cx="6751638" cy="541338"/>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pPr>
              <a:lnSpc>
                <a:spcPts val="3500"/>
              </a:lnSpc>
            </a:pPr>
            <a:r>
              <a:rPr lang="en-US" altLang="zh-CN" b="1">
                <a:solidFill>
                  <a:srgbClr val="0066CC"/>
                </a:solidFill>
                <a:latin typeface="微软雅黑" pitchFamily="34" charset="-122"/>
                <a:ea typeface="微软雅黑" pitchFamily="34" charset="-122"/>
              </a:rPr>
              <a:t>make pa2-7</a:t>
            </a:r>
            <a:endParaRPr lang="zh-CN" altLang="en-US" b="1">
              <a:solidFill>
                <a:srgbClr val="0066CC"/>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98425"/>
            <a:ext cx="8389938" cy="561975"/>
          </a:xfrm>
        </p:spPr>
        <p:txBody>
          <a:bodyPr/>
          <a:lstStyle/>
          <a:p>
            <a:r>
              <a:rPr lang="zh-CN" altLang="en-US" sz="3600"/>
              <a:t>“劫持”</a:t>
            </a:r>
            <a:r>
              <a:rPr lang="en-US" altLang="zh-CN" sz="3600"/>
              <a:t>_vfprintf_internal() </a:t>
            </a:r>
            <a:r>
              <a:rPr lang="zh-CN" altLang="en-US" sz="3600"/>
              <a:t>函数（</a:t>
            </a:r>
            <a:r>
              <a:rPr lang="en-US" altLang="zh-CN" sz="3600"/>
              <a:t>1</a:t>
            </a:r>
            <a:r>
              <a:rPr lang="zh-CN" altLang="en-US" sz="3600"/>
              <a:t>）</a:t>
            </a:r>
          </a:p>
        </p:txBody>
      </p:sp>
      <p:sp>
        <p:nvSpPr>
          <p:cNvPr id="4" name="TextBox 57"/>
          <p:cNvSpPr txBox="1">
            <a:spLocks noChangeArrowheads="1"/>
          </p:cNvSpPr>
          <p:nvPr/>
        </p:nvSpPr>
        <p:spPr bwMode="auto">
          <a:xfrm>
            <a:off x="341313" y="836613"/>
            <a:ext cx="8596312" cy="981075"/>
          </a:xfrm>
          <a:prstGeom prst="rect">
            <a:avLst/>
          </a:prstGeom>
          <a:noFill/>
          <a:ln w="9525">
            <a:noFill/>
            <a:miter lim="800000"/>
            <a:headEnd/>
            <a:tailEnd/>
          </a:ln>
        </p:spPr>
        <p:txBody>
          <a:bodyPr>
            <a:spAutoFit/>
          </a:bodyPr>
          <a:lstStyle/>
          <a:p>
            <a:pPr>
              <a:lnSpc>
                <a:spcPts val="3000"/>
              </a:lnSpc>
              <a:spcBef>
                <a:spcPts val="600"/>
              </a:spcBef>
              <a:spcAft>
                <a:spcPts val="600"/>
              </a:spcAft>
              <a:buFont typeface="Wingdings" pitchFamily="2" charset="2"/>
              <a:buChar char="l"/>
            </a:pPr>
            <a:r>
              <a:rPr lang="zh-CN" altLang="en-US" sz="2000">
                <a:latin typeface="微软雅黑" pitchFamily="34" charset="-122"/>
                <a:ea typeface="微软雅黑" pitchFamily="34" charset="-122"/>
              </a:rPr>
              <a:t> 运行</a:t>
            </a:r>
            <a:r>
              <a:rPr lang="en-US" altLang="zh-CN" sz="2000">
                <a:latin typeface="微软雅黑" pitchFamily="34" charset="-122"/>
                <a:ea typeface="微软雅黑" pitchFamily="34" charset="-122"/>
              </a:rPr>
              <a:t>obj/testcase/print-FLOAT-linux </a:t>
            </a:r>
            <a:r>
              <a:rPr lang="zh-CN" altLang="en-US" sz="2000">
                <a:latin typeface="微软雅黑" pitchFamily="34" charset="-122"/>
                <a:ea typeface="微软雅黑" pitchFamily="34" charset="-122"/>
              </a:rPr>
              <a:t>，发现输出的结果为</a:t>
            </a:r>
            <a:r>
              <a:rPr lang="en-US" altLang="zh-CN" sz="2000">
                <a:latin typeface="微软雅黑" pitchFamily="34" charset="-122"/>
                <a:ea typeface="微软雅黑" pitchFamily="34" charset="-122"/>
              </a:rPr>
              <a:t>0.000000</a:t>
            </a:r>
            <a:r>
              <a:rPr lang="zh-CN" altLang="en-US" sz="2000">
                <a:latin typeface="微软雅黑" pitchFamily="34" charset="-122"/>
                <a:ea typeface="微软雅黑" pitchFamily="34" charset="-122"/>
              </a:rPr>
              <a:t>？</a:t>
            </a:r>
            <a:endParaRPr lang="en-US" altLang="zh-CN" sz="2000">
              <a:latin typeface="微软雅黑" pitchFamily="34" charset="-122"/>
              <a:ea typeface="微软雅黑" pitchFamily="34" charset="-122"/>
            </a:endParaRPr>
          </a:p>
          <a:p>
            <a:pPr>
              <a:lnSpc>
                <a:spcPts val="3000"/>
              </a:lnSpc>
              <a:spcBef>
                <a:spcPts val="600"/>
              </a:spcBef>
              <a:spcAft>
                <a:spcPts val="600"/>
              </a:spcAft>
              <a:buFont typeface="Wingdings" pitchFamily="2" charset="2"/>
              <a:buChar char="l"/>
            </a:pP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格式化</a:t>
            </a:r>
            <a:r>
              <a:rPr lang="en-US" altLang="zh-CN" sz="2000">
                <a:latin typeface="微软雅黑" pitchFamily="34" charset="-122"/>
                <a:ea typeface="微软雅黑" pitchFamily="34" charset="-122"/>
              </a:rPr>
              <a:t>%f</a:t>
            </a:r>
            <a:r>
              <a:rPr lang="zh-CN" altLang="en-US" sz="2000">
                <a:latin typeface="微软雅黑" pitchFamily="34" charset="-122"/>
                <a:ea typeface="微软雅黑" pitchFamily="34" charset="-122"/>
              </a:rPr>
              <a:t>时，</a:t>
            </a:r>
            <a:r>
              <a:rPr lang="en-US" altLang="zh-CN" sz="2000">
                <a:latin typeface="微软雅黑" pitchFamily="34" charset="-122"/>
                <a:ea typeface="微软雅黑" pitchFamily="34" charset="-122"/>
              </a:rPr>
              <a:t>_vfprintf_internal() </a:t>
            </a:r>
            <a:r>
              <a:rPr lang="zh-CN" altLang="en-US" sz="2000">
                <a:latin typeface="微软雅黑" pitchFamily="34" charset="-122"/>
                <a:ea typeface="微软雅黑" pitchFamily="34" charset="-122"/>
              </a:rPr>
              <a:t>执行如下代码：</a:t>
            </a:r>
            <a:endParaRPr lang="en-US" altLang="zh-CN" sz="2000">
              <a:latin typeface="微软雅黑" pitchFamily="34" charset="-122"/>
              <a:ea typeface="微软雅黑" pitchFamily="34" charset="-122"/>
            </a:endParaRPr>
          </a:p>
        </p:txBody>
      </p:sp>
      <p:sp>
        <p:nvSpPr>
          <p:cNvPr id="7" name="矩形 6"/>
          <p:cNvSpPr>
            <a:spLocks noChangeArrowheads="1"/>
          </p:cNvSpPr>
          <p:nvPr/>
        </p:nvSpPr>
        <p:spPr bwMode="auto">
          <a:xfrm>
            <a:off x="341313" y="1984375"/>
            <a:ext cx="8505825" cy="4549775"/>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pPr>
              <a:lnSpc>
                <a:spcPts val="2500"/>
              </a:lnSpc>
            </a:pPr>
            <a:r>
              <a:rPr lang="en-US" altLang="zh-CN" sz="1600">
                <a:latin typeface="微软雅黑" pitchFamily="34" charset="-122"/>
                <a:ea typeface="微软雅黑" pitchFamily="34" charset="-122"/>
              </a:rPr>
              <a:t>else if (ppfs-&gt;conv_num &lt;= CONV_A) { /* floating point */</a:t>
            </a:r>
          </a:p>
          <a:p>
            <a:pPr>
              <a:lnSpc>
                <a:spcPts val="2500"/>
              </a:lnSpc>
            </a:pPr>
            <a:r>
              <a:rPr lang="en-US" altLang="zh-CN" sz="1600">
                <a:latin typeface="微软雅黑" pitchFamily="34" charset="-122"/>
                <a:ea typeface="微软雅黑" pitchFamily="34" charset="-122"/>
              </a:rPr>
              <a:t>            ssize_t nf;</a:t>
            </a:r>
          </a:p>
          <a:p>
            <a:pPr>
              <a:lnSpc>
                <a:spcPts val="2500"/>
              </a:lnSpc>
            </a:pPr>
            <a:r>
              <a:rPr lang="en-US" altLang="zh-CN" sz="1600">
                <a:latin typeface="微软雅黑" pitchFamily="34" charset="-122"/>
                <a:ea typeface="微软雅黑" pitchFamily="34" charset="-122"/>
              </a:rPr>
              <a:t>            nf = </a:t>
            </a:r>
            <a:r>
              <a:rPr lang="en-US" altLang="zh-CN" sz="1600" b="1">
                <a:solidFill>
                  <a:srgbClr val="0066CC"/>
                </a:solidFill>
                <a:latin typeface="微软雅黑" pitchFamily="34" charset="-122"/>
                <a:ea typeface="微软雅黑" pitchFamily="34" charset="-122"/>
              </a:rPr>
              <a:t>_fpmaxtostr</a:t>
            </a:r>
            <a:r>
              <a:rPr lang="en-US" altLang="zh-CN" sz="1600">
                <a:latin typeface="微软雅黑" pitchFamily="34" charset="-122"/>
                <a:ea typeface="微软雅黑" pitchFamily="34" charset="-122"/>
              </a:rPr>
              <a:t>(stream,</a:t>
            </a:r>
          </a:p>
          <a:p>
            <a:pPr>
              <a:lnSpc>
                <a:spcPts val="2500"/>
              </a:lnSpc>
            </a:pPr>
            <a:r>
              <a:rPr lang="en-US" altLang="zh-CN" sz="1600">
                <a:latin typeface="微软雅黑" pitchFamily="34" charset="-122"/>
                <a:ea typeface="微软雅黑" pitchFamily="34" charset="-122"/>
              </a:rPr>
              <a:t>                                        (__fpmax_t)</a:t>
            </a:r>
          </a:p>
          <a:p>
            <a:pPr>
              <a:lnSpc>
                <a:spcPts val="2500"/>
              </a:lnSpc>
            </a:pPr>
            <a:r>
              <a:rPr lang="en-US" altLang="zh-CN" sz="1600">
                <a:latin typeface="微软雅黑" pitchFamily="34" charset="-122"/>
                <a:ea typeface="微软雅黑" pitchFamily="34" charset="-122"/>
              </a:rPr>
              <a:t>                                        (PRINT_INFO_FLAG_VAL(&amp;(ppfs-&gt;info),is_long_double)</a:t>
            </a:r>
          </a:p>
          <a:p>
            <a:pPr>
              <a:lnSpc>
                <a:spcPts val="2500"/>
              </a:lnSpc>
            </a:pPr>
            <a:r>
              <a:rPr lang="en-US" altLang="zh-CN" sz="1600">
                <a:latin typeface="微软雅黑" pitchFamily="34" charset="-122"/>
                <a:ea typeface="微软雅黑" pitchFamily="34" charset="-122"/>
              </a:rPr>
              <a:t>                                         ? *(long double *) *argptr</a:t>
            </a:r>
          </a:p>
          <a:p>
            <a:pPr>
              <a:lnSpc>
                <a:spcPts val="2500"/>
              </a:lnSpc>
            </a:pPr>
            <a:r>
              <a:rPr lang="en-US" altLang="zh-CN" sz="1600">
                <a:latin typeface="微软雅黑" pitchFamily="34" charset="-122"/>
                <a:ea typeface="微软雅黑" pitchFamily="34" charset="-122"/>
              </a:rPr>
              <a:t>                                         : (long double) (* (double *) *argptr)),</a:t>
            </a:r>
          </a:p>
          <a:p>
            <a:pPr>
              <a:lnSpc>
                <a:spcPts val="2500"/>
              </a:lnSpc>
            </a:pPr>
            <a:r>
              <a:rPr lang="en-US" altLang="zh-CN" sz="1600">
                <a:latin typeface="微软雅黑" pitchFamily="34" charset="-122"/>
                <a:ea typeface="微软雅黑" pitchFamily="34" charset="-122"/>
              </a:rPr>
              <a:t>                                         &amp;ppfs-&gt;info, FP_OUT );</a:t>
            </a:r>
          </a:p>
          <a:p>
            <a:pPr>
              <a:lnSpc>
                <a:spcPts val="2500"/>
              </a:lnSpc>
            </a:pPr>
            <a:r>
              <a:rPr lang="en-US" altLang="zh-CN" sz="1600">
                <a:latin typeface="微软雅黑" pitchFamily="34" charset="-122"/>
                <a:ea typeface="微软雅黑" pitchFamily="34" charset="-122"/>
              </a:rPr>
              <a:t>            if (nf &lt; 0) {</a:t>
            </a:r>
          </a:p>
          <a:p>
            <a:pPr>
              <a:lnSpc>
                <a:spcPts val="2500"/>
              </a:lnSpc>
            </a:pPr>
            <a:r>
              <a:rPr lang="en-US" altLang="zh-CN" sz="1600">
                <a:latin typeface="微软雅黑" pitchFamily="34" charset="-122"/>
                <a:ea typeface="微软雅黑" pitchFamily="34" charset="-122"/>
              </a:rPr>
              <a:t>                 return -1;</a:t>
            </a:r>
          </a:p>
          <a:p>
            <a:pPr>
              <a:lnSpc>
                <a:spcPts val="2500"/>
              </a:lnSpc>
            </a:pPr>
            <a:r>
              <a:rPr lang="en-US" altLang="zh-CN" sz="1600">
                <a:latin typeface="微软雅黑" pitchFamily="34" charset="-122"/>
                <a:ea typeface="微软雅黑" pitchFamily="34" charset="-122"/>
              </a:rPr>
              <a:t>            }</a:t>
            </a:r>
          </a:p>
          <a:p>
            <a:pPr>
              <a:lnSpc>
                <a:spcPts val="2500"/>
              </a:lnSpc>
            </a:pPr>
            <a:r>
              <a:rPr lang="en-US" altLang="zh-CN" sz="1600">
                <a:latin typeface="微软雅黑" pitchFamily="34" charset="-122"/>
                <a:ea typeface="微软雅黑" pitchFamily="34" charset="-122"/>
              </a:rPr>
              <a:t>           *count += nf;</a:t>
            </a:r>
          </a:p>
          <a:p>
            <a:pPr>
              <a:lnSpc>
                <a:spcPts val="2500"/>
              </a:lnSpc>
            </a:pPr>
            <a:r>
              <a:rPr lang="en-US" altLang="zh-CN" sz="1600">
                <a:latin typeface="微软雅黑" pitchFamily="34" charset="-122"/>
                <a:ea typeface="微软雅黑" pitchFamily="34" charset="-122"/>
              </a:rPr>
              <a:t>            return 0;</a:t>
            </a:r>
          </a:p>
          <a:p>
            <a:pPr>
              <a:lnSpc>
                <a:spcPts val="2500"/>
              </a:lnSpc>
            </a:pPr>
            <a:r>
              <a:rPr lang="en-US" altLang="zh-CN" sz="1600">
                <a:latin typeface="微软雅黑" pitchFamily="34" charset="-122"/>
                <a:ea typeface="微软雅黑" pitchFamily="34" charset="-122"/>
              </a:rPr>
              <a:t>} else if (ppfs-&gt;conv_num &lt;= CONV_S) { /* wide char or string */</a:t>
            </a:r>
            <a:endParaRPr lang="zh-CN" altLang="en-US" sz="1600">
              <a:latin typeface="微软雅黑" pitchFamily="34" charset="-122"/>
              <a:ea typeface="微软雅黑" pitchFamily="34" charset="-122"/>
            </a:endParaRPr>
          </a:p>
        </p:txBody>
      </p:sp>
      <p:cxnSp>
        <p:nvCxnSpPr>
          <p:cNvPr id="9" name="直接箭头连接符 8"/>
          <p:cNvCxnSpPr/>
          <p:nvPr/>
        </p:nvCxnSpPr>
        <p:spPr>
          <a:xfrm>
            <a:off x="2366963" y="2979738"/>
            <a:ext cx="2070100" cy="1844675"/>
          </a:xfrm>
          <a:prstGeom prst="straightConnector1">
            <a:avLst/>
          </a:prstGeom>
          <a:ln w="285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4481513" y="4778375"/>
            <a:ext cx="3960812" cy="369888"/>
          </a:xfrm>
          <a:prstGeom prst="rect">
            <a:avLst/>
          </a:prstGeom>
          <a:noFill/>
          <a:ln w="9525">
            <a:noFill/>
            <a:miter lim="800000"/>
            <a:headEnd/>
            <a:tailEnd/>
          </a:ln>
        </p:spPr>
        <p:txBody>
          <a:bodyPr>
            <a:spAutoFit/>
          </a:bodyPr>
          <a:lstStyle/>
          <a:p>
            <a:r>
              <a:rPr lang="en-US" altLang="zh-CN">
                <a:solidFill>
                  <a:srgbClr val="9900CC"/>
                </a:solidFill>
                <a:latin typeface="微软雅黑" pitchFamily="34" charset="-122"/>
                <a:ea typeface="微软雅黑" pitchFamily="34" charset="-122"/>
              </a:rPr>
              <a:t>float</a:t>
            </a:r>
            <a:r>
              <a:rPr lang="zh-CN" altLang="en-US">
                <a:solidFill>
                  <a:srgbClr val="9900CC"/>
                </a:solidFill>
                <a:latin typeface="微软雅黑" pitchFamily="34" charset="-122"/>
                <a:ea typeface="微软雅黑" pitchFamily="34" charset="-122"/>
              </a:rPr>
              <a:t>类型数据格式化，函数原型：</a:t>
            </a:r>
          </a:p>
        </p:txBody>
      </p:sp>
      <p:sp>
        <p:nvSpPr>
          <p:cNvPr id="14" name="TextBox 13"/>
          <p:cNvSpPr txBox="1">
            <a:spLocks noChangeArrowheads="1"/>
          </p:cNvSpPr>
          <p:nvPr/>
        </p:nvSpPr>
        <p:spPr bwMode="auto">
          <a:xfrm>
            <a:off x="2620963" y="5229225"/>
            <a:ext cx="6237287" cy="584200"/>
          </a:xfrm>
          <a:prstGeom prst="rect">
            <a:avLst/>
          </a:prstGeom>
          <a:solidFill>
            <a:srgbClr val="FFFF00"/>
          </a:solidFill>
          <a:ln w="9525">
            <a:noFill/>
            <a:miter lim="800000"/>
            <a:headEnd/>
            <a:tailEnd/>
          </a:ln>
        </p:spPr>
        <p:txBody>
          <a:bodyPr>
            <a:spAutoFit/>
          </a:bodyPr>
          <a:lstStyle/>
          <a:p>
            <a:r>
              <a:rPr lang="en-US" altLang="zh-CN" sz="1600">
                <a:latin typeface="微软雅黑" pitchFamily="34" charset="-122"/>
                <a:ea typeface="微软雅黑" pitchFamily="34" charset="-122"/>
              </a:rPr>
              <a:t>extern ssize_t </a:t>
            </a:r>
            <a:r>
              <a:rPr lang="en-US" altLang="zh-CN" sz="1600" b="1">
                <a:solidFill>
                  <a:srgbClr val="0066CC"/>
                </a:solidFill>
                <a:latin typeface="微软雅黑" pitchFamily="34" charset="-122"/>
                <a:ea typeface="微软雅黑" pitchFamily="34" charset="-122"/>
              </a:rPr>
              <a:t>_fpmaxtostr</a:t>
            </a:r>
            <a:r>
              <a:rPr lang="en-US" altLang="zh-CN" sz="1600">
                <a:latin typeface="微软雅黑" pitchFamily="34" charset="-122"/>
                <a:ea typeface="微软雅黑" pitchFamily="34" charset="-122"/>
              </a:rPr>
              <a:t>(FILE * fp, __fpmax_t x, struct printf_info *info, __fp_outfunc_t fp_outfunc) attribute_hidden;</a:t>
            </a:r>
            <a:endParaRPr lang="zh-CN" altLang="en-US" sz="160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linds(horizontal)">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98425"/>
            <a:ext cx="8389938" cy="561975"/>
          </a:xfrm>
        </p:spPr>
        <p:txBody>
          <a:bodyPr/>
          <a:lstStyle/>
          <a:p>
            <a:r>
              <a:rPr lang="zh-CN" altLang="en-US" sz="3600"/>
              <a:t>“劫持”</a:t>
            </a:r>
            <a:r>
              <a:rPr lang="en-US" altLang="zh-CN" sz="3600"/>
              <a:t>_vfprintf_internal() </a:t>
            </a:r>
            <a:r>
              <a:rPr lang="zh-CN" altLang="en-US" sz="3600"/>
              <a:t>函数（</a:t>
            </a:r>
            <a:r>
              <a:rPr lang="en-US" altLang="zh-CN" sz="3600"/>
              <a:t>2</a:t>
            </a:r>
            <a:r>
              <a:rPr lang="zh-CN" altLang="en-US" sz="3600"/>
              <a:t>）</a:t>
            </a:r>
          </a:p>
        </p:txBody>
      </p:sp>
      <p:sp>
        <p:nvSpPr>
          <p:cNvPr id="4" name="TextBox 57"/>
          <p:cNvSpPr txBox="1">
            <a:spLocks noChangeArrowheads="1"/>
          </p:cNvSpPr>
          <p:nvPr/>
        </p:nvSpPr>
        <p:spPr bwMode="auto">
          <a:xfrm>
            <a:off x="206375" y="836613"/>
            <a:ext cx="8802688" cy="2092325"/>
          </a:xfrm>
          <a:prstGeom prst="rect">
            <a:avLst/>
          </a:prstGeom>
          <a:noFill/>
          <a:ln w="9525">
            <a:noFill/>
            <a:miter lim="800000"/>
            <a:headEnd/>
            <a:tailEnd/>
          </a:ln>
        </p:spPr>
        <p:txBody>
          <a:bodyPr>
            <a:spAutoFit/>
          </a:bodyPr>
          <a:lstStyle/>
          <a:p>
            <a:pPr>
              <a:lnSpc>
                <a:spcPts val="3000"/>
              </a:lnSpc>
              <a:spcBef>
                <a:spcPts val="600"/>
              </a:spcBef>
              <a:spcAft>
                <a:spcPts val="600"/>
              </a:spcAft>
              <a:buFont typeface="Wingdings" pitchFamily="2" charset="2"/>
              <a:buChar char="l"/>
            </a:pPr>
            <a:r>
              <a:rPr lang="zh-CN" altLang="en-US" sz="2000">
                <a:latin typeface="微软雅黑" pitchFamily="34" charset="-122"/>
                <a:ea typeface="微软雅黑" pitchFamily="34" charset="-122"/>
              </a:rPr>
              <a:t> 实现</a:t>
            </a:r>
            <a:r>
              <a:rPr lang="en-US" altLang="zh-CN" sz="2000">
                <a:latin typeface="微软雅黑" pitchFamily="34" charset="-122"/>
                <a:ea typeface="微软雅黑" pitchFamily="34" charset="-122"/>
              </a:rPr>
              <a:t>lib-common/FLOAT/FLOAT_vfprintf.c </a:t>
            </a:r>
            <a:r>
              <a:rPr lang="zh-CN" altLang="en-US" sz="2000">
                <a:latin typeface="微软雅黑" pitchFamily="34" charset="-122"/>
                <a:ea typeface="微软雅黑" pitchFamily="34" charset="-122"/>
              </a:rPr>
              <a:t>中的</a:t>
            </a:r>
            <a:r>
              <a:rPr lang="en-US" altLang="zh-CN" sz="2000" b="1">
                <a:solidFill>
                  <a:srgbClr val="0066CC"/>
                </a:solidFill>
                <a:latin typeface="微软雅黑" pitchFamily="34" charset="-122"/>
                <a:ea typeface="微软雅黑" pitchFamily="34" charset="-122"/>
              </a:rPr>
              <a:t>modify_vfprintf()</a:t>
            </a:r>
            <a:r>
              <a:rPr lang="zh-CN" altLang="en-US" sz="2000">
                <a:latin typeface="微软雅黑" pitchFamily="34" charset="-122"/>
                <a:ea typeface="微软雅黑" pitchFamily="34" charset="-122"/>
              </a:rPr>
              <a:t>函数；</a:t>
            </a:r>
            <a:endParaRPr lang="en-US" altLang="zh-CN" sz="2000">
              <a:latin typeface="微软雅黑" pitchFamily="34" charset="-122"/>
              <a:ea typeface="微软雅黑" pitchFamily="34" charset="-122"/>
            </a:endParaRPr>
          </a:p>
          <a:p>
            <a:pPr>
              <a:lnSpc>
                <a:spcPts val="3000"/>
              </a:lnSpc>
              <a:spcBef>
                <a:spcPts val="600"/>
              </a:spcBef>
              <a:spcAft>
                <a:spcPts val="600"/>
              </a:spcAft>
              <a:buFont typeface="Wingdings" pitchFamily="2" charset="2"/>
              <a:buChar char="l"/>
            </a:pPr>
            <a:r>
              <a:rPr lang="zh-CN" altLang="en-US" sz="2000">
                <a:latin typeface="微软雅黑" pitchFamily="34" charset="-122"/>
                <a:ea typeface="微软雅黑" pitchFamily="34" charset="-122"/>
              </a:rPr>
              <a:t> 在</a:t>
            </a:r>
            <a:r>
              <a:rPr lang="zh-CN" altLang="en-US" sz="2000">
                <a:solidFill>
                  <a:srgbClr val="FF0000"/>
                </a:solidFill>
                <a:latin typeface="微软雅黑" pitchFamily="34" charset="-122"/>
                <a:ea typeface="微软雅黑" pitchFamily="34" charset="-122"/>
              </a:rPr>
              <a:t>运行时刻</a:t>
            </a:r>
            <a:r>
              <a:rPr lang="zh-CN" altLang="en-US" sz="2000">
                <a:latin typeface="微软雅黑" pitchFamily="34" charset="-122"/>
                <a:ea typeface="微软雅黑" pitchFamily="34" charset="-122"/>
              </a:rPr>
              <a:t>修改</a:t>
            </a:r>
            <a:r>
              <a:rPr lang="en-US" altLang="zh-CN" sz="2000">
                <a:latin typeface="微软雅黑" pitchFamily="34" charset="-122"/>
                <a:ea typeface="微软雅黑" pitchFamily="34" charset="-122"/>
              </a:rPr>
              <a:t>_vfprintf_internal()</a:t>
            </a:r>
            <a:r>
              <a:rPr lang="zh-CN" altLang="en-US" sz="2000">
                <a:latin typeface="微软雅黑" pitchFamily="34" charset="-122"/>
                <a:ea typeface="微软雅黑" pitchFamily="34" charset="-122"/>
              </a:rPr>
              <a:t>的二进制代码；</a:t>
            </a:r>
            <a:endParaRPr lang="en-US" altLang="zh-CN" sz="2000">
              <a:latin typeface="微软雅黑" pitchFamily="34" charset="-122"/>
              <a:ea typeface="微软雅黑" pitchFamily="34" charset="-122"/>
            </a:endParaRPr>
          </a:p>
          <a:p>
            <a:pPr>
              <a:lnSpc>
                <a:spcPts val="3000"/>
              </a:lnSpc>
              <a:spcBef>
                <a:spcPts val="600"/>
              </a:spcBef>
              <a:spcAft>
                <a:spcPts val="600"/>
              </a:spcAft>
              <a:buFont typeface="Wingdings" pitchFamily="2" charset="2"/>
              <a:buChar char="l"/>
            </a:pPr>
            <a:r>
              <a:rPr lang="zh-CN" altLang="en-US" sz="2000">
                <a:latin typeface="微软雅黑" pitchFamily="34" charset="-122"/>
                <a:ea typeface="微软雅黑" pitchFamily="34" charset="-122"/>
              </a:rPr>
              <a:t> 使其调用</a:t>
            </a:r>
            <a:r>
              <a:rPr lang="en-US" altLang="zh-CN" sz="2000">
                <a:latin typeface="微软雅黑" pitchFamily="34" charset="-122"/>
                <a:ea typeface="微软雅黑" pitchFamily="34" charset="-122"/>
              </a:rPr>
              <a:t>lib-common/FLOAT/FLOAT_vfprintf.c</a:t>
            </a:r>
            <a:r>
              <a:rPr lang="zh-CN" altLang="en-US" sz="2000">
                <a:latin typeface="微软雅黑" pitchFamily="34" charset="-122"/>
                <a:ea typeface="微软雅黑" pitchFamily="34" charset="-122"/>
              </a:rPr>
              <a:t>中的</a:t>
            </a:r>
            <a:r>
              <a:rPr lang="en-US" altLang="zh-CN" sz="2000" b="1">
                <a:solidFill>
                  <a:srgbClr val="0066CC"/>
                </a:solidFill>
                <a:latin typeface="微软雅黑" pitchFamily="34" charset="-122"/>
                <a:ea typeface="微软雅黑" pitchFamily="34" charset="-122"/>
              </a:rPr>
              <a:t>format_FLOAT()</a:t>
            </a:r>
            <a:r>
              <a:rPr lang="zh-CN" altLang="en-US" sz="2000">
                <a:latin typeface="微软雅黑" pitchFamily="34" charset="-122"/>
                <a:ea typeface="微软雅黑" pitchFamily="34" charset="-122"/>
              </a:rPr>
              <a:t>函 </a:t>
            </a:r>
            <a:endParaRPr lang="en-US" altLang="zh-CN" sz="2000">
              <a:latin typeface="微软雅黑" pitchFamily="34" charset="-122"/>
              <a:ea typeface="微软雅黑" pitchFamily="34" charset="-122"/>
            </a:endParaRPr>
          </a:p>
          <a:p>
            <a:pPr>
              <a:lnSpc>
                <a:spcPts val="3000"/>
              </a:lnSpc>
              <a:spcBef>
                <a:spcPts val="600"/>
              </a:spcBef>
              <a:spcAft>
                <a:spcPts val="600"/>
              </a:spcAft>
            </a:pP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数，而不是</a:t>
            </a:r>
            <a:r>
              <a:rPr lang="en-US" altLang="zh-CN" sz="2000">
                <a:latin typeface="微软雅黑" pitchFamily="34" charset="-122"/>
                <a:ea typeface="微软雅黑" pitchFamily="34" charset="-122"/>
              </a:rPr>
              <a:t>_fpmaxtostr()</a:t>
            </a:r>
            <a:r>
              <a:rPr lang="zh-CN" altLang="en-US" sz="2000">
                <a:latin typeface="微软雅黑" pitchFamily="34" charset="-122"/>
                <a:ea typeface="微软雅黑" pitchFamily="34" charset="-122"/>
              </a:rPr>
              <a:t>函数；</a:t>
            </a:r>
            <a:endParaRPr lang="en-US" altLang="zh-CN" sz="2000">
              <a:latin typeface="微软雅黑" pitchFamily="34" charset="-122"/>
              <a:ea typeface="微软雅黑" pitchFamily="34" charset="-122"/>
            </a:endParaRPr>
          </a:p>
        </p:txBody>
      </p:sp>
      <p:sp>
        <p:nvSpPr>
          <p:cNvPr id="8" name="矩形 7"/>
          <p:cNvSpPr>
            <a:spLocks noChangeArrowheads="1"/>
          </p:cNvSpPr>
          <p:nvPr/>
        </p:nvSpPr>
        <p:spPr bwMode="auto">
          <a:xfrm>
            <a:off x="385763" y="3690938"/>
            <a:ext cx="8461375" cy="2978150"/>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pPr>
              <a:lnSpc>
                <a:spcPts val="2500"/>
              </a:lnSpc>
            </a:pPr>
            <a:r>
              <a:rPr lang="en-US" altLang="zh-CN" sz="1600">
                <a:latin typeface="微软雅黑" pitchFamily="34" charset="-122"/>
                <a:ea typeface="微软雅黑" pitchFamily="34" charset="-122"/>
              </a:rPr>
              <a:t>else if (ppfs-&gt;conv_num &lt;= CONV_A) { /* floating point */</a:t>
            </a:r>
          </a:p>
          <a:p>
            <a:pPr>
              <a:lnSpc>
                <a:spcPts val="2500"/>
              </a:lnSpc>
            </a:pPr>
            <a:r>
              <a:rPr lang="en-US" altLang="zh-CN" sz="1600">
                <a:latin typeface="微软雅黑" pitchFamily="34" charset="-122"/>
                <a:ea typeface="微软雅黑" pitchFamily="34" charset="-122"/>
              </a:rPr>
              <a:t>      ssize_t nf;</a:t>
            </a:r>
          </a:p>
          <a:p>
            <a:pPr>
              <a:lnSpc>
                <a:spcPts val="2500"/>
              </a:lnSpc>
            </a:pPr>
            <a:r>
              <a:rPr lang="en-US" altLang="zh-CN" sz="1600">
                <a:latin typeface="微软雅黑" pitchFamily="34" charset="-122"/>
                <a:ea typeface="微软雅黑" pitchFamily="34" charset="-122"/>
              </a:rPr>
              <a:t>      nf = </a:t>
            </a:r>
            <a:r>
              <a:rPr lang="en-US" altLang="zh-CN" sz="1600" b="1">
                <a:solidFill>
                  <a:srgbClr val="0066CC"/>
                </a:solidFill>
                <a:latin typeface="微软雅黑" pitchFamily="34" charset="-122"/>
                <a:ea typeface="微软雅黑" pitchFamily="34" charset="-122"/>
              </a:rPr>
              <a:t>format_FLOAT</a:t>
            </a:r>
            <a:r>
              <a:rPr lang="en-US" altLang="zh-CN" sz="1600">
                <a:latin typeface="微软雅黑" pitchFamily="34" charset="-122"/>
                <a:ea typeface="微软雅黑" pitchFamily="34" charset="-122"/>
              </a:rPr>
              <a:t>(stream, *(FLOAT *) *argptr);</a:t>
            </a:r>
          </a:p>
          <a:p>
            <a:pPr>
              <a:lnSpc>
                <a:spcPts val="2500"/>
              </a:lnSpc>
            </a:pPr>
            <a:r>
              <a:rPr lang="en-US" altLang="zh-CN" sz="1600">
                <a:latin typeface="微软雅黑" pitchFamily="34" charset="-122"/>
                <a:ea typeface="微软雅黑" pitchFamily="34" charset="-122"/>
              </a:rPr>
              <a:t>      if (nf &lt; 0) {</a:t>
            </a:r>
          </a:p>
          <a:p>
            <a:pPr>
              <a:lnSpc>
                <a:spcPts val="2500"/>
              </a:lnSpc>
            </a:pPr>
            <a:r>
              <a:rPr lang="en-US" altLang="zh-CN" sz="1600">
                <a:latin typeface="微软雅黑" pitchFamily="34" charset="-122"/>
                <a:ea typeface="微软雅黑" pitchFamily="34" charset="-122"/>
              </a:rPr>
              <a:t>            return -1;</a:t>
            </a:r>
          </a:p>
          <a:p>
            <a:pPr>
              <a:lnSpc>
                <a:spcPts val="2500"/>
              </a:lnSpc>
            </a:pPr>
            <a:r>
              <a:rPr lang="en-US" altLang="zh-CN" sz="1600">
                <a:latin typeface="微软雅黑" pitchFamily="34" charset="-122"/>
                <a:ea typeface="微软雅黑" pitchFamily="34" charset="-122"/>
              </a:rPr>
              <a:t>      }</a:t>
            </a:r>
          </a:p>
          <a:p>
            <a:pPr>
              <a:lnSpc>
                <a:spcPts val="2500"/>
              </a:lnSpc>
            </a:pPr>
            <a:r>
              <a:rPr lang="en-US" altLang="zh-CN" sz="1600">
                <a:latin typeface="微软雅黑" pitchFamily="34" charset="-122"/>
                <a:ea typeface="微软雅黑" pitchFamily="34" charset="-122"/>
              </a:rPr>
              <a:t>      *count += nf;</a:t>
            </a:r>
          </a:p>
          <a:p>
            <a:pPr>
              <a:lnSpc>
                <a:spcPts val="2500"/>
              </a:lnSpc>
            </a:pPr>
            <a:r>
              <a:rPr lang="en-US" altLang="zh-CN" sz="1600">
                <a:latin typeface="微软雅黑" pitchFamily="34" charset="-122"/>
                <a:ea typeface="微软雅黑" pitchFamily="34" charset="-122"/>
              </a:rPr>
              <a:t>      return 0;</a:t>
            </a:r>
          </a:p>
          <a:p>
            <a:pPr>
              <a:lnSpc>
                <a:spcPts val="2500"/>
              </a:lnSpc>
            </a:pPr>
            <a:r>
              <a:rPr lang="en-US" altLang="zh-CN" sz="1600">
                <a:latin typeface="微软雅黑" pitchFamily="34" charset="-122"/>
                <a:ea typeface="微软雅黑" pitchFamily="34" charset="-122"/>
              </a:rPr>
              <a:t>} else if (ppfs-&gt;conv_num &lt;= CONV_S) { /* wide char or string */</a:t>
            </a:r>
            <a:endParaRPr lang="zh-CN" altLang="en-US" sz="1600">
              <a:latin typeface="微软雅黑" pitchFamily="34" charset="-122"/>
              <a:ea typeface="微软雅黑" pitchFamily="34" charset="-122"/>
            </a:endParaRPr>
          </a:p>
        </p:txBody>
      </p:sp>
      <p:sp>
        <p:nvSpPr>
          <p:cNvPr id="10" name="TextBox 9"/>
          <p:cNvSpPr txBox="1">
            <a:spLocks noChangeArrowheads="1"/>
          </p:cNvSpPr>
          <p:nvPr/>
        </p:nvSpPr>
        <p:spPr bwMode="auto">
          <a:xfrm>
            <a:off x="385763" y="3114675"/>
            <a:ext cx="2971800" cy="368300"/>
          </a:xfrm>
          <a:prstGeom prst="rect">
            <a:avLst/>
          </a:prstGeom>
          <a:noFill/>
          <a:ln w="9525">
            <a:noFill/>
            <a:miter lim="800000"/>
            <a:headEnd/>
            <a:tailEnd/>
          </a:ln>
        </p:spPr>
        <p:txBody>
          <a:bodyPr>
            <a:spAutoFit/>
          </a:bodyPr>
          <a:lstStyle/>
          <a:p>
            <a:r>
              <a:rPr lang="zh-CN" altLang="en-US" b="1">
                <a:solidFill>
                  <a:srgbClr val="9900CC"/>
                </a:solidFill>
                <a:latin typeface="微软雅黑" pitchFamily="34" charset="-122"/>
                <a:ea typeface="微软雅黑" pitchFamily="34" charset="-122"/>
              </a:rPr>
              <a:t>劫持后的代码如下</a:t>
            </a:r>
            <a:r>
              <a:rPr lang="zh-CN" altLang="en-US"/>
              <a:t>：</a:t>
            </a:r>
          </a:p>
        </p:txBody>
      </p:sp>
      <p:sp>
        <p:nvSpPr>
          <p:cNvPr id="12" name="TextBox 11"/>
          <p:cNvSpPr txBox="1">
            <a:spLocks noChangeArrowheads="1"/>
          </p:cNvSpPr>
          <p:nvPr/>
        </p:nvSpPr>
        <p:spPr bwMode="auto">
          <a:xfrm>
            <a:off x="4152900" y="4867275"/>
            <a:ext cx="4679950" cy="1246188"/>
          </a:xfrm>
          <a:prstGeom prst="rect">
            <a:avLst/>
          </a:prstGeom>
          <a:solidFill>
            <a:srgbClr val="FFFF00"/>
          </a:solidFill>
          <a:ln w="9525">
            <a:noFill/>
            <a:miter lim="800000"/>
            <a:headEnd/>
            <a:tailEnd/>
          </a:ln>
        </p:spPr>
        <p:txBody>
          <a:bodyPr>
            <a:spAutoFit/>
          </a:bodyPr>
          <a:lstStyle/>
          <a:p>
            <a:pPr>
              <a:lnSpc>
                <a:spcPts val="3000"/>
              </a:lnSpc>
            </a:pPr>
            <a:r>
              <a:rPr lang="en-US" altLang="zh-CN" sz="1600">
                <a:latin typeface="微软雅黑" pitchFamily="34" charset="-122"/>
                <a:ea typeface="微软雅黑" pitchFamily="34" charset="-122"/>
              </a:rPr>
              <a:t>1. </a:t>
            </a:r>
            <a:r>
              <a:rPr lang="zh-CN" altLang="en-US" sz="1600">
                <a:latin typeface="微软雅黑" pitchFamily="34" charset="-122"/>
                <a:ea typeface="微软雅黑" pitchFamily="34" charset="-122"/>
              </a:rPr>
              <a:t>将函数调用目标改为</a:t>
            </a:r>
            <a:r>
              <a:rPr lang="en-US" altLang="zh-CN" sz="1600">
                <a:latin typeface="微软雅黑" pitchFamily="34" charset="-122"/>
                <a:ea typeface="微软雅黑" pitchFamily="34" charset="-122"/>
              </a:rPr>
              <a:t>format_FLOAT()</a:t>
            </a:r>
          </a:p>
          <a:p>
            <a:pPr>
              <a:lnSpc>
                <a:spcPts val="3000"/>
              </a:lnSpc>
            </a:pPr>
            <a:r>
              <a:rPr lang="en-US" altLang="zh-CN" sz="1600">
                <a:latin typeface="微软雅黑" pitchFamily="34" charset="-122"/>
                <a:ea typeface="微软雅黑" pitchFamily="34" charset="-122"/>
              </a:rPr>
              <a:t>2. </a:t>
            </a:r>
            <a:r>
              <a:rPr lang="zh-CN" altLang="en-US" sz="1600">
                <a:latin typeface="微软雅黑" pitchFamily="34" charset="-122"/>
                <a:ea typeface="微软雅黑" pitchFamily="34" charset="-122"/>
              </a:rPr>
              <a:t>设置好正确的函数调用参数</a:t>
            </a:r>
          </a:p>
          <a:p>
            <a:pPr>
              <a:lnSpc>
                <a:spcPts val="3000"/>
              </a:lnSpc>
            </a:pPr>
            <a:r>
              <a:rPr lang="en-US" altLang="zh-CN" sz="1600">
                <a:latin typeface="微软雅黑" pitchFamily="34" charset="-122"/>
                <a:ea typeface="微软雅黑" pitchFamily="34" charset="-122"/>
              </a:rPr>
              <a:t>3. </a:t>
            </a:r>
            <a:r>
              <a:rPr lang="zh-CN" altLang="en-US" sz="1600">
                <a:latin typeface="微软雅黑" pitchFamily="34" charset="-122"/>
                <a:ea typeface="微软雅黑" pitchFamily="34" charset="-122"/>
              </a:rPr>
              <a:t>清理因为调用 </a:t>
            </a:r>
            <a:r>
              <a:rPr lang="en-US" altLang="zh-CN" sz="1600">
                <a:latin typeface="微软雅黑" pitchFamily="34" charset="-122"/>
                <a:ea typeface="微软雅黑" pitchFamily="34" charset="-122"/>
              </a:rPr>
              <a:t>_fpmaxtostr() </a:t>
            </a:r>
            <a:r>
              <a:rPr lang="zh-CN" altLang="en-US" sz="1600">
                <a:latin typeface="微软雅黑" pitchFamily="34" charset="-122"/>
                <a:ea typeface="微软雅黑" pitchFamily="34" charset="-122"/>
              </a:rPr>
              <a:t>而留下的浮点指令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blinds(horizontal)">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horizontal)">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98425"/>
            <a:ext cx="8389938" cy="561975"/>
          </a:xfrm>
        </p:spPr>
        <p:txBody>
          <a:bodyPr/>
          <a:lstStyle/>
          <a:p>
            <a:r>
              <a:rPr lang="zh-CN" altLang="en-US" sz="3600"/>
              <a:t>修改函数调用目标（</a:t>
            </a:r>
            <a:r>
              <a:rPr lang="en-US" altLang="zh-CN" sz="3600"/>
              <a:t>1</a:t>
            </a:r>
            <a:r>
              <a:rPr lang="zh-CN" altLang="en-US" sz="3600"/>
              <a:t>）</a:t>
            </a:r>
          </a:p>
        </p:txBody>
      </p:sp>
      <p:sp>
        <p:nvSpPr>
          <p:cNvPr id="4" name="TextBox 57"/>
          <p:cNvSpPr txBox="1">
            <a:spLocks noChangeArrowheads="1"/>
          </p:cNvSpPr>
          <p:nvPr/>
        </p:nvSpPr>
        <p:spPr bwMode="auto">
          <a:xfrm>
            <a:off x="206375" y="1160463"/>
            <a:ext cx="8802688" cy="3708400"/>
          </a:xfrm>
          <a:prstGeom prst="rect">
            <a:avLst/>
          </a:prstGeom>
          <a:noFill/>
          <a:ln w="9525">
            <a:noFill/>
            <a:miter lim="800000"/>
            <a:headEnd/>
            <a:tailEnd/>
          </a:ln>
        </p:spPr>
        <p:txBody>
          <a:bodyPr>
            <a:spAutoFit/>
          </a:bodyPr>
          <a:lstStyle/>
          <a:p>
            <a:pPr>
              <a:lnSpc>
                <a:spcPts val="3000"/>
              </a:lnSpc>
              <a:spcBef>
                <a:spcPts val="600"/>
              </a:spcBef>
              <a:spcAft>
                <a:spcPts val="600"/>
              </a:spcAft>
              <a:buFont typeface="Wingdings" pitchFamily="2" charset="2"/>
              <a:buChar char="l"/>
            </a:pPr>
            <a:r>
              <a:rPr lang="zh-CN" altLang="en-US" sz="2000">
                <a:latin typeface="微软雅黑" pitchFamily="34" charset="-122"/>
                <a:ea typeface="微软雅黑" pitchFamily="34" charset="-122"/>
              </a:rPr>
              <a:t> 阅读反汇编代码，</a:t>
            </a:r>
            <a:r>
              <a:rPr lang="en-US" altLang="zh-CN" sz="2000">
                <a:solidFill>
                  <a:srgbClr val="0066CC"/>
                </a:solidFill>
                <a:latin typeface="微软雅黑" pitchFamily="34" charset="-122"/>
                <a:ea typeface="微软雅黑" pitchFamily="34" charset="-122"/>
              </a:rPr>
              <a:t>e8</a:t>
            </a:r>
            <a:r>
              <a:rPr lang="zh-CN" altLang="en-US" sz="2000">
                <a:latin typeface="微软雅黑" pitchFamily="34" charset="-122"/>
                <a:ea typeface="微软雅黑" pitchFamily="34" charset="-122"/>
              </a:rPr>
              <a:t>开头的是</a:t>
            </a:r>
            <a:r>
              <a:rPr lang="en-US" altLang="zh-CN" sz="2000">
                <a:solidFill>
                  <a:srgbClr val="0066CC"/>
                </a:solidFill>
                <a:latin typeface="微软雅黑" pitchFamily="34" charset="-122"/>
                <a:ea typeface="微软雅黑" pitchFamily="34" charset="-122"/>
              </a:rPr>
              <a:t>call REL32</a:t>
            </a:r>
            <a:r>
              <a:rPr lang="zh-CN" altLang="en-US" sz="2000">
                <a:latin typeface="微软雅黑" pitchFamily="34" charset="-122"/>
                <a:ea typeface="微软雅黑" pitchFamily="34" charset="-122"/>
              </a:rPr>
              <a:t>形式的指令，后面跟的是一个</a:t>
            </a:r>
            <a:r>
              <a:rPr lang="zh-CN" altLang="en-US" sz="2000">
                <a:solidFill>
                  <a:srgbClr val="0066CC"/>
                </a:solidFill>
                <a:latin typeface="微软雅黑" pitchFamily="34" charset="-122"/>
                <a:ea typeface="微软雅黑" pitchFamily="34" charset="-122"/>
              </a:rPr>
              <a:t>相</a:t>
            </a:r>
            <a:endParaRPr lang="en-US" altLang="zh-CN" sz="2000">
              <a:solidFill>
                <a:srgbClr val="0066CC"/>
              </a:solidFill>
              <a:latin typeface="微软雅黑" pitchFamily="34" charset="-122"/>
              <a:ea typeface="微软雅黑" pitchFamily="34" charset="-122"/>
            </a:endParaRPr>
          </a:p>
          <a:p>
            <a:pPr>
              <a:lnSpc>
                <a:spcPts val="3000"/>
              </a:lnSpc>
              <a:spcBef>
                <a:spcPts val="600"/>
              </a:spcBef>
              <a:spcAft>
                <a:spcPts val="600"/>
              </a:spcAft>
            </a:pPr>
            <a:r>
              <a:rPr lang="en-US" altLang="zh-CN" sz="2000">
                <a:solidFill>
                  <a:srgbClr val="0066CC"/>
                </a:solidFill>
                <a:latin typeface="微软雅黑" pitchFamily="34" charset="-122"/>
                <a:ea typeface="微软雅黑" pitchFamily="34" charset="-122"/>
              </a:rPr>
              <a:t>    </a:t>
            </a:r>
            <a:r>
              <a:rPr lang="zh-CN" altLang="en-US" sz="2000">
                <a:solidFill>
                  <a:srgbClr val="0066CC"/>
                </a:solidFill>
                <a:latin typeface="微软雅黑" pitchFamily="34" charset="-122"/>
                <a:ea typeface="微软雅黑" pitchFamily="34" charset="-122"/>
              </a:rPr>
              <a:t>对于当前</a:t>
            </a:r>
            <a:r>
              <a:rPr lang="en-US" altLang="zh-CN" sz="2000">
                <a:solidFill>
                  <a:srgbClr val="0066CC"/>
                </a:solidFill>
                <a:latin typeface="微软雅黑" pitchFamily="34" charset="-122"/>
                <a:ea typeface="微软雅黑" pitchFamily="34" charset="-122"/>
              </a:rPr>
              <a:t>eip</a:t>
            </a:r>
            <a:r>
              <a:rPr lang="zh-CN" altLang="en-US" sz="2000">
                <a:solidFill>
                  <a:srgbClr val="0066CC"/>
                </a:solidFill>
                <a:latin typeface="微软雅黑" pitchFamily="34" charset="-122"/>
                <a:ea typeface="微软雅黑" pitchFamily="34" charset="-122"/>
              </a:rPr>
              <a:t>的偏移量</a:t>
            </a:r>
            <a:r>
              <a:rPr lang="zh-CN" altLang="en-US" sz="2000">
                <a:latin typeface="微软雅黑" pitchFamily="34" charset="-122"/>
                <a:ea typeface="微软雅黑" pitchFamily="34" charset="-122"/>
              </a:rPr>
              <a:t>；</a:t>
            </a:r>
            <a:endParaRPr lang="en-US" altLang="zh-CN" sz="2000">
              <a:latin typeface="微软雅黑" pitchFamily="34" charset="-122"/>
              <a:ea typeface="微软雅黑" pitchFamily="34" charset="-122"/>
            </a:endParaRPr>
          </a:p>
          <a:p>
            <a:pPr>
              <a:lnSpc>
                <a:spcPts val="3000"/>
              </a:lnSpc>
              <a:spcBef>
                <a:spcPts val="600"/>
              </a:spcBef>
              <a:spcAft>
                <a:spcPts val="600"/>
              </a:spcAft>
              <a:buFont typeface="Wingdings" pitchFamily="2" charset="2"/>
              <a:buChar char="l"/>
            </a:pPr>
            <a:r>
              <a:rPr lang="zh-CN" altLang="en-US" sz="2000">
                <a:latin typeface="微软雅黑" pitchFamily="34" charset="-122"/>
                <a:ea typeface="微软雅黑" pitchFamily="34" charset="-122"/>
              </a:rPr>
              <a:t> 只需</a:t>
            </a:r>
            <a:r>
              <a:rPr lang="zh-CN" altLang="en-US" sz="2000">
                <a:solidFill>
                  <a:srgbClr val="FF0000"/>
                </a:solidFill>
                <a:latin typeface="微软雅黑" pitchFamily="34" charset="-122"/>
                <a:ea typeface="微软雅黑" pitchFamily="34" charset="-122"/>
              </a:rPr>
              <a:t>修改这一偏移量</a:t>
            </a:r>
            <a:r>
              <a:rPr lang="zh-CN" altLang="en-US" sz="2000">
                <a:latin typeface="微软雅黑" pitchFamily="34" charset="-122"/>
                <a:ea typeface="微软雅黑" pitchFamily="34" charset="-122"/>
              </a:rPr>
              <a:t>，就可以达到修改函数调用目标的目的；</a:t>
            </a:r>
            <a:endParaRPr lang="en-US" altLang="zh-CN" sz="2000">
              <a:latin typeface="微软雅黑" pitchFamily="34" charset="-122"/>
              <a:ea typeface="微软雅黑" pitchFamily="34" charset="-122"/>
            </a:endParaRPr>
          </a:p>
          <a:p>
            <a:pPr lvl="1">
              <a:lnSpc>
                <a:spcPts val="3000"/>
              </a:lnSpc>
              <a:spcBef>
                <a:spcPts val="600"/>
              </a:spcBef>
              <a:spcAft>
                <a:spcPts val="600"/>
              </a:spcAft>
              <a:buFont typeface="Wingdings" pitchFamily="2" charset="2"/>
              <a:buChar char="Ø"/>
            </a:pPr>
            <a:r>
              <a:rPr lang="zh-CN" altLang="en-US" sz="2000">
                <a:latin typeface="微软雅黑" pitchFamily="34" charset="-122"/>
                <a:ea typeface="微软雅黑" pitchFamily="34" charset="-122"/>
              </a:rPr>
              <a:t> </a:t>
            </a:r>
            <a:r>
              <a:rPr lang="zh-CN" altLang="en-US">
                <a:latin typeface="微软雅黑" pitchFamily="34" charset="-122"/>
                <a:ea typeface="微软雅黑" pitchFamily="34" charset="-122"/>
              </a:rPr>
              <a:t>首先需要知道这条</a:t>
            </a:r>
            <a:r>
              <a:rPr lang="en-US" altLang="zh-CN">
                <a:latin typeface="微软雅黑" pitchFamily="34" charset="-122"/>
                <a:ea typeface="微软雅黑" pitchFamily="34" charset="-122"/>
              </a:rPr>
              <a:t>call</a:t>
            </a:r>
            <a:r>
              <a:rPr lang="zh-CN" altLang="en-US">
                <a:latin typeface="微软雅黑" pitchFamily="34" charset="-122"/>
                <a:ea typeface="微软雅黑" pitchFamily="34" charset="-122"/>
              </a:rPr>
              <a:t>指令的地址。假设该指令的地址为</a:t>
            </a:r>
            <a:r>
              <a:rPr lang="en-US" altLang="zh-CN">
                <a:latin typeface="微软雅黑" pitchFamily="34" charset="-122"/>
                <a:ea typeface="微软雅黑" pitchFamily="34" charset="-122"/>
              </a:rPr>
              <a:t>p</a:t>
            </a:r>
            <a:r>
              <a:rPr lang="zh-CN" altLang="en-US">
                <a:latin typeface="微软雅黑" pitchFamily="34" charset="-122"/>
                <a:ea typeface="微软雅黑" pitchFamily="34" charset="-122"/>
              </a:rPr>
              <a:t>，那么 </a:t>
            </a:r>
            <a:r>
              <a:rPr lang="en-US" altLang="zh-CN">
                <a:latin typeface="微软雅黑" pitchFamily="34" charset="-122"/>
                <a:ea typeface="微软雅黑" pitchFamily="34" charset="-122"/>
              </a:rPr>
              <a:t>p+1</a:t>
            </a:r>
            <a:r>
              <a:rPr lang="zh-CN" altLang="en-US">
                <a:latin typeface="微软雅黑" pitchFamily="34" charset="-122"/>
                <a:ea typeface="微软雅黑" pitchFamily="34" charset="-122"/>
              </a:rPr>
              <a:t>就是需要</a:t>
            </a:r>
            <a:endParaRPr lang="en-US" altLang="zh-CN">
              <a:latin typeface="微软雅黑" pitchFamily="34" charset="-122"/>
              <a:ea typeface="微软雅黑" pitchFamily="34" charset="-122"/>
            </a:endParaRPr>
          </a:p>
          <a:p>
            <a:pPr lvl="1">
              <a:lnSpc>
                <a:spcPts val="3000"/>
              </a:lnSpc>
              <a:spcBef>
                <a:spcPts val="600"/>
              </a:spcBef>
              <a:spcAft>
                <a:spcPts val="600"/>
              </a:spcAft>
            </a:pP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修改的偏移量；</a:t>
            </a:r>
            <a:endParaRPr lang="en-US" altLang="zh-CN">
              <a:latin typeface="微软雅黑" pitchFamily="34" charset="-122"/>
              <a:ea typeface="微软雅黑" pitchFamily="34" charset="-122"/>
            </a:endParaRPr>
          </a:p>
          <a:p>
            <a:pPr lvl="1">
              <a:lnSpc>
                <a:spcPts val="3000"/>
              </a:lnSpc>
              <a:spcBef>
                <a:spcPts val="600"/>
              </a:spcBef>
              <a:spcAft>
                <a:spcPts val="600"/>
              </a:spcAft>
              <a:buFont typeface="Wingdings" pitchFamily="2" charset="2"/>
              <a:buChar char="Ø"/>
            </a:pPr>
            <a:r>
              <a:rPr lang="zh-CN" altLang="en-US">
                <a:latin typeface="微软雅黑" pitchFamily="34" charset="-122"/>
                <a:ea typeface="微软雅黑" pitchFamily="34" charset="-122"/>
              </a:rPr>
              <a:t> 只需要让该偏移量加上</a:t>
            </a:r>
            <a:r>
              <a:rPr lang="en-US" altLang="zh-CN">
                <a:latin typeface="微软雅黑" pitchFamily="34" charset="-122"/>
                <a:ea typeface="微软雅黑" pitchFamily="34" charset="-122"/>
              </a:rPr>
              <a:t>_fpmaxtostr()</a:t>
            </a:r>
            <a:r>
              <a:rPr lang="zh-CN" altLang="en-US">
                <a:latin typeface="微软雅黑" pitchFamily="34" charset="-122"/>
                <a:ea typeface="微软雅黑" pitchFamily="34" charset="-122"/>
              </a:rPr>
              <a:t> 和</a:t>
            </a:r>
            <a:r>
              <a:rPr lang="en-US" altLang="zh-CN">
                <a:latin typeface="微软雅黑" pitchFamily="34" charset="-122"/>
                <a:ea typeface="微软雅黑" pitchFamily="34" charset="-122"/>
              </a:rPr>
              <a:t>format_FLOAT()</a:t>
            </a:r>
            <a:r>
              <a:rPr lang="zh-CN" altLang="en-US">
                <a:latin typeface="微软雅黑" pitchFamily="34" charset="-122"/>
                <a:ea typeface="微软雅黑" pitchFamily="34" charset="-122"/>
              </a:rPr>
              <a:t>首地址之间的差即可；</a:t>
            </a:r>
            <a:endParaRPr lang="en-US" altLang="zh-CN">
              <a:latin typeface="微软雅黑" pitchFamily="34" charset="-122"/>
              <a:ea typeface="微软雅黑" pitchFamily="34" charset="-122"/>
            </a:endParaRPr>
          </a:p>
          <a:p>
            <a:pPr lvl="1">
              <a:lnSpc>
                <a:spcPts val="3000"/>
              </a:lnSpc>
              <a:spcBef>
                <a:spcPts val="600"/>
              </a:spcBef>
              <a:spcAft>
                <a:spcPts val="600"/>
              </a:spcAft>
              <a:buFont typeface="Wingdings" pitchFamily="2" charset="2"/>
              <a:buChar char="Ø"/>
            </a:pPr>
            <a:r>
              <a:rPr lang="zh-CN" altLang="en-US">
                <a:latin typeface="微软雅黑" pitchFamily="34" charset="-122"/>
                <a:ea typeface="微软雅黑" pitchFamily="34" charset="-122"/>
              </a:rPr>
              <a:t> 在</a:t>
            </a:r>
            <a:r>
              <a:rPr lang="en-US" altLang="zh-CN">
                <a:latin typeface="微软雅黑" pitchFamily="34" charset="-122"/>
                <a:ea typeface="微软雅黑" pitchFamily="34" charset="-122"/>
              </a:rPr>
              <a:t>modify_vfprintf()</a:t>
            </a:r>
            <a:r>
              <a:rPr lang="zh-CN" altLang="en-US">
                <a:latin typeface="微软雅黑" pitchFamily="34" charset="-122"/>
                <a:ea typeface="微软雅黑" pitchFamily="34" charset="-122"/>
              </a:rPr>
              <a:t>中编写代码，修改函数调用的目标。</a:t>
            </a:r>
            <a:endParaRPr lang="en-US" altLang="zh-CN">
              <a:latin typeface="微软雅黑" pitchFamily="34" charset="-122"/>
              <a:ea typeface="微软雅黑" pitchFamily="34" charset="-122"/>
            </a:endParaRPr>
          </a:p>
        </p:txBody>
      </p:sp>
      <p:sp>
        <p:nvSpPr>
          <p:cNvPr id="68612" name="TextBox 6"/>
          <p:cNvSpPr txBox="1">
            <a:spLocks noChangeArrowheads="1"/>
          </p:cNvSpPr>
          <p:nvPr/>
        </p:nvSpPr>
        <p:spPr bwMode="auto">
          <a:xfrm>
            <a:off x="296863" y="728663"/>
            <a:ext cx="8802687" cy="369887"/>
          </a:xfrm>
          <a:prstGeom prst="rect">
            <a:avLst/>
          </a:prstGeom>
          <a:noFill/>
          <a:ln w="9525">
            <a:noFill/>
            <a:miter lim="800000"/>
            <a:headEnd/>
            <a:tailEnd/>
          </a:ln>
        </p:spPr>
        <p:txBody>
          <a:bodyPr>
            <a:spAutoFit/>
          </a:bodyPr>
          <a:lstStyle/>
          <a:p>
            <a:r>
              <a:rPr lang="zh-CN" altLang="en-US" b="1">
                <a:solidFill>
                  <a:srgbClr val="9900CC"/>
                </a:solidFill>
                <a:latin typeface="微软雅黑" pitchFamily="34" charset="-122"/>
                <a:ea typeface="微软雅黑" pitchFamily="34" charset="-122"/>
              </a:rPr>
              <a:t>对 </a:t>
            </a:r>
            <a:r>
              <a:rPr lang="en-US" altLang="zh-CN" b="1">
                <a:solidFill>
                  <a:srgbClr val="9900CC"/>
                </a:solidFill>
                <a:latin typeface="微软雅黑" pitchFamily="34" charset="-122"/>
                <a:ea typeface="微软雅黑" pitchFamily="34" charset="-122"/>
              </a:rPr>
              <a:t>obj/testcase/print-FLOAT-linux </a:t>
            </a:r>
            <a:r>
              <a:rPr lang="zh-CN" altLang="en-US" b="1">
                <a:solidFill>
                  <a:srgbClr val="9900CC"/>
                </a:solidFill>
                <a:latin typeface="微软雅黑" pitchFamily="34" charset="-122"/>
                <a:ea typeface="微软雅黑" pitchFamily="34" charset="-122"/>
              </a:rPr>
              <a:t>进行反汇编</a:t>
            </a:r>
            <a:r>
              <a:rPr lang="en-US" altLang="zh-CN" b="1">
                <a:solidFill>
                  <a:srgbClr val="9900CC"/>
                </a:solidFill>
                <a:latin typeface="微软雅黑" pitchFamily="34" charset="-122"/>
                <a:ea typeface="微软雅黑" pitchFamily="34" charset="-122"/>
              </a:rPr>
              <a:t>, </a:t>
            </a:r>
            <a:r>
              <a:rPr lang="zh-CN" altLang="en-US" b="1">
                <a:solidFill>
                  <a:srgbClr val="9900CC"/>
                </a:solidFill>
                <a:latin typeface="微软雅黑" pitchFamily="34" charset="-122"/>
                <a:ea typeface="微软雅黑" pitchFamily="34" charset="-122"/>
              </a:rPr>
              <a:t>找到对应的二进制代码地址范围</a:t>
            </a:r>
            <a:endParaRPr lang="zh-CN" altLang="en-US" b="1">
              <a:solidFill>
                <a:srgbClr val="9900CC"/>
              </a:solidFill>
            </a:endParaRPr>
          </a:p>
        </p:txBody>
      </p:sp>
      <p:sp>
        <p:nvSpPr>
          <p:cNvPr id="9" name="TextBox 8"/>
          <p:cNvSpPr txBox="1">
            <a:spLocks noChangeArrowheads="1"/>
          </p:cNvSpPr>
          <p:nvPr/>
        </p:nvSpPr>
        <p:spPr bwMode="auto">
          <a:xfrm>
            <a:off x="2816225" y="3375025"/>
            <a:ext cx="2655888" cy="368300"/>
          </a:xfrm>
          <a:prstGeom prst="rect">
            <a:avLst/>
          </a:prstGeom>
          <a:noFill/>
          <a:ln w="9525">
            <a:noFill/>
            <a:miter lim="800000"/>
            <a:headEnd/>
            <a:tailEnd/>
          </a:ln>
        </p:spPr>
        <p:txBody>
          <a:bodyPr>
            <a:spAutoFit/>
          </a:bodyPr>
          <a:lstStyle/>
          <a:p>
            <a:r>
              <a:rPr lang="zh-CN" altLang="en-US" b="1">
                <a:solidFill>
                  <a:srgbClr val="00B050"/>
                </a:solidFill>
                <a:latin typeface="微软雅黑" pitchFamily="34" charset="-122"/>
                <a:ea typeface="微软雅黑" pitchFamily="34" charset="-122"/>
              </a:rPr>
              <a:t>如何修改这一偏移量呢</a:t>
            </a:r>
            <a:r>
              <a:rPr lang="en-US" altLang="zh-CN" b="1">
                <a:solidFill>
                  <a:srgbClr val="00B050"/>
                </a:solidFill>
                <a:latin typeface="微软雅黑" pitchFamily="34" charset="-122"/>
                <a:ea typeface="微软雅黑" pitchFamily="34" charset="-122"/>
              </a:rPr>
              <a:t>?</a:t>
            </a:r>
            <a:endParaRPr lang="zh-CN" altLang="en-US" b="1">
              <a:solidFill>
                <a:srgbClr val="00B050"/>
              </a:solidFill>
              <a:latin typeface="微软雅黑" pitchFamily="34" charset="-122"/>
              <a:ea typeface="微软雅黑" pitchFamily="34" charset="-122"/>
            </a:endParaRPr>
          </a:p>
        </p:txBody>
      </p:sp>
      <p:sp>
        <p:nvSpPr>
          <p:cNvPr id="11" name="TextBox 10"/>
          <p:cNvSpPr txBox="1">
            <a:spLocks noChangeArrowheads="1"/>
          </p:cNvSpPr>
          <p:nvPr/>
        </p:nvSpPr>
        <p:spPr bwMode="auto">
          <a:xfrm>
            <a:off x="206375" y="4914900"/>
            <a:ext cx="8505825" cy="1200150"/>
          </a:xfrm>
          <a:prstGeom prst="rect">
            <a:avLst/>
          </a:prstGeom>
          <a:noFill/>
          <a:ln w="9525">
            <a:noFill/>
            <a:miter lim="800000"/>
            <a:headEnd/>
            <a:tailEnd/>
          </a:ln>
        </p:spPr>
        <p:txBody>
          <a:bodyPr>
            <a:spAutoFit/>
          </a:bodyPr>
          <a:lstStyle/>
          <a:p>
            <a:pPr>
              <a:lnSpc>
                <a:spcPts val="3000"/>
              </a:lnSpc>
            </a:pPr>
            <a:r>
              <a:rPr lang="zh-CN" altLang="en-US" b="1">
                <a:solidFill>
                  <a:srgbClr val="FF0000"/>
                </a:solidFill>
                <a:latin typeface="微软雅黑" pitchFamily="34" charset="-122"/>
                <a:ea typeface="微软雅黑" pitchFamily="34" charset="-122"/>
              </a:rPr>
              <a:t>新问题：</a:t>
            </a:r>
            <a:endParaRPr lang="en-US" altLang="zh-CN" b="1">
              <a:solidFill>
                <a:srgbClr val="FF0000"/>
              </a:solidFill>
              <a:latin typeface="微软雅黑" pitchFamily="34" charset="-122"/>
              <a:ea typeface="微软雅黑" pitchFamily="34" charset="-122"/>
            </a:endParaRPr>
          </a:p>
          <a:p>
            <a:pPr>
              <a:lnSpc>
                <a:spcPts val="3000"/>
              </a:lnSpc>
            </a:pPr>
            <a:r>
              <a:rPr lang="zh-CN" altLang="en-US">
                <a:latin typeface="微软雅黑" pitchFamily="34" charset="-122"/>
                <a:ea typeface="微软雅黑" pitchFamily="34" charset="-122"/>
              </a:rPr>
              <a:t>代码重新编译后，由于代码发生了变化，可能会导致修改的那条</a:t>
            </a:r>
            <a:r>
              <a:rPr lang="en-US" altLang="zh-CN" u="sng">
                <a:solidFill>
                  <a:srgbClr val="0066CC"/>
                </a:solidFill>
                <a:latin typeface="微软雅黑" pitchFamily="34" charset="-122"/>
                <a:ea typeface="微软雅黑" pitchFamily="34" charset="-122"/>
              </a:rPr>
              <a:t>call</a:t>
            </a:r>
            <a:r>
              <a:rPr lang="zh-CN" altLang="en-US" u="sng">
                <a:solidFill>
                  <a:srgbClr val="0066CC"/>
                </a:solidFill>
                <a:latin typeface="微软雅黑" pitchFamily="34" charset="-122"/>
                <a:ea typeface="微软雅黑" pitchFamily="34" charset="-122"/>
              </a:rPr>
              <a:t>指令在链接重定位阶段后的地址不再是之前的“</a:t>
            </a:r>
            <a:r>
              <a:rPr lang="en-US" altLang="zh-CN" u="sng">
                <a:solidFill>
                  <a:srgbClr val="0066CC"/>
                </a:solidFill>
                <a:latin typeface="微软雅黑" pitchFamily="34" charset="-122"/>
                <a:ea typeface="微软雅黑" pitchFamily="34" charset="-122"/>
              </a:rPr>
              <a:t>p</a:t>
            </a:r>
            <a:r>
              <a:rPr lang="zh-CN" altLang="en-US" u="sng">
                <a:solidFill>
                  <a:srgbClr val="0066CC"/>
                </a:solidFill>
                <a:latin typeface="微软雅黑" pitchFamily="34" charset="-122"/>
                <a:ea typeface="微软雅黑" pitchFamily="34" charset="-122"/>
              </a:rPr>
              <a:t>”</a:t>
            </a:r>
            <a:r>
              <a:rPr lang="zh-CN" altLang="en-US">
                <a:latin typeface="微软雅黑" pitchFamily="34" charset="-122"/>
                <a:ea typeface="微软雅黑" pitchFamily="34" charset="-122"/>
              </a:rPr>
              <a:t>，</a:t>
            </a:r>
            <a:r>
              <a:rPr lang="zh-CN" altLang="en-US" b="1">
                <a:solidFill>
                  <a:srgbClr val="9900CC"/>
                </a:solidFill>
                <a:latin typeface="微软雅黑" pitchFamily="34" charset="-122"/>
                <a:ea typeface="微软雅黑" pitchFamily="34" charset="-122"/>
              </a:rPr>
              <a:t>如何解决？</a:t>
            </a:r>
            <a:endParaRPr lang="zh-CN" altLang="en-US" b="1" u="sng">
              <a:solidFill>
                <a:srgbClr val="9900CC"/>
              </a:solidFill>
              <a:latin typeface="微软雅黑" pitchFamily="34" charset="-122"/>
              <a:ea typeface="微软雅黑" pitchFamily="34" charset="-122"/>
            </a:endParaRPr>
          </a:p>
        </p:txBody>
      </p:sp>
      <p:sp>
        <p:nvSpPr>
          <p:cNvPr id="13" name="TextBox 12"/>
          <p:cNvSpPr txBox="1">
            <a:spLocks noChangeArrowheads="1"/>
          </p:cNvSpPr>
          <p:nvPr/>
        </p:nvSpPr>
        <p:spPr bwMode="auto">
          <a:xfrm>
            <a:off x="206375" y="6308725"/>
            <a:ext cx="8802688" cy="369888"/>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虽然</a:t>
            </a:r>
            <a:r>
              <a:rPr lang="en-US" altLang="zh-CN">
                <a:latin typeface="微软雅黑" pitchFamily="34" charset="-122"/>
                <a:ea typeface="微软雅黑" pitchFamily="34" charset="-122"/>
              </a:rPr>
              <a:t>call</a:t>
            </a:r>
            <a:r>
              <a:rPr lang="zh-CN" altLang="en-US">
                <a:latin typeface="微软雅黑" pitchFamily="34" charset="-122"/>
                <a:ea typeface="微软雅黑" pitchFamily="34" charset="-122"/>
              </a:rPr>
              <a:t>指令位置会变化，但</a:t>
            </a:r>
            <a:r>
              <a:rPr lang="zh-CN" altLang="en-US" u="sng">
                <a:solidFill>
                  <a:srgbClr val="C00000"/>
                </a:solidFill>
                <a:latin typeface="微软雅黑" pitchFamily="34" charset="-122"/>
                <a:ea typeface="微软雅黑" pitchFamily="34" charset="-122"/>
              </a:rPr>
              <a:t>相对于</a:t>
            </a:r>
            <a:r>
              <a:rPr lang="en-US" altLang="zh-CN" u="sng">
                <a:solidFill>
                  <a:srgbClr val="C00000"/>
                </a:solidFill>
                <a:latin typeface="微软雅黑" pitchFamily="34" charset="-122"/>
                <a:ea typeface="微软雅黑" pitchFamily="34" charset="-122"/>
              </a:rPr>
              <a:t>_vfprintf_internal()</a:t>
            </a:r>
            <a:r>
              <a:rPr lang="zh-CN" altLang="en-US" u="sng">
                <a:solidFill>
                  <a:srgbClr val="C00000"/>
                </a:solidFill>
                <a:latin typeface="微软雅黑" pitchFamily="34" charset="-122"/>
                <a:ea typeface="微软雅黑" pitchFamily="34" charset="-122"/>
              </a:rPr>
              <a:t>函数首地址的偏移量是不变的！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blinds(horizontal)">
                                      <p:cBhvr>
                                        <p:cTn id="20" dur="500"/>
                                        <p:tgtEl>
                                          <p:spTgt spid="4">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blinds(horizontal)">
                                      <p:cBhvr>
                                        <p:cTn id="33" dur="500"/>
                                        <p:tgtEl>
                                          <p:spTgt spid="4">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animEffect transition="in" filter="blinds(horizontal)">
                                      <p:cBhvr>
                                        <p:cTn id="38" dur="500"/>
                                        <p:tgtEl>
                                          <p:spTgt spid="4">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linds(horizontal)">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blinds(horizontal)">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98425"/>
            <a:ext cx="8389938" cy="561975"/>
          </a:xfrm>
        </p:spPr>
        <p:txBody>
          <a:bodyPr/>
          <a:lstStyle/>
          <a:p>
            <a:r>
              <a:rPr lang="zh-CN" altLang="en-US" sz="3600"/>
              <a:t>修改函数调用目标（</a:t>
            </a:r>
            <a:r>
              <a:rPr lang="en-US" altLang="zh-CN" sz="3600"/>
              <a:t>2</a:t>
            </a:r>
            <a:r>
              <a:rPr lang="zh-CN" altLang="en-US" sz="3600"/>
              <a:t>）</a:t>
            </a:r>
          </a:p>
        </p:txBody>
      </p:sp>
      <p:sp>
        <p:nvSpPr>
          <p:cNvPr id="4" name="TextBox 57"/>
          <p:cNvSpPr txBox="1">
            <a:spLocks noChangeArrowheads="1"/>
          </p:cNvSpPr>
          <p:nvPr/>
        </p:nvSpPr>
        <p:spPr bwMode="auto">
          <a:xfrm>
            <a:off x="206375" y="935038"/>
            <a:ext cx="8802688" cy="2093912"/>
          </a:xfrm>
          <a:prstGeom prst="rect">
            <a:avLst/>
          </a:prstGeom>
          <a:noFill/>
          <a:ln w="9525">
            <a:noFill/>
            <a:miter lim="800000"/>
            <a:headEnd/>
            <a:tailEnd/>
          </a:ln>
        </p:spPr>
        <p:txBody>
          <a:bodyPr>
            <a:spAutoFit/>
          </a:bodyPr>
          <a:lstStyle/>
          <a:p>
            <a:pPr>
              <a:lnSpc>
                <a:spcPts val="3000"/>
              </a:lnSpc>
              <a:spcBef>
                <a:spcPts val="600"/>
              </a:spcBef>
              <a:spcAft>
                <a:spcPts val="600"/>
              </a:spcAft>
              <a:buFont typeface="Wingdings" pitchFamily="2" charset="2"/>
              <a:buChar char="l"/>
            </a:pPr>
            <a:r>
              <a:rPr lang="zh-CN" altLang="en-US" sz="2000">
                <a:latin typeface="微软雅黑" pitchFamily="34" charset="-122"/>
                <a:ea typeface="微软雅黑" pitchFamily="34" charset="-122"/>
              </a:rPr>
              <a:t> 运行修改后的代码，程序</a:t>
            </a:r>
            <a:r>
              <a:rPr lang="zh-CN" altLang="en-US" sz="2000" b="1">
                <a:solidFill>
                  <a:srgbClr val="FF0000"/>
                </a:solidFill>
                <a:latin typeface="微软雅黑" pitchFamily="34" charset="-122"/>
                <a:ea typeface="微软雅黑" pitchFamily="34" charset="-122"/>
              </a:rPr>
              <a:t>触发段错误</a:t>
            </a:r>
            <a:r>
              <a:rPr lang="zh-CN" altLang="en-US" sz="2000">
                <a:latin typeface="微软雅黑" pitchFamily="34" charset="-122"/>
                <a:ea typeface="微软雅黑" pitchFamily="34" charset="-122"/>
              </a:rPr>
              <a:t>！</a:t>
            </a:r>
            <a:endParaRPr lang="en-US" altLang="zh-CN" sz="2000">
              <a:latin typeface="微软雅黑" pitchFamily="34" charset="-122"/>
              <a:ea typeface="微软雅黑" pitchFamily="34" charset="-122"/>
            </a:endParaRPr>
          </a:p>
          <a:p>
            <a:pPr>
              <a:lnSpc>
                <a:spcPts val="3000"/>
              </a:lnSpc>
              <a:spcBef>
                <a:spcPts val="600"/>
              </a:spcBef>
              <a:spcAft>
                <a:spcPts val="600"/>
              </a:spcAft>
              <a:buFont typeface="Wingdings" pitchFamily="2" charset="2"/>
              <a:buChar char="l"/>
            </a:pPr>
            <a:r>
              <a:rPr lang="zh-CN" altLang="en-US" sz="2000">
                <a:latin typeface="微软雅黑" pitchFamily="34" charset="-122"/>
                <a:ea typeface="微软雅黑" pitchFamily="34" charset="-122"/>
              </a:rPr>
              <a:t> 在</a:t>
            </a:r>
            <a:r>
              <a:rPr lang="en-US" altLang="zh-CN" sz="2000">
                <a:latin typeface="微软雅黑" pitchFamily="34" charset="-122"/>
                <a:ea typeface="微软雅黑" pitchFamily="34" charset="-122"/>
              </a:rPr>
              <a:t>GNU/Linux</a:t>
            </a:r>
            <a:r>
              <a:rPr lang="zh-CN" altLang="en-US" sz="2000">
                <a:latin typeface="微软雅黑" pitchFamily="34" charset="-122"/>
                <a:ea typeface="微软雅黑" pitchFamily="34" charset="-122"/>
              </a:rPr>
              <a:t>下，</a:t>
            </a:r>
            <a:r>
              <a:rPr lang="en-US" altLang="zh-CN" sz="2000">
                <a:latin typeface="微软雅黑" pitchFamily="34" charset="-122"/>
                <a:ea typeface="微软雅黑" pitchFamily="34" charset="-122"/>
              </a:rPr>
              <a:t>libc</a:t>
            </a:r>
            <a:r>
              <a:rPr lang="zh-CN" altLang="en-US" sz="2000">
                <a:latin typeface="微软雅黑" pitchFamily="34" charset="-122"/>
                <a:ea typeface="微软雅黑" pitchFamily="34" charset="-122"/>
              </a:rPr>
              <a:t>代码是只读的，而我们需要在运行时刻修改程序的</a:t>
            </a:r>
            <a:endParaRPr lang="en-US" altLang="zh-CN" sz="2000">
              <a:latin typeface="微软雅黑" pitchFamily="34" charset="-122"/>
              <a:ea typeface="微软雅黑" pitchFamily="34" charset="-122"/>
            </a:endParaRPr>
          </a:p>
          <a:p>
            <a:pPr>
              <a:lnSpc>
                <a:spcPts val="3000"/>
              </a:lnSpc>
              <a:spcBef>
                <a:spcPts val="600"/>
              </a:spcBef>
              <a:spcAft>
                <a:spcPts val="600"/>
              </a:spcAft>
            </a:pP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代码，进行了违规的写操作，从而触发了段错误；</a:t>
            </a:r>
            <a:endParaRPr lang="en-US" altLang="zh-CN" sz="2000">
              <a:latin typeface="微软雅黑" pitchFamily="34" charset="-122"/>
              <a:ea typeface="微软雅黑" pitchFamily="34" charset="-122"/>
            </a:endParaRPr>
          </a:p>
          <a:p>
            <a:pPr>
              <a:lnSpc>
                <a:spcPts val="3000"/>
              </a:lnSpc>
              <a:spcBef>
                <a:spcPts val="600"/>
              </a:spcBef>
              <a:spcAft>
                <a:spcPts val="600"/>
              </a:spcAft>
              <a:buFont typeface="Wingdings" pitchFamily="2" charset="2"/>
              <a:buChar char="l"/>
            </a:pPr>
            <a:r>
              <a:rPr lang="zh-CN" altLang="en-US" sz="2000">
                <a:latin typeface="微软雅黑" pitchFamily="34" charset="-122"/>
                <a:ea typeface="微软雅黑" pitchFamily="34" charset="-122"/>
              </a:rPr>
              <a:t> 使用系统调用 </a:t>
            </a:r>
            <a:r>
              <a:rPr lang="en-US" altLang="zh-CN" sz="2000" b="1">
                <a:solidFill>
                  <a:srgbClr val="0066CC"/>
                </a:solidFill>
                <a:latin typeface="微软雅黑" pitchFamily="34" charset="-122"/>
                <a:ea typeface="微软雅黑" pitchFamily="34" charset="-122"/>
              </a:rPr>
              <a:t>mprotect()</a:t>
            </a:r>
            <a:r>
              <a:rPr lang="zh-CN" altLang="en-US" sz="2000">
                <a:latin typeface="微软雅黑" pitchFamily="34" charset="-122"/>
                <a:ea typeface="微软雅黑" pitchFamily="34" charset="-122"/>
              </a:rPr>
              <a:t>，改变相应内存区间的访问权限。</a:t>
            </a:r>
            <a:endParaRPr lang="en-US" altLang="zh-CN">
              <a:latin typeface="微软雅黑" pitchFamily="34" charset="-122"/>
              <a:ea typeface="微软雅黑" pitchFamily="34" charset="-122"/>
            </a:endParaRPr>
          </a:p>
        </p:txBody>
      </p:sp>
      <p:sp>
        <p:nvSpPr>
          <p:cNvPr id="10" name="矩形 9"/>
          <p:cNvSpPr>
            <a:spLocks noChangeArrowheads="1"/>
          </p:cNvSpPr>
          <p:nvPr/>
        </p:nvSpPr>
        <p:spPr bwMode="auto">
          <a:xfrm>
            <a:off x="314325" y="3203575"/>
            <a:ext cx="8128000" cy="2336800"/>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pPr>
              <a:lnSpc>
                <a:spcPts val="3500"/>
              </a:lnSpc>
            </a:pPr>
            <a:r>
              <a:rPr lang="en-US" altLang="zh-CN">
                <a:latin typeface="微软雅黑" pitchFamily="34" charset="-122"/>
                <a:ea typeface="微软雅黑" pitchFamily="34" charset="-122"/>
              </a:rPr>
              <a:t>#include &lt;sys/mman.h&gt;</a:t>
            </a:r>
          </a:p>
          <a:p>
            <a:pPr>
              <a:lnSpc>
                <a:spcPts val="3500"/>
              </a:lnSpc>
            </a:pPr>
            <a:r>
              <a:rPr lang="en-US" altLang="zh-CN" b="1">
                <a:solidFill>
                  <a:srgbClr val="0066CC"/>
                </a:solidFill>
                <a:latin typeface="微软雅黑" pitchFamily="34" charset="-122"/>
                <a:ea typeface="微软雅黑" pitchFamily="34" charset="-122"/>
              </a:rPr>
              <a:t>mprotect</a:t>
            </a:r>
            <a:r>
              <a:rPr lang="en-US" altLang="zh-CN">
                <a:latin typeface="微软雅黑" pitchFamily="34" charset="-122"/>
                <a:ea typeface="微软雅黑" pitchFamily="34" charset="-122"/>
              </a:rPr>
              <a:t>((void *)(((unsigned)_vfprintf_internal + o - 100) &amp; 0xfffff000), 4096*2, PROT_READ | PROT_WRITE | PROT_EXEC);</a:t>
            </a:r>
          </a:p>
          <a:p>
            <a:pPr>
              <a:lnSpc>
                <a:spcPts val="3500"/>
              </a:lnSpc>
            </a:pPr>
            <a:r>
              <a:rPr lang="zh-CN" altLang="en-US" b="1">
                <a:solidFill>
                  <a:srgbClr val="FF0000"/>
                </a:solidFill>
                <a:latin typeface="微软雅黑" pitchFamily="34" charset="-122"/>
                <a:ea typeface="微软雅黑" pitchFamily="34" charset="-122"/>
              </a:rPr>
              <a:t>注：</a:t>
            </a:r>
            <a:r>
              <a:rPr lang="zh-CN" altLang="en-US">
                <a:latin typeface="微软雅黑" pitchFamily="34" charset="-122"/>
                <a:ea typeface="微软雅黑" pitchFamily="34" charset="-122"/>
              </a:rPr>
              <a:t>“</a:t>
            </a:r>
            <a:r>
              <a:rPr lang="en-US" altLang="zh-CN" b="1">
                <a:solidFill>
                  <a:srgbClr val="9900CC"/>
                </a:solidFill>
                <a:latin typeface="微软雅黑" pitchFamily="34" charset="-122"/>
                <a:ea typeface="微软雅黑" pitchFamily="34" charset="-122"/>
              </a:rPr>
              <a:t>o</a:t>
            </a:r>
            <a:r>
              <a:rPr lang="zh-CN" altLang="en-US">
                <a:latin typeface="微软雅黑" pitchFamily="34" charset="-122"/>
                <a:ea typeface="微软雅黑" pitchFamily="34" charset="-122"/>
              </a:rPr>
              <a:t>”表示</a:t>
            </a:r>
            <a:r>
              <a:rPr lang="en-US" altLang="zh-CN">
                <a:latin typeface="微软雅黑" pitchFamily="34" charset="-122"/>
                <a:ea typeface="微软雅黑" pitchFamily="34" charset="-122"/>
              </a:rPr>
              <a:t>call</a:t>
            </a:r>
            <a:r>
              <a:rPr lang="zh-CN" altLang="en-US">
                <a:latin typeface="微软雅黑" pitchFamily="34" charset="-122"/>
                <a:ea typeface="微软雅黑" pitchFamily="34" charset="-122"/>
              </a:rPr>
              <a:t>指令相对于</a:t>
            </a:r>
            <a:r>
              <a:rPr lang="en-US" altLang="zh-CN">
                <a:latin typeface="微软雅黑" pitchFamily="34" charset="-122"/>
                <a:ea typeface="微软雅黑" pitchFamily="34" charset="-122"/>
              </a:rPr>
              <a:t>_vfprintf_internal()</a:t>
            </a:r>
            <a:r>
              <a:rPr lang="zh-CN" altLang="en-US">
                <a:latin typeface="微软雅黑" pitchFamily="34" charset="-122"/>
                <a:ea typeface="微软雅黑" pitchFamily="34" charset="-122"/>
              </a:rPr>
              <a:t>首地址的偏移量</a:t>
            </a:r>
            <a:endParaRPr lang="en-US" altLang="zh-CN">
              <a:latin typeface="微软雅黑" pitchFamily="34" charset="-122"/>
              <a:ea typeface="微软雅黑" pitchFamily="34" charset="-122"/>
            </a:endParaRPr>
          </a:p>
          <a:p>
            <a:pPr>
              <a:lnSpc>
                <a:spcPts val="3500"/>
              </a:lnSpc>
            </a:pP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a:t>
            </a:r>
            <a:r>
              <a:rPr lang="en-US" altLang="zh-CN" b="1">
                <a:solidFill>
                  <a:srgbClr val="9900CC"/>
                </a:solidFill>
                <a:latin typeface="微软雅黑" pitchFamily="34" charset="-122"/>
                <a:ea typeface="微软雅黑" pitchFamily="34" charset="-122"/>
              </a:rPr>
              <a:t>100</a:t>
            </a:r>
            <a:r>
              <a:rPr lang="zh-CN" altLang="en-US">
                <a:latin typeface="微软雅黑" pitchFamily="34" charset="-122"/>
                <a:ea typeface="微软雅黑" pitchFamily="34" charset="-122"/>
              </a:rPr>
              <a:t>”表示从修改的</a:t>
            </a:r>
            <a:r>
              <a:rPr lang="en-US" altLang="zh-CN">
                <a:latin typeface="微软雅黑" pitchFamily="34" charset="-122"/>
                <a:ea typeface="微软雅黑" pitchFamily="34" charset="-122"/>
              </a:rPr>
              <a:t>call</a:t>
            </a:r>
            <a:r>
              <a:rPr lang="zh-CN" altLang="en-US">
                <a:latin typeface="微软雅黑" pitchFamily="34" charset="-122"/>
                <a:ea typeface="微软雅黑" pitchFamily="34" charset="-122"/>
              </a:rPr>
              <a:t>指令往前</a:t>
            </a:r>
            <a:r>
              <a:rPr lang="en-US" altLang="zh-CN">
                <a:latin typeface="微软雅黑" pitchFamily="34" charset="-122"/>
                <a:ea typeface="微软雅黑" pitchFamily="34" charset="-122"/>
              </a:rPr>
              <a:t>100</a:t>
            </a:r>
            <a:r>
              <a:rPr lang="zh-CN" altLang="en-US">
                <a:latin typeface="微软雅黑" pitchFamily="34" charset="-122"/>
                <a:ea typeface="微软雅黑" pitchFamily="34" charset="-122"/>
              </a:rPr>
              <a:t>字节处开始添加可写权限</a:t>
            </a:r>
            <a:endParaRPr lang="en-US" altLang="zh-CN">
              <a:latin typeface="微软雅黑" pitchFamily="34" charset="-122"/>
              <a:ea typeface="微软雅黑" pitchFamily="34" charset="-122"/>
            </a:endParaRPr>
          </a:p>
        </p:txBody>
      </p:sp>
      <p:sp>
        <p:nvSpPr>
          <p:cNvPr id="12" name="TextBox 11"/>
          <p:cNvSpPr txBox="1">
            <a:spLocks noChangeArrowheads="1"/>
          </p:cNvSpPr>
          <p:nvPr/>
        </p:nvSpPr>
        <p:spPr bwMode="auto">
          <a:xfrm>
            <a:off x="385763" y="5859463"/>
            <a:ext cx="4995862" cy="400050"/>
          </a:xfrm>
          <a:prstGeom prst="rect">
            <a:avLst/>
          </a:prstGeom>
          <a:noFill/>
          <a:ln w="9525">
            <a:noFill/>
            <a:miter lim="800000"/>
            <a:headEnd/>
            <a:tailEnd/>
          </a:ln>
        </p:spPr>
        <p:txBody>
          <a:bodyPr>
            <a:spAutoFit/>
          </a:bodyPr>
          <a:lstStyle/>
          <a:p>
            <a:r>
              <a:rPr lang="zh-CN" altLang="en-US" sz="2000" b="1">
                <a:solidFill>
                  <a:srgbClr val="CC3300"/>
                </a:solidFill>
                <a:latin typeface="微软雅黑" pitchFamily="34" charset="-122"/>
                <a:ea typeface="微软雅黑" pitchFamily="34" charset="-122"/>
              </a:rPr>
              <a:t>重新编译运行，</a:t>
            </a:r>
            <a:r>
              <a:rPr lang="en-US" altLang="zh-CN" sz="2000" b="1">
                <a:solidFill>
                  <a:srgbClr val="CC3300"/>
                </a:solidFill>
                <a:latin typeface="微软雅黑" pitchFamily="34" charset="-122"/>
                <a:ea typeface="微软雅黑" pitchFamily="34" charset="-122"/>
              </a:rPr>
              <a:t>%f</a:t>
            </a:r>
            <a:r>
              <a:rPr lang="zh-CN" altLang="en-US" sz="2000" b="1">
                <a:solidFill>
                  <a:srgbClr val="CC3300"/>
                </a:solidFill>
                <a:latin typeface="微软雅黑" pitchFamily="34" charset="-122"/>
                <a:ea typeface="微软雅黑" pitchFamily="34" charset="-122"/>
              </a:rPr>
              <a:t>输出的结果是什么？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blinds(horizontal)">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98425"/>
            <a:ext cx="8389938" cy="561975"/>
          </a:xfrm>
        </p:spPr>
        <p:txBody>
          <a:bodyPr/>
          <a:lstStyle/>
          <a:p>
            <a:r>
              <a:rPr lang="zh-CN" altLang="en-US" sz="3600"/>
              <a:t>设置正确的函数调用参数（</a:t>
            </a:r>
            <a:r>
              <a:rPr lang="en-US" altLang="zh-CN" sz="3600"/>
              <a:t>1</a:t>
            </a:r>
            <a:r>
              <a:rPr lang="zh-CN" altLang="en-US" sz="3600"/>
              <a:t>）</a:t>
            </a:r>
          </a:p>
        </p:txBody>
      </p:sp>
      <p:sp>
        <p:nvSpPr>
          <p:cNvPr id="4" name="TextBox 57"/>
          <p:cNvSpPr txBox="1">
            <a:spLocks noChangeArrowheads="1"/>
          </p:cNvSpPr>
          <p:nvPr/>
        </p:nvSpPr>
        <p:spPr bwMode="auto">
          <a:xfrm>
            <a:off x="206375" y="819150"/>
            <a:ext cx="8802688" cy="3170238"/>
          </a:xfrm>
          <a:prstGeom prst="rect">
            <a:avLst/>
          </a:prstGeom>
          <a:noFill/>
          <a:ln w="9525">
            <a:noFill/>
            <a:miter lim="800000"/>
            <a:headEnd/>
            <a:tailEnd/>
          </a:ln>
        </p:spPr>
        <p:txBody>
          <a:bodyPr>
            <a:spAutoFit/>
          </a:bodyPr>
          <a:lstStyle/>
          <a:p>
            <a:pPr>
              <a:lnSpc>
                <a:spcPts val="3000"/>
              </a:lnSpc>
              <a:spcBef>
                <a:spcPts val="600"/>
              </a:spcBef>
              <a:spcAft>
                <a:spcPts val="600"/>
              </a:spcAft>
              <a:buFont typeface="Wingdings" pitchFamily="2" charset="2"/>
              <a:buChar char="l"/>
            </a:pPr>
            <a:r>
              <a:rPr lang="zh-CN" altLang="en-US" sz="2000">
                <a:latin typeface="微软雅黑" pitchFamily="34" charset="-122"/>
                <a:ea typeface="微软雅黑" pitchFamily="34" charset="-122"/>
              </a:rPr>
              <a:t> 输出了一个十六进制数，但并不是调用</a:t>
            </a:r>
            <a:r>
              <a:rPr lang="en-US" altLang="zh-CN" sz="2000">
                <a:latin typeface="微软雅黑" pitchFamily="34" charset="-122"/>
                <a:ea typeface="微软雅黑" pitchFamily="34" charset="-122"/>
              </a:rPr>
              <a:t>printf()</a:t>
            </a:r>
            <a:r>
              <a:rPr lang="zh-CN" altLang="en-US" sz="2000">
                <a:latin typeface="微软雅黑" pitchFamily="34" charset="-122"/>
                <a:ea typeface="微软雅黑" pitchFamily="34" charset="-122"/>
              </a:rPr>
              <a:t>时传入的 </a:t>
            </a:r>
            <a:r>
              <a:rPr lang="en-US" altLang="zh-CN" sz="2000">
                <a:solidFill>
                  <a:srgbClr val="0066CC"/>
                </a:solidFill>
                <a:latin typeface="微软雅黑" pitchFamily="34" charset="-122"/>
                <a:ea typeface="微软雅黑" pitchFamily="34" charset="-122"/>
              </a:rPr>
              <a:t>FLOAT</a:t>
            </a:r>
            <a:r>
              <a:rPr lang="zh-CN" altLang="en-US" sz="2000">
                <a:latin typeface="微软雅黑" pitchFamily="34" charset="-122"/>
                <a:ea typeface="微软雅黑" pitchFamily="34" charset="-122"/>
              </a:rPr>
              <a:t>数据；</a:t>
            </a:r>
            <a:endParaRPr lang="en-US" altLang="zh-CN" sz="2000">
              <a:latin typeface="微软雅黑" pitchFamily="34" charset="-122"/>
              <a:ea typeface="微软雅黑" pitchFamily="34" charset="-122"/>
            </a:endParaRPr>
          </a:p>
          <a:p>
            <a:pPr>
              <a:lnSpc>
                <a:spcPts val="3000"/>
              </a:lnSpc>
              <a:spcBef>
                <a:spcPts val="600"/>
              </a:spcBef>
              <a:spcAft>
                <a:spcPts val="600"/>
              </a:spcAft>
              <a:buFont typeface="Wingdings" pitchFamily="2" charset="2"/>
              <a:buChar char="l"/>
            </a:pPr>
            <a:endParaRPr lang="en-US" altLang="zh-CN" sz="2000">
              <a:latin typeface="微软雅黑" pitchFamily="34" charset="-122"/>
              <a:ea typeface="微软雅黑" pitchFamily="34" charset="-122"/>
            </a:endParaRPr>
          </a:p>
          <a:p>
            <a:pPr>
              <a:lnSpc>
                <a:spcPts val="3000"/>
              </a:lnSpc>
              <a:spcBef>
                <a:spcPts val="600"/>
              </a:spcBef>
              <a:spcAft>
                <a:spcPts val="600"/>
              </a:spcAft>
              <a:buFont typeface="Wingdings" pitchFamily="2" charset="2"/>
              <a:buChar char="l"/>
            </a:pPr>
            <a:r>
              <a:rPr lang="zh-CN" altLang="en-US" sz="2000">
                <a:latin typeface="微软雅黑" pitchFamily="34" charset="-122"/>
                <a:ea typeface="微软雅黑" pitchFamily="34" charset="-122"/>
              </a:rPr>
              <a:t> 目前，仅仅改变了函数调用目标，</a:t>
            </a:r>
            <a:r>
              <a:rPr lang="en-US" altLang="zh-CN" sz="2000">
                <a:latin typeface="微软雅黑" pitchFamily="34" charset="-122"/>
                <a:ea typeface="微软雅黑" pitchFamily="34" charset="-122"/>
              </a:rPr>
              <a:t>_vfprintf_internal()</a:t>
            </a:r>
            <a:r>
              <a:rPr lang="zh-CN" altLang="en-US" sz="2000">
                <a:latin typeface="微软雅黑" pitchFamily="34" charset="-122"/>
                <a:ea typeface="微软雅黑" pitchFamily="34" charset="-122"/>
              </a:rPr>
              <a:t>仍然按照调用 </a:t>
            </a:r>
            <a:endParaRPr lang="en-US" altLang="zh-CN" sz="2000">
              <a:latin typeface="微软雅黑" pitchFamily="34" charset="-122"/>
              <a:ea typeface="微软雅黑" pitchFamily="34" charset="-122"/>
            </a:endParaRPr>
          </a:p>
          <a:p>
            <a:pPr>
              <a:lnSpc>
                <a:spcPts val="3000"/>
              </a:lnSpc>
              <a:spcBef>
                <a:spcPts val="600"/>
              </a:spcBef>
              <a:spcAft>
                <a:spcPts val="600"/>
              </a:spcAft>
            </a:pPr>
            <a:r>
              <a:rPr lang="en-US" altLang="zh-CN" sz="2000">
                <a:latin typeface="微软雅黑" pitchFamily="34" charset="-122"/>
                <a:ea typeface="微软雅黑" pitchFamily="34" charset="-122"/>
              </a:rPr>
              <a:t>    _fpmaxtostr()</a:t>
            </a:r>
            <a:r>
              <a:rPr lang="zh-CN" altLang="en-US" sz="2000">
                <a:latin typeface="微软雅黑" pitchFamily="34" charset="-122"/>
                <a:ea typeface="微软雅黑" pitchFamily="34" charset="-122"/>
              </a:rPr>
              <a:t>那样压入参数，</a:t>
            </a:r>
            <a:r>
              <a:rPr lang="en-US" altLang="zh-CN" sz="2000">
                <a:latin typeface="微软雅黑" pitchFamily="34" charset="-122"/>
                <a:ea typeface="微软雅黑" pitchFamily="34" charset="-122"/>
              </a:rPr>
              <a:t>format_FLOAT() </a:t>
            </a:r>
            <a:r>
              <a:rPr lang="zh-CN" altLang="en-US" sz="2000">
                <a:latin typeface="微软雅黑" pitchFamily="34" charset="-122"/>
                <a:ea typeface="微软雅黑" pitchFamily="34" charset="-122"/>
              </a:rPr>
              <a:t>却以为压入了正确的参数；</a:t>
            </a:r>
            <a:endParaRPr lang="en-US" altLang="zh-CN" sz="2000">
              <a:latin typeface="微软雅黑" pitchFamily="34" charset="-122"/>
              <a:ea typeface="微软雅黑" pitchFamily="34" charset="-122"/>
            </a:endParaRPr>
          </a:p>
          <a:p>
            <a:pPr>
              <a:lnSpc>
                <a:spcPts val="3000"/>
              </a:lnSpc>
              <a:spcBef>
                <a:spcPts val="600"/>
              </a:spcBef>
              <a:spcAft>
                <a:spcPts val="600"/>
              </a:spcAft>
            </a:pPr>
            <a:endParaRPr lang="en-US" altLang="zh-CN" sz="2000">
              <a:latin typeface="微软雅黑" pitchFamily="34" charset="-122"/>
              <a:ea typeface="微软雅黑" pitchFamily="34" charset="-122"/>
            </a:endParaRPr>
          </a:p>
          <a:p>
            <a:pPr>
              <a:lnSpc>
                <a:spcPts val="3000"/>
              </a:lnSpc>
              <a:spcBef>
                <a:spcPts val="600"/>
              </a:spcBef>
              <a:spcAft>
                <a:spcPts val="600"/>
              </a:spcAft>
              <a:buFont typeface="Wingdings" pitchFamily="2" charset="2"/>
              <a:buChar char="l"/>
            </a:pP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继续修改</a:t>
            </a:r>
            <a:r>
              <a:rPr lang="en-US" altLang="zh-CN" sz="2000"/>
              <a:t>modify_vfprintf()</a:t>
            </a:r>
            <a:r>
              <a:rPr lang="zh-CN" altLang="en-US" sz="2000">
                <a:latin typeface="微软雅黑" pitchFamily="34" charset="-122"/>
                <a:ea typeface="微软雅黑" pitchFamily="34" charset="-122"/>
              </a:rPr>
              <a:t>代码，传入正确参数。</a:t>
            </a:r>
            <a:endParaRPr lang="en-US" altLang="zh-CN" sz="2000">
              <a:latin typeface="微软雅黑" pitchFamily="34" charset="-122"/>
              <a:ea typeface="微软雅黑" pitchFamily="34" charset="-122"/>
            </a:endParaRPr>
          </a:p>
        </p:txBody>
      </p:sp>
      <p:sp>
        <p:nvSpPr>
          <p:cNvPr id="6" name="矩形 5"/>
          <p:cNvSpPr>
            <a:spLocks noChangeArrowheads="1"/>
          </p:cNvSpPr>
          <p:nvPr/>
        </p:nvSpPr>
        <p:spPr bwMode="auto">
          <a:xfrm>
            <a:off x="1395413" y="4287838"/>
            <a:ext cx="6146800" cy="2336800"/>
          </a:xfrm>
          <a:prstGeom prst="rect">
            <a:avLst/>
          </a:prstGeom>
          <a:gradFill rotWithShape="1">
            <a:gsLst>
              <a:gs pos="0">
                <a:srgbClr val="BEF397"/>
              </a:gs>
              <a:gs pos="50000">
                <a:srgbClr val="D5F6C0"/>
              </a:gs>
              <a:gs pos="100000">
                <a:srgbClr val="EAFAE0"/>
              </a:gs>
            </a:gsLst>
            <a:lin ang="13500000" scaled="1"/>
          </a:gradFill>
          <a:ln w="9525">
            <a:noFill/>
            <a:miter lim="800000"/>
            <a:headEnd/>
            <a:tailEnd/>
          </a:ln>
        </p:spPr>
        <p:txBody>
          <a:bodyPr>
            <a:spAutoFit/>
          </a:bodyPr>
          <a:lstStyle/>
          <a:p>
            <a:pPr>
              <a:lnSpc>
                <a:spcPts val="3500"/>
              </a:lnSpc>
            </a:pPr>
            <a:r>
              <a:rPr lang="zh-CN" altLang="en-US" sz="2000">
                <a:latin typeface="微软雅黑" pitchFamily="34" charset="-122"/>
                <a:ea typeface="微软雅黑" pitchFamily="34" charset="-122"/>
              </a:rPr>
              <a:t>阅读相应的汇编代码</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并回答以下问题：</a:t>
            </a:r>
            <a:endParaRPr lang="en-US" altLang="zh-CN" sz="2000">
              <a:latin typeface="微软雅黑" pitchFamily="34" charset="-122"/>
              <a:ea typeface="微软雅黑" pitchFamily="34" charset="-122"/>
            </a:endParaRPr>
          </a:p>
          <a:p>
            <a:pPr>
              <a:lnSpc>
                <a:spcPts val="3500"/>
              </a:lnSpc>
            </a:pPr>
            <a:r>
              <a:rPr lang="en-US" altLang="zh-CN" sz="2000">
                <a:latin typeface="微软雅黑" pitchFamily="34" charset="-122"/>
                <a:ea typeface="微软雅黑" pitchFamily="34" charset="-122"/>
              </a:rPr>
              <a:t>1. </a:t>
            </a:r>
            <a:r>
              <a:rPr lang="zh-CN" altLang="en-US" sz="2000">
                <a:latin typeface="微软雅黑" pitchFamily="34" charset="-122"/>
                <a:ea typeface="微软雅黑" pitchFamily="34" charset="-122"/>
              </a:rPr>
              <a:t>调用 </a:t>
            </a:r>
            <a:r>
              <a:rPr lang="en-US" altLang="zh-CN" sz="2000">
                <a:latin typeface="微软雅黑" pitchFamily="34" charset="-122"/>
                <a:ea typeface="微软雅黑" pitchFamily="34" charset="-122"/>
              </a:rPr>
              <a:t>_fpmaxtostr()</a:t>
            </a:r>
            <a:r>
              <a:rPr lang="zh-CN" altLang="en-US" sz="2000">
                <a:latin typeface="微软雅黑" pitchFamily="34" charset="-122"/>
                <a:ea typeface="微软雅黑" pitchFamily="34" charset="-122"/>
              </a:rPr>
              <a:t>的参数是如何压栈的</a:t>
            </a:r>
            <a:r>
              <a:rPr lang="en-US" altLang="zh-CN" sz="2000">
                <a:latin typeface="微软雅黑" pitchFamily="34" charset="-122"/>
                <a:ea typeface="微软雅黑" pitchFamily="34" charset="-122"/>
              </a:rPr>
              <a:t>?</a:t>
            </a:r>
          </a:p>
          <a:p>
            <a:pPr>
              <a:lnSpc>
                <a:spcPts val="3500"/>
              </a:lnSpc>
            </a:pPr>
            <a:r>
              <a:rPr lang="en-US" altLang="zh-CN" sz="2000">
                <a:latin typeface="微软雅黑" pitchFamily="34" charset="-122"/>
                <a:ea typeface="微软雅黑" pitchFamily="34" charset="-122"/>
              </a:rPr>
              <a:t>2. </a:t>
            </a:r>
            <a:r>
              <a:rPr lang="zh-CN" altLang="en-US" sz="2000">
                <a:latin typeface="微软雅黑" pitchFamily="34" charset="-122"/>
                <a:ea typeface="微软雅黑" pitchFamily="34" charset="-122"/>
              </a:rPr>
              <a:t>变量 </a:t>
            </a:r>
            <a:r>
              <a:rPr lang="en-US" altLang="zh-CN" sz="2000">
                <a:latin typeface="微软雅黑" pitchFamily="34" charset="-122"/>
                <a:ea typeface="微软雅黑" pitchFamily="34" charset="-122"/>
              </a:rPr>
              <a:t>argptr </a:t>
            </a:r>
            <a:r>
              <a:rPr lang="zh-CN" altLang="en-US" sz="2000">
                <a:latin typeface="微软雅黑" pitchFamily="34" charset="-122"/>
                <a:ea typeface="微软雅黑" pitchFamily="34" charset="-122"/>
              </a:rPr>
              <a:t>存放在哪一个寄存器中</a:t>
            </a:r>
            <a:r>
              <a:rPr lang="en-US" altLang="zh-CN" sz="2000">
                <a:latin typeface="微软雅黑" pitchFamily="34" charset="-122"/>
                <a:ea typeface="微软雅黑" pitchFamily="34" charset="-122"/>
              </a:rPr>
              <a:t>?</a:t>
            </a:r>
          </a:p>
          <a:p>
            <a:pPr>
              <a:lnSpc>
                <a:spcPts val="3500"/>
              </a:lnSpc>
            </a:pPr>
            <a:r>
              <a:rPr lang="en-US" altLang="zh-CN" sz="2000">
                <a:latin typeface="微软雅黑" pitchFamily="34" charset="-122"/>
                <a:ea typeface="微软雅黑" pitchFamily="34" charset="-122"/>
              </a:rPr>
              <a:t>3. </a:t>
            </a:r>
            <a:r>
              <a:rPr lang="zh-CN" altLang="en-US" sz="2000">
                <a:latin typeface="微软雅黑" pitchFamily="34" charset="-122"/>
                <a:ea typeface="微软雅黑" pitchFamily="34" charset="-122"/>
              </a:rPr>
              <a:t>变量 </a:t>
            </a:r>
            <a:r>
              <a:rPr lang="en-US" altLang="zh-CN" sz="2000">
                <a:latin typeface="微软雅黑" pitchFamily="34" charset="-122"/>
                <a:ea typeface="微软雅黑" pitchFamily="34" charset="-122"/>
              </a:rPr>
              <a:t>argptr </a:t>
            </a:r>
            <a:r>
              <a:rPr lang="zh-CN" altLang="en-US" sz="2000">
                <a:latin typeface="微软雅黑" pitchFamily="34" charset="-122"/>
                <a:ea typeface="微软雅黑" pitchFamily="34" charset="-122"/>
              </a:rPr>
              <a:t>指向的内容是什么</a:t>
            </a:r>
            <a:r>
              <a:rPr lang="en-US" altLang="zh-CN" sz="2000">
                <a:latin typeface="微软雅黑" pitchFamily="34" charset="-122"/>
                <a:ea typeface="微软雅黑" pitchFamily="34" charset="-122"/>
              </a:rPr>
              <a:t>?</a:t>
            </a:r>
          </a:p>
          <a:p>
            <a:pPr>
              <a:lnSpc>
                <a:spcPts val="3500"/>
              </a:lnSpc>
            </a:pPr>
            <a:r>
              <a:rPr lang="en-US" altLang="zh-CN" sz="2000">
                <a:latin typeface="微软雅黑" pitchFamily="34" charset="-122"/>
                <a:ea typeface="微软雅黑" pitchFamily="34" charset="-122"/>
              </a:rPr>
              <a:t>4. </a:t>
            </a:r>
            <a:r>
              <a:rPr lang="zh-CN" altLang="en-US" sz="2000">
                <a:latin typeface="微软雅黑" pitchFamily="34" charset="-122"/>
                <a:ea typeface="微软雅黑" pitchFamily="34" charset="-122"/>
              </a:rPr>
              <a:t>变量 </a:t>
            </a:r>
            <a:r>
              <a:rPr lang="en-US" altLang="zh-CN" sz="2000">
                <a:latin typeface="微软雅黑" pitchFamily="34" charset="-122"/>
                <a:ea typeface="微软雅黑" pitchFamily="34" charset="-122"/>
              </a:rPr>
              <a:t>stream </a:t>
            </a:r>
            <a:r>
              <a:rPr lang="zh-CN" altLang="en-US" sz="2000">
                <a:latin typeface="微软雅黑" pitchFamily="34" charset="-122"/>
                <a:ea typeface="微软雅黑" pitchFamily="34" charset="-122"/>
              </a:rPr>
              <a:t>的地址在哪里</a:t>
            </a:r>
            <a:r>
              <a:rPr lang="en-US" altLang="zh-CN" sz="200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linds(horizontal)">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Effect transition="in" filter="blinds(horizontal)">
                                      <p:cBhvr>
                                        <p:cTn id="15" dur="500"/>
                                        <p:tgtEl>
                                          <p:spTgt spid="4">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7200" y="98425"/>
            <a:ext cx="8389938" cy="561975"/>
          </a:xfrm>
        </p:spPr>
        <p:txBody>
          <a:bodyPr/>
          <a:lstStyle/>
          <a:p>
            <a:r>
              <a:rPr lang="zh-CN" altLang="en-US" sz="3600"/>
              <a:t>设置正确的函数调用参数（</a:t>
            </a:r>
            <a:r>
              <a:rPr lang="en-US" altLang="zh-CN" sz="3600"/>
              <a:t>2</a:t>
            </a:r>
            <a:r>
              <a:rPr lang="zh-CN" altLang="en-US" sz="3600"/>
              <a:t>）</a:t>
            </a:r>
          </a:p>
        </p:txBody>
      </p:sp>
      <p:sp>
        <p:nvSpPr>
          <p:cNvPr id="4" name="TextBox 57"/>
          <p:cNvSpPr txBox="1">
            <a:spLocks noChangeArrowheads="1"/>
          </p:cNvSpPr>
          <p:nvPr/>
        </p:nvSpPr>
        <p:spPr bwMode="auto">
          <a:xfrm>
            <a:off x="206375" y="714375"/>
            <a:ext cx="8802688" cy="4786313"/>
          </a:xfrm>
          <a:prstGeom prst="rect">
            <a:avLst/>
          </a:prstGeom>
          <a:noFill/>
          <a:ln w="9525">
            <a:noFill/>
            <a:miter lim="800000"/>
            <a:headEnd/>
            <a:tailEnd/>
          </a:ln>
        </p:spPr>
        <p:txBody>
          <a:bodyPr>
            <a:spAutoFit/>
          </a:bodyPr>
          <a:lstStyle/>
          <a:p>
            <a:pPr>
              <a:lnSpc>
                <a:spcPts val="3000"/>
              </a:lnSpc>
              <a:spcBef>
                <a:spcPts val="600"/>
              </a:spcBef>
              <a:spcAft>
                <a:spcPts val="600"/>
              </a:spcAft>
              <a:buFont typeface="Wingdings" pitchFamily="2" charset="2"/>
              <a:buChar char="l"/>
            </a:pPr>
            <a:r>
              <a:rPr lang="zh-CN" altLang="en-US" sz="2000">
                <a:latin typeface="微软雅黑" pitchFamily="34" charset="-122"/>
                <a:ea typeface="微软雅黑" pitchFamily="34" charset="-122"/>
              </a:rPr>
              <a:t> 第一个参数</a:t>
            </a:r>
            <a:r>
              <a:rPr lang="en-US" altLang="zh-CN" sz="2000">
                <a:latin typeface="微软雅黑" pitchFamily="34" charset="-122"/>
                <a:ea typeface="微软雅黑" pitchFamily="34" charset="-122"/>
              </a:rPr>
              <a:t>stream</a:t>
            </a:r>
            <a:r>
              <a:rPr lang="zh-CN" altLang="en-US" sz="2000">
                <a:latin typeface="微软雅黑" pitchFamily="34" charset="-122"/>
                <a:ea typeface="微软雅黑" pitchFamily="34" charset="-122"/>
              </a:rPr>
              <a:t>是一样的，因此传入</a:t>
            </a:r>
            <a:r>
              <a:rPr lang="en-US" altLang="zh-CN" sz="2000">
                <a:latin typeface="微软雅黑" pitchFamily="34" charset="-122"/>
                <a:ea typeface="微软雅黑" pitchFamily="34" charset="-122"/>
              </a:rPr>
              <a:t>stream</a:t>
            </a:r>
            <a:r>
              <a:rPr lang="zh-CN" altLang="en-US" sz="2000">
                <a:latin typeface="微软雅黑" pitchFamily="34" charset="-122"/>
                <a:ea typeface="微软雅黑" pitchFamily="34" charset="-122"/>
              </a:rPr>
              <a:t>的代码不需要进行改动；</a:t>
            </a:r>
            <a:endParaRPr lang="en-US" altLang="zh-CN" sz="2000">
              <a:latin typeface="微软雅黑" pitchFamily="34" charset="-122"/>
              <a:ea typeface="微软雅黑" pitchFamily="34" charset="-122"/>
            </a:endParaRPr>
          </a:p>
          <a:p>
            <a:pPr>
              <a:lnSpc>
                <a:spcPts val="3000"/>
              </a:lnSpc>
              <a:spcBef>
                <a:spcPts val="600"/>
              </a:spcBef>
              <a:spcAft>
                <a:spcPts val="600"/>
              </a:spcAft>
              <a:buFont typeface="Wingdings" pitchFamily="2" charset="2"/>
              <a:buChar char="l"/>
            </a:pPr>
            <a:r>
              <a:rPr lang="zh-CN" altLang="en-US" sz="2000">
                <a:latin typeface="微软雅黑" pitchFamily="34" charset="-122"/>
                <a:ea typeface="微软雅黑" pitchFamily="34" charset="-122"/>
              </a:rPr>
              <a:t>原来的代码中通过一条</a:t>
            </a:r>
            <a:r>
              <a:rPr lang="zh-CN" altLang="en-US" sz="2000">
                <a:solidFill>
                  <a:srgbClr val="0066CC"/>
                </a:solidFill>
                <a:latin typeface="微软雅黑" pitchFamily="34" charset="-122"/>
                <a:ea typeface="微软雅黑" pitchFamily="34" charset="-122"/>
              </a:rPr>
              <a:t>占用三个字节浮点指令</a:t>
            </a:r>
            <a:r>
              <a:rPr lang="zh-CN" altLang="en-US" sz="2000">
                <a:latin typeface="微软雅黑" pitchFamily="34" charset="-122"/>
                <a:ea typeface="微软雅黑" pitchFamily="34" charset="-122"/>
              </a:rPr>
              <a:t>来放置</a:t>
            </a:r>
            <a:r>
              <a:rPr lang="zh-CN" altLang="en-US" sz="2000" b="1">
                <a:solidFill>
                  <a:srgbClr val="FF0000"/>
                </a:solidFill>
                <a:latin typeface="微软雅黑" pitchFamily="34" charset="-122"/>
                <a:ea typeface="微软雅黑" pitchFamily="34" charset="-122"/>
              </a:rPr>
              <a:t>第二个参数</a:t>
            </a:r>
            <a:r>
              <a:rPr lang="zh-CN" altLang="en-US" sz="2000">
                <a:latin typeface="微软雅黑" pitchFamily="34" charset="-122"/>
                <a:ea typeface="微软雅黑" pitchFamily="34" charset="-122"/>
              </a:rPr>
              <a:t>，我们需要</a:t>
            </a:r>
            <a:endParaRPr lang="en-US" altLang="zh-CN" sz="2000">
              <a:latin typeface="微软雅黑" pitchFamily="34" charset="-122"/>
              <a:ea typeface="微软雅黑" pitchFamily="34" charset="-122"/>
            </a:endParaRPr>
          </a:p>
          <a:p>
            <a:pPr>
              <a:lnSpc>
                <a:spcPts val="3000"/>
              </a:lnSpc>
              <a:spcBef>
                <a:spcPts val="600"/>
              </a:spcBef>
              <a:spcAft>
                <a:spcPts val="600"/>
              </a:spcAft>
            </a:pPr>
            <a:r>
              <a:rPr lang="zh-CN" altLang="en-US" sz="2000">
                <a:latin typeface="微软雅黑" pitchFamily="34" charset="-122"/>
                <a:ea typeface="微软雅黑" pitchFamily="34" charset="-122"/>
              </a:rPr>
              <a:t>   将它换成一条</a:t>
            </a:r>
            <a:r>
              <a:rPr lang="en-US" altLang="zh-CN" sz="2000" b="1">
                <a:solidFill>
                  <a:srgbClr val="FF0000"/>
                </a:solidFill>
                <a:latin typeface="微软雅黑" pitchFamily="34" charset="-122"/>
                <a:ea typeface="微软雅黑" pitchFamily="34" charset="-122"/>
              </a:rPr>
              <a:t>push</a:t>
            </a:r>
            <a:r>
              <a:rPr lang="zh-CN" altLang="en-US" sz="2000" b="1">
                <a:solidFill>
                  <a:srgbClr val="FF0000"/>
                </a:solidFill>
                <a:latin typeface="微软雅黑" pitchFamily="34" charset="-122"/>
                <a:ea typeface="微软雅黑" pitchFamily="34" charset="-122"/>
              </a:rPr>
              <a:t>指令</a:t>
            </a:r>
            <a:r>
              <a:rPr lang="zh-CN" altLang="en-US" sz="2000">
                <a:latin typeface="微软雅黑" pitchFamily="34" charset="-122"/>
                <a:ea typeface="微软雅黑" pitchFamily="34" charset="-122"/>
              </a:rPr>
              <a:t>，用于将</a:t>
            </a:r>
            <a:r>
              <a:rPr lang="en-US" altLang="zh-CN" sz="2000" b="1">
                <a:solidFill>
                  <a:srgbClr val="FF0000"/>
                </a:solidFill>
                <a:latin typeface="微软雅黑" pitchFamily="34" charset="-122"/>
                <a:ea typeface="微软雅黑" pitchFamily="34" charset="-122"/>
              </a:rPr>
              <a:t>argptr</a:t>
            </a:r>
            <a:r>
              <a:rPr lang="zh-CN" altLang="en-US" sz="2000">
                <a:latin typeface="微软雅黑" pitchFamily="34" charset="-122"/>
                <a:ea typeface="微软雅黑" pitchFamily="34" charset="-122"/>
              </a:rPr>
              <a:t>指向的内容压栈即可。</a:t>
            </a:r>
            <a:endParaRPr lang="en-US" altLang="zh-CN" sz="2000">
              <a:latin typeface="微软雅黑" pitchFamily="34" charset="-122"/>
              <a:ea typeface="微软雅黑" pitchFamily="34" charset="-122"/>
            </a:endParaRPr>
          </a:p>
          <a:p>
            <a:pPr lvl="1">
              <a:lnSpc>
                <a:spcPts val="3000"/>
              </a:lnSpc>
              <a:spcBef>
                <a:spcPts val="600"/>
              </a:spcBef>
              <a:spcAft>
                <a:spcPts val="600"/>
              </a:spcAft>
              <a:buFont typeface="Wingdings" pitchFamily="2" charset="2"/>
              <a:buChar char="Ø"/>
            </a:pPr>
            <a:r>
              <a:rPr lang="zh-CN" altLang="en-US">
                <a:latin typeface="微软雅黑" pitchFamily="34" charset="-122"/>
                <a:ea typeface="微软雅黑" pitchFamily="34" charset="-122"/>
              </a:rPr>
              <a:t> 使用的</a:t>
            </a:r>
            <a:r>
              <a:rPr lang="en-US" altLang="zh-CN">
                <a:latin typeface="微软雅黑" pitchFamily="34" charset="-122"/>
                <a:ea typeface="微软雅黑" pitchFamily="34" charset="-122"/>
              </a:rPr>
              <a:t>push</a:t>
            </a:r>
            <a:r>
              <a:rPr lang="zh-CN" altLang="en-US">
                <a:latin typeface="微软雅黑" pitchFamily="34" charset="-122"/>
                <a:ea typeface="微软雅黑" pitchFamily="34" charset="-122"/>
              </a:rPr>
              <a:t>指令</a:t>
            </a:r>
            <a:r>
              <a:rPr lang="zh-CN" altLang="en-US" b="1">
                <a:solidFill>
                  <a:srgbClr val="7030A0"/>
                </a:solidFill>
                <a:latin typeface="微软雅黑" pitchFamily="34" charset="-122"/>
                <a:ea typeface="微软雅黑" pitchFamily="34" charset="-122"/>
              </a:rPr>
              <a:t>不能超过</a:t>
            </a:r>
            <a:r>
              <a:rPr lang="en-US" altLang="zh-CN" b="1">
                <a:solidFill>
                  <a:srgbClr val="7030A0"/>
                </a:solidFill>
                <a:latin typeface="微软雅黑" pitchFamily="34" charset="-122"/>
                <a:ea typeface="微软雅黑" pitchFamily="34" charset="-122"/>
              </a:rPr>
              <a:t>3</a:t>
            </a:r>
            <a:r>
              <a:rPr lang="zh-CN" altLang="en-US" b="1">
                <a:solidFill>
                  <a:srgbClr val="7030A0"/>
                </a:solidFill>
                <a:latin typeface="微软雅黑" pitchFamily="34" charset="-122"/>
                <a:ea typeface="微软雅黑" pitchFamily="34" charset="-122"/>
              </a:rPr>
              <a:t>个字节</a:t>
            </a:r>
            <a:r>
              <a:rPr lang="zh-CN" altLang="en-US">
                <a:latin typeface="微软雅黑" pitchFamily="34" charset="-122"/>
                <a:ea typeface="微软雅黑" pitchFamily="34" charset="-122"/>
              </a:rPr>
              <a:t>；</a:t>
            </a:r>
          </a:p>
          <a:p>
            <a:pPr lvl="1">
              <a:lnSpc>
                <a:spcPts val="3000"/>
              </a:lnSpc>
              <a:spcBef>
                <a:spcPts val="600"/>
              </a:spcBef>
              <a:spcAft>
                <a:spcPts val="600"/>
              </a:spcAft>
              <a:buFont typeface="Wingdings" pitchFamily="2" charset="2"/>
              <a:buChar char="Ø"/>
            </a:pPr>
            <a:r>
              <a:rPr lang="zh-CN" altLang="en-US">
                <a:latin typeface="微软雅黑" pitchFamily="34" charset="-122"/>
                <a:ea typeface="微软雅黑" pitchFamily="34" charset="-122"/>
              </a:rPr>
              <a:t> 如果</a:t>
            </a:r>
            <a:r>
              <a:rPr lang="en-US" altLang="zh-CN">
                <a:latin typeface="微软雅黑" pitchFamily="34" charset="-122"/>
                <a:ea typeface="微软雅黑" pitchFamily="34" charset="-122"/>
              </a:rPr>
              <a:t>push</a:t>
            </a:r>
            <a:r>
              <a:rPr lang="zh-CN" altLang="en-US">
                <a:latin typeface="微软雅黑" pitchFamily="34" charset="-122"/>
                <a:ea typeface="微软雅黑" pitchFamily="34" charset="-122"/>
              </a:rPr>
              <a:t>指令不足</a:t>
            </a:r>
            <a:r>
              <a:rPr lang="en-US" altLang="zh-CN">
                <a:latin typeface="微软雅黑" pitchFamily="34" charset="-122"/>
                <a:ea typeface="微软雅黑" pitchFamily="34" charset="-122"/>
              </a:rPr>
              <a:t>3</a:t>
            </a:r>
            <a:r>
              <a:rPr lang="zh-CN" altLang="en-US">
                <a:latin typeface="微软雅黑" pitchFamily="34" charset="-122"/>
                <a:ea typeface="微软雅黑" pitchFamily="34" charset="-122"/>
              </a:rPr>
              <a:t>个字节，剩下的字节要</a:t>
            </a:r>
            <a:r>
              <a:rPr lang="zh-CN" altLang="en-US" b="1">
                <a:solidFill>
                  <a:srgbClr val="009242"/>
                </a:solidFill>
                <a:latin typeface="微软雅黑" pitchFamily="34" charset="-122"/>
                <a:ea typeface="微软雅黑" pitchFamily="34" charset="-122"/>
              </a:rPr>
              <a:t>通过</a:t>
            </a:r>
            <a:r>
              <a:rPr lang="en-US" altLang="zh-CN" b="1">
                <a:solidFill>
                  <a:srgbClr val="009242"/>
                </a:solidFill>
                <a:latin typeface="微软雅黑" pitchFamily="34" charset="-122"/>
                <a:ea typeface="微软雅黑" pitchFamily="34" charset="-122"/>
              </a:rPr>
              <a:t>nop</a:t>
            </a:r>
            <a:r>
              <a:rPr lang="zh-CN" altLang="en-US" b="1">
                <a:solidFill>
                  <a:srgbClr val="009242"/>
                </a:solidFill>
                <a:latin typeface="微软雅黑" pitchFamily="34" charset="-122"/>
                <a:ea typeface="微软雅黑" pitchFamily="34" charset="-122"/>
              </a:rPr>
              <a:t>来覆盖</a:t>
            </a:r>
            <a:r>
              <a:rPr lang="zh-CN" altLang="en-US">
                <a:latin typeface="微软雅黑" pitchFamily="34" charset="-122"/>
                <a:ea typeface="微软雅黑" pitchFamily="34" charset="-122"/>
              </a:rPr>
              <a:t>，保证原来那条</a:t>
            </a:r>
            <a:r>
              <a:rPr lang="en-US" altLang="zh-CN">
                <a:latin typeface="微软雅黑" pitchFamily="34" charset="-122"/>
                <a:ea typeface="微软雅黑" pitchFamily="34" charset="-122"/>
              </a:rPr>
              <a:t>3</a:t>
            </a:r>
            <a:r>
              <a:rPr lang="zh-CN" altLang="en-US">
                <a:latin typeface="微软雅黑" pitchFamily="34" charset="-122"/>
                <a:ea typeface="微软雅黑" pitchFamily="34" charset="-122"/>
              </a:rPr>
              <a:t>字</a:t>
            </a:r>
            <a:endParaRPr lang="en-US" altLang="zh-CN">
              <a:latin typeface="微软雅黑" pitchFamily="34" charset="-122"/>
              <a:ea typeface="微软雅黑" pitchFamily="34" charset="-122"/>
            </a:endParaRPr>
          </a:p>
          <a:p>
            <a:pPr lvl="1">
              <a:lnSpc>
                <a:spcPts val="3000"/>
              </a:lnSpc>
              <a:spcBef>
                <a:spcPts val="600"/>
              </a:spcBef>
              <a:spcAft>
                <a:spcPts val="600"/>
              </a:spcAft>
            </a:pP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节浮点指令“不留任何痕迹”；</a:t>
            </a:r>
            <a:endParaRPr lang="en-US" altLang="zh-CN">
              <a:latin typeface="微软雅黑" pitchFamily="34" charset="-122"/>
              <a:ea typeface="微软雅黑" pitchFamily="34" charset="-122"/>
            </a:endParaRPr>
          </a:p>
          <a:p>
            <a:pPr lvl="1">
              <a:lnSpc>
                <a:spcPts val="3000"/>
              </a:lnSpc>
              <a:spcBef>
                <a:spcPts val="600"/>
              </a:spcBef>
              <a:spcAft>
                <a:spcPts val="600"/>
              </a:spcAft>
              <a:buFont typeface="Wingdings" pitchFamily="2" charset="2"/>
              <a:buChar char="Ø"/>
            </a:pPr>
            <a:r>
              <a:rPr lang="zh-CN" altLang="en-US">
                <a:latin typeface="微软雅黑" pitchFamily="34" charset="-122"/>
                <a:ea typeface="微软雅黑" pitchFamily="34" charset="-122"/>
              </a:rPr>
              <a:t> 由于使用的</a:t>
            </a:r>
            <a:r>
              <a:rPr lang="en-US" altLang="zh-CN" b="1">
                <a:solidFill>
                  <a:srgbClr val="9900CC"/>
                </a:solidFill>
                <a:latin typeface="微软雅黑" pitchFamily="34" charset="-122"/>
                <a:ea typeface="微软雅黑" pitchFamily="34" charset="-122"/>
              </a:rPr>
              <a:t>push</a:t>
            </a:r>
            <a:r>
              <a:rPr lang="zh-CN" altLang="en-US" b="1">
                <a:solidFill>
                  <a:srgbClr val="9900CC"/>
                </a:solidFill>
                <a:latin typeface="微软雅黑" pitchFamily="34" charset="-122"/>
                <a:ea typeface="微软雅黑" pitchFamily="34" charset="-122"/>
              </a:rPr>
              <a:t>指令改变了栈的深度</a:t>
            </a:r>
            <a:r>
              <a:rPr lang="zh-CN" altLang="en-US">
                <a:latin typeface="微软雅黑" pitchFamily="34" charset="-122"/>
                <a:ea typeface="微软雅黑" pitchFamily="34" charset="-122"/>
              </a:rPr>
              <a:t>，为了正确维护栈的深度，还需要</a:t>
            </a:r>
            <a:r>
              <a:rPr lang="zh-CN" altLang="en-US" b="1">
                <a:solidFill>
                  <a:srgbClr val="009242"/>
                </a:solidFill>
                <a:latin typeface="微软雅黑" pitchFamily="34" charset="-122"/>
                <a:ea typeface="微软雅黑" pitchFamily="34" charset="-122"/>
              </a:rPr>
              <a:t>修改前</a:t>
            </a:r>
            <a:endParaRPr lang="en-US" altLang="zh-CN" b="1">
              <a:solidFill>
                <a:srgbClr val="009242"/>
              </a:solidFill>
              <a:latin typeface="微软雅黑" pitchFamily="34" charset="-122"/>
              <a:ea typeface="微软雅黑" pitchFamily="34" charset="-122"/>
            </a:endParaRPr>
          </a:p>
          <a:p>
            <a:pPr lvl="1">
              <a:lnSpc>
                <a:spcPts val="3000"/>
              </a:lnSpc>
              <a:spcBef>
                <a:spcPts val="600"/>
              </a:spcBef>
              <a:spcAft>
                <a:spcPts val="600"/>
              </a:spcAft>
            </a:pPr>
            <a:r>
              <a:rPr lang="en-US" altLang="zh-CN" b="1">
                <a:solidFill>
                  <a:srgbClr val="009242"/>
                </a:solidFill>
                <a:latin typeface="微软雅黑" pitchFamily="34" charset="-122"/>
                <a:ea typeface="微软雅黑" pitchFamily="34" charset="-122"/>
              </a:rPr>
              <a:t>   </a:t>
            </a:r>
            <a:r>
              <a:rPr lang="zh-CN" altLang="en-US" b="1">
                <a:solidFill>
                  <a:srgbClr val="009242"/>
                </a:solidFill>
                <a:latin typeface="微软雅黑" pitchFamily="34" charset="-122"/>
                <a:ea typeface="微软雅黑" pitchFamily="34" charset="-122"/>
              </a:rPr>
              <a:t>一条用于分配栈空间大小的指令</a:t>
            </a:r>
            <a:r>
              <a:rPr lang="zh-CN" altLang="en-US">
                <a:latin typeface="微软雅黑" pitchFamily="34" charset="-122"/>
                <a:ea typeface="微软雅黑" pitchFamily="34" charset="-122"/>
              </a:rPr>
              <a:t>；</a:t>
            </a:r>
          </a:p>
          <a:p>
            <a:pPr lvl="1">
              <a:lnSpc>
                <a:spcPts val="3000"/>
              </a:lnSpc>
              <a:spcBef>
                <a:spcPts val="600"/>
              </a:spcBef>
              <a:spcAft>
                <a:spcPts val="600"/>
              </a:spcAft>
              <a:buFont typeface="Wingdings" pitchFamily="2" charset="2"/>
              <a:buChar char="Ø"/>
            </a:pPr>
            <a:r>
              <a:rPr lang="zh-CN" altLang="en-US">
                <a:latin typeface="微软雅黑" pitchFamily="34" charset="-122"/>
                <a:ea typeface="微软雅黑" pitchFamily="34" charset="-122"/>
              </a:rPr>
              <a:t> 由于</a:t>
            </a:r>
            <a:r>
              <a:rPr lang="en-US" altLang="zh-CN">
                <a:latin typeface="微软雅黑" pitchFamily="34" charset="-122"/>
                <a:ea typeface="微软雅黑" pitchFamily="34" charset="-122"/>
              </a:rPr>
              <a:t>format_FLOAT()</a:t>
            </a:r>
            <a:r>
              <a:rPr lang="zh-CN" altLang="en-US">
                <a:latin typeface="微软雅黑" pitchFamily="34" charset="-122"/>
                <a:ea typeface="微软雅黑" pitchFamily="34" charset="-122"/>
              </a:rPr>
              <a:t>只会使用两个参数，传入的其余参数可以暂时忽略。</a:t>
            </a:r>
            <a:endParaRPr lang="en-US" altLang="zh-CN">
              <a:latin typeface="微软雅黑" pitchFamily="34" charset="-122"/>
              <a:ea typeface="微软雅黑" pitchFamily="34" charset="-122"/>
            </a:endParaRPr>
          </a:p>
        </p:txBody>
      </p:sp>
      <p:sp>
        <p:nvSpPr>
          <p:cNvPr id="5" name="TextBox 4"/>
          <p:cNvSpPr txBox="1">
            <a:spLocks noChangeArrowheads="1"/>
          </p:cNvSpPr>
          <p:nvPr/>
        </p:nvSpPr>
        <p:spPr bwMode="auto">
          <a:xfrm>
            <a:off x="104775" y="5530850"/>
            <a:ext cx="8937625" cy="1246188"/>
          </a:xfrm>
          <a:prstGeom prst="rect">
            <a:avLst/>
          </a:prstGeom>
          <a:gradFill rotWithShape="1">
            <a:gsLst>
              <a:gs pos="0">
                <a:srgbClr val="8FDEA0"/>
              </a:gs>
              <a:gs pos="50000">
                <a:srgbClr val="BCE9C5"/>
              </a:gs>
              <a:gs pos="100000">
                <a:srgbClr val="DFF3E3"/>
              </a:gs>
            </a:gsLst>
            <a:lin ang="13500000" scaled="1"/>
          </a:gradFill>
          <a:ln w="9525">
            <a:noFill/>
            <a:miter lim="800000"/>
            <a:headEnd/>
            <a:tailEnd/>
          </a:ln>
        </p:spPr>
        <p:txBody>
          <a:bodyPr>
            <a:spAutoFit/>
          </a:bodyPr>
          <a:lstStyle/>
          <a:p>
            <a:pPr>
              <a:lnSpc>
                <a:spcPts val="3000"/>
              </a:lnSpc>
            </a:pPr>
            <a:r>
              <a:rPr lang="zh-CN" altLang="en-US">
                <a:latin typeface="微软雅黑" pitchFamily="34" charset="-122"/>
                <a:ea typeface="微软雅黑" pitchFamily="34" charset="-122"/>
              </a:rPr>
              <a:t>现在的</a:t>
            </a:r>
            <a:r>
              <a:rPr lang="en-US" altLang="zh-CN">
                <a:latin typeface="微软雅黑" pitchFamily="34" charset="-122"/>
                <a:ea typeface="微软雅黑" pitchFamily="34" charset="-122"/>
              </a:rPr>
              <a:t>format_FLOAT()</a:t>
            </a:r>
            <a:r>
              <a:rPr lang="zh-CN" altLang="en-US">
                <a:latin typeface="微软雅黑" pitchFamily="34" charset="-122"/>
                <a:ea typeface="微软雅黑" pitchFamily="34" charset="-122"/>
              </a:rPr>
              <a:t>可以正确地获得</a:t>
            </a:r>
            <a:r>
              <a:rPr lang="en-US" altLang="zh-CN">
                <a:latin typeface="微软雅黑" pitchFamily="34" charset="-122"/>
                <a:ea typeface="微软雅黑" pitchFamily="34" charset="-122"/>
              </a:rPr>
              <a:t>FLOAT</a:t>
            </a:r>
            <a:r>
              <a:rPr lang="zh-CN" altLang="en-US">
                <a:latin typeface="微软雅黑" pitchFamily="34" charset="-122"/>
                <a:ea typeface="微软雅黑" pitchFamily="34" charset="-122"/>
              </a:rPr>
              <a:t>类型的实参。</a:t>
            </a:r>
            <a:endParaRPr lang="en-US" altLang="zh-CN">
              <a:latin typeface="微软雅黑" pitchFamily="34" charset="-122"/>
              <a:ea typeface="微软雅黑" pitchFamily="34" charset="-122"/>
            </a:endParaRPr>
          </a:p>
          <a:p>
            <a:pPr>
              <a:lnSpc>
                <a:spcPts val="3000"/>
              </a:lnSpc>
            </a:pPr>
            <a:r>
              <a:rPr lang="zh-CN" altLang="en-US" u="sng">
                <a:solidFill>
                  <a:srgbClr val="0066CC"/>
                </a:solidFill>
                <a:latin typeface="微软雅黑" pitchFamily="34" charset="-122"/>
                <a:ea typeface="微软雅黑" pitchFamily="34" charset="-122"/>
              </a:rPr>
              <a:t>修改</a:t>
            </a:r>
            <a:r>
              <a:rPr lang="en-US" altLang="zh-CN" u="sng">
                <a:solidFill>
                  <a:srgbClr val="0066CC"/>
                </a:solidFill>
                <a:latin typeface="微软雅黑" pitchFamily="34" charset="-122"/>
                <a:ea typeface="微软雅黑" pitchFamily="34" charset="-122"/>
              </a:rPr>
              <a:t>format_FLOAT()</a:t>
            </a:r>
            <a:r>
              <a:rPr lang="zh-CN" altLang="en-US" u="sng">
                <a:solidFill>
                  <a:srgbClr val="0066CC"/>
                </a:solidFill>
                <a:latin typeface="微软雅黑" pitchFamily="34" charset="-122"/>
                <a:ea typeface="微软雅黑" pitchFamily="34" charset="-122"/>
              </a:rPr>
              <a:t>的实现，把</a:t>
            </a:r>
            <a:r>
              <a:rPr lang="en-US" altLang="zh-CN" u="sng">
                <a:solidFill>
                  <a:srgbClr val="0066CC"/>
                </a:solidFill>
                <a:latin typeface="微软雅黑" pitchFamily="34" charset="-122"/>
                <a:ea typeface="微软雅黑" pitchFamily="34" charset="-122"/>
              </a:rPr>
              <a:t>FLOAT</a:t>
            </a:r>
            <a:r>
              <a:rPr lang="zh-CN" altLang="en-US" u="sng">
                <a:solidFill>
                  <a:srgbClr val="0066CC"/>
                </a:solidFill>
                <a:latin typeface="微软雅黑" pitchFamily="34" charset="-122"/>
                <a:ea typeface="微软雅黑" pitchFamily="34" charset="-122"/>
              </a:rPr>
              <a:t>类型数据的十进制小数表示作为格式化的结果。</a:t>
            </a:r>
            <a:r>
              <a:rPr lang="en-US" altLang="zh-CN" u="sng">
                <a:solidFill>
                  <a:srgbClr val="0066CC"/>
                </a:solidFill>
                <a:latin typeface="微软雅黑" pitchFamily="34" charset="-122"/>
                <a:ea typeface="微软雅黑" pitchFamily="34" charset="-122"/>
              </a:rPr>
              <a:t> </a:t>
            </a:r>
            <a:r>
              <a:rPr lang="zh-CN" altLang="en-US" u="sng">
                <a:solidFill>
                  <a:srgbClr val="CC3300"/>
                </a:solidFill>
                <a:latin typeface="微软雅黑" pitchFamily="34" charset="-122"/>
                <a:ea typeface="微软雅黑" pitchFamily="34" charset="-122"/>
              </a:rPr>
              <a:t>约定格式化结果通过截断的方式保留</a:t>
            </a:r>
            <a:r>
              <a:rPr lang="en-US" altLang="zh-CN" u="sng">
                <a:solidFill>
                  <a:srgbClr val="CC3300"/>
                </a:solidFill>
                <a:latin typeface="微软雅黑" pitchFamily="34" charset="-122"/>
                <a:ea typeface="微软雅黑" pitchFamily="34" charset="-122"/>
              </a:rPr>
              <a:t>6</a:t>
            </a:r>
            <a:r>
              <a:rPr lang="zh-CN" altLang="en-US" u="sng">
                <a:solidFill>
                  <a:srgbClr val="CC3300"/>
                </a:solidFill>
                <a:latin typeface="微软雅黑" pitchFamily="34" charset="-122"/>
                <a:ea typeface="微软雅黑" pitchFamily="34" charset="-122"/>
              </a:rPr>
              <a:t>位小数。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blinds(horizontal)">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blinds(horizontal)">
                                      <p:cBhvr>
                                        <p:cTn id="25" dur="500"/>
                                        <p:tgtEl>
                                          <p:spTgt spid="4">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blinds(horizontal)">
                                      <p:cBhvr>
                                        <p:cTn id="28" dur="500"/>
                                        <p:tgtEl>
                                          <p:spTgt spid="4">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blinds(horizontal)">
                                      <p:cBhvr>
                                        <p:cTn id="33" dur="500"/>
                                        <p:tgtEl>
                                          <p:spTgt spid="4">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blinds(horizontal)">
                                      <p:cBhvr>
                                        <p:cTn id="36" dur="500"/>
                                        <p:tgtEl>
                                          <p:spTgt spid="4">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Effect transition="in" filter="blinds(horizontal)">
                                      <p:cBhvr>
                                        <p:cTn id="41" dur="500"/>
                                        <p:tgtEl>
                                          <p:spTgt spid="4">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blinds(horizontal)">
                                      <p:cBhvr>
                                        <p:cTn id="4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98425"/>
            <a:ext cx="8229600" cy="561975"/>
          </a:xfrm>
        </p:spPr>
        <p:txBody>
          <a:bodyPr/>
          <a:lstStyle/>
          <a:p>
            <a:r>
              <a:rPr lang="en-US" altLang="zh-CN" sz="3600"/>
              <a:t>i386 (IA-32)</a:t>
            </a:r>
            <a:r>
              <a:rPr lang="zh-CN" altLang="en-US" sz="3600"/>
              <a:t>的指令格式举例</a:t>
            </a:r>
          </a:p>
        </p:txBody>
      </p:sp>
      <p:sp>
        <p:nvSpPr>
          <p:cNvPr id="10243" name="矩形 28"/>
          <p:cNvSpPr>
            <a:spLocks noChangeArrowheads="1"/>
          </p:cNvSpPr>
          <p:nvPr/>
        </p:nvSpPr>
        <p:spPr bwMode="auto">
          <a:xfrm>
            <a:off x="341313" y="1223963"/>
            <a:ext cx="8551862" cy="646112"/>
          </a:xfrm>
          <a:prstGeom prst="rect">
            <a:avLst/>
          </a:prstGeom>
          <a:noFill/>
          <a:ln w="28575">
            <a:solidFill>
              <a:srgbClr val="0066CC"/>
            </a:solidFill>
            <a:miter lim="800000"/>
            <a:headEnd/>
            <a:tailEnd/>
          </a:ln>
        </p:spPr>
        <p:txBody>
          <a:bodyPr>
            <a:spAutoFit/>
          </a:bodyPr>
          <a:lstStyle/>
          <a:p>
            <a:r>
              <a:rPr lang="pt-BR" altLang="zh-CN">
                <a:latin typeface="微软雅黑" pitchFamily="34" charset="-122"/>
                <a:ea typeface="微软雅黑" pitchFamily="34" charset="-122"/>
              </a:rPr>
              <a:t>1000fe:        66 c7 84 99 00 e0 ff                movw $0x1, -0x2000(%ecx,%ebx,4)</a:t>
            </a:r>
          </a:p>
          <a:p>
            <a:r>
              <a:rPr lang="en-US" altLang="zh-CN">
                <a:latin typeface="微软雅黑" pitchFamily="34" charset="-122"/>
                <a:ea typeface="微软雅黑" pitchFamily="34" charset="-122"/>
              </a:rPr>
              <a:t>100105:       ff 01 00</a:t>
            </a:r>
            <a:endParaRPr lang="zh-CN" altLang="en-US">
              <a:latin typeface="微软雅黑" pitchFamily="34" charset="-122"/>
              <a:ea typeface="微软雅黑" pitchFamily="34" charset="-122"/>
            </a:endParaRPr>
          </a:p>
        </p:txBody>
      </p:sp>
      <p:sp>
        <p:nvSpPr>
          <p:cNvPr id="30" name="矩形 29"/>
          <p:cNvSpPr/>
          <p:nvPr/>
        </p:nvSpPr>
        <p:spPr>
          <a:xfrm>
            <a:off x="881589" y="2694406"/>
            <a:ext cx="1845205" cy="675075"/>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dirty="0">
                <a:solidFill>
                  <a:schemeClr val="tx1"/>
                </a:solidFill>
                <a:latin typeface="微软雅黑" pitchFamily="34" charset="-122"/>
                <a:ea typeface="微软雅黑" pitchFamily="34" charset="-122"/>
              </a:rPr>
              <a:t>Instruction Prefix</a:t>
            </a:r>
            <a:endParaRPr lang="zh-CN" altLang="en-US" dirty="0">
              <a:solidFill>
                <a:schemeClr val="tx1"/>
              </a:solidFill>
              <a:latin typeface="微软雅黑" pitchFamily="34" charset="-122"/>
              <a:ea typeface="微软雅黑" pitchFamily="34" charset="-122"/>
            </a:endParaRPr>
          </a:p>
        </p:txBody>
      </p:sp>
      <p:sp>
        <p:nvSpPr>
          <p:cNvPr id="34" name="矩形 33"/>
          <p:cNvSpPr/>
          <p:nvPr/>
        </p:nvSpPr>
        <p:spPr>
          <a:xfrm>
            <a:off x="2726794" y="2694406"/>
            <a:ext cx="1845205" cy="675075"/>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dirty="0">
                <a:solidFill>
                  <a:schemeClr val="tx1"/>
                </a:solidFill>
                <a:latin typeface="微软雅黑" pitchFamily="34" charset="-122"/>
                <a:ea typeface="微软雅黑" pitchFamily="34" charset="-122"/>
              </a:rPr>
              <a:t>Address-Size Prefix</a:t>
            </a:r>
            <a:endParaRPr lang="zh-CN" altLang="en-US" dirty="0">
              <a:solidFill>
                <a:schemeClr val="tx1"/>
              </a:solidFill>
              <a:latin typeface="微软雅黑" pitchFamily="34" charset="-122"/>
              <a:ea typeface="微软雅黑" pitchFamily="34" charset="-122"/>
            </a:endParaRPr>
          </a:p>
        </p:txBody>
      </p:sp>
      <p:sp>
        <p:nvSpPr>
          <p:cNvPr id="35" name="矩形 34"/>
          <p:cNvSpPr/>
          <p:nvPr/>
        </p:nvSpPr>
        <p:spPr>
          <a:xfrm>
            <a:off x="4571999" y="2694406"/>
            <a:ext cx="1845205" cy="675075"/>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dirty="0">
                <a:solidFill>
                  <a:schemeClr val="tx1"/>
                </a:solidFill>
                <a:latin typeface="微软雅黑" pitchFamily="34" charset="-122"/>
                <a:ea typeface="微软雅黑" pitchFamily="34" charset="-122"/>
              </a:rPr>
              <a:t>Operand-Size Prefix</a:t>
            </a:r>
            <a:endParaRPr lang="zh-CN" altLang="en-US" dirty="0">
              <a:solidFill>
                <a:schemeClr val="tx1"/>
              </a:solidFill>
              <a:latin typeface="微软雅黑" pitchFamily="34" charset="-122"/>
              <a:ea typeface="微软雅黑" pitchFamily="34" charset="-122"/>
            </a:endParaRPr>
          </a:p>
        </p:txBody>
      </p:sp>
      <p:sp>
        <p:nvSpPr>
          <p:cNvPr id="36" name="矩形 35"/>
          <p:cNvSpPr/>
          <p:nvPr/>
        </p:nvSpPr>
        <p:spPr>
          <a:xfrm>
            <a:off x="6417204" y="2694406"/>
            <a:ext cx="1845205" cy="675075"/>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dirty="0">
                <a:solidFill>
                  <a:schemeClr val="tx1"/>
                </a:solidFill>
                <a:latin typeface="微软雅黑" pitchFamily="34" charset="-122"/>
                <a:ea typeface="微软雅黑" pitchFamily="34" charset="-122"/>
              </a:rPr>
              <a:t>Segment Override</a:t>
            </a:r>
            <a:endParaRPr lang="zh-CN" altLang="en-US" dirty="0">
              <a:solidFill>
                <a:schemeClr val="tx1"/>
              </a:solidFill>
              <a:latin typeface="微软雅黑" pitchFamily="34" charset="-122"/>
              <a:ea typeface="微软雅黑" pitchFamily="34" charset="-122"/>
            </a:endParaRPr>
          </a:p>
        </p:txBody>
      </p:sp>
      <p:sp>
        <p:nvSpPr>
          <p:cNvPr id="37" name="矩形 36"/>
          <p:cNvSpPr/>
          <p:nvPr/>
        </p:nvSpPr>
        <p:spPr>
          <a:xfrm>
            <a:off x="881590" y="4329100"/>
            <a:ext cx="1260140" cy="675075"/>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dirty="0">
                <a:solidFill>
                  <a:schemeClr val="tx1"/>
                </a:solidFill>
                <a:latin typeface="微软雅黑" pitchFamily="34" charset="-122"/>
                <a:ea typeface="微软雅黑" pitchFamily="34" charset="-122"/>
              </a:rPr>
              <a:t>Opcode</a:t>
            </a:r>
            <a:endParaRPr lang="zh-CN" altLang="en-US" dirty="0">
              <a:solidFill>
                <a:schemeClr val="tx1"/>
              </a:solidFill>
              <a:latin typeface="微软雅黑" pitchFamily="34" charset="-122"/>
              <a:ea typeface="微软雅黑" pitchFamily="34" charset="-122"/>
            </a:endParaRPr>
          </a:p>
        </p:txBody>
      </p:sp>
      <p:sp>
        <p:nvSpPr>
          <p:cNvPr id="38" name="矩形 37"/>
          <p:cNvSpPr/>
          <p:nvPr/>
        </p:nvSpPr>
        <p:spPr>
          <a:xfrm>
            <a:off x="2141729" y="4329100"/>
            <a:ext cx="1260140" cy="675075"/>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dirty="0" err="1">
                <a:solidFill>
                  <a:schemeClr val="tx1"/>
                </a:solidFill>
                <a:latin typeface="微软雅黑" pitchFamily="34" charset="-122"/>
                <a:ea typeface="微软雅黑" pitchFamily="34" charset="-122"/>
              </a:rPr>
              <a:t>ModR</a:t>
            </a:r>
            <a:r>
              <a:rPr lang="en-US" altLang="zh-CN" dirty="0">
                <a:solidFill>
                  <a:schemeClr val="tx1"/>
                </a:solidFill>
                <a:latin typeface="微软雅黑" pitchFamily="34" charset="-122"/>
                <a:ea typeface="微软雅黑" pitchFamily="34" charset="-122"/>
              </a:rPr>
              <a:t>/M</a:t>
            </a:r>
            <a:endParaRPr lang="zh-CN" altLang="en-US" dirty="0">
              <a:solidFill>
                <a:schemeClr val="tx1"/>
              </a:solidFill>
              <a:latin typeface="微软雅黑" pitchFamily="34" charset="-122"/>
              <a:ea typeface="微软雅黑" pitchFamily="34" charset="-122"/>
            </a:endParaRPr>
          </a:p>
        </p:txBody>
      </p:sp>
      <p:sp>
        <p:nvSpPr>
          <p:cNvPr id="39" name="矩形 38"/>
          <p:cNvSpPr/>
          <p:nvPr/>
        </p:nvSpPr>
        <p:spPr>
          <a:xfrm>
            <a:off x="3401869" y="4329100"/>
            <a:ext cx="1260140" cy="675075"/>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dirty="0">
                <a:solidFill>
                  <a:schemeClr val="tx1"/>
                </a:solidFill>
                <a:latin typeface="微软雅黑" pitchFamily="34" charset="-122"/>
                <a:ea typeface="微软雅黑" pitchFamily="34" charset="-122"/>
              </a:rPr>
              <a:t>SIB</a:t>
            </a:r>
            <a:endParaRPr lang="zh-CN" altLang="en-US" dirty="0">
              <a:solidFill>
                <a:schemeClr val="tx1"/>
              </a:solidFill>
              <a:latin typeface="微软雅黑" pitchFamily="34" charset="-122"/>
              <a:ea typeface="微软雅黑" pitchFamily="34" charset="-122"/>
            </a:endParaRPr>
          </a:p>
        </p:txBody>
      </p:sp>
      <p:sp>
        <p:nvSpPr>
          <p:cNvPr id="40" name="矩形 39"/>
          <p:cNvSpPr/>
          <p:nvPr/>
        </p:nvSpPr>
        <p:spPr>
          <a:xfrm>
            <a:off x="4662008" y="4329100"/>
            <a:ext cx="1800201" cy="675075"/>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dirty="0">
                <a:solidFill>
                  <a:schemeClr val="tx1"/>
                </a:solidFill>
                <a:latin typeface="微软雅黑" pitchFamily="34" charset="-122"/>
                <a:ea typeface="微软雅黑" pitchFamily="34" charset="-122"/>
              </a:rPr>
              <a:t>Displacement</a:t>
            </a:r>
            <a:endParaRPr lang="zh-CN" altLang="en-US" dirty="0">
              <a:solidFill>
                <a:schemeClr val="tx1"/>
              </a:solidFill>
              <a:latin typeface="微软雅黑" pitchFamily="34" charset="-122"/>
              <a:ea typeface="微软雅黑" pitchFamily="34" charset="-122"/>
            </a:endParaRPr>
          </a:p>
        </p:txBody>
      </p:sp>
      <p:sp>
        <p:nvSpPr>
          <p:cNvPr id="41" name="矩形 40"/>
          <p:cNvSpPr/>
          <p:nvPr/>
        </p:nvSpPr>
        <p:spPr>
          <a:xfrm>
            <a:off x="6462210" y="4329100"/>
            <a:ext cx="1800200" cy="675075"/>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dirty="0">
                <a:solidFill>
                  <a:schemeClr val="tx1"/>
                </a:solidFill>
                <a:latin typeface="微软雅黑" pitchFamily="34" charset="-122"/>
                <a:ea typeface="微软雅黑" pitchFamily="34" charset="-122"/>
              </a:rPr>
              <a:t>Immediate</a:t>
            </a:r>
            <a:endParaRPr lang="zh-CN" altLang="en-US" dirty="0">
              <a:solidFill>
                <a:schemeClr val="tx1"/>
              </a:solidFill>
              <a:latin typeface="微软雅黑" pitchFamily="34" charset="-122"/>
              <a:ea typeface="微软雅黑" pitchFamily="34" charset="-122"/>
            </a:endParaRPr>
          </a:p>
        </p:txBody>
      </p:sp>
      <p:sp>
        <p:nvSpPr>
          <p:cNvPr id="10271" name="TextBox 43"/>
          <p:cNvSpPr txBox="1">
            <a:spLocks noChangeArrowheads="1"/>
          </p:cNvSpPr>
          <p:nvPr/>
        </p:nvSpPr>
        <p:spPr bwMode="auto">
          <a:xfrm>
            <a:off x="4813300" y="3584575"/>
            <a:ext cx="1349375"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66</a:t>
            </a:r>
            <a:endParaRPr lang="zh-CN" altLang="en-US">
              <a:latin typeface="微软雅黑" pitchFamily="34" charset="-122"/>
              <a:ea typeface="微软雅黑" pitchFamily="34" charset="-122"/>
            </a:endParaRPr>
          </a:p>
        </p:txBody>
      </p:sp>
      <p:sp>
        <p:nvSpPr>
          <p:cNvPr id="10272" name="TextBox 45"/>
          <p:cNvSpPr txBox="1">
            <a:spLocks noChangeArrowheads="1"/>
          </p:cNvSpPr>
          <p:nvPr/>
        </p:nvSpPr>
        <p:spPr bwMode="auto">
          <a:xfrm>
            <a:off x="927100" y="5219700"/>
            <a:ext cx="1123950"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c7</a:t>
            </a:r>
            <a:endParaRPr lang="zh-CN" altLang="en-US">
              <a:latin typeface="微软雅黑" pitchFamily="34" charset="-122"/>
              <a:ea typeface="微软雅黑" pitchFamily="34" charset="-122"/>
            </a:endParaRPr>
          </a:p>
        </p:txBody>
      </p:sp>
      <p:sp>
        <p:nvSpPr>
          <p:cNvPr id="10273" name="TextBox 55"/>
          <p:cNvSpPr txBox="1">
            <a:spLocks noChangeArrowheads="1"/>
          </p:cNvSpPr>
          <p:nvPr/>
        </p:nvSpPr>
        <p:spPr bwMode="auto">
          <a:xfrm>
            <a:off x="2185988" y="5219700"/>
            <a:ext cx="1125537"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84</a:t>
            </a:r>
            <a:endParaRPr lang="zh-CN" altLang="en-US">
              <a:latin typeface="微软雅黑" pitchFamily="34" charset="-122"/>
              <a:ea typeface="微软雅黑" pitchFamily="34" charset="-122"/>
            </a:endParaRPr>
          </a:p>
        </p:txBody>
      </p:sp>
      <p:sp>
        <p:nvSpPr>
          <p:cNvPr id="10274" name="TextBox 56"/>
          <p:cNvSpPr txBox="1">
            <a:spLocks noChangeArrowheads="1"/>
          </p:cNvSpPr>
          <p:nvPr/>
        </p:nvSpPr>
        <p:spPr bwMode="auto">
          <a:xfrm>
            <a:off x="3446463" y="5219700"/>
            <a:ext cx="1125537"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99</a:t>
            </a:r>
            <a:endParaRPr lang="zh-CN" altLang="en-US">
              <a:latin typeface="微软雅黑" pitchFamily="34" charset="-122"/>
              <a:ea typeface="微软雅黑" pitchFamily="34" charset="-122"/>
            </a:endParaRPr>
          </a:p>
        </p:txBody>
      </p:sp>
      <p:sp>
        <p:nvSpPr>
          <p:cNvPr id="10275" name="TextBox 57"/>
          <p:cNvSpPr txBox="1">
            <a:spLocks noChangeArrowheads="1"/>
          </p:cNvSpPr>
          <p:nvPr/>
        </p:nvSpPr>
        <p:spPr bwMode="auto">
          <a:xfrm>
            <a:off x="4587875" y="5219700"/>
            <a:ext cx="1935163"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00    e0    ff    ff</a:t>
            </a:r>
            <a:endParaRPr lang="zh-CN" altLang="en-US">
              <a:latin typeface="微软雅黑" pitchFamily="34" charset="-122"/>
              <a:ea typeface="微软雅黑" pitchFamily="34" charset="-122"/>
            </a:endParaRPr>
          </a:p>
        </p:txBody>
      </p:sp>
      <p:sp>
        <p:nvSpPr>
          <p:cNvPr id="10276" name="TextBox 58"/>
          <p:cNvSpPr txBox="1">
            <a:spLocks noChangeArrowheads="1"/>
          </p:cNvSpPr>
          <p:nvPr/>
        </p:nvSpPr>
        <p:spPr bwMode="auto">
          <a:xfrm>
            <a:off x="6462713" y="5219700"/>
            <a:ext cx="1800225" cy="369888"/>
          </a:xfrm>
          <a:prstGeom prst="rect">
            <a:avLst/>
          </a:prstGeom>
          <a:noFill/>
          <a:ln w="9525">
            <a:noFill/>
            <a:miter lim="800000"/>
            <a:headEnd/>
            <a:tailEnd/>
          </a:ln>
        </p:spPr>
        <p:txBody>
          <a:bodyPr>
            <a:spAutoFit/>
          </a:bodyPr>
          <a:lstStyle/>
          <a:p>
            <a:pPr algn="ctr"/>
            <a:r>
              <a:rPr lang="en-US" altLang="zh-CN">
                <a:latin typeface="微软雅黑" pitchFamily="34" charset="-122"/>
                <a:ea typeface="微软雅黑" pitchFamily="34" charset="-122"/>
              </a:rPr>
              <a:t>01   00</a:t>
            </a:r>
            <a:endParaRPr lang="zh-CN" altLang="en-US">
              <a:latin typeface="微软雅黑" pitchFamily="34" charset="-122"/>
              <a:ea typeface="微软雅黑" pitchFamily="34"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98425"/>
            <a:ext cx="8389938" cy="561975"/>
          </a:xfrm>
        </p:spPr>
        <p:txBody>
          <a:bodyPr/>
          <a:lstStyle/>
          <a:p>
            <a:r>
              <a:rPr lang="zh-CN" altLang="en-US" sz="3600"/>
              <a:t>清除其他浮点指令</a:t>
            </a:r>
          </a:p>
        </p:txBody>
      </p:sp>
      <p:sp>
        <p:nvSpPr>
          <p:cNvPr id="72707" name="TextBox 57"/>
          <p:cNvSpPr txBox="1">
            <a:spLocks noChangeArrowheads="1"/>
          </p:cNvSpPr>
          <p:nvPr/>
        </p:nvSpPr>
        <p:spPr bwMode="auto">
          <a:xfrm>
            <a:off x="206375" y="838200"/>
            <a:ext cx="8802688" cy="1554163"/>
          </a:xfrm>
          <a:prstGeom prst="rect">
            <a:avLst/>
          </a:prstGeom>
          <a:noFill/>
          <a:ln w="9525">
            <a:noFill/>
            <a:miter lim="800000"/>
            <a:headEnd/>
            <a:tailEnd/>
          </a:ln>
        </p:spPr>
        <p:txBody>
          <a:bodyPr>
            <a:spAutoFit/>
          </a:bodyPr>
          <a:lstStyle/>
          <a:p>
            <a:pPr>
              <a:lnSpc>
                <a:spcPts val="3000"/>
              </a:lnSpc>
              <a:spcBef>
                <a:spcPts val="600"/>
              </a:spcBef>
              <a:spcAft>
                <a:spcPts val="600"/>
              </a:spcAft>
              <a:buFont typeface="Wingdings" pitchFamily="2" charset="2"/>
              <a:buChar char="l"/>
            </a:pPr>
            <a:r>
              <a:rPr lang="zh-CN" altLang="en-US" sz="2000">
                <a:latin typeface="微软雅黑" pitchFamily="34" charset="-122"/>
                <a:ea typeface="微软雅黑" pitchFamily="34" charset="-122"/>
              </a:rPr>
              <a:t> 清除这段代码中的其它浮点指令，让</a:t>
            </a:r>
            <a:r>
              <a:rPr lang="en-US" altLang="zh-CN" sz="2000">
                <a:latin typeface="微软雅黑" pitchFamily="34" charset="-122"/>
                <a:ea typeface="微软雅黑" pitchFamily="34" charset="-122"/>
              </a:rPr>
              <a:t>print-FLOAT</a:t>
            </a:r>
            <a:r>
              <a:rPr lang="zh-CN" altLang="en-US" sz="2000">
                <a:latin typeface="微软雅黑" pitchFamily="34" charset="-122"/>
                <a:ea typeface="微软雅黑" pitchFamily="34" charset="-122"/>
              </a:rPr>
              <a:t>可以在</a:t>
            </a:r>
            <a:r>
              <a:rPr lang="en-US" altLang="zh-CN" sz="2000">
                <a:latin typeface="微软雅黑" pitchFamily="34" charset="-122"/>
                <a:ea typeface="微软雅黑" pitchFamily="34" charset="-122"/>
              </a:rPr>
              <a:t>NEMU</a:t>
            </a:r>
            <a:r>
              <a:rPr lang="zh-CN" altLang="en-US" sz="2000">
                <a:latin typeface="微软雅黑" pitchFamily="34" charset="-122"/>
                <a:ea typeface="微软雅黑" pitchFamily="34" charset="-122"/>
              </a:rPr>
              <a:t>中运行；</a:t>
            </a:r>
            <a:endParaRPr lang="en-US" altLang="zh-CN" sz="2000">
              <a:latin typeface="微软雅黑" pitchFamily="34" charset="-122"/>
              <a:ea typeface="微软雅黑" pitchFamily="34" charset="-122"/>
            </a:endParaRPr>
          </a:p>
          <a:p>
            <a:pPr>
              <a:lnSpc>
                <a:spcPts val="3000"/>
              </a:lnSpc>
              <a:spcBef>
                <a:spcPts val="600"/>
              </a:spcBef>
              <a:spcAft>
                <a:spcPts val="600"/>
              </a:spcAft>
              <a:buFont typeface="Wingdings" pitchFamily="2" charset="2"/>
              <a:buChar char="l"/>
            </a:pPr>
            <a:endParaRPr lang="en-US" altLang="zh-CN" sz="2000">
              <a:latin typeface="微软雅黑" pitchFamily="34" charset="-122"/>
              <a:ea typeface="微软雅黑" pitchFamily="34" charset="-122"/>
            </a:endParaRPr>
          </a:p>
          <a:p>
            <a:pPr>
              <a:lnSpc>
                <a:spcPts val="3000"/>
              </a:lnSpc>
              <a:spcBef>
                <a:spcPts val="600"/>
              </a:spcBef>
              <a:spcAft>
                <a:spcPts val="600"/>
              </a:spcAft>
              <a:buFont typeface="Wingdings" pitchFamily="2" charset="2"/>
              <a:buChar char="l"/>
            </a:pPr>
            <a:r>
              <a:rPr lang="zh-CN" altLang="en-US" sz="2000">
                <a:latin typeface="微软雅黑" pitchFamily="34" charset="-122"/>
                <a:ea typeface="微软雅黑" pitchFamily="34" charset="-122"/>
              </a:rPr>
              <a:t>只需要用</a:t>
            </a:r>
            <a:r>
              <a:rPr lang="en-US" altLang="zh-CN" sz="2000" b="1">
                <a:solidFill>
                  <a:srgbClr val="0066CC"/>
                </a:solidFill>
                <a:latin typeface="微软雅黑" pitchFamily="34" charset="-122"/>
                <a:ea typeface="微软雅黑" pitchFamily="34" charset="-122"/>
              </a:rPr>
              <a:t>nop</a:t>
            </a:r>
            <a:r>
              <a:rPr lang="zh-CN" altLang="en-US" sz="2000">
                <a:latin typeface="微软雅黑" pitchFamily="34" charset="-122"/>
                <a:ea typeface="微软雅黑" pitchFamily="34" charset="-122"/>
              </a:rPr>
              <a:t>指令覆盖它们即可。</a:t>
            </a:r>
            <a:endParaRPr lang="en-US" altLang="zh-CN">
              <a:latin typeface="微软雅黑" pitchFamily="34" charset="-122"/>
              <a:ea typeface="微软雅黑" pitchFamily="34" charset="-122"/>
            </a:endParaRPr>
          </a:p>
        </p:txBody>
      </p:sp>
      <p:sp>
        <p:nvSpPr>
          <p:cNvPr id="6" name="TextBox 5"/>
          <p:cNvSpPr txBox="1">
            <a:spLocks noChangeArrowheads="1"/>
          </p:cNvSpPr>
          <p:nvPr/>
        </p:nvSpPr>
        <p:spPr bwMode="auto">
          <a:xfrm>
            <a:off x="206375" y="3073400"/>
            <a:ext cx="8370888" cy="827088"/>
          </a:xfrm>
          <a:prstGeom prst="rect">
            <a:avLst/>
          </a:prstGeom>
          <a:noFill/>
          <a:ln w="9525">
            <a:noFill/>
            <a:miter lim="800000"/>
            <a:headEnd/>
            <a:tailEnd/>
          </a:ln>
        </p:spPr>
        <p:txBody>
          <a:bodyPr>
            <a:spAutoFit/>
          </a:bodyPr>
          <a:lstStyle/>
          <a:p>
            <a:pPr>
              <a:lnSpc>
                <a:spcPts val="3000"/>
              </a:lnSpc>
            </a:pPr>
            <a:r>
              <a:rPr lang="zh-CN" altLang="en-US" sz="2000" b="1">
                <a:solidFill>
                  <a:srgbClr val="CC3300"/>
                </a:solidFill>
                <a:latin typeface="微软雅黑" pitchFamily="34" charset="-122"/>
                <a:ea typeface="微软雅黑" pitchFamily="34" charset="-122"/>
              </a:rPr>
              <a:t>注：</a:t>
            </a:r>
            <a:r>
              <a:rPr lang="zh-CN" altLang="en-US" sz="2000">
                <a:latin typeface="微软雅黑" pitchFamily="34" charset="-122"/>
                <a:ea typeface="微软雅黑" pitchFamily="34" charset="-122"/>
              </a:rPr>
              <a:t>在</a:t>
            </a:r>
            <a:r>
              <a:rPr lang="en-US" altLang="zh-CN" sz="2000">
                <a:latin typeface="微软雅黑" pitchFamily="34" charset="-122"/>
                <a:ea typeface="微软雅黑" pitchFamily="34" charset="-122"/>
              </a:rPr>
              <a:t>NEMU</a:t>
            </a:r>
            <a:r>
              <a:rPr lang="zh-CN" altLang="en-US" sz="2000">
                <a:latin typeface="微软雅黑" pitchFamily="34" charset="-122"/>
                <a:ea typeface="微软雅黑" pitchFamily="34" charset="-122"/>
              </a:rPr>
              <a:t>中运行之前，去掉代码中的</a:t>
            </a:r>
            <a:r>
              <a:rPr lang="en-US" altLang="zh-CN" sz="2000" b="1" u="sng">
                <a:solidFill>
                  <a:srgbClr val="009242"/>
                </a:solidFill>
                <a:latin typeface="微软雅黑" pitchFamily="34" charset="-122"/>
                <a:ea typeface="微软雅黑" pitchFamily="34" charset="-122"/>
              </a:rPr>
              <a:t>mprotect()</a:t>
            </a:r>
            <a:r>
              <a:rPr lang="zh-CN" altLang="en-US" sz="2000">
                <a:latin typeface="微软雅黑" pitchFamily="34" charset="-122"/>
                <a:ea typeface="微软雅黑" pitchFamily="34" charset="-122"/>
              </a:rPr>
              <a:t>系统调用，因为目</a:t>
            </a:r>
            <a:endParaRPr lang="en-US" altLang="zh-CN" sz="2000">
              <a:latin typeface="微软雅黑" pitchFamily="34" charset="-122"/>
              <a:ea typeface="微软雅黑" pitchFamily="34" charset="-122"/>
            </a:endParaRPr>
          </a:p>
          <a:p>
            <a:pPr>
              <a:lnSpc>
                <a:spcPts val="3000"/>
              </a:lnSpc>
            </a:pP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前</a:t>
            </a:r>
            <a:r>
              <a:rPr lang="en-US" altLang="zh-CN" sz="2000">
                <a:latin typeface="微软雅黑" pitchFamily="34" charset="-122"/>
                <a:ea typeface="微软雅黑" pitchFamily="34" charset="-122"/>
              </a:rPr>
              <a:t>NEMU</a:t>
            </a:r>
            <a:r>
              <a:rPr lang="zh-CN" altLang="en-US" sz="2000">
                <a:latin typeface="微软雅黑" pitchFamily="34" charset="-122"/>
                <a:ea typeface="微软雅黑" pitchFamily="34" charset="-122"/>
              </a:rPr>
              <a:t>还不能支持系统调用的执行。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98425"/>
            <a:ext cx="8389938" cy="561975"/>
          </a:xfrm>
        </p:spPr>
        <p:txBody>
          <a:bodyPr/>
          <a:lstStyle/>
          <a:p>
            <a:r>
              <a:rPr lang="zh-CN" altLang="en-US" sz="3600"/>
              <a:t>新问题：再次遇到浮点指令</a:t>
            </a:r>
          </a:p>
        </p:txBody>
      </p:sp>
      <p:sp>
        <p:nvSpPr>
          <p:cNvPr id="73731" name="TextBox 57"/>
          <p:cNvSpPr txBox="1">
            <a:spLocks noChangeArrowheads="1"/>
          </p:cNvSpPr>
          <p:nvPr/>
        </p:nvSpPr>
        <p:spPr bwMode="auto">
          <a:xfrm>
            <a:off x="206375" y="890588"/>
            <a:ext cx="8802688" cy="4246562"/>
          </a:xfrm>
          <a:prstGeom prst="rect">
            <a:avLst/>
          </a:prstGeom>
          <a:noFill/>
          <a:ln w="9525">
            <a:noFill/>
            <a:miter lim="800000"/>
            <a:headEnd/>
            <a:tailEnd/>
          </a:ln>
        </p:spPr>
        <p:txBody>
          <a:bodyPr>
            <a:spAutoFit/>
          </a:bodyPr>
          <a:lstStyle/>
          <a:p>
            <a:pPr>
              <a:lnSpc>
                <a:spcPts val="3000"/>
              </a:lnSpc>
              <a:spcBef>
                <a:spcPts val="600"/>
              </a:spcBef>
              <a:spcAft>
                <a:spcPts val="600"/>
              </a:spcAft>
              <a:buFont typeface="Wingdings" pitchFamily="2" charset="2"/>
              <a:buChar char="l"/>
            </a:pPr>
            <a:r>
              <a:rPr lang="zh-CN" altLang="en-US" sz="2000">
                <a:latin typeface="微软雅黑" pitchFamily="34" charset="-122"/>
                <a:ea typeface="微软雅黑" pitchFamily="34" charset="-122"/>
              </a:rPr>
              <a:t> 在</a:t>
            </a:r>
            <a:r>
              <a:rPr lang="en-US" altLang="zh-CN" sz="2000">
                <a:latin typeface="微软雅黑" pitchFamily="34" charset="-122"/>
                <a:ea typeface="微软雅黑" pitchFamily="34" charset="-122"/>
              </a:rPr>
              <a:t>NEMU</a:t>
            </a:r>
            <a:r>
              <a:rPr lang="zh-CN" altLang="en-US" sz="2000">
                <a:latin typeface="微软雅黑" pitchFamily="34" charset="-122"/>
                <a:ea typeface="微软雅黑" pitchFamily="34" charset="-122"/>
              </a:rPr>
              <a:t>中运行</a:t>
            </a:r>
            <a:r>
              <a:rPr lang="en-US" altLang="zh-CN" sz="2000">
                <a:latin typeface="微软雅黑" pitchFamily="34" charset="-122"/>
                <a:ea typeface="微软雅黑" pitchFamily="34" charset="-122"/>
              </a:rPr>
              <a:t>print-FLOAT</a:t>
            </a:r>
            <a:r>
              <a:rPr lang="zh-CN" altLang="en-US" sz="2000">
                <a:latin typeface="微软雅黑" pitchFamily="34" charset="-122"/>
                <a:ea typeface="微软雅黑" pitchFamily="34" charset="-122"/>
              </a:rPr>
              <a:t>，仍然遇到浮点指令；</a:t>
            </a:r>
            <a:endParaRPr lang="en-US" altLang="zh-CN" sz="2000">
              <a:latin typeface="微软雅黑" pitchFamily="34" charset="-122"/>
              <a:ea typeface="微软雅黑" pitchFamily="34" charset="-122"/>
            </a:endParaRPr>
          </a:p>
          <a:p>
            <a:pPr>
              <a:lnSpc>
                <a:spcPts val="3000"/>
              </a:lnSpc>
              <a:spcBef>
                <a:spcPts val="600"/>
              </a:spcBef>
              <a:spcAft>
                <a:spcPts val="600"/>
              </a:spcAft>
              <a:buFont typeface="Wingdings" pitchFamily="2" charset="2"/>
              <a:buChar char="l"/>
            </a:pPr>
            <a:endParaRPr lang="en-US" altLang="zh-CN" sz="2000">
              <a:latin typeface="微软雅黑" pitchFamily="34" charset="-122"/>
              <a:ea typeface="微软雅黑" pitchFamily="34" charset="-122"/>
            </a:endParaRPr>
          </a:p>
          <a:p>
            <a:pPr>
              <a:lnSpc>
                <a:spcPts val="3000"/>
              </a:lnSpc>
              <a:spcBef>
                <a:spcPts val="600"/>
              </a:spcBef>
              <a:spcAft>
                <a:spcPts val="600"/>
              </a:spcAft>
              <a:buFont typeface="Wingdings" pitchFamily="2" charset="2"/>
              <a:buChar char="l"/>
            </a:pPr>
            <a:r>
              <a:rPr lang="zh-CN" altLang="en-US" sz="2000">
                <a:latin typeface="微软雅黑" pitchFamily="34" charset="-122"/>
                <a:ea typeface="微软雅黑" pitchFamily="34" charset="-122"/>
              </a:rPr>
              <a:t> 遇到的浮点指令位于</a:t>
            </a:r>
            <a:r>
              <a:rPr lang="en-US" altLang="zh-CN" sz="2000">
                <a:solidFill>
                  <a:srgbClr val="0066CC"/>
                </a:solidFill>
                <a:latin typeface="微软雅黑" pitchFamily="34" charset="-122"/>
                <a:ea typeface="微软雅黑" pitchFamily="34" charset="-122"/>
              </a:rPr>
              <a:t>_ppfs_setargs()</a:t>
            </a:r>
            <a:r>
              <a:rPr lang="zh-CN" altLang="en-US" sz="2000">
                <a:latin typeface="微软雅黑" pitchFamily="34" charset="-122"/>
                <a:ea typeface="微软雅黑" pitchFamily="34" charset="-122"/>
              </a:rPr>
              <a:t>中；</a:t>
            </a:r>
            <a:endParaRPr lang="en-US" altLang="zh-CN" sz="2000">
              <a:latin typeface="微软雅黑" pitchFamily="34" charset="-122"/>
              <a:ea typeface="微软雅黑" pitchFamily="34" charset="-122"/>
            </a:endParaRPr>
          </a:p>
          <a:p>
            <a:pPr>
              <a:lnSpc>
                <a:spcPts val="3000"/>
              </a:lnSpc>
              <a:spcBef>
                <a:spcPts val="600"/>
              </a:spcBef>
              <a:spcAft>
                <a:spcPts val="600"/>
              </a:spcAft>
              <a:buFont typeface="Wingdings" pitchFamily="2" charset="2"/>
              <a:buChar char="l"/>
            </a:pPr>
            <a:endParaRPr lang="en-US" altLang="zh-CN" sz="2000">
              <a:latin typeface="微软雅黑" pitchFamily="34" charset="-122"/>
              <a:ea typeface="微软雅黑" pitchFamily="34" charset="-122"/>
            </a:endParaRPr>
          </a:p>
          <a:p>
            <a:pPr>
              <a:lnSpc>
                <a:spcPts val="3000"/>
              </a:lnSpc>
              <a:spcBef>
                <a:spcPts val="600"/>
              </a:spcBef>
              <a:spcAft>
                <a:spcPts val="600"/>
              </a:spcAft>
              <a:buFont typeface="Wingdings" pitchFamily="2" charset="2"/>
              <a:buChar char="l"/>
            </a:pPr>
            <a:r>
              <a:rPr lang="zh-CN" altLang="en-US" sz="2000">
                <a:latin typeface="微软雅黑" pitchFamily="34" charset="-122"/>
                <a:ea typeface="微软雅黑" pitchFamily="34" charset="-122"/>
              </a:rPr>
              <a:t> 编写</a:t>
            </a:r>
            <a:r>
              <a:rPr lang="en-US" altLang="zh-CN" sz="2000">
                <a:latin typeface="微软雅黑" pitchFamily="34" charset="-122"/>
                <a:ea typeface="微软雅黑" pitchFamily="34" charset="-122"/>
              </a:rPr>
              <a:t>lib-common/FLOAT/FLOAT_vfprintf.c</a:t>
            </a:r>
            <a:r>
              <a:rPr lang="zh-CN" altLang="en-US" sz="2000">
                <a:latin typeface="微软雅黑" pitchFamily="34" charset="-122"/>
                <a:ea typeface="微软雅黑" pitchFamily="34" charset="-122"/>
              </a:rPr>
              <a:t>中的</a:t>
            </a:r>
            <a:r>
              <a:rPr lang="en-US" altLang="zh-CN" sz="2000">
                <a:solidFill>
                  <a:srgbClr val="FF0000"/>
                </a:solidFill>
                <a:latin typeface="微软雅黑" pitchFamily="34" charset="-122"/>
                <a:ea typeface="微软雅黑" pitchFamily="34" charset="-122"/>
              </a:rPr>
              <a:t>modify_ppfs_setargs() </a:t>
            </a:r>
          </a:p>
          <a:p>
            <a:pPr>
              <a:lnSpc>
                <a:spcPts val="3000"/>
              </a:lnSpc>
              <a:spcBef>
                <a:spcPts val="600"/>
              </a:spcBef>
              <a:spcAft>
                <a:spcPts val="600"/>
              </a:spcAft>
            </a:pP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函数，对 </a:t>
            </a:r>
            <a:r>
              <a:rPr lang="en-US" altLang="zh-CN" sz="2000">
                <a:latin typeface="微软雅黑" pitchFamily="34" charset="-122"/>
                <a:ea typeface="微软雅黑" pitchFamily="34" charset="-122"/>
              </a:rPr>
              <a:t>ppfs_setargs()</a:t>
            </a:r>
            <a:r>
              <a:rPr lang="zh-CN" altLang="en-US" sz="2000">
                <a:latin typeface="微软雅黑" pitchFamily="34" charset="-122"/>
                <a:ea typeface="微软雅黑" pitchFamily="34" charset="-122"/>
              </a:rPr>
              <a:t>的运行时二进制进行修改，绕过上述浮点指令。</a:t>
            </a:r>
            <a:endParaRPr lang="en-US" altLang="zh-CN" sz="2000">
              <a:latin typeface="微软雅黑" pitchFamily="34" charset="-122"/>
              <a:ea typeface="微软雅黑" pitchFamily="34" charset="-122"/>
            </a:endParaRPr>
          </a:p>
          <a:p>
            <a:pPr lvl="1">
              <a:lnSpc>
                <a:spcPts val="3000"/>
              </a:lnSpc>
              <a:spcBef>
                <a:spcPts val="600"/>
              </a:spcBef>
              <a:spcAft>
                <a:spcPts val="600"/>
              </a:spcAft>
              <a:buFont typeface="Wingdings" pitchFamily="2" charset="2"/>
              <a:buChar char="Ø"/>
            </a:pPr>
            <a:r>
              <a:rPr lang="zh-CN" altLang="en-US">
                <a:latin typeface="微软雅黑" pitchFamily="34" charset="-122"/>
                <a:ea typeface="微软雅黑" pitchFamily="34" charset="-122"/>
              </a:rPr>
              <a:t> 相关代码是</a:t>
            </a:r>
            <a:r>
              <a:rPr lang="en-US" altLang="zh-CN">
                <a:latin typeface="微软雅黑" pitchFamily="34" charset="-122"/>
                <a:ea typeface="微软雅黑" pitchFamily="34" charset="-122"/>
              </a:rPr>
              <a:t>1</a:t>
            </a:r>
            <a:r>
              <a:rPr lang="zh-CN" altLang="en-US">
                <a:latin typeface="微软雅黑" pitchFamily="34" charset="-122"/>
                <a:ea typeface="微软雅黑" pitchFamily="34" charset="-122"/>
              </a:rPr>
              <a:t>个</a:t>
            </a:r>
            <a:r>
              <a:rPr lang="en-US" altLang="zh-CN">
                <a:latin typeface="微软雅黑" pitchFamily="34" charset="-122"/>
                <a:ea typeface="微软雅黑" pitchFamily="34" charset="-122"/>
              </a:rPr>
              <a:t>switch-case</a:t>
            </a:r>
            <a:r>
              <a:rPr lang="zh-CN" altLang="en-US">
                <a:latin typeface="微软雅黑" pitchFamily="34" charset="-122"/>
                <a:ea typeface="微软雅黑" pitchFamily="34" charset="-122"/>
              </a:rPr>
              <a:t>语句</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通过不同格式说明符来获取不同长度的数据；</a:t>
            </a:r>
            <a:endParaRPr lang="en-US" altLang="zh-CN">
              <a:latin typeface="微软雅黑" pitchFamily="34" charset="-122"/>
              <a:ea typeface="微软雅黑" pitchFamily="34" charset="-122"/>
            </a:endParaRPr>
          </a:p>
          <a:p>
            <a:pPr lvl="1">
              <a:lnSpc>
                <a:spcPts val="3000"/>
              </a:lnSpc>
              <a:spcBef>
                <a:spcPts val="600"/>
              </a:spcBef>
              <a:spcAft>
                <a:spcPts val="600"/>
              </a:spcAft>
              <a:buFont typeface="Wingdings" pitchFamily="2" charset="2"/>
              <a:buChar char="Ø"/>
            </a:pPr>
            <a:r>
              <a:rPr lang="en-US" altLang="zh-CN">
                <a:latin typeface="微软雅黑" pitchFamily="34" charset="-122"/>
                <a:ea typeface="微软雅黑" pitchFamily="34" charset="-122"/>
              </a:rPr>
              <a:t> float</a:t>
            </a:r>
            <a:r>
              <a:rPr lang="zh-CN" altLang="en-US">
                <a:latin typeface="微软雅黑" pitchFamily="34" charset="-122"/>
                <a:ea typeface="微软雅黑" pitchFamily="34" charset="-122"/>
              </a:rPr>
              <a:t>分支的开头放置一条 </a:t>
            </a:r>
            <a:r>
              <a:rPr lang="en-US" altLang="zh-CN">
                <a:latin typeface="微软雅黑" pitchFamily="34" charset="-122"/>
                <a:ea typeface="微软雅黑" pitchFamily="34" charset="-122"/>
              </a:rPr>
              <a:t>jmp</a:t>
            </a:r>
            <a:r>
              <a:rPr lang="zh-CN" altLang="en-US">
                <a:latin typeface="微软雅黑" pitchFamily="34" charset="-122"/>
                <a:ea typeface="微软雅黑" pitchFamily="34" charset="-122"/>
              </a:rPr>
              <a:t>指令，跳转到</a:t>
            </a:r>
            <a:r>
              <a:rPr lang="en-US" altLang="zh-CN">
                <a:latin typeface="微软雅黑" pitchFamily="34" charset="-122"/>
                <a:ea typeface="微软雅黑" pitchFamily="34" charset="-122"/>
              </a:rPr>
              <a:t>long long</a:t>
            </a:r>
            <a:r>
              <a:rPr lang="zh-CN" altLang="en-US">
                <a:latin typeface="微软雅黑" pitchFamily="34" charset="-122"/>
                <a:ea typeface="微软雅黑" pitchFamily="34" charset="-122"/>
              </a:rPr>
              <a:t>分支。</a:t>
            </a:r>
            <a:endParaRPr lang="en-US" altLang="zh-CN">
              <a:latin typeface="微软雅黑" pitchFamily="34" charset="-122"/>
              <a:ea typeface="微软雅黑" pitchFamily="34"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3" name="Rectangle 3"/>
          <p:cNvSpPr>
            <a:spLocks noGrp="1" noChangeArrowheads="1"/>
          </p:cNvSpPr>
          <p:nvPr>
            <p:ph type="body" idx="4294967295"/>
          </p:nvPr>
        </p:nvSpPr>
        <p:spPr>
          <a:xfrm>
            <a:off x="296525" y="870946"/>
            <a:ext cx="8585322" cy="5626100"/>
          </a:xfrm>
        </p:spPr>
        <p:txBody>
          <a:bodyPr/>
          <a:lstStyle/>
          <a:p>
            <a:pPr>
              <a:lnSpc>
                <a:spcPts val="4200"/>
              </a:lnSpc>
              <a:spcBef>
                <a:spcPts val="600"/>
              </a:spcBef>
            </a:pPr>
            <a:r>
              <a:rPr lang="zh-CN" altLang="en-US" sz="3200" dirty="0">
                <a:ea typeface="黑体" pitchFamily="49" charset="-122"/>
              </a:rPr>
              <a:t>严格按进度安排提交</a:t>
            </a:r>
            <a:endParaRPr lang="en-US" altLang="zh-CN" sz="3200" dirty="0">
              <a:ea typeface="黑体" pitchFamily="49" charset="-122"/>
            </a:endParaRPr>
          </a:p>
          <a:p>
            <a:pPr>
              <a:lnSpc>
                <a:spcPts val="4200"/>
              </a:lnSpc>
              <a:spcBef>
                <a:spcPts val="600"/>
              </a:spcBef>
            </a:pPr>
            <a:r>
              <a:rPr lang="zh-CN" altLang="en-US" sz="3200" dirty="0">
                <a:solidFill>
                  <a:srgbClr val="FF0000"/>
                </a:solidFill>
                <a:ea typeface="黑体" pitchFamily="49" charset="-122"/>
              </a:rPr>
              <a:t>阶段性工程</a:t>
            </a:r>
            <a:r>
              <a:rPr lang="zh-CN" altLang="en-US" sz="3200" dirty="0">
                <a:ea typeface="黑体" pitchFamily="49" charset="-122"/>
              </a:rPr>
              <a:t>提交至个人</a:t>
            </a:r>
            <a:r>
              <a:rPr lang="en-US" altLang="zh-CN" sz="3200" dirty="0" err="1">
                <a:ea typeface="黑体" pitchFamily="49" charset="-122"/>
              </a:rPr>
              <a:t>gitee</a:t>
            </a:r>
            <a:r>
              <a:rPr lang="zh-CN" altLang="en-US" sz="3200" dirty="0">
                <a:ea typeface="黑体" pitchFamily="49" charset="-122"/>
              </a:rPr>
              <a:t>仓库，并作标识</a:t>
            </a:r>
            <a:endParaRPr lang="en-US" altLang="zh-CN" sz="3200" dirty="0">
              <a:ea typeface="黑体" pitchFamily="49" charset="-122"/>
            </a:endParaRPr>
          </a:p>
          <a:p>
            <a:pPr marL="857250" lvl="1" indent="-457200">
              <a:lnSpc>
                <a:spcPts val="4200"/>
              </a:lnSpc>
              <a:spcBef>
                <a:spcPts val="600"/>
              </a:spcBef>
              <a:buFont typeface="Arial" panose="020B0604020202020204" pitchFamily="34" charset="0"/>
              <a:buChar char="•"/>
            </a:pPr>
            <a:r>
              <a:rPr lang="zh-CN" altLang="en-US" sz="2800" dirty="0">
                <a:ea typeface="黑体" pitchFamily="49" charset="-122"/>
              </a:rPr>
              <a:t>教师按阶段当面抽查回答问题</a:t>
            </a:r>
            <a:endParaRPr lang="en-US" altLang="zh-CN" sz="2800" dirty="0">
              <a:ea typeface="黑体" pitchFamily="49" charset="-122"/>
            </a:endParaRPr>
          </a:p>
          <a:p>
            <a:pPr>
              <a:lnSpc>
                <a:spcPts val="4200"/>
              </a:lnSpc>
              <a:spcBef>
                <a:spcPts val="600"/>
              </a:spcBef>
            </a:pPr>
            <a:r>
              <a:rPr lang="zh-CN" altLang="en-US" sz="3200" dirty="0">
                <a:solidFill>
                  <a:srgbClr val="FF0000"/>
                </a:solidFill>
                <a:ea typeface="黑体" pitchFamily="49" charset="-122"/>
              </a:rPr>
              <a:t>最终工程</a:t>
            </a:r>
            <a:r>
              <a:rPr lang="zh-CN" altLang="en-US" sz="3200" dirty="0">
                <a:ea typeface="黑体" pitchFamily="49" charset="-122"/>
              </a:rPr>
              <a:t>打包以附件形式上传至虚仿平台</a:t>
            </a:r>
            <a:endParaRPr lang="en-US" altLang="zh-CN" sz="3200" dirty="0">
              <a:ea typeface="黑体" pitchFamily="49" charset="-122"/>
            </a:endParaRPr>
          </a:p>
          <a:p>
            <a:pPr marL="857250" lvl="1" indent="-457200">
              <a:lnSpc>
                <a:spcPts val="4200"/>
              </a:lnSpc>
              <a:spcBef>
                <a:spcPts val="600"/>
              </a:spcBef>
              <a:buFont typeface="Arial" panose="020B0604020202020204" pitchFamily="34" charset="0"/>
              <a:buChar char="•"/>
            </a:pPr>
            <a:r>
              <a:rPr lang="zh-CN" altLang="en-US" sz="2800" dirty="0">
                <a:ea typeface="黑体" pitchFamily="49" charset="-122"/>
              </a:rPr>
              <a:t>首先，在终端中输入“</a:t>
            </a:r>
            <a:r>
              <a:rPr lang="en-US" altLang="zh-CN" sz="2800" dirty="0">
                <a:ea typeface="黑体" pitchFamily="49" charset="-122"/>
              </a:rPr>
              <a:t>make submit</a:t>
            </a:r>
            <a:r>
              <a:rPr lang="zh-CN" altLang="en-US" sz="2800" dirty="0">
                <a:ea typeface="黑体" pitchFamily="49" charset="-122"/>
              </a:rPr>
              <a:t>”进行打包</a:t>
            </a:r>
            <a:endParaRPr lang="en-US" altLang="zh-CN" sz="2800" dirty="0">
              <a:ea typeface="黑体" pitchFamily="49" charset="-122"/>
            </a:endParaRPr>
          </a:p>
          <a:p>
            <a:pPr marL="857250" lvl="1" indent="-457200">
              <a:lnSpc>
                <a:spcPts val="4200"/>
              </a:lnSpc>
              <a:spcBef>
                <a:spcPts val="600"/>
              </a:spcBef>
              <a:buFont typeface="Arial" panose="020B0604020202020204" pitchFamily="34" charset="0"/>
              <a:buChar char="•"/>
            </a:pPr>
            <a:r>
              <a:rPr lang="zh-CN" altLang="en-US" sz="2800" dirty="0">
                <a:ea typeface="黑体" pitchFamily="49" charset="-122"/>
              </a:rPr>
              <a:t>然后，修改文件名为“学号</a:t>
            </a:r>
            <a:r>
              <a:rPr lang="en-US" altLang="zh-CN" sz="2800" dirty="0">
                <a:ea typeface="黑体" pitchFamily="49" charset="-122"/>
              </a:rPr>
              <a:t>-</a:t>
            </a:r>
            <a:r>
              <a:rPr lang="en-US" altLang="zh-CN" sz="2800">
                <a:ea typeface="黑体" pitchFamily="49" charset="-122"/>
              </a:rPr>
              <a:t>PA2.</a:t>
            </a:r>
            <a:r>
              <a:rPr lang="en-US" altLang="zh-CN" sz="2800" dirty="0" err="1">
                <a:ea typeface="黑体" pitchFamily="49" charset="-122"/>
              </a:rPr>
              <a:t>zip</a:t>
            </a:r>
            <a:r>
              <a:rPr lang="zh-CN" altLang="en-US" sz="2800" dirty="0">
                <a:ea typeface="黑体" pitchFamily="49" charset="-122"/>
              </a:rPr>
              <a:t>”</a:t>
            </a:r>
            <a:endParaRPr lang="en-US" altLang="zh-CN" sz="2800" dirty="0">
              <a:ea typeface="黑体" pitchFamily="49" charset="-122"/>
            </a:endParaRPr>
          </a:p>
          <a:p>
            <a:pPr marL="857250" lvl="1" indent="-457200">
              <a:lnSpc>
                <a:spcPts val="4200"/>
              </a:lnSpc>
              <a:spcBef>
                <a:spcPts val="600"/>
              </a:spcBef>
              <a:buFont typeface="Arial" panose="020B0604020202020204" pitchFamily="34" charset="0"/>
              <a:buChar char="•"/>
            </a:pPr>
            <a:r>
              <a:rPr lang="zh-CN" altLang="en-US" sz="2800" dirty="0">
                <a:ea typeface="黑体" pitchFamily="49" charset="-122"/>
              </a:rPr>
              <a:t>必须严格按上述步骤操作，否则将造成无法自动评测，后果自负</a:t>
            </a:r>
            <a:endParaRPr lang="en-US" altLang="zh-CN" sz="2800" dirty="0">
              <a:ea typeface="黑体" pitchFamily="49" charset="-122"/>
            </a:endParaRPr>
          </a:p>
          <a:p>
            <a:pPr>
              <a:lnSpc>
                <a:spcPts val="4200"/>
              </a:lnSpc>
              <a:spcBef>
                <a:spcPts val="600"/>
              </a:spcBef>
            </a:pPr>
            <a:r>
              <a:rPr lang="zh-CN" altLang="en-US" sz="3200" dirty="0">
                <a:ea typeface="黑体" pitchFamily="49" charset="-122"/>
              </a:rPr>
              <a:t>实验报告在线完成，与最终工程一起提交。</a:t>
            </a:r>
            <a:endParaRPr lang="en-US" altLang="zh-CN" sz="2800" dirty="0">
              <a:ea typeface="黑体" pitchFamily="49" charset="-122"/>
            </a:endParaRPr>
          </a:p>
        </p:txBody>
      </p:sp>
    </p:spTree>
    <p:extLst>
      <p:ext uri="{BB962C8B-B14F-4D97-AF65-F5344CB8AC3E}">
        <p14:creationId xmlns:p14="http://schemas.microsoft.com/office/powerpoint/2010/main" val="29404253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Box 5"/>
          <p:cNvSpPr txBox="1">
            <a:spLocks noChangeArrowheads="1"/>
          </p:cNvSpPr>
          <p:nvPr/>
        </p:nvSpPr>
        <p:spPr bwMode="auto">
          <a:xfrm>
            <a:off x="1285875" y="1673225"/>
            <a:ext cx="6751638" cy="3096745"/>
          </a:xfrm>
          <a:prstGeom prst="rect">
            <a:avLst/>
          </a:prstGeom>
          <a:noFill/>
          <a:ln w="9525">
            <a:noFill/>
            <a:miter lim="800000"/>
            <a:headEnd/>
            <a:tailEnd/>
          </a:ln>
        </p:spPr>
        <p:txBody>
          <a:bodyPr>
            <a:spAutoFit/>
          </a:bodyPr>
          <a:lstStyle/>
          <a:p>
            <a:pPr algn="ctr">
              <a:lnSpc>
                <a:spcPts val="8000"/>
              </a:lnSpc>
            </a:pPr>
            <a:r>
              <a:rPr lang="en-US" altLang="zh-CN" sz="6000" dirty="0" err="1">
                <a:latin typeface="微软雅黑" pitchFamily="34" charset="-122"/>
                <a:ea typeface="微软雅黑" pitchFamily="34" charset="-122"/>
              </a:rPr>
              <a:t>PA2</a:t>
            </a:r>
            <a:r>
              <a:rPr lang="zh-CN" altLang="en-US" sz="6000" dirty="0">
                <a:latin typeface="微软雅黑" pitchFamily="34" charset="-122"/>
                <a:ea typeface="微软雅黑" pitchFamily="34" charset="-122"/>
              </a:rPr>
              <a:t>到此结束</a:t>
            </a:r>
            <a:endParaRPr lang="en-US" altLang="zh-CN" sz="6000" dirty="0">
              <a:latin typeface="微软雅黑" pitchFamily="34" charset="-122"/>
              <a:ea typeface="微软雅黑" pitchFamily="34" charset="-122"/>
            </a:endParaRPr>
          </a:p>
          <a:p>
            <a:pPr algn="ctr">
              <a:lnSpc>
                <a:spcPts val="8000"/>
              </a:lnSpc>
            </a:pPr>
            <a:endParaRPr lang="en-US" altLang="zh-CN" sz="6000" b="1" dirty="0">
              <a:solidFill>
                <a:srgbClr val="FF0000"/>
              </a:solidFill>
              <a:latin typeface="微软雅黑" pitchFamily="34" charset="-122"/>
              <a:ea typeface="微软雅黑" pitchFamily="34" charset="-122"/>
            </a:endParaRPr>
          </a:p>
          <a:p>
            <a:pPr algn="ctr">
              <a:lnSpc>
                <a:spcPts val="8000"/>
              </a:lnSpc>
            </a:pPr>
            <a:r>
              <a:rPr lang="en-US" altLang="zh-CN" sz="6000" b="1" dirty="0">
                <a:solidFill>
                  <a:srgbClr val="FF0000"/>
                </a:solidFill>
                <a:latin typeface="微软雅黑" pitchFamily="34" charset="-122"/>
                <a:ea typeface="微软雅黑" pitchFamily="34" charset="-122"/>
              </a:rPr>
              <a:t>Q&amp;A</a:t>
            </a:r>
            <a:r>
              <a:rPr lang="zh-CN" altLang="en-US" sz="6000" b="1" dirty="0">
                <a:solidFill>
                  <a:srgbClr val="FF0000"/>
                </a:solidFill>
                <a:latin typeface="微软雅黑" pitchFamily="34" charset="-122"/>
                <a:ea typeface="微软雅黑" pitchFamily="34" charset="-122"/>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98425"/>
            <a:ext cx="8229600" cy="561975"/>
          </a:xfrm>
        </p:spPr>
        <p:txBody>
          <a:bodyPr/>
          <a:lstStyle/>
          <a:p>
            <a:r>
              <a:rPr lang="zh-CN" altLang="en-US" sz="3600"/>
              <a:t>如何阅读</a:t>
            </a:r>
            <a:r>
              <a:rPr lang="en-US" altLang="zh-CN" sz="3600"/>
              <a:t>i386</a:t>
            </a:r>
            <a:r>
              <a:rPr lang="zh-CN" altLang="en-US" sz="3600"/>
              <a:t>手册中指令细节</a:t>
            </a:r>
          </a:p>
        </p:txBody>
      </p:sp>
      <p:sp>
        <p:nvSpPr>
          <p:cNvPr id="11267" name="TextBox 18"/>
          <p:cNvSpPr txBox="1">
            <a:spLocks noChangeArrowheads="1"/>
          </p:cNvSpPr>
          <p:nvPr/>
        </p:nvSpPr>
        <p:spPr bwMode="auto">
          <a:xfrm>
            <a:off x="296863" y="773113"/>
            <a:ext cx="6975475" cy="369887"/>
          </a:xfrm>
          <a:prstGeom prst="rect">
            <a:avLst/>
          </a:prstGeom>
          <a:noFill/>
          <a:ln w="9525">
            <a:noFill/>
            <a:miter lim="800000"/>
            <a:headEnd/>
            <a:tailEnd/>
          </a:ln>
        </p:spPr>
        <p:txBody>
          <a:bodyPr>
            <a:spAutoFit/>
          </a:bodyPr>
          <a:lstStyle/>
          <a:p>
            <a:r>
              <a:rPr lang="zh-CN" altLang="en-US">
                <a:solidFill>
                  <a:srgbClr val="0066CC"/>
                </a:solidFill>
                <a:latin typeface="微软雅黑" pitchFamily="34" charset="-122"/>
                <a:ea typeface="微软雅黑" pitchFamily="34" charset="-122"/>
              </a:rPr>
              <a:t>详见</a:t>
            </a:r>
            <a:r>
              <a:rPr lang="en-US" altLang="zh-CN">
                <a:solidFill>
                  <a:srgbClr val="0066CC"/>
                </a:solidFill>
                <a:latin typeface="微软雅黑" pitchFamily="34" charset="-122"/>
                <a:ea typeface="微软雅黑" pitchFamily="34" charset="-122"/>
              </a:rPr>
              <a:t>Intel 386</a:t>
            </a:r>
            <a:r>
              <a:rPr lang="zh-CN" altLang="en-US">
                <a:solidFill>
                  <a:srgbClr val="0066CC"/>
                </a:solidFill>
                <a:latin typeface="微软雅黑" pitchFamily="34" charset="-122"/>
                <a:ea typeface="微软雅黑" pitchFamily="34" charset="-122"/>
              </a:rPr>
              <a:t>手册：第</a:t>
            </a:r>
            <a:r>
              <a:rPr lang="en-US" altLang="zh-CN">
                <a:solidFill>
                  <a:srgbClr val="0066CC"/>
                </a:solidFill>
                <a:latin typeface="微软雅黑" pitchFamily="34" charset="-122"/>
                <a:ea typeface="微软雅黑" pitchFamily="34" charset="-122"/>
              </a:rPr>
              <a:t>17.2</a:t>
            </a:r>
            <a:r>
              <a:rPr lang="zh-CN" altLang="en-US">
                <a:solidFill>
                  <a:srgbClr val="0066CC"/>
                </a:solidFill>
                <a:latin typeface="微软雅黑" pitchFamily="34" charset="-122"/>
                <a:ea typeface="微软雅黑" pitchFamily="34" charset="-122"/>
              </a:rPr>
              <a:t>节和附录</a:t>
            </a:r>
            <a:r>
              <a:rPr lang="en-US" altLang="zh-CN">
                <a:solidFill>
                  <a:srgbClr val="0066CC"/>
                </a:solidFill>
                <a:latin typeface="微软雅黑" pitchFamily="34" charset="-122"/>
                <a:ea typeface="微软雅黑" pitchFamily="34" charset="-122"/>
              </a:rPr>
              <a:t>A</a:t>
            </a:r>
            <a:r>
              <a:rPr lang="zh-CN" altLang="en-US">
                <a:solidFill>
                  <a:srgbClr val="0066CC"/>
                </a:solidFill>
                <a:latin typeface="微软雅黑" pitchFamily="34" charset="-122"/>
                <a:ea typeface="微软雅黑" pitchFamily="34" charset="-122"/>
              </a:rPr>
              <a:t>（</a:t>
            </a:r>
            <a:r>
              <a:rPr lang="en-US" altLang="zh-CN">
                <a:solidFill>
                  <a:srgbClr val="0066CC"/>
                </a:solidFill>
                <a:latin typeface="微软雅黑" pitchFamily="34" charset="-122"/>
                <a:ea typeface="微软雅黑" pitchFamily="34" charset="-122"/>
              </a:rPr>
              <a:t>opcode map</a:t>
            </a:r>
            <a:r>
              <a:rPr lang="zh-CN" altLang="en-US">
                <a:solidFill>
                  <a:srgbClr val="0066CC"/>
                </a:solidFill>
                <a:latin typeface="微软雅黑" pitchFamily="34" charset="-122"/>
                <a:ea typeface="微软雅黑" pitchFamily="34" charset="-122"/>
              </a:rPr>
              <a:t>）</a:t>
            </a:r>
          </a:p>
        </p:txBody>
      </p:sp>
      <p:pic>
        <p:nvPicPr>
          <p:cNvPr id="11268" name="Picture 13"/>
          <p:cNvPicPr>
            <a:picLocks noChangeAspect="1" noChangeArrowheads="1"/>
          </p:cNvPicPr>
          <p:nvPr/>
        </p:nvPicPr>
        <p:blipFill>
          <a:blip r:embed="rId3" cstate="print"/>
          <a:srcRect/>
          <a:stretch>
            <a:fillRect/>
          </a:stretch>
        </p:blipFill>
        <p:spPr bwMode="auto">
          <a:xfrm>
            <a:off x="341313" y="1179513"/>
            <a:ext cx="7651750" cy="5459412"/>
          </a:xfrm>
          <a:prstGeom prst="rect">
            <a:avLst/>
          </a:prstGeom>
          <a:noFill/>
          <a:ln w="9525">
            <a:noFill/>
            <a:miter lim="800000"/>
            <a:headEnd/>
            <a:tailEnd/>
          </a:ln>
        </p:spPr>
      </p:pic>
      <p:sp>
        <p:nvSpPr>
          <p:cNvPr id="14" name="矩形 13"/>
          <p:cNvSpPr/>
          <p:nvPr/>
        </p:nvSpPr>
        <p:spPr>
          <a:xfrm>
            <a:off x="701675" y="1314450"/>
            <a:ext cx="4230688" cy="314325"/>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270" name="TextBox 18"/>
          <p:cNvSpPr txBox="1">
            <a:spLocks noChangeArrowheads="1"/>
          </p:cNvSpPr>
          <p:nvPr/>
        </p:nvSpPr>
        <p:spPr bwMode="auto">
          <a:xfrm>
            <a:off x="6192838" y="1223963"/>
            <a:ext cx="1800225" cy="369887"/>
          </a:xfrm>
          <a:prstGeom prst="rect">
            <a:avLst/>
          </a:prstGeom>
          <a:noFill/>
          <a:ln w="9525">
            <a:noFill/>
            <a:miter lim="800000"/>
            <a:headEnd/>
            <a:tailEnd/>
          </a:ln>
        </p:spPr>
        <p:txBody>
          <a:bodyPr>
            <a:spAutoFit/>
          </a:bodyPr>
          <a:lstStyle/>
          <a:p>
            <a:r>
              <a:rPr lang="en-US" altLang="zh-CN" b="1">
                <a:solidFill>
                  <a:srgbClr val="7030A0"/>
                </a:solidFill>
                <a:latin typeface="微软雅黑" pitchFamily="34" charset="-122"/>
                <a:ea typeface="微软雅黑" pitchFamily="34" charset="-122"/>
              </a:rPr>
              <a:t>Opcode Table</a:t>
            </a:r>
            <a:endParaRPr lang="zh-CN" altLang="en-US" b="1">
              <a:solidFill>
                <a:srgbClr val="7030A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32710</TotalTime>
  <Words>11128</Words>
  <Application>Microsoft Office PowerPoint</Application>
  <PresentationFormat>全屏显示(4:3)</PresentationFormat>
  <Paragraphs>1211</Paragraphs>
  <Slides>83</Slides>
  <Notes>76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83</vt:i4>
      </vt:variant>
    </vt:vector>
  </HeadingPairs>
  <TitlesOfParts>
    <vt:vector size="93" baseType="lpstr">
      <vt:lpstr>Monotype Sorts</vt:lpstr>
      <vt:lpstr>华文彩云</vt:lpstr>
      <vt:lpstr>微软雅黑</vt:lpstr>
      <vt:lpstr>Arial</vt:lpstr>
      <vt:lpstr>Centaur</vt:lpstr>
      <vt:lpstr>Consolas</vt:lpstr>
      <vt:lpstr>Tahoma</vt:lpstr>
      <vt:lpstr>Times New Roman</vt:lpstr>
      <vt:lpstr>Wingdings</vt:lpstr>
      <vt:lpstr>默认设计模板</vt:lpstr>
      <vt:lpstr>PA2 – 指令系统  天津大学 智能与计算学部 魏继增</vt:lpstr>
      <vt:lpstr>主要内容</vt:lpstr>
      <vt:lpstr>实验目的</vt:lpstr>
      <vt:lpstr>回顾：NEMU启动和模拟的运行环境</vt:lpstr>
      <vt:lpstr>指令执行主循环 — — cpu_exec()</vt:lpstr>
      <vt:lpstr>i386 (IA-32)的指令格式 - 1</vt:lpstr>
      <vt:lpstr>i386 (IA-32)的指令格式 - 2</vt:lpstr>
      <vt:lpstr>i386 (IA-32)的指令格式举例</vt:lpstr>
      <vt:lpstr>如何阅读i386手册中指令细节</vt:lpstr>
      <vt:lpstr>Opcode Table的阅读 - 1</vt:lpstr>
      <vt:lpstr>Opcode Table的阅读 - 2</vt:lpstr>
      <vt:lpstr>Opcode Table的阅读 - 3</vt:lpstr>
      <vt:lpstr>Opcode Table的阅读 - 4</vt:lpstr>
      <vt:lpstr>Opcode Table的阅读 - 5</vt:lpstr>
      <vt:lpstr>其他信息</vt:lpstr>
      <vt:lpstr>NEMU中指令的执行 </vt:lpstr>
      <vt:lpstr>NEMU如何执行指令？— — exec()</vt:lpstr>
      <vt:lpstr>NEMU的指令周期 — — 取指IF</vt:lpstr>
      <vt:lpstr>NEMU的指令周期 — — 译码ID（1）</vt:lpstr>
      <vt:lpstr>NEMU的指令周期 — — 译码ID（2）</vt:lpstr>
      <vt:lpstr>NEMU的指令周期 — — 译码ID（3）</vt:lpstr>
      <vt:lpstr>NEMU的指令周期 — — 译码ID（4）</vt:lpstr>
      <vt:lpstr>NEMU的指令周期 — — 译码ID（5）</vt:lpstr>
      <vt:lpstr>NEMU的指令周期 — — 执行EX</vt:lpstr>
      <vt:lpstr>规律和体会</vt:lpstr>
      <vt:lpstr>nemu/src/cpu/exec目录</vt:lpstr>
      <vt:lpstr>如何在NEMU中添加指令？</vt:lpstr>
      <vt:lpstr>如何运行测试程序？（1）</vt:lpstr>
      <vt:lpstr>如何运行测试程序？（2）</vt:lpstr>
      <vt:lpstr>添加指令的注意事项 - - 如何调试</vt:lpstr>
      <vt:lpstr>其他注意事项</vt:lpstr>
      <vt:lpstr>主要内容</vt:lpstr>
      <vt:lpstr>实验目的</vt:lpstr>
      <vt:lpstr>Binary Scaling</vt:lpstr>
      <vt:lpstr>Binary Scaling（举例-1）</vt:lpstr>
      <vt:lpstr>Binary Scaling（举例-2）</vt:lpstr>
      <vt:lpstr>FLOAT类型常见的运算</vt:lpstr>
      <vt:lpstr>NEMU中与FLOAT类型相关的函数</vt:lpstr>
      <vt:lpstr>FLOAT类型相关函数的使用</vt:lpstr>
      <vt:lpstr>主要内容</vt:lpstr>
      <vt:lpstr>ELF目标文件 (1)</vt:lpstr>
      <vt:lpstr>ELF目标文件 (2)</vt:lpstr>
      <vt:lpstr>PowerPoint 演示文稿</vt:lpstr>
      <vt:lpstr>ELF可重定位目标文件格式</vt:lpstr>
      <vt:lpstr>ELF可执行目标文件格式</vt:lpstr>
      <vt:lpstr>ELF头（1）</vt:lpstr>
      <vt:lpstr>ELF头（2）</vt:lpstr>
      <vt:lpstr>实验目的和要求</vt:lpstr>
      <vt:lpstr>强化调试器（1）— — 变量支持</vt:lpstr>
      <vt:lpstr>符号表（Symbol Table）</vt:lpstr>
      <vt:lpstr>符号表表项的数据结构</vt:lpstr>
      <vt:lpstr>字符串表（String Table）</vt:lpstr>
      <vt:lpstr>符号表和字符串表的关系</vt:lpstr>
      <vt:lpstr>如何添加变量支持</vt:lpstr>
      <vt:lpstr>IA-32过程调用的机器级表示</vt:lpstr>
      <vt:lpstr>PowerPoint 演示文稿</vt:lpstr>
      <vt:lpstr>入口参数的位置</vt:lpstr>
      <vt:lpstr>PowerPoint 演示文稿</vt:lpstr>
      <vt:lpstr>打印栈帧链（2）</vt:lpstr>
      <vt:lpstr>主要内容</vt:lpstr>
      <vt:lpstr>实验目的和要求</vt:lpstr>
      <vt:lpstr>可执行ELF文件的组织</vt:lpstr>
      <vt:lpstr>可执行目标文件中的程序头表</vt:lpstr>
      <vt:lpstr>如何根据segment属性进行加载</vt:lpstr>
      <vt:lpstr>Kernel简介</vt:lpstr>
      <vt:lpstr>Kernel的源文件组织</vt:lpstr>
      <vt:lpstr>当前kernel的工作流程</vt:lpstr>
      <vt:lpstr>实现程序加载功能 — — 源代码</vt:lpstr>
      <vt:lpstr>实现程序加载功能 — — 修改Makefile</vt:lpstr>
      <vt:lpstr>NEMU中物理内存的变化</vt:lpstr>
      <vt:lpstr>主要内容</vt:lpstr>
      <vt:lpstr>实验目的和要求</vt:lpstr>
      <vt:lpstr>print-FLOAT.c测试程序</vt:lpstr>
      <vt:lpstr>“劫持”_vfprintf_internal() 函数（1）</vt:lpstr>
      <vt:lpstr>“劫持”_vfprintf_internal() 函数（2）</vt:lpstr>
      <vt:lpstr>修改函数调用目标（1）</vt:lpstr>
      <vt:lpstr>修改函数调用目标（2）</vt:lpstr>
      <vt:lpstr>设置正确的函数调用参数（1）</vt:lpstr>
      <vt:lpstr>设置正确的函数调用参数（2）</vt:lpstr>
      <vt:lpstr>清除其他浮点指令</vt:lpstr>
      <vt:lpstr>新问题：再次遇到浮点指令</vt:lpstr>
      <vt:lpstr>PowerPoint 演示文稿</vt:lpstr>
      <vt:lpstr>PowerPoint 演示文稿</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WJZ</cp:lastModifiedBy>
  <cp:revision>2560</cp:revision>
  <dcterms:created xsi:type="dcterms:W3CDTF">2008-04-26T09:05:28Z</dcterms:created>
  <dcterms:modified xsi:type="dcterms:W3CDTF">2021-08-21T02:36:32Z</dcterms:modified>
</cp:coreProperties>
</file>