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2918400" cx="43891200"/>
  <p:notesSz cx="7004050" cy="9290050"/>
  <p:embeddedFontLst>
    <p:embeddedFont>
      <p:font typeface="Candara"/>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3824">
          <p15:clr>
            <a:srgbClr val="A4A3A4"/>
          </p15:clr>
        </p15:guide>
      </p15:sldGuideLst>
    </p:ext>
    <p:ext uri="http://customooxmlschemas.google.com/">
      <go:slidesCustomData xmlns:go="http://customooxmlschemas.google.com/" r:id="rId11" roundtripDataSignature="AMtx7mjEnFtf2or7YUawPCieQ+he4pz3/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font" Target="fonts/Candara-boldItalic.fntdata"/><Relationship Id="rId9" Type="http://schemas.openxmlformats.org/officeDocument/2006/relationships/font" Target="fonts/Candar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Candara-regular.fntdata"/><Relationship Id="rId8" Type="http://schemas.openxmlformats.org/officeDocument/2006/relationships/font" Target="fonts/Candar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67575" y="696750"/>
            <a:ext cx="4669600" cy="3483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00400" y="4412750"/>
            <a:ext cx="5603225" cy="41805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1:notes"/>
          <p:cNvSpPr txBox="1"/>
          <p:nvPr>
            <p:ph idx="1" type="body"/>
          </p:nvPr>
        </p:nvSpPr>
        <p:spPr>
          <a:xfrm>
            <a:off x="700400" y="4412750"/>
            <a:ext cx="5603225" cy="418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 name="Google Shape;32;p1:notes"/>
          <p:cNvSpPr/>
          <p:nvPr>
            <p:ph idx="2" type="sldImg"/>
          </p:nvPr>
        </p:nvSpPr>
        <p:spPr>
          <a:xfrm>
            <a:off x="1179513" y="696913"/>
            <a:ext cx="4645025" cy="34829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 name="Shape 11"/>
        <p:cNvGrpSpPr/>
        <p:nvPr/>
      </p:nvGrpSpPr>
      <p:grpSpPr>
        <a:xfrm>
          <a:off x="0" y="0"/>
          <a:ext cx="0" cy="0"/>
          <a:chOff x="0" y="0"/>
          <a:chExt cx="0" cy="0"/>
        </a:xfrm>
      </p:grpSpPr>
      <p:sp>
        <p:nvSpPr>
          <p:cNvPr id="12" name="Google Shape;12;p3"/>
          <p:cNvSpPr/>
          <p:nvPr/>
        </p:nvSpPr>
        <p:spPr>
          <a:xfrm>
            <a:off x="43159681" y="0"/>
            <a:ext cx="731520" cy="32918401"/>
          </a:xfrm>
          <a:prstGeom prst="rect">
            <a:avLst/>
          </a:prstGeom>
          <a:solidFill>
            <a:srgbClr val="D6E3BC"/>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6400"/>
              <a:buFont typeface="Arial"/>
              <a:buNone/>
            </a:pPr>
            <a:r>
              <a:t/>
            </a:r>
            <a:endParaRPr b="0" i="0" sz="6400" u="none" cap="none" strike="noStrike">
              <a:solidFill>
                <a:schemeClr val="lt1"/>
              </a:solidFill>
              <a:latin typeface="Calibri"/>
              <a:ea typeface="Calibri"/>
              <a:cs typeface="Calibri"/>
              <a:sym typeface="Calibri"/>
            </a:endParaRPr>
          </a:p>
        </p:txBody>
      </p:sp>
      <p:sp>
        <p:nvSpPr>
          <p:cNvPr id="13" name="Google Shape;13;p3"/>
          <p:cNvSpPr/>
          <p:nvPr/>
        </p:nvSpPr>
        <p:spPr>
          <a:xfrm>
            <a:off x="0" y="0"/>
            <a:ext cx="731520" cy="32918401"/>
          </a:xfrm>
          <a:prstGeom prst="rect">
            <a:avLst/>
          </a:prstGeom>
          <a:solidFill>
            <a:srgbClr val="D6E3BC"/>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6400"/>
              <a:buFont typeface="Arial"/>
              <a:buNone/>
            </a:pPr>
            <a:r>
              <a:t/>
            </a:r>
            <a:endParaRPr b="0" i="0" sz="6400" u="none" cap="none" strike="noStrike">
              <a:solidFill>
                <a:schemeClr val="lt1"/>
              </a:solidFill>
              <a:latin typeface="Calibri"/>
              <a:ea typeface="Calibri"/>
              <a:cs typeface="Calibri"/>
              <a:sym typeface="Calibri"/>
            </a:endParaRPr>
          </a:p>
        </p:txBody>
      </p:sp>
      <p:sp>
        <p:nvSpPr>
          <p:cNvPr id="14" name="Google Shape;14;p3"/>
          <p:cNvSpPr/>
          <p:nvPr/>
        </p:nvSpPr>
        <p:spPr>
          <a:xfrm>
            <a:off x="0" y="0"/>
            <a:ext cx="43891199" cy="4114800"/>
          </a:xfrm>
          <a:prstGeom prst="rect">
            <a:avLst/>
          </a:prstGeom>
          <a:solidFill>
            <a:srgbClr val="030340"/>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6400"/>
              <a:buFont typeface="Arial"/>
              <a:buNone/>
            </a:pPr>
            <a:r>
              <a:t/>
            </a:r>
            <a:endParaRPr b="0" i="0" sz="6400" u="none" cap="none" strike="noStrike">
              <a:solidFill>
                <a:schemeClr val="lt1"/>
              </a:solidFill>
              <a:latin typeface="Calibri"/>
              <a:ea typeface="Calibri"/>
              <a:cs typeface="Calibri"/>
              <a:sym typeface="Calibri"/>
            </a:endParaRPr>
          </a:p>
        </p:txBody>
      </p:sp>
      <p:sp>
        <p:nvSpPr>
          <p:cNvPr id="15" name="Google Shape;15;p3"/>
          <p:cNvSpPr/>
          <p:nvPr/>
        </p:nvSpPr>
        <p:spPr>
          <a:xfrm>
            <a:off x="0" y="28803600"/>
            <a:ext cx="43891199" cy="4114800"/>
          </a:xfrm>
          <a:prstGeom prst="rect">
            <a:avLst/>
          </a:prstGeom>
          <a:solidFill>
            <a:srgbClr val="B7CCE4"/>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6400"/>
              <a:buFont typeface="Arial"/>
              <a:buNone/>
            </a:pPr>
            <a:r>
              <a:t/>
            </a:r>
            <a:endParaRPr b="0" i="0" sz="6400" u="none" cap="none" strike="noStrike">
              <a:solidFill>
                <a:schemeClr val="lt1"/>
              </a:solidFill>
              <a:latin typeface="Calibri"/>
              <a:ea typeface="Calibri"/>
              <a:cs typeface="Calibri"/>
              <a:sym typeface="Calibri"/>
            </a:endParaRPr>
          </a:p>
        </p:txBody>
      </p:sp>
      <p:sp>
        <p:nvSpPr>
          <p:cNvPr id="16" name="Google Shape;16;p3"/>
          <p:cNvSpPr/>
          <p:nvPr/>
        </p:nvSpPr>
        <p:spPr>
          <a:xfrm>
            <a:off x="-10515600" y="0"/>
            <a:ext cx="9601200" cy="32918401"/>
          </a:xfrm>
          <a:prstGeom prst="rect">
            <a:avLst/>
          </a:prstGeom>
          <a:solidFill>
            <a:srgbClr val="D8D8D8"/>
          </a:solidFill>
          <a:ln>
            <a:noFill/>
          </a:ln>
        </p:spPr>
        <p:txBody>
          <a:bodyPr anchorCtr="0" anchor="t" bIns="171400" lIns="171400" spcFirstLastPara="1" rIns="171400" wrap="square" tIns="171400">
            <a:noAutofit/>
          </a:bodyPr>
          <a:lstStyle/>
          <a:p>
            <a:pPr indent="0" lvl="0" marL="0" marR="0" rtl="0" algn="l">
              <a:lnSpc>
                <a:spcPct val="100000"/>
              </a:lnSpc>
              <a:spcBef>
                <a:spcPts val="0"/>
              </a:spcBef>
              <a:spcAft>
                <a:spcPts val="0"/>
              </a:spcAft>
              <a:buClr>
                <a:srgbClr val="000000"/>
              </a:buClr>
              <a:buSzPts val="7200"/>
              <a:buFont typeface="Arial"/>
              <a:buNone/>
            </a:pPr>
            <a:r>
              <a:rPr b="0" i="0" lang="en-US" sz="7200" u="none" cap="none" strike="noStrike">
                <a:solidFill>
                  <a:srgbClr val="7F7F7F"/>
                </a:solidFill>
                <a:latin typeface="Calibri"/>
                <a:ea typeface="Calibri"/>
                <a:cs typeface="Calibri"/>
                <a:sym typeface="Calibri"/>
              </a:rPr>
              <a:t>Poster Print Size:</a:t>
            </a:r>
            <a:endParaRPr b="0" i="0" sz="72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This poster template is 36” high by 48” wide. It can be used to print a Tri-Fold poster with 12” wings.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7200"/>
              <a:buFont typeface="Arial"/>
              <a:buNone/>
            </a:pPr>
            <a:r>
              <a:rPr b="0" i="0" lang="en-US" sz="7200" u="none" cap="none" strike="noStrike">
                <a:solidFill>
                  <a:srgbClr val="7F7F7F"/>
                </a:solidFill>
                <a:latin typeface="Calibri"/>
                <a:ea typeface="Calibri"/>
                <a:cs typeface="Calibri"/>
                <a:sym typeface="Calibri"/>
              </a:rPr>
              <a:t>Placeholders: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7200"/>
              <a:buFont typeface="Arial"/>
              <a:buNone/>
            </a:pPr>
            <a:r>
              <a:rPr b="0" i="0" lang="en-US" sz="7200" u="none" cap="none" strike="noStrike">
                <a:solidFill>
                  <a:srgbClr val="7F7F7F"/>
                </a:solidFill>
                <a:latin typeface="Calibri"/>
                <a:ea typeface="Calibri"/>
                <a:cs typeface="Calibri"/>
                <a:sym typeface="Calibri"/>
              </a:rPr>
              <a:t>Image Quality: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You can place digital photos or logo art in your poster file by selecting the </a:t>
            </a:r>
            <a:r>
              <a:rPr b="1" i="0" lang="en-US" sz="4900" u="none" cap="none" strike="noStrike">
                <a:solidFill>
                  <a:srgbClr val="7F7F7F"/>
                </a:solidFill>
                <a:latin typeface="Calibri"/>
                <a:ea typeface="Calibri"/>
                <a:cs typeface="Calibri"/>
                <a:sym typeface="Calibri"/>
              </a:rPr>
              <a:t>Insert, Picture</a:t>
            </a:r>
            <a:r>
              <a:rPr b="0" i="0" lang="en-US" sz="4900" u="none" cap="none" strike="noStrike">
                <a:solidFill>
                  <a:srgbClr val="7F7F7F"/>
                </a:solidFill>
                <a:latin typeface="Calibri"/>
                <a:ea typeface="Calibri"/>
                <a:cs typeface="Calibri"/>
                <a:sym typeface="Calibri"/>
              </a:rPr>
              <a:t> command, or by using standard copy &amp; paste. For best results, all graphic elements should be at least </a:t>
            </a:r>
            <a:r>
              <a:rPr b="1" i="0" lang="en-US" sz="4900" u="none" cap="none" strike="noStrike">
                <a:solidFill>
                  <a:srgbClr val="7F7F7F"/>
                </a:solidFill>
                <a:latin typeface="Calibri"/>
                <a:ea typeface="Calibri"/>
                <a:cs typeface="Calibri"/>
                <a:sym typeface="Calibri"/>
              </a:rPr>
              <a:t>150-200 pixels per inch in their final printed size</a:t>
            </a:r>
            <a:r>
              <a:rPr b="0" i="0" lang="en-US" sz="4900" u="none" cap="none" strike="noStrike">
                <a:solidFill>
                  <a:srgbClr val="7F7F7F"/>
                </a:solidFill>
                <a:latin typeface="Calibri"/>
                <a:ea typeface="Calibri"/>
                <a:cs typeface="Calibri"/>
                <a:sym typeface="Calibri"/>
              </a:rPr>
              <a:t>. For instance, a 1600 x 1200 pixel photo will usually look fine up to 8“-10” wide on your printed poster.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1800"/>
              </a:spcBef>
              <a:spcAft>
                <a:spcPts val="0"/>
              </a:spcAft>
              <a:buClr>
                <a:srgbClr val="000000"/>
              </a:buClr>
              <a:buSzPts val="3600"/>
              <a:buFont typeface="Arial"/>
              <a:buNone/>
            </a:pPr>
            <a:br>
              <a:rPr b="0" i="0" lang="en-US" sz="3600" u="none" cap="none" strike="noStrike">
                <a:solidFill>
                  <a:srgbClr val="7F7F7F"/>
                </a:solidFill>
                <a:latin typeface="Calibri"/>
                <a:ea typeface="Calibri"/>
                <a:cs typeface="Calibri"/>
                <a:sym typeface="Calibri"/>
              </a:rPr>
            </a:br>
            <a:r>
              <a:rPr b="0" i="0" lang="en-US" sz="3600" u="none" cap="none" strike="noStrike">
                <a:solidFill>
                  <a:srgbClr val="7F7F7F"/>
                </a:solidFill>
                <a:latin typeface="Calibri"/>
                <a:ea typeface="Calibri"/>
                <a:cs typeface="Calibri"/>
                <a:sym typeface="Calibri"/>
              </a:rPr>
              <a:t>[This sidebar area does not print.]</a:t>
            </a:r>
            <a:endParaRPr b="0" i="0" sz="1400" u="none" cap="none" strike="noStrike">
              <a:solidFill>
                <a:srgbClr val="000000"/>
              </a:solidFill>
              <a:latin typeface="Arial"/>
              <a:ea typeface="Arial"/>
              <a:cs typeface="Arial"/>
              <a:sym typeface="Arial"/>
            </a:endParaRPr>
          </a:p>
        </p:txBody>
      </p:sp>
      <p:grpSp>
        <p:nvGrpSpPr>
          <p:cNvPr id="17" name="Google Shape;17;p3"/>
          <p:cNvGrpSpPr/>
          <p:nvPr/>
        </p:nvGrpSpPr>
        <p:grpSpPr>
          <a:xfrm>
            <a:off x="44805600" y="0"/>
            <a:ext cx="9601200" cy="32918399"/>
            <a:chOff x="33832800" y="0"/>
            <a:chExt cx="12801600" cy="43891199"/>
          </a:xfrm>
        </p:grpSpPr>
        <p:sp>
          <p:nvSpPr>
            <p:cNvPr id="18" name="Google Shape;18;p3"/>
            <p:cNvSpPr/>
            <p:nvPr/>
          </p:nvSpPr>
          <p:spPr>
            <a:xfrm>
              <a:off x="33832800" y="0"/>
              <a:ext cx="12801600" cy="43891199"/>
            </a:xfrm>
            <a:prstGeom prst="rect">
              <a:avLst/>
            </a:prstGeom>
            <a:solidFill>
              <a:srgbClr val="D8D8D8"/>
            </a:solidFill>
            <a:ln>
              <a:noFill/>
            </a:ln>
          </p:spPr>
          <p:txBody>
            <a:bodyPr anchorCtr="0" anchor="t" bIns="228600" lIns="228600" spcFirstLastPara="1" rIns="228600" wrap="square" tIns="228600">
              <a:noAutofit/>
            </a:bodyPr>
            <a:lstStyle/>
            <a:p>
              <a:pPr indent="0" lvl="0" marL="0" marR="0" rtl="0" algn="l">
                <a:lnSpc>
                  <a:spcPct val="100000"/>
                </a:lnSpc>
                <a:spcBef>
                  <a:spcPts val="0"/>
                </a:spcBef>
                <a:spcAft>
                  <a:spcPts val="0"/>
                </a:spcAft>
                <a:buClr>
                  <a:srgbClr val="000000"/>
                </a:buClr>
                <a:buSzPts val="7200"/>
                <a:buFont typeface="Arial"/>
                <a:buNone/>
              </a:pPr>
              <a:r>
                <a:rPr b="0" i="0" lang="en-US" sz="7200" u="none" cap="none" strike="noStrike">
                  <a:solidFill>
                    <a:srgbClr val="7F7F7F"/>
                  </a:solidFill>
                  <a:latin typeface="Calibri"/>
                  <a:ea typeface="Calibri"/>
                  <a:cs typeface="Calibri"/>
                  <a:sym typeface="Calibri"/>
                </a:rPr>
                <a:t>Change Color Theme:</a:t>
              </a:r>
              <a:endParaRPr b="0" i="0" sz="72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This template is designed to use the built-in color themes in the newer versions of PowerPoint.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To change the color theme, select the </a:t>
              </a:r>
              <a:r>
                <a:rPr b="1" i="0" lang="en-US" sz="4900" u="none" cap="none" strike="noStrike">
                  <a:solidFill>
                    <a:srgbClr val="7F7F7F"/>
                  </a:solidFill>
                  <a:latin typeface="Calibri"/>
                  <a:ea typeface="Calibri"/>
                  <a:cs typeface="Calibri"/>
                  <a:sym typeface="Calibri"/>
                </a:rPr>
                <a:t>Design</a:t>
              </a:r>
              <a:r>
                <a:rPr b="0" i="0" lang="en-US" sz="4900" u="none" cap="none" strike="noStrike">
                  <a:solidFill>
                    <a:srgbClr val="7F7F7F"/>
                  </a:solidFill>
                  <a:latin typeface="Calibri"/>
                  <a:ea typeface="Calibri"/>
                  <a:cs typeface="Calibri"/>
                  <a:sym typeface="Calibri"/>
                </a:rPr>
                <a:t> tab, then select the </a:t>
              </a:r>
              <a:r>
                <a:rPr b="1" i="0" lang="en-US" sz="4900" u="none" cap="none" strike="noStrike">
                  <a:solidFill>
                    <a:srgbClr val="7F7F7F"/>
                  </a:solidFill>
                  <a:latin typeface="Calibri"/>
                  <a:ea typeface="Calibri"/>
                  <a:cs typeface="Calibri"/>
                  <a:sym typeface="Calibri"/>
                </a:rPr>
                <a:t>Colors</a:t>
              </a:r>
              <a:r>
                <a:rPr b="0" i="0" lang="en-US" sz="4900" u="none" cap="none" strike="noStrike">
                  <a:solidFill>
                    <a:srgbClr val="7F7F7F"/>
                  </a:solidFill>
                  <a:latin typeface="Calibri"/>
                  <a:ea typeface="Calibri"/>
                  <a:cs typeface="Calibri"/>
                  <a:sym typeface="Calibri"/>
                </a:rPr>
                <a:t> drop-down list.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The default color theme for this template is “Office”, so you can always return to that after trying some of the alternatives.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7200"/>
                <a:buFont typeface="Arial"/>
                <a:buNone/>
              </a:pPr>
              <a:r>
                <a:rPr b="0" i="0" lang="en-US" sz="7200" u="none" cap="none" strike="noStrike">
                  <a:solidFill>
                    <a:srgbClr val="7F7F7F"/>
                  </a:solidFill>
                  <a:latin typeface="Calibri"/>
                  <a:ea typeface="Calibri"/>
                  <a:cs typeface="Calibri"/>
                  <a:sym typeface="Calibri"/>
                </a:rPr>
                <a:t>Printing Your Poster: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Once your poster file is ready, visit </a:t>
              </a:r>
              <a:r>
                <a:rPr b="1" i="0" lang="en-US" sz="4900" u="none" cap="none" strike="noStrike">
                  <a:solidFill>
                    <a:srgbClr val="7F7F7F"/>
                  </a:solidFill>
                  <a:latin typeface="Calibri"/>
                  <a:ea typeface="Calibri"/>
                  <a:cs typeface="Calibri"/>
                  <a:sym typeface="Calibri"/>
                </a:rPr>
                <a:t>www.genigraphics.com</a:t>
              </a:r>
              <a:r>
                <a:rPr b="0" i="0" lang="en-US" sz="4900" u="none" cap="none" strike="noStrike">
                  <a:solidFill>
                    <a:srgbClr val="7F7F7F"/>
                  </a:solidFill>
                  <a:latin typeface="Calibri"/>
                  <a:ea typeface="Calibri"/>
                  <a:cs typeface="Calibri"/>
                  <a:sym typeface="Calibri"/>
                </a:rPr>
                <a:t> to order a high-quality, affordable poster print. Every order receives a free design review and we can deliver as fast as next business day within the US and Canada.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Genigraphics® has been producing output from PowerPoint® longer than anyone in the industry; dating back to when we helped Microsoft® design the PowerPoint® software.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US and Canada:  1-800-790-4001</a:t>
              </a:r>
              <a:br>
                <a:rPr b="0" i="0" lang="en-US" sz="4900" u="none" cap="none" strike="noStrike">
                  <a:solidFill>
                    <a:srgbClr val="7F7F7F"/>
                  </a:solidFill>
                  <a:latin typeface="Calibri"/>
                  <a:ea typeface="Calibri"/>
                  <a:cs typeface="Calibri"/>
                  <a:sym typeface="Calibri"/>
                </a:rPr>
              </a:br>
              <a:r>
                <a:rPr b="0" i="0" lang="en-US" sz="4900" u="none" cap="none" strike="noStrike">
                  <a:solidFill>
                    <a:srgbClr val="7F7F7F"/>
                  </a:solidFill>
                  <a:latin typeface="Calibri"/>
                  <a:ea typeface="Calibri"/>
                  <a:cs typeface="Calibri"/>
                  <a:sym typeface="Calibri"/>
                </a:rPr>
                <a:t>Email: info@genigraphics.com</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600"/>
                <a:buFont typeface="Arial"/>
                <a:buNone/>
              </a:pPr>
              <a:br>
                <a:rPr b="0" i="0" lang="en-US" sz="3600" u="none" cap="none" strike="noStrike">
                  <a:solidFill>
                    <a:srgbClr val="7F7F7F"/>
                  </a:solidFill>
                  <a:latin typeface="Calibri"/>
                  <a:ea typeface="Calibri"/>
                  <a:cs typeface="Calibri"/>
                  <a:sym typeface="Calibri"/>
                </a:rPr>
              </a:br>
              <a:r>
                <a:rPr b="0" i="0" lang="en-US" sz="3600" u="none" cap="none" strike="noStrike">
                  <a:solidFill>
                    <a:srgbClr val="7F7F7F"/>
                  </a:solidFill>
                  <a:latin typeface="Calibri"/>
                  <a:ea typeface="Calibri"/>
                  <a:cs typeface="Calibri"/>
                  <a:sym typeface="Calibri"/>
                </a:rPr>
                <a:t>[This sidebar area does not print.]</a:t>
              </a:r>
              <a:endParaRPr b="0" i="0" sz="1400" u="none" cap="none" strike="noStrike">
                <a:solidFill>
                  <a:srgbClr val="000000"/>
                </a:solidFill>
                <a:latin typeface="Arial"/>
                <a:ea typeface="Arial"/>
                <a:cs typeface="Arial"/>
                <a:sym typeface="Arial"/>
              </a:endParaRPr>
            </a:p>
          </p:txBody>
        </p:sp>
        <p:pic>
          <p:nvPicPr>
            <p:cNvPr id="19" name="Google Shape;19;p3"/>
            <p:cNvPicPr preferRelativeResize="0"/>
            <p:nvPr/>
          </p:nvPicPr>
          <p:blipFill rotWithShape="1">
            <a:blip r:embed="rId2">
              <a:alphaModFix/>
            </a:blip>
            <a:srcRect b="0" l="0" r="0" t="0"/>
            <a:stretch/>
          </p:blipFill>
          <p:spPr>
            <a:xfrm>
              <a:off x="34281341" y="9260274"/>
              <a:ext cx="11904515" cy="10246926"/>
            </a:xfrm>
            <a:prstGeom prst="rect">
              <a:avLst/>
            </a:prstGeom>
            <a:noFill/>
            <a:ln>
              <a:noFill/>
            </a:ln>
          </p:spPr>
        </p:pic>
      </p:grpSp>
      <p:grpSp>
        <p:nvGrpSpPr>
          <p:cNvPr id="20" name="Google Shape;20;p3"/>
          <p:cNvGrpSpPr/>
          <p:nvPr/>
        </p:nvGrpSpPr>
        <p:grpSpPr>
          <a:xfrm>
            <a:off x="7033287" y="-1257300"/>
            <a:ext cx="29923714" cy="35653980"/>
            <a:chOff x="7033287" y="-1257300"/>
            <a:chExt cx="29923714" cy="35653980"/>
          </a:xfrm>
        </p:grpSpPr>
        <p:sp>
          <p:nvSpPr>
            <p:cNvPr id="21" name="Google Shape;21;p3"/>
            <p:cNvSpPr txBox="1"/>
            <p:nvPr/>
          </p:nvSpPr>
          <p:spPr>
            <a:xfrm>
              <a:off x="7033287" y="-1247269"/>
              <a:ext cx="3634713" cy="107721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400"/>
                <a:buFont typeface="Arial"/>
                <a:buNone/>
              </a:pPr>
              <a:r>
                <a:rPr b="0" i="0" lang="en-US" sz="6400" u="none" cap="none" strike="noStrike">
                  <a:solidFill>
                    <a:srgbClr val="7F7F7F"/>
                  </a:solidFill>
                  <a:latin typeface="Calibri"/>
                  <a:ea typeface="Calibri"/>
                  <a:cs typeface="Calibri"/>
                  <a:sym typeface="Calibri"/>
                </a:rPr>
                <a:t>Folds here</a:t>
              </a:r>
              <a:endParaRPr b="0" i="0" sz="1400" u="none" cap="none" strike="noStrike">
                <a:solidFill>
                  <a:srgbClr val="000000"/>
                </a:solidFill>
                <a:latin typeface="Arial"/>
                <a:ea typeface="Arial"/>
                <a:cs typeface="Arial"/>
                <a:sym typeface="Arial"/>
              </a:endParaRPr>
            </a:p>
          </p:txBody>
        </p:sp>
        <p:cxnSp>
          <p:nvCxnSpPr>
            <p:cNvPr id="22" name="Google Shape;22;p3"/>
            <p:cNvCxnSpPr/>
            <p:nvPr/>
          </p:nvCxnSpPr>
          <p:spPr>
            <a:xfrm>
              <a:off x="10972800" y="-1257300"/>
              <a:ext cx="0" cy="1097280"/>
            </a:xfrm>
            <a:prstGeom prst="straightConnector1">
              <a:avLst/>
            </a:prstGeom>
            <a:noFill/>
            <a:ln cap="flat" cmpd="sng" w="63500">
              <a:solidFill>
                <a:srgbClr val="7F7F7F"/>
              </a:solidFill>
              <a:prstDash val="solid"/>
              <a:round/>
              <a:headEnd len="sm" w="sm" type="none"/>
              <a:tailEnd len="med" w="med" type="stealth"/>
            </a:ln>
          </p:spPr>
        </p:cxnSp>
        <p:sp>
          <p:nvSpPr>
            <p:cNvPr id="23" name="Google Shape;23;p3"/>
            <p:cNvSpPr txBox="1"/>
            <p:nvPr/>
          </p:nvSpPr>
          <p:spPr>
            <a:xfrm>
              <a:off x="33322288" y="-1247269"/>
              <a:ext cx="3634713" cy="107721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400"/>
                <a:buFont typeface="Arial"/>
                <a:buNone/>
              </a:pPr>
              <a:r>
                <a:rPr b="0" i="0" lang="en-US" sz="6400" u="none" cap="none" strike="noStrike">
                  <a:solidFill>
                    <a:srgbClr val="7F7F7F"/>
                  </a:solidFill>
                  <a:latin typeface="Calibri"/>
                  <a:ea typeface="Calibri"/>
                  <a:cs typeface="Calibri"/>
                  <a:sym typeface="Calibri"/>
                </a:rPr>
                <a:t>Folds here</a:t>
              </a:r>
              <a:endParaRPr b="0" i="0" sz="1400" u="none" cap="none" strike="noStrike">
                <a:solidFill>
                  <a:srgbClr val="000000"/>
                </a:solidFill>
                <a:latin typeface="Arial"/>
                <a:ea typeface="Arial"/>
                <a:cs typeface="Arial"/>
                <a:sym typeface="Arial"/>
              </a:endParaRPr>
            </a:p>
          </p:txBody>
        </p:sp>
        <p:cxnSp>
          <p:nvCxnSpPr>
            <p:cNvPr id="24" name="Google Shape;24;p3"/>
            <p:cNvCxnSpPr/>
            <p:nvPr/>
          </p:nvCxnSpPr>
          <p:spPr>
            <a:xfrm>
              <a:off x="32918400" y="-1257300"/>
              <a:ext cx="0" cy="1097280"/>
            </a:xfrm>
            <a:prstGeom prst="straightConnector1">
              <a:avLst/>
            </a:prstGeom>
            <a:noFill/>
            <a:ln cap="flat" cmpd="sng" w="63500">
              <a:solidFill>
                <a:srgbClr val="7F7F7F"/>
              </a:solidFill>
              <a:prstDash val="solid"/>
              <a:round/>
              <a:headEnd len="sm" w="sm" type="none"/>
              <a:tailEnd len="med" w="med" type="stealth"/>
            </a:ln>
          </p:spPr>
        </p:cxnSp>
        <p:sp>
          <p:nvSpPr>
            <p:cNvPr id="25" name="Google Shape;25;p3"/>
            <p:cNvSpPr txBox="1"/>
            <p:nvPr/>
          </p:nvSpPr>
          <p:spPr>
            <a:xfrm>
              <a:off x="7033287" y="33309431"/>
              <a:ext cx="3634713" cy="107721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400"/>
                <a:buFont typeface="Arial"/>
                <a:buNone/>
              </a:pPr>
              <a:r>
                <a:rPr b="0" i="0" lang="en-US" sz="6400" u="none" cap="none" strike="noStrike">
                  <a:solidFill>
                    <a:srgbClr val="7F7F7F"/>
                  </a:solidFill>
                  <a:latin typeface="Calibri"/>
                  <a:ea typeface="Calibri"/>
                  <a:cs typeface="Calibri"/>
                  <a:sym typeface="Calibri"/>
                </a:rPr>
                <a:t>Folds here</a:t>
              </a:r>
              <a:endParaRPr b="0" i="0" sz="1400" u="none" cap="none" strike="noStrike">
                <a:solidFill>
                  <a:srgbClr val="000000"/>
                </a:solidFill>
                <a:latin typeface="Arial"/>
                <a:ea typeface="Arial"/>
                <a:cs typeface="Arial"/>
                <a:sym typeface="Arial"/>
              </a:endParaRPr>
            </a:p>
          </p:txBody>
        </p:sp>
        <p:cxnSp>
          <p:nvCxnSpPr>
            <p:cNvPr id="26" name="Google Shape;26;p3"/>
            <p:cNvCxnSpPr/>
            <p:nvPr/>
          </p:nvCxnSpPr>
          <p:spPr>
            <a:xfrm>
              <a:off x="10972800" y="33299400"/>
              <a:ext cx="0" cy="1097280"/>
            </a:xfrm>
            <a:prstGeom prst="straightConnector1">
              <a:avLst/>
            </a:prstGeom>
            <a:noFill/>
            <a:ln cap="flat" cmpd="sng" w="63500">
              <a:solidFill>
                <a:srgbClr val="7F7F7F"/>
              </a:solidFill>
              <a:prstDash val="solid"/>
              <a:round/>
              <a:headEnd len="med" w="med" type="stealth"/>
              <a:tailEnd len="sm" w="sm" type="none"/>
            </a:ln>
          </p:spPr>
        </p:cxnSp>
        <p:sp>
          <p:nvSpPr>
            <p:cNvPr id="27" name="Google Shape;27;p3"/>
            <p:cNvSpPr txBox="1"/>
            <p:nvPr/>
          </p:nvSpPr>
          <p:spPr>
            <a:xfrm>
              <a:off x="33322288" y="33309431"/>
              <a:ext cx="3634713" cy="107721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400"/>
                <a:buFont typeface="Arial"/>
                <a:buNone/>
              </a:pPr>
              <a:r>
                <a:rPr b="0" i="0" lang="en-US" sz="6400" u="none" cap="none" strike="noStrike">
                  <a:solidFill>
                    <a:srgbClr val="7F7F7F"/>
                  </a:solidFill>
                  <a:latin typeface="Calibri"/>
                  <a:ea typeface="Calibri"/>
                  <a:cs typeface="Calibri"/>
                  <a:sym typeface="Calibri"/>
                </a:rPr>
                <a:t>Folds here</a:t>
              </a:r>
              <a:endParaRPr b="0" i="0" sz="1400" u="none" cap="none" strike="noStrike">
                <a:solidFill>
                  <a:srgbClr val="000000"/>
                </a:solidFill>
                <a:latin typeface="Arial"/>
                <a:ea typeface="Arial"/>
                <a:cs typeface="Arial"/>
                <a:sym typeface="Arial"/>
              </a:endParaRPr>
            </a:p>
          </p:txBody>
        </p:sp>
        <p:cxnSp>
          <p:nvCxnSpPr>
            <p:cNvPr id="28" name="Google Shape;28;p3"/>
            <p:cNvCxnSpPr/>
            <p:nvPr/>
          </p:nvCxnSpPr>
          <p:spPr>
            <a:xfrm>
              <a:off x="32918400" y="33299400"/>
              <a:ext cx="0" cy="1097280"/>
            </a:xfrm>
            <a:prstGeom prst="straightConnector1">
              <a:avLst/>
            </a:prstGeom>
            <a:noFill/>
            <a:ln cap="flat" cmpd="sng" w="63500">
              <a:solidFill>
                <a:srgbClr val="7F7F7F"/>
              </a:solidFill>
              <a:prstDash val="solid"/>
              <a:round/>
              <a:headEnd len="med" w="med" type="stealth"/>
              <a:tailEnd len="sm" w="sm" type="none"/>
            </a:ln>
          </p:spPr>
        </p:cxnSp>
      </p:grpSp>
      <p:pic>
        <p:nvPicPr>
          <p:cNvPr id="29" name="Google Shape;29;p3"/>
          <p:cNvPicPr preferRelativeResize="0"/>
          <p:nvPr/>
        </p:nvPicPr>
        <p:blipFill rotWithShape="1">
          <a:blip r:embed="rId3">
            <a:alphaModFix/>
          </a:blip>
          <a:srcRect b="0" l="0" r="0" t="0"/>
          <a:stretch/>
        </p:blipFill>
        <p:spPr>
          <a:xfrm>
            <a:off x="38404800" y="32613600"/>
            <a:ext cx="5297435" cy="18592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2194560" y="1318262"/>
            <a:ext cx="39502081" cy="5486400"/>
          </a:xfrm>
          <a:prstGeom prst="rect">
            <a:avLst/>
          </a:prstGeom>
          <a:noFill/>
          <a:ln>
            <a:noFill/>
          </a:ln>
        </p:spPr>
        <p:txBody>
          <a:bodyPr anchorCtr="0" anchor="ctr" bIns="164550" lIns="329125" spcFirstLastPara="1" rIns="329125" wrap="square" tIns="164550">
            <a:noAutofit/>
          </a:bodyPr>
          <a:lstStyle>
            <a:lvl1pPr lvl="0" marR="0" rtl="0" algn="ctr">
              <a:lnSpc>
                <a:spcPct val="10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
          <p:cNvSpPr txBox="1"/>
          <p:nvPr>
            <p:ph idx="1" type="body"/>
          </p:nvPr>
        </p:nvSpPr>
        <p:spPr>
          <a:xfrm>
            <a:off x="2194560" y="7680963"/>
            <a:ext cx="39502081" cy="21724623"/>
          </a:xfrm>
          <a:prstGeom prst="rect">
            <a:avLst/>
          </a:prstGeom>
          <a:noFill/>
          <a:ln>
            <a:noFill/>
          </a:ln>
        </p:spPr>
        <p:txBody>
          <a:bodyPr anchorCtr="0" anchor="t" bIns="164550" lIns="329125" spcFirstLastPara="1" rIns="329125" wrap="square" tIns="164550">
            <a:noAutofit/>
          </a:bodyPr>
          <a:lstStyle>
            <a:lvl1pPr indent="-400050" lvl="0" marL="457200" marR="0" rtl="0" algn="l">
              <a:lnSpc>
                <a:spcPct val="100000"/>
              </a:lnSpc>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1pPr>
            <a:lvl2pPr indent="-400050" lvl="1" marL="914400" marR="0" rtl="0" algn="l">
              <a:lnSpc>
                <a:spcPct val="100000"/>
              </a:lnSpc>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2pPr>
            <a:lvl3pPr indent="-400050" lvl="2" marL="1371600" marR="0" rtl="0" algn="l">
              <a:lnSpc>
                <a:spcPct val="100000"/>
              </a:lnSpc>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3pPr>
            <a:lvl4pPr indent="-400050" lvl="3" marL="1828800" marR="0" rtl="0" algn="l">
              <a:lnSpc>
                <a:spcPct val="100000"/>
              </a:lnSpc>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4pPr>
            <a:lvl5pPr indent="-400050" lvl="4" marL="2286000" marR="0" rtl="0" algn="l">
              <a:lnSpc>
                <a:spcPct val="100000"/>
              </a:lnSpc>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5pPr>
            <a:lvl6pPr indent="-685800" lvl="5" marL="2743200" marR="0" rtl="0" algn="l">
              <a:lnSpc>
                <a:spcPct val="100000"/>
              </a:lnSpc>
              <a:spcBef>
                <a:spcPts val="144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6pPr>
            <a:lvl7pPr indent="-685800" lvl="6" marL="3200400" marR="0" rtl="0" algn="l">
              <a:lnSpc>
                <a:spcPct val="100000"/>
              </a:lnSpc>
              <a:spcBef>
                <a:spcPts val="144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7pPr>
            <a:lvl8pPr indent="-685800" lvl="7" marL="3657600" marR="0" rtl="0" algn="l">
              <a:lnSpc>
                <a:spcPct val="100000"/>
              </a:lnSpc>
              <a:spcBef>
                <a:spcPts val="144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8pPr>
            <a:lvl9pPr indent="-685800" lvl="8" marL="4114800" marR="0" rtl="0" algn="l">
              <a:lnSpc>
                <a:spcPct val="100000"/>
              </a:lnSpc>
              <a:spcBef>
                <a:spcPts val="144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2194560" y="30510484"/>
            <a:ext cx="10241280" cy="1752600"/>
          </a:xfrm>
          <a:prstGeom prst="rect">
            <a:avLst/>
          </a:prstGeom>
          <a:noFill/>
          <a:ln>
            <a:noFill/>
          </a:ln>
        </p:spPr>
        <p:txBody>
          <a:bodyPr anchorCtr="0" anchor="ctr" bIns="164550" lIns="329125" spcFirstLastPara="1" rIns="329125" wrap="square" tIns="16455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14996159" y="30510484"/>
            <a:ext cx="13898880" cy="1752600"/>
          </a:xfrm>
          <a:prstGeom prst="rect">
            <a:avLst/>
          </a:prstGeom>
          <a:noFill/>
          <a:ln>
            <a:noFill/>
          </a:ln>
        </p:spPr>
        <p:txBody>
          <a:bodyPr anchorCtr="0" anchor="ctr" bIns="164550" lIns="329125" spcFirstLastPara="1" rIns="329125" wrap="square" tIns="16455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31455359" y="30510484"/>
            <a:ext cx="10241280" cy="1752600"/>
          </a:xfrm>
          <a:prstGeom prst="rect">
            <a:avLst/>
          </a:prstGeom>
          <a:noFill/>
          <a:ln>
            <a:noFill/>
          </a:ln>
        </p:spPr>
        <p:txBody>
          <a:bodyPr anchorCtr="0" anchor="ctr" bIns="164550" lIns="329125" spcFirstLastPara="1" rIns="329125" wrap="square" tIns="164550">
            <a:noAutofit/>
          </a:bodyPr>
          <a:lstStyle>
            <a:lvl1pPr indent="0" lvl="0"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1"/>
          <p:cNvSpPr/>
          <p:nvPr/>
        </p:nvSpPr>
        <p:spPr>
          <a:xfrm>
            <a:off x="-9886" y="28763663"/>
            <a:ext cx="43901087" cy="4160995"/>
          </a:xfrm>
          <a:prstGeom prst="rect">
            <a:avLst/>
          </a:prstGeom>
          <a:solidFill>
            <a:srgbClr val="3C7D90"/>
          </a:solidFill>
          <a:ln cap="flat" cmpd="sng" w="25400">
            <a:solidFill>
              <a:srgbClr val="3C7D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 name="Google Shape;35;p1"/>
          <p:cNvSpPr txBox="1"/>
          <p:nvPr/>
        </p:nvSpPr>
        <p:spPr>
          <a:xfrm>
            <a:off x="10972800" y="-152400"/>
            <a:ext cx="21945600" cy="2651760"/>
          </a:xfrm>
          <a:prstGeom prst="rect">
            <a:avLst/>
          </a:prstGeom>
          <a:noFill/>
          <a:ln>
            <a:noFill/>
          </a:ln>
        </p:spPr>
        <p:txBody>
          <a:bodyPr anchorCtr="0" anchor="ctr" bIns="91425" lIns="137125" spcFirstLastPara="1" rIns="1371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1" i="0" lang="en-US" sz="7200" u="none" cap="none" strike="noStrike">
                <a:solidFill>
                  <a:srgbClr val="EAF1DD"/>
                </a:solidFill>
                <a:latin typeface="Candara"/>
                <a:ea typeface="Candara"/>
                <a:cs typeface="Candara"/>
                <a:sym typeface="Candara"/>
              </a:rPr>
              <a:t>Análisis y predicción de movimientos relativos del s&amp;p500</a:t>
            </a:r>
            <a:endParaRPr b="0" i="0" sz="1400" u="none" cap="none" strike="noStrike">
              <a:solidFill>
                <a:srgbClr val="000000"/>
              </a:solidFill>
              <a:latin typeface="Candara"/>
              <a:ea typeface="Candara"/>
              <a:cs typeface="Candara"/>
              <a:sym typeface="Candara"/>
            </a:endParaRPr>
          </a:p>
        </p:txBody>
      </p:sp>
      <p:sp>
        <p:nvSpPr>
          <p:cNvPr id="36" name="Google Shape;36;p1"/>
          <p:cNvSpPr txBox="1"/>
          <p:nvPr/>
        </p:nvSpPr>
        <p:spPr>
          <a:xfrm>
            <a:off x="10972800" y="2225040"/>
            <a:ext cx="21945600" cy="1714500"/>
          </a:xfrm>
          <a:prstGeom prst="rect">
            <a:avLst/>
          </a:prstGeom>
          <a:noFill/>
          <a:ln>
            <a:noFill/>
          </a:ln>
        </p:spPr>
        <p:txBody>
          <a:bodyPr anchorCtr="0" anchor="ctr" bIns="91425" lIns="137125" spcFirstLastPara="1" rIns="1371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EAF1DD"/>
                </a:solidFill>
                <a:latin typeface="Candara"/>
                <a:ea typeface="Candara"/>
                <a:cs typeface="Candara"/>
                <a:sym typeface="Candara"/>
              </a:rPr>
              <a:t>Edward Andrés Sandoval Pineda, Horacio Antonio Camacho Holguín, Sebastián Pérez López</a:t>
            </a:r>
            <a:endParaRPr b="0" i="0" sz="1400" u="none" cap="none" strike="noStrike">
              <a:solidFill>
                <a:srgbClr val="000000"/>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EAF1DD"/>
                </a:solidFill>
                <a:latin typeface="Candara"/>
                <a:ea typeface="Candara"/>
                <a:cs typeface="Candara"/>
                <a:sym typeface="Candara"/>
              </a:rPr>
              <a:t>22971 – Inteligencia Artificial I - Grupo J1/H1</a:t>
            </a:r>
            <a:endParaRPr b="0" i="0" sz="4000" u="none" cap="none" strike="noStrike">
              <a:solidFill>
                <a:srgbClr val="EAF1DD"/>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EAF1DD"/>
                </a:solidFill>
                <a:latin typeface="Candara"/>
                <a:ea typeface="Candara"/>
                <a:cs typeface="Candara"/>
                <a:sym typeface="Candara"/>
              </a:rPr>
              <a:t>Escuela de Ingeniería de Sistemas e Informática</a:t>
            </a:r>
            <a:endParaRPr/>
          </a:p>
        </p:txBody>
      </p:sp>
      <p:sp>
        <p:nvSpPr>
          <p:cNvPr id="37" name="Google Shape;37;p1"/>
          <p:cNvSpPr txBox="1"/>
          <p:nvPr/>
        </p:nvSpPr>
        <p:spPr>
          <a:xfrm>
            <a:off x="1280154" y="30095800"/>
            <a:ext cx="12223200" cy="2223600"/>
          </a:xfrm>
          <a:prstGeom prst="rect">
            <a:avLst/>
          </a:prstGeom>
          <a:noFill/>
          <a:ln>
            <a:noFill/>
          </a:ln>
        </p:spPr>
        <p:txBody>
          <a:bodyPr anchorCtr="0" anchor="t" bIns="91425" lIns="91425" spcFirstLastPara="1" rIns="91425" wrap="square" tIns="91425">
            <a:noAutofit/>
          </a:bodyPr>
          <a:lstStyle/>
          <a:p>
            <a:pPr indent="0" lvl="0" marL="0" marR="0" rtl="0" algn="just">
              <a:lnSpc>
                <a:spcPct val="90000"/>
              </a:lnSpc>
              <a:spcBef>
                <a:spcPts val="0"/>
              </a:spcBef>
              <a:spcAft>
                <a:spcPts val="0"/>
              </a:spcAft>
              <a:buClr>
                <a:srgbClr val="000000"/>
              </a:buClr>
              <a:buSzPts val="2800"/>
              <a:buFont typeface="Arial"/>
              <a:buNone/>
            </a:pPr>
            <a:r>
              <a:rPr lang="en-US" sz="2800">
                <a:solidFill>
                  <a:schemeClr val="lt1"/>
                </a:solidFill>
                <a:latin typeface="Candara"/>
                <a:ea typeface="Candara"/>
                <a:cs typeface="Candara"/>
                <a:sym typeface="Candara"/>
              </a:rPr>
              <a:t>Edward Sandoval - edwsandoval123@gmail.com</a:t>
            </a:r>
            <a:endParaRPr b="0" i="0" sz="2800" u="none" cap="none" strike="noStrike">
              <a:solidFill>
                <a:schemeClr val="lt1"/>
              </a:solidFill>
              <a:latin typeface="Candara"/>
              <a:ea typeface="Candara"/>
              <a:cs typeface="Candara"/>
              <a:sym typeface="Candara"/>
            </a:endParaRPr>
          </a:p>
          <a:p>
            <a:pPr indent="0" lvl="0" marL="0" marR="0" rtl="0" algn="just">
              <a:lnSpc>
                <a:spcPct val="90000"/>
              </a:lnSpc>
              <a:spcBef>
                <a:spcPts val="0"/>
              </a:spcBef>
              <a:spcAft>
                <a:spcPts val="0"/>
              </a:spcAft>
              <a:buClr>
                <a:srgbClr val="000000"/>
              </a:buClr>
              <a:buSzPts val="2800"/>
              <a:buFont typeface="Arial"/>
              <a:buNone/>
            </a:pPr>
            <a:r>
              <a:rPr lang="en-US" sz="2800">
                <a:solidFill>
                  <a:schemeClr val="lt1"/>
                </a:solidFill>
                <a:latin typeface="Candara"/>
                <a:ea typeface="Candara"/>
                <a:cs typeface="Candara"/>
                <a:sym typeface="Candara"/>
              </a:rPr>
              <a:t>Horacio Antonio Camacho Holguin -  horacio2180986@correo.uis.edu.co</a:t>
            </a:r>
            <a:endParaRPr b="0" i="0" sz="2800" u="none" cap="none" strike="noStrike">
              <a:solidFill>
                <a:schemeClr val="lt1"/>
              </a:solidFill>
              <a:latin typeface="Candara"/>
              <a:ea typeface="Candara"/>
              <a:cs typeface="Candara"/>
              <a:sym typeface="Candara"/>
            </a:endParaRPr>
          </a:p>
          <a:p>
            <a:pPr indent="0" lvl="0" marL="0" marR="0" rtl="0" algn="just">
              <a:lnSpc>
                <a:spcPct val="90000"/>
              </a:lnSpc>
              <a:spcBef>
                <a:spcPts val="0"/>
              </a:spcBef>
              <a:spcAft>
                <a:spcPts val="0"/>
              </a:spcAft>
              <a:buClr>
                <a:srgbClr val="000000"/>
              </a:buClr>
              <a:buSzPts val="2800"/>
              <a:buFont typeface="Arial"/>
              <a:buNone/>
            </a:pPr>
            <a:r>
              <a:rPr b="0" i="0" lang="en-US" sz="2800" u="none" cap="none" strike="noStrike">
                <a:solidFill>
                  <a:schemeClr val="lt1"/>
                </a:solidFill>
                <a:latin typeface="Candara"/>
                <a:ea typeface="Candara"/>
                <a:cs typeface="Candara"/>
                <a:sym typeface="Candara"/>
              </a:rPr>
              <a:t>Sebastián Pérez López</a:t>
            </a:r>
            <a:r>
              <a:rPr lang="en-US" sz="2800">
                <a:solidFill>
                  <a:schemeClr val="lt1"/>
                </a:solidFill>
                <a:latin typeface="Candara"/>
                <a:ea typeface="Candara"/>
                <a:cs typeface="Candara"/>
                <a:sym typeface="Candara"/>
              </a:rPr>
              <a:t> - shalonp4@gmail.com</a:t>
            </a:r>
            <a:endParaRPr b="0" i="0" sz="2800" u="none" cap="none" strike="noStrike">
              <a:solidFill>
                <a:schemeClr val="lt1"/>
              </a:solidFill>
              <a:latin typeface="Candara"/>
              <a:ea typeface="Candara"/>
              <a:cs typeface="Candara"/>
              <a:sym typeface="Candara"/>
            </a:endParaRPr>
          </a:p>
        </p:txBody>
      </p:sp>
      <p:sp>
        <p:nvSpPr>
          <p:cNvPr id="38" name="Google Shape;38;p1"/>
          <p:cNvSpPr txBox="1"/>
          <p:nvPr/>
        </p:nvSpPr>
        <p:spPr>
          <a:xfrm>
            <a:off x="2819754" y="29185078"/>
            <a:ext cx="9144000" cy="746400"/>
          </a:xfrm>
          <a:prstGeom prst="rect">
            <a:avLst/>
          </a:prstGeom>
          <a:noFill/>
          <a:ln>
            <a:noFill/>
          </a:ln>
        </p:spPr>
        <p:txBody>
          <a:bodyPr anchorCtr="0" anchor="t"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chemeClr val="lt1"/>
                </a:solidFill>
                <a:latin typeface="Candara"/>
                <a:ea typeface="Candara"/>
                <a:cs typeface="Candara"/>
                <a:sym typeface="Candara"/>
              </a:rPr>
              <a:t>Información de contacto</a:t>
            </a:r>
            <a:endParaRPr b="0" i="0" sz="1400" u="none" cap="none" strike="noStrike">
              <a:solidFill>
                <a:schemeClr val="lt1"/>
              </a:solidFill>
              <a:latin typeface="Candara"/>
              <a:ea typeface="Candara"/>
              <a:cs typeface="Candara"/>
              <a:sym typeface="Candara"/>
            </a:endParaRPr>
          </a:p>
        </p:txBody>
      </p:sp>
      <p:sp>
        <p:nvSpPr>
          <p:cNvPr id="39" name="Google Shape;39;p1"/>
          <p:cNvSpPr txBox="1"/>
          <p:nvPr/>
        </p:nvSpPr>
        <p:spPr>
          <a:xfrm>
            <a:off x="15428275" y="30038050"/>
            <a:ext cx="27182699" cy="233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chemeClr val="lt1"/>
                </a:solidFill>
                <a:latin typeface="Calibri"/>
                <a:ea typeface="Calibri"/>
                <a:cs typeface="Calibri"/>
                <a:sym typeface="Calibri"/>
              </a:rPr>
              <a:t>  </a:t>
            </a:r>
            <a:endParaRPr b="0" i="0" sz="1400" u="none" cap="none" strike="noStrike">
              <a:solidFill>
                <a:schemeClr val="lt1"/>
              </a:solidFill>
              <a:latin typeface="Arial"/>
              <a:ea typeface="Arial"/>
              <a:cs typeface="Arial"/>
              <a:sym typeface="Arial"/>
            </a:endParaRPr>
          </a:p>
          <a:p>
            <a:pPr indent="-342841" lvl="0" marL="342841" marR="0" rtl="0" algn="l">
              <a:lnSpc>
                <a:spcPct val="100000"/>
              </a:lnSpc>
              <a:spcBef>
                <a:spcPts val="0"/>
              </a:spcBef>
              <a:spcAft>
                <a:spcPts val="0"/>
              </a:spcAft>
              <a:buClr>
                <a:schemeClr val="lt1"/>
              </a:buClr>
              <a:buSzPts val="1600"/>
              <a:buFont typeface="Calibri"/>
              <a:buAutoNum type="arabicPeriod"/>
            </a:pPr>
            <a:r>
              <a:rPr lang="en-US" sz="1600">
                <a:solidFill>
                  <a:schemeClr val="lt1"/>
                </a:solidFill>
                <a:latin typeface="Calibri"/>
                <a:ea typeface="Calibri"/>
                <a:cs typeface="Calibri"/>
                <a:sym typeface="Calibri"/>
              </a:rPr>
              <a:t>marketwatch (2021) S&amp;P 500 [DATASET]. </a:t>
            </a:r>
            <a:r>
              <a:rPr b="0" i="0" lang="en-US" sz="1600" u="none" cap="none" strike="noStrike">
                <a:solidFill>
                  <a:schemeClr val="lt1"/>
                </a:solidFill>
                <a:latin typeface="Calibri"/>
                <a:ea typeface="Calibri"/>
                <a:cs typeface="Calibri"/>
                <a:sym typeface="Calibri"/>
              </a:rPr>
              <a:t>https://www.marketwatch.com/investing/index/spx/download-data</a:t>
            </a:r>
            <a:endParaRPr b="0" i="0" sz="1400" u="none" cap="none" strike="noStrike">
              <a:solidFill>
                <a:schemeClr val="lt1"/>
              </a:solidFill>
              <a:latin typeface="Arial"/>
              <a:ea typeface="Arial"/>
              <a:cs typeface="Arial"/>
              <a:sym typeface="Arial"/>
            </a:endParaRPr>
          </a:p>
          <a:p>
            <a:pPr indent="-342842" lvl="0" marL="342842" marR="0" rtl="0" algn="l">
              <a:lnSpc>
                <a:spcPct val="100000"/>
              </a:lnSpc>
              <a:spcBef>
                <a:spcPts val="0"/>
              </a:spcBef>
              <a:spcAft>
                <a:spcPts val="0"/>
              </a:spcAft>
              <a:buClr>
                <a:schemeClr val="lt1"/>
              </a:buClr>
              <a:buSzPts val="1600"/>
              <a:buFont typeface="Calibri"/>
              <a:buAutoNum type="arabicPeriod"/>
            </a:pPr>
            <a:r>
              <a:rPr b="0" i="0" lang="en-US" sz="1600" u="none" cap="none" strike="noStrike">
                <a:solidFill>
                  <a:schemeClr val="lt1"/>
                </a:solidFill>
                <a:latin typeface="Calibri"/>
                <a:ea typeface="Calibri"/>
                <a:cs typeface="Calibri"/>
                <a:sym typeface="Calibri"/>
              </a:rPr>
              <a:t> https://www.kaggle.com/</a:t>
            </a:r>
            <a:endParaRPr b="0" i="0" sz="14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0" name="Google Shape;40;p1"/>
          <p:cNvSpPr txBox="1"/>
          <p:nvPr/>
        </p:nvSpPr>
        <p:spPr>
          <a:xfrm>
            <a:off x="19875625" y="29215378"/>
            <a:ext cx="18288001" cy="685800"/>
          </a:xfrm>
          <a:prstGeom prst="rect">
            <a:avLst/>
          </a:prstGeom>
          <a:no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chemeClr val="lt1"/>
                </a:solidFill>
                <a:latin typeface="Candara"/>
                <a:ea typeface="Candara"/>
                <a:cs typeface="Candara"/>
                <a:sym typeface="Candara"/>
              </a:rPr>
              <a:t>Referencias</a:t>
            </a:r>
            <a:r>
              <a:rPr b="1" lang="en-US" sz="4400">
                <a:solidFill>
                  <a:schemeClr val="lt1"/>
                </a:solidFill>
                <a:latin typeface="Candara"/>
                <a:ea typeface="Candara"/>
                <a:cs typeface="Candara"/>
                <a:sym typeface="Candara"/>
              </a:rPr>
              <a:t>:</a:t>
            </a:r>
            <a:endParaRPr b="0" i="0" sz="1400" u="none" cap="none" strike="noStrike">
              <a:solidFill>
                <a:schemeClr val="lt1"/>
              </a:solidFill>
              <a:latin typeface="Candara"/>
              <a:ea typeface="Candara"/>
              <a:cs typeface="Candara"/>
              <a:sym typeface="Candara"/>
            </a:endParaRPr>
          </a:p>
        </p:txBody>
      </p:sp>
      <p:sp>
        <p:nvSpPr>
          <p:cNvPr id="41" name="Google Shape;41;p1"/>
          <p:cNvSpPr txBox="1"/>
          <p:nvPr/>
        </p:nvSpPr>
        <p:spPr>
          <a:xfrm>
            <a:off x="1280160" y="5486400"/>
            <a:ext cx="9144000" cy="7171147"/>
          </a:xfrm>
          <a:prstGeom prst="rect">
            <a:avLst/>
          </a:prstGeom>
          <a:solidFill>
            <a:schemeClr val="lt1"/>
          </a:solidFill>
          <a:ln cap="flat" cmpd="sng" w="12700">
            <a:solidFill>
              <a:srgbClr val="F3922B"/>
            </a:solidFill>
            <a:prstDash val="solid"/>
            <a:round/>
            <a:headEnd len="sm" w="sm" type="none"/>
            <a:tailEnd len="sm" w="sm" type="none"/>
          </a:ln>
        </p:spPr>
        <p:txBody>
          <a:bodyPr anchorCtr="0" anchor="t" bIns="137125" lIns="137125" spcFirstLastPara="1" rIns="137125" wrap="square" tIns="137125">
            <a:noAutofit/>
          </a:bodyPr>
          <a:lstStyle/>
          <a:p>
            <a:pPr indent="0" lvl="0" marL="0" marR="0" rtl="0" algn="l">
              <a:lnSpc>
                <a:spcPct val="107000"/>
              </a:lnSpc>
              <a:spcBef>
                <a:spcPts val="0"/>
              </a:spcBef>
              <a:spcAft>
                <a:spcPts val="0"/>
              </a:spcAft>
              <a:buNone/>
            </a:pPr>
            <a:r>
              <a:rPr b="0" i="0" lang="en-US" sz="3600" u="none" cap="none" strike="noStrike">
                <a:solidFill>
                  <a:schemeClr val="dk1"/>
                </a:solidFill>
                <a:latin typeface="Arial"/>
                <a:ea typeface="Arial"/>
                <a:cs typeface="Arial"/>
                <a:sym typeface="Arial"/>
              </a:rPr>
              <a:t>El S&amp;P500 es un índice bursátil que representa 500 de las compañías más importantes de la economía americana</a:t>
            </a:r>
            <a:r>
              <a:rPr lang="en-US" sz="3600">
                <a:solidFill>
                  <a:schemeClr val="dk1"/>
                </a:solidFill>
              </a:rPr>
              <a:t>.</a:t>
            </a:r>
            <a:r>
              <a:rPr b="0" i="0" lang="en-US" sz="3600" u="none" cap="none" strike="noStrike">
                <a:solidFill>
                  <a:schemeClr val="dk1"/>
                </a:solidFill>
                <a:latin typeface="Arial"/>
                <a:ea typeface="Arial"/>
                <a:cs typeface="Arial"/>
                <a:sym typeface="Arial"/>
              </a:rPr>
              <a:t> llegando a ser uno de los índices más importantes a nivel mundial, su predicción podría ayudar a las grandes empresas a tomar medidas en función del resultado</a:t>
            </a:r>
            <a:r>
              <a:rPr b="0" i="0" lang="en-US" sz="3600" u="none" cap="none" strike="noStrike">
                <a:solidFill>
                  <a:srgbClr val="595959"/>
                </a:solidFill>
                <a:latin typeface="Arial"/>
                <a:ea typeface="Arial"/>
                <a:cs typeface="Arial"/>
                <a:sym typeface="Arial"/>
              </a:rPr>
              <a:t>.</a:t>
            </a:r>
            <a:endParaRPr/>
          </a:p>
          <a:p>
            <a:pPr indent="0" lvl="0" marL="0" marR="0" rtl="0" algn="l">
              <a:lnSpc>
                <a:spcPct val="107000"/>
              </a:lnSpc>
              <a:spcBef>
                <a:spcPts val="800"/>
              </a:spcBef>
              <a:spcAft>
                <a:spcPts val="800"/>
              </a:spcAft>
              <a:buNone/>
            </a:pPr>
            <a:r>
              <a:t/>
            </a:r>
            <a:endParaRPr b="0" i="0" sz="3600" u="none" cap="none" strike="noStrike">
              <a:solidFill>
                <a:schemeClr val="dk1"/>
              </a:solidFill>
              <a:latin typeface="Calibri"/>
              <a:ea typeface="Calibri"/>
              <a:cs typeface="Calibri"/>
              <a:sym typeface="Calibri"/>
            </a:endParaRPr>
          </a:p>
        </p:txBody>
      </p:sp>
      <p:sp>
        <p:nvSpPr>
          <p:cNvPr id="42" name="Google Shape;42;p1"/>
          <p:cNvSpPr/>
          <p:nvPr/>
        </p:nvSpPr>
        <p:spPr>
          <a:xfrm>
            <a:off x="1280160" y="4800600"/>
            <a:ext cx="9144000" cy="685800"/>
          </a:xfrm>
          <a:prstGeom prst="rect">
            <a:avLst/>
          </a:prstGeom>
          <a:solidFill>
            <a:srgbClr val="F3922B"/>
          </a:solidFill>
          <a:ln cap="flat" cmpd="sng" w="12700">
            <a:solidFill>
              <a:srgbClr val="F3922B"/>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EAF1DD"/>
                </a:solidFill>
                <a:latin typeface="Calibri"/>
                <a:ea typeface="Calibri"/>
                <a:cs typeface="Calibri"/>
                <a:sym typeface="Calibri"/>
              </a:rPr>
              <a:t>Resumen</a:t>
            </a:r>
            <a:endParaRPr b="0" i="0" sz="1400" u="none" cap="none" strike="noStrike">
              <a:solidFill>
                <a:srgbClr val="000000"/>
              </a:solidFill>
              <a:latin typeface="Arial"/>
              <a:ea typeface="Arial"/>
              <a:cs typeface="Arial"/>
              <a:sym typeface="Arial"/>
            </a:endParaRPr>
          </a:p>
        </p:txBody>
      </p:sp>
      <p:sp>
        <p:nvSpPr>
          <p:cNvPr id="43" name="Google Shape;43;p1"/>
          <p:cNvSpPr txBox="1"/>
          <p:nvPr/>
        </p:nvSpPr>
        <p:spPr>
          <a:xfrm>
            <a:off x="11521440" y="14173200"/>
            <a:ext cx="20848320" cy="7467600"/>
          </a:xfrm>
          <a:prstGeom prst="rect">
            <a:avLst/>
          </a:prstGeom>
          <a:solidFill>
            <a:schemeClr val="lt1"/>
          </a:solidFill>
          <a:ln cap="flat" cmpd="sng" w="12700">
            <a:solidFill>
              <a:srgbClr val="01B49E"/>
            </a:solidFill>
            <a:prstDash val="solid"/>
            <a:round/>
            <a:headEnd len="sm" w="sm" type="none"/>
            <a:tailEnd len="sm" w="sm" type="none"/>
          </a:ln>
        </p:spPr>
        <p:txBody>
          <a:bodyPr anchorCtr="0" anchor="t" bIns="137125" lIns="137125" spcFirstLastPara="1" rIns="137125" wrap="square" tIns="137125">
            <a:noAutofit/>
          </a:bodyPr>
          <a:lstStyle/>
          <a:p>
            <a:pPr indent="0" lvl="0" marL="0" marR="0" rtl="0" algn="l">
              <a:lnSpc>
                <a:spcPct val="107000"/>
              </a:lnSpc>
              <a:spcBef>
                <a:spcPts val="0"/>
              </a:spcBef>
              <a:spcAft>
                <a:spcPts val="0"/>
              </a:spcAft>
              <a:buNone/>
            </a:pPr>
            <a:r>
              <a:rPr lang="en-US" sz="3600"/>
              <a:t>Se obtuvieron estimaciones bastante acertadas para </a:t>
            </a:r>
            <a:endParaRPr sz="3600"/>
          </a:p>
          <a:p>
            <a:pPr indent="0" lvl="0" marL="0" marR="0" rtl="0" algn="l">
              <a:lnSpc>
                <a:spcPct val="107000"/>
              </a:lnSpc>
              <a:spcBef>
                <a:spcPts val="800"/>
              </a:spcBef>
              <a:spcAft>
                <a:spcPts val="0"/>
              </a:spcAft>
              <a:buNone/>
            </a:pPr>
            <a:r>
              <a:rPr lang="en-US" sz="3600"/>
              <a:t>la </a:t>
            </a:r>
            <a:r>
              <a:rPr lang="en-US" sz="3600"/>
              <a:t>mayoría</a:t>
            </a:r>
            <a:r>
              <a:rPr lang="en-US" sz="3600"/>
              <a:t> de los algoritmos, manteniendo un porcentaje de</a:t>
            </a:r>
            <a:endParaRPr sz="3600"/>
          </a:p>
          <a:p>
            <a:pPr indent="0" lvl="0" marL="0" marR="0" rtl="0" algn="l">
              <a:lnSpc>
                <a:spcPct val="107000"/>
              </a:lnSpc>
              <a:spcBef>
                <a:spcPts val="800"/>
              </a:spcBef>
              <a:spcAft>
                <a:spcPts val="0"/>
              </a:spcAft>
              <a:buNone/>
            </a:pPr>
            <a:r>
              <a:rPr lang="en-US" sz="3600"/>
              <a:t>error medio entre el 0.7% y un 2%, siendo que el mejor</a:t>
            </a:r>
            <a:endParaRPr sz="3600"/>
          </a:p>
          <a:p>
            <a:pPr indent="0" lvl="0" marL="0" marR="0" rtl="0" algn="l">
              <a:lnSpc>
                <a:spcPct val="107000"/>
              </a:lnSpc>
              <a:spcBef>
                <a:spcPts val="800"/>
              </a:spcBef>
              <a:spcAft>
                <a:spcPts val="0"/>
              </a:spcAft>
              <a:buNone/>
            </a:pPr>
            <a:r>
              <a:rPr lang="en-US" sz="3600"/>
              <a:t>rendimiento lo obtuvo el MLP Regressor, mientras que el </a:t>
            </a:r>
            <a:endParaRPr sz="3600"/>
          </a:p>
          <a:p>
            <a:pPr indent="0" lvl="0" marL="0" marR="0" rtl="0" algn="l">
              <a:lnSpc>
                <a:spcPct val="107000"/>
              </a:lnSpc>
              <a:spcBef>
                <a:spcPts val="800"/>
              </a:spcBef>
              <a:spcAft>
                <a:spcPts val="0"/>
              </a:spcAft>
              <a:buNone/>
            </a:pPr>
            <a:r>
              <a:rPr lang="en-US" sz="3600"/>
              <a:t>rendimiento menos acertado fue el del Decision Tree</a:t>
            </a:r>
            <a:endParaRPr sz="3600"/>
          </a:p>
          <a:p>
            <a:pPr indent="0" lvl="0" marL="0" marR="0" rtl="0" algn="l">
              <a:lnSpc>
                <a:spcPct val="107000"/>
              </a:lnSpc>
              <a:spcBef>
                <a:spcPts val="800"/>
              </a:spcBef>
              <a:spcAft>
                <a:spcPts val="0"/>
              </a:spcAft>
              <a:buNone/>
            </a:pPr>
            <a:r>
              <a:rPr lang="en-US" sz="3600"/>
              <a:t>Regressor. </a:t>
            </a:r>
            <a:endParaRPr sz="3600"/>
          </a:p>
          <a:p>
            <a:pPr indent="0" lvl="0" marL="0" marR="0" rtl="0" algn="l">
              <a:lnSpc>
                <a:spcPct val="107000"/>
              </a:lnSpc>
              <a:spcBef>
                <a:spcPts val="800"/>
              </a:spcBef>
              <a:spcAft>
                <a:spcPts val="0"/>
              </a:spcAft>
              <a:buNone/>
            </a:pPr>
            <a:r>
              <a:rPr lang="en-US" sz="3600"/>
              <a:t>Específicamente</a:t>
            </a:r>
            <a:r>
              <a:rPr lang="en-US" sz="3600"/>
              <a:t> se obtuvo  error relativo medio de:</a:t>
            </a:r>
            <a:endParaRPr sz="3600"/>
          </a:p>
          <a:p>
            <a:pPr indent="-457200" lvl="0" marL="457200" marR="0" rtl="0" algn="l">
              <a:lnSpc>
                <a:spcPct val="107000"/>
              </a:lnSpc>
              <a:spcBef>
                <a:spcPts val="800"/>
              </a:spcBef>
              <a:spcAft>
                <a:spcPts val="0"/>
              </a:spcAft>
              <a:buSzPts val="3600"/>
              <a:buAutoNum type="arabicParenR"/>
            </a:pPr>
            <a:r>
              <a:rPr lang="en-US" sz="3600"/>
              <a:t>MLP: 0.711% (+/-) 0.827</a:t>
            </a:r>
            <a:endParaRPr sz="3600"/>
          </a:p>
          <a:p>
            <a:pPr indent="-457200" lvl="0" marL="457200" marR="0" rtl="0" algn="l">
              <a:lnSpc>
                <a:spcPct val="107000"/>
              </a:lnSpc>
              <a:spcBef>
                <a:spcPts val="0"/>
              </a:spcBef>
              <a:spcAft>
                <a:spcPts val="0"/>
              </a:spcAft>
              <a:buSzPts val="3600"/>
              <a:buAutoNum type="arabicParenR"/>
            </a:pPr>
            <a:r>
              <a:rPr lang="en-US" sz="3600"/>
              <a:t>Random Forest: 1.055% (+/-) 0.857</a:t>
            </a:r>
            <a:endParaRPr sz="3600"/>
          </a:p>
          <a:p>
            <a:pPr indent="-457200" lvl="0" marL="457200" marR="0" rtl="0" algn="l">
              <a:lnSpc>
                <a:spcPct val="107000"/>
              </a:lnSpc>
              <a:spcBef>
                <a:spcPts val="0"/>
              </a:spcBef>
              <a:spcAft>
                <a:spcPts val="0"/>
              </a:spcAft>
              <a:buSzPts val="3600"/>
              <a:buAutoNum type="arabicParenR"/>
            </a:pPr>
            <a:r>
              <a:rPr lang="en-US" sz="3600"/>
              <a:t>SVR: 1.209% (+/-) 0.792</a:t>
            </a:r>
            <a:endParaRPr sz="3600"/>
          </a:p>
          <a:p>
            <a:pPr indent="-457200" lvl="0" marL="457200" marR="0" rtl="0" algn="l">
              <a:lnSpc>
                <a:spcPct val="107000"/>
              </a:lnSpc>
              <a:spcBef>
                <a:spcPts val="0"/>
              </a:spcBef>
              <a:spcAft>
                <a:spcPts val="0"/>
              </a:spcAft>
              <a:buSzPts val="3600"/>
              <a:buAutoNum type="arabicParenR"/>
            </a:pPr>
            <a:r>
              <a:rPr lang="en-US" sz="3600"/>
              <a:t>Decision Tree: 1.717% (+/-) 1.508</a:t>
            </a:r>
            <a:endParaRPr sz="3600"/>
          </a:p>
        </p:txBody>
      </p:sp>
      <p:sp>
        <p:nvSpPr>
          <p:cNvPr id="44" name="Google Shape;44;p1"/>
          <p:cNvSpPr/>
          <p:nvPr/>
        </p:nvSpPr>
        <p:spPr>
          <a:xfrm>
            <a:off x="1280160" y="13487400"/>
            <a:ext cx="9144000" cy="685800"/>
          </a:xfrm>
          <a:prstGeom prst="rect">
            <a:avLst/>
          </a:prstGeom>
          <a:solidFill>
            <a:srgbClr val="A0A01C"/>
          </a:solidFill>
          <a:ln cap="flat" cmpd="sng" w="12700">
            <a:solidFill>
              <a:srgbClr val="A0A01C"/>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EAF1DD"/>
                </a:solidFill>
                <a:latin typeface="Calibri"/>
                <a:ea typeface="Calibri"/>
                <a:cs typeface="Calibri"/>
                <a:sym typeface="Calibri"/>
              </a:rPr>
              <a:t>Introducción</a:t>
            </a:r>
            <a:endParaRPr b="0" i="0" sz="1400" u="none" cap="none" strike="noStrike">
              <a:solidFill>
                <a:srgbClr val="000000"/>
              </a:solidFill>
              <a:latin typeface="Arial"/>
              <a:ea typeface="Arial"/>
              <a:cs typeface="Arial"/>
              <a:sym typeface="Arial"/>
            </a:endParaRPr>
          </a:p>
        </p:txBody>
      </p:sp>
      <p:sp>
        <p:nvSpPr>
          <p:cNvPr id="45" name="Google Shape;45;p1"/>
          <p:cNvSpPr txBox="1"/>
          <p:nvPr/>
        </p:nvSpPr>
        <p:spPr>
          <a:xfrm>
            <a:off x="11521450" y="5622437"/>
            <a:ext cx="20848200" cy="7035000"/>
          </a:xfrm>
          <a:prstGeom prst="rect">
            <a:avLst/>
          </a:prstGeom>
          <a:solidFill>
            <a:schemeClr val="lt1"/>
          </a:solidFill>
          <a:ln cap="flat" cmpd="sng" w="12700">
            <a:solidFill>
              <a:schemeClr val="dk1"/>
            </a:solidFill>
            <a:prstDash val="solid"/>
            <a:round/>
            <a:headEnd len="sm" w="sm" type="none"/>
            <a:tailEnd len="sm" w="sm" type="none"/>
          </a:ln>
        </p:spPr>
        <p:txBody>
          <a:bodyPr anchorCtr="0" anchor="t" bIns="137125" lIns="137125" spcFirstLastPara="1" rIns="137125" wrap="square" tIns="137125">
            <a:noAutofit/>
          </a:bodyPr>
          <a:lstStyle/>
          <a:p>
            <a:pPr indent="0" lvl="0" marL="0" marR="0" rtl="0" algn="just">
              <a:lnSpc>
                <a:spcPct val="100000"/>
              </a:lnSpc>
              <a:spcBef>
                <a:spcPts val="0"/>
              </a:spcBef>
              <a:spcAft>
                <a:spcPts val="0"/>
              </a:spcAft>
              <a:buClr>
                <a:srgbClr val="000000"/>
              </a:buClr>
              <a:buSzPts val="3600"/>
              <a:buFont typeface="Arial"/>
              <a:buNone/>
            </a:pPr>
            <a:r>
              <a:rPr i="0" lang="en-US" sz="3600" u="none" cap="none" strike="noStrike">
                <a:solidFill>
                  <a:schemeClr val="dk1"/>
                </a:solidFill>
              </a:rPr>
              <a:t>Obtenemos  valores para adicionar al dataset de</a:t>
            </a:r>
            <a:r>
              <a:rPr lang="en-US" sz="3600">
                <a:solidFill>
                  <a:schemeClr val="dk1"/>
                </a:solidFill>
              </a:rPr>
              <a:t> </a:t>
            </a:r>
            <a:r>
              <a:rPr i="0" lang="en-US" sz="3600" u="none" cap="none" strike="noStrike">
                <a:solidFill>
                  <a:schemeClr val="dk1"/>
                </a:solidFill>
              </a:rPr>
              <a:t>entrenamiento realizando las siguientes transformaciones de los datos del dataset original:</a:t>
            </a:r>
            <a:endParaRPr sz="3600">
              <a:solidFill>
                <a:schemeClr val="dk1"/>
              </a:solidFill>
            </a:endParaRPr>
          </a:p>
          <a:p>
            <a:pPr indent="-571500" lvl="0" marL="571500" marR="0" rtl="0" algn="just">
              <a:lnSpc>
                <a:spcPct val="100000"/>
              </a:lnSpc>
              <a:spcBef>
                <a:spcPts val="0"/>
              </a:spcBef>
              <a:spcAft>
                <a:spcPts val="0"/>
              </a:spcAft>
              <a:buClr>
                <a:schemeClr val="dk1"/>
              </a:buClr>
              <a:buSzPts val="3600"/>
              <a:buChar char="-"/>
            </a:pPr>
            <a:r>
              <a:rPr i="0" lang="en-US" sz="3600" u="none" cap="none" strike="noStrike">
                <a:solidFill>
                  <a:schemeClr val="dk1"/>
                </a:solidFill>
              </a:rPr>
              <a:t>Volatilidad Relativa = (h-I)/o</a:t>
            </a:r>
            <a:endParaRPr sz="3600">
              <a:solidFill>
                <a:schemeClr val="dk1"/>
              </a:solidFill>
            </a:endParaRPr>
          </a:p>
          <a:p>
            <a:pPr indent="-571500" lvl="0" marL="571500" marR="0" rtl="0" algn="just">
              <a:lnSpc>
                <a:spcPct val="100000"/>
              </a:lnSpc>
              <a:spcBef>
                <a:spcPts val="0"/>
              </a:spcBef>
              <a:spcAft>
                <a:spcPts val="0"/>
              </a:spcAft>
              <a:buClr>
                <a:schemeClr val="dk1"/>
              </a:buClr>
              <a:buSzPts val="3600"/>
              <a:buChar char="-"/>
            </a:pPr>
            <a:r>
              <a:rPr i="0" lang="en-US" sz="3600" u="none" cap="none" strike="noStrike">
                <a:solidFill>
                  <a:schemeClr val="dk1"/>
                </a:solidFill>
              </a:rPr>
              <a:t>Desplazamiento Relativo = (c-o)/o</a:t>
            </a:r>
            <a:endParaRPr sz="3600">
              <a:solidFill>
                <a:schemeClr val="dk1"/>
              </a:solidFill>
            </a:endParaRPr>
          </a:p>
          <a:p>
            <a:pPr indent="0" lvl="0" marL="0" marR="0" rtl="0" algn="just">
              <a:lnSpc>
                <a:spcPct val="100000"/>
              </a:lnSpc>
              <a:spcBef>
                <a:spcPts val="0"/>
              </a:spcBef>
              <a:spcAft>
                <a:spcPts val="0"/>
              </a:spcAft>
              <a:buNone/>
            </a:pPr>
            <a:r>
              <a:rPr i="0" lang="en-US" sz="3600" u="none" cap="none" strike="noStrike">
                <a:solidFill>
                  <a:schemeClr val="dk1"/>
                </a:solidFill>
              </a:rPr>
              <a:t>Donde “h” es el máximo del dia, “l” el mínimo, “o” el precio de apertura y “c” el precio de cierre.</a:t>
            </a:r>
            <a:r>
              <a:rPr lang="en-US" sz="3600">
                <a:solidFill>
                  <a:schemeClr val="dk1"/>
                </a:solidFill>
              </a:rPr>
              <a:t>  </a:t>
            </a:r>
            <a:r>
              <a:rPr lang="en-US" sz="3600">
                <a:solidFill>
                  <a:schemeClr val="dk1"/>
                </a:solidFill>
              </a:rPr>
              <a:t>Además</a:t>
            </a:r>
            <a:r>
              <a:rPr lang="en-US" sz="3600">
                <a:solidFill>
                  <a:schemeClr val="dk1"/>
                </a:solidFill>
              </a:rPr>
              <a:t> de incluir h,c,l,o en dicho dataset.</a:t>
            </a:r>
            <a:endParaRPr sz="3600">
              <a:solidFill>
                <a:schemeClr val="dk1"/>
              </a:solidFill>
            </a:endParaRPr>
          </a:p>
          <a:p>
            <a:pPr indent="0" lvl="0" marL="0" marR="0" rtl="0" algn="just">
              <a:lnSpc>
                <a:spcPct val="100000"/>
              </a:lnSpc>
              <a:spcBef>
                <a:spcPts val="0"/>
              </a:spcBef>
              <a:spcAft>
                <a:spcPts val="0"/>
              </a:spcAft>
              <a:buNone/>
            </a:pPr>
            <a:r>
              <a:rPr lang="en-US" sz="3600">
                <a:solidFill>
                  <a:schemeClr val="dk1"/>
                </a:solidFill>
              </a:rPr>
              <a:t>Se </a:t>
            </a:r>
            <a:r>
              <a:rPr lang="en-US" sz="3600">
                <a:solidFill>
                  <a:schemeClr val="dk1"/>
                </a:solidFill>
              </a:rPr>
              <a:t>entrenan</a:t>
            </a:r>
            <a:r>
              <a:rPr lang="en-US" sz="3600">
                <a:solidFill>
                  <a:schemeClr val="dk1"/>
                </a:solidFill>
              </a:rPr>
              <a:t> 4 tipos de algoritmos de machine learning para evaluar el rendimiento en la </a:t>
            </a:r>
            <a:r>
              <a:rPr lang="en-US" sz="3600">
                <a:solidFill>
                  <a:schemeClr val="dk1"/>
                </a:solidFill>
              </a:rPr>
              <a:t>problemática</a:t>
            </a:r>
            <a:r>
              <a:rPr lang="en-US" sz="3600">
                <a:solidFill>
                  <a:schemeClr val="dk1"/>
                </a:solidFill>
              </a:rPr>
              <a:t>.</a:t>
            </a:r>
            <a:endParaRPr sz="3600">
              <a:solidFill>
                <a:schemeClr val="dk1"/>
              </a:solidFill>
            </a:endParaRPr>
          </a:p>
          <a:p>
            <a:pPr indent="-457200" lvl="0" marL="457200" rtl="0" algn="l">
              <a:lnSpc>
                <a:spcPct val="107000"/>
              </a:lnSpc>
              <a:spcBef>
                <a:spcPts val="0"/>
              </a:spcBef>
              <a:spcAft>
                <a:spcPts val="0"/>
              </a:spcAft>
              <a:buClr>
                <a:schemeClr val="dk1"/>
              </a:buClr>
              <a:buSzPts val="3600"/>
              <a:buAutoNum type="arabicParenR"/>
            </a:pPr>
            <a:r>
              <a:rPr lang="en-US" sz="3600">
                <a:solidFill>
                  <a:schemeClr val="dk1"/>
                </a:solidFill>
              </a:rPr>
              <a:t>MLP: Multilayer Perceptron Regressor</a:t>
            </a:r>
            <a:endParaRPr sz="3600">
              <a:solidFill>
                <a:schemeClr val="dk1"/>
              </a:solidFill>
            </a:endParaRPr>
          </a:p>
          <a:p>
            <a:pPr indent="-457200" lvl="0" marL="457200" rtl="0" algn="l">
              <a:lnSpc>
                <a:spcPct val="107000"/>
              </a:lnSpc>
              <a:spcBef>
                <a:spcPts val="0"/>
              </a:spcBef>
              <a:spcAft>
                <a:spcPts val="0"/>
              </a:spcAft>
              <a:buClr>
                <a:schemeClr val="dk1"/>
              </a:buClr>
              <a:buSzPts val="3600"/>
              <a:buAutoNum type="arabicParenR"/>
            </a:pPr>
            <a:r>
              <a:rPr lang="en-US" sz="3600">
                <a:solidFill>
                  <a:schemeClr val="dk1"/>
                </a:solidFill>
              </a:rPr>
              <a:t>Random Forest Regressor</a:t>
            </a:r>
            <a:endParaRPr sz="3600">
              <a:solidFill>
                <a:schemeClr val="dk1"/>
              </a:solidFill>
            </a:endParaRPr>
          </a:p>
          <a:p>
            <a:pPr indent="-457200" lvl="0" marL="457200" rtl="0" algn="l">
              <a:lnSpc>
                <a:spcPct val="107000"/>
              </a:lnSpc>
              <a:spcBef>
                <a:spcPts val="0"/>
              </a:spcBef>
              <a:spcAft>
                <a:spcPts val="0"/>
              </a:spcAft>
              <a:buClr>
                <a:schemeClr val="dk1"/>
              </a:buClr>
              <a:buSzPts val="3600"/>
              <a:buAutoNum type="arabicParenR"/>
            </a:pPr>
            <a:r>
              <a:rPr lang="en-US" sz="3600">
                <a:solidFill>
                  <a:schemeClr val="dk1"/>
                </a:solidFill>
              </a:rPr>
              <a:t>Support Vector Regressor</a:t>
            </a:r>
            <a:endParaRPr sz="3600">
              <a:solidFill>
                <a:schemeClr val="dk1"/>
              </a:solidFill>
            </a:endParaRPr>
          </a:p>
          <a:p>
            <a:pPr indent="-457200" lvl="0" marL="457200" rtl="0" algn="l">
              <a:lnSpc>
                <a:spcPct val="107000"/>
              </a:lnSpc>
              <a:spcBef>
                <a:spcPts val="0"/>
              </a:spcBef>
              <a:spcAft>
                <a:spcPts val="0"/>
              </a:spcAft>
              <a:buClr>
                <a:schemeClr val="dk1"/>
              </a:buClr>
              <a:buSzPts val="3600"/>
              <a:buAutoNum type="arabicParenR"/>
            </a:pPr>
            <a:r>
              <a:rPr lang="en-US" sz="3600">
                <a:solidFill>
                  <a:schemeClr val="dk1"/>
                </a:solidFill>
              </a:rPr>
              <a:t>Decision Tree Regressor</a:t>
            </a:r>
            <a:endParaRPr sz="3600">
              <a:solidFill>
                <a:schemeClr val="dk1"/>
              </a:solidFill>
            </a:endParaRPr>
          </a:p>
        </p:txBody>
      </p:sp>
      <p:sp>
        <p:nvSpPr>
          <p:cNvPr id="46" name="Google Shape;46;p1"/>
          <p:cNvSpPr/>
          <p:nvPr/>
        </p:nvSpPr>
        <p:spPr>
          <a:xfrm>
            <a:off x="11521440" y="4800600"/>
            <a:ext cx="20848320" cy="685800"/>
          </a:xfrm>
          <a:prstGeom prst="rect">
            <a:avLst/>
          </a:prstGeom>
          <a:solidFill>
            <a:srgbClr val="DC3348"/>
          </a:solidFill>
          <a:ln cap="flat" cmpd="sng" w="12700">
            <a:solidFill>
              <a:srgbClr val="DC3348"/>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EAF1DD"/>
                </a:solidFill>
                <a:latin typeface="Calibri"/>
                <a:ea typeface="Calibri"/>
                <a:cs typeface="Calibri"/>
                <a:sym typeface="Calibri"/>
              </a:rPr>
              <a:t>Proceso y método</a:t>
            </a:r>
            <a:endParaRPr b="0" i="0" sz="1400" u="none" cap="none" strike="noStrike">
              <a:solidFill>
                <a:srgbClr val="000000"/>
              </a:solidFill>
              <a:latin typeface="Arial"/>
              <a:ea typeface="Arial"/>
              <a:cs typeface="Arial"/>
              <a:sym typeface="Arial"/>
            </a:endParaRPr>
          </a:p>
        </p:txBody>
      </p:sp>
      <p:sp>
        <p:nvSpPr>
          <p:cNvPr id="47" name="Google Shape;47;p1"/>
          <p:cNvSpPr txBox="1"/>
          <p:nvPr/>
        </p:nvSpPr>
        <p:spPr>
          <a:xfrm>
            <a:off x="33467041" y="5486400"/>
            <a:ext cx="9144000" cy="16154400"/>
          </a:xfrm>
          <a:prstGeom prst="rect">
            <a:avLst/>
          </a:prstGeom>
          <a:solidFill>
            <a:schemeClr val="lt1"/>
          </a:solidFill>
          <a:ln cap="flat" cmpd="sng" w="12700">
            <a:solidFill>
              <a:srgbClr val="3C7D90"/>
            </a:solidFill>
            <a:prstDash val="solid"/>
            <a:round/>
            <a:headEnd len="sm" w="sm" type="none"/>
            <a:tailEnd len="sm" w="sm" type="none"/>
          </a:ln>
        </p:spPr>
        <p:txBody>
          <a:bodyPr anchorCtr="0" anchor="t" bIns="137125" lIns="137125" spcFirstLastPara="1" rIns="137125" wrap="square" tIns="137125">
            <a:noAutofit/>
          </a:bodyPr>
          <a:lstStyle/>
          <a:p>
            <a:pPr indent="-457200" lvl="0" marL="457200" marR="0" rtl="0" algn="just">
              <a:lnSpc>
                <a:spcPct val="100000"/>
              </a:lnSpc>
              <a:spcBef>
                <a:spcPts val="0"/>
              </a:spcBef>
              <a:spcAft>
                <a:spcPts val="0"/>
              </a:spcAft>
              <a:buSzPts val="3600"/>
              <a:buChar char="-"/>
            </a:pPr>
            <a:r>
              <a:rPr i="0" lang="en-US" sz="3600" u="none" cap="none" strike="noStrike">
                <a:solidFill>
                  <a:srgbClr val="000000"/>
                </a:solidFill>
              </a:rPr>
              <a:t>Para poder realizar una comparación del comportamiento entre los modelos, se tomó en consideración que el número de días a analizar puede jugar un factor importante y por tanto se corrieron los algoritmos para múltiples ventanas de </a:t>
            </a:r>
            <a:r>
              <a:rPr lang="en-US" sz="3600"/>
              <a:t>días</a:t>
            </a:r>
            <a:r>
              <a:rPr i="0" lang="en-US" sz="3600" u="none" cap="none" strike="noStrike">
                <a:solidFill>
                  <a:srgbClr val="000000"/>
                </a:solidFill>
              </a:rPr>
              <a:t> (3-8).</a:t>
            </a:r>
            <a:endParaRPr i="0" sz="3600" u="none" cap="none" strike="noStrike">
              <a:solidFill>
                <a:srgbClr val="000000"/>
              </a:solidFill>
            </a:endParaRPr>
          </a:p>
          <a:p>
            <a:pPr indent="0" lvl="0" marL="0" marR="0" rtl="0" algn="just">
              <a:lnSpc>
                <a:spcPct val="100000"/>
              </a:lnSpc>
              <a:spcBef>
                <a:spcPts val="0"/>
              </a:spcBef>
              <a:spcAft>
                <a:spcPts val="0"/>
              </a:spcAft>
              <a:buClr>
                <a:srgbClr val="000000"/>
              </a:buClr>
              <a:buSzPts val="3200"/>
              <a:buFont typeface="Arial"/>
              <a:buNone/>
            </a:pPr>
            <a:r>
              <a:t/>
            </a:r>
            <a:endParaRPr sz="3600">
              <a:solidFill>
                <a:schemeClr val="dk1"/>
              </a:solidFill>
            </a:endParaRPr>
          </a:p>
          <a:p>
            <a:pPr indent="-457200" lvl="0" marL="457200" marR="0" rtl="0" algn="just">
              <a:lnSpc>
                <a:spcPct val="100000"/>
              </a:lnSpc>
              <a:spcBef>
                <a:spcPts val="0"/>
              </a:spcBef>
              <a:spcAft>
                <a:spcPts val="0"/>
              </a:spcAft>
              <a:buClr>
                <a:schemeClr val="dk1"/>
              </a:buClr>
              <a:buSzPts val="3600"/>
              <a:buChar char="-"/>
            </a:pPr>
            <a:r>
              <a:rPr lang="en-US" sz="3600">
                <a:solidFill>
                  <a:schemeClr val="dk1"/>
                </a:solidFill>
              </a:rPr>
              <a:t>Teniendo en cuenta  que es un problema que maneja alto nivel de complejidad, se especula que los algoritmos probablemente hayan inferido cierto </a:t>
            </a:r>
            <a:r>
              <a:rPr lang="en-US" sz="3600">
                <a:solidFill>
                  <a:schemeClr val="dk1"/>
                </a:solidFill>
              </a:rPr>
              <a:t>patrón</a:t>
            </a:r>
            <a:r>
              <a:rPr lang="en-US" sz="3600">
                <a:solidFill>
                  <a:schemeClr val="dk1"/>
                </a:solidFill>
              </a:rPr>
              <a:t> de comportamiento presente, de tal forma que el error porcentual se mantiene bastante reducido, sin embargo, recordando que la escala de valor que mantiene el s&amp;p500 actualmente </a:t>
            </a:r>
            <a:r>
              <a:rPr lang="en-US" sz="3600">
                <a:solidFill>
                  <a:schemeClr val="dk1"/>
                </a:solidFill>
              </a:rPr>
              <a:t>está</a:t>
            </a:r>
            <a:r>
              <a:rPr lang="en-US" sz="3600">
                <a:solidFill>
                  <a:schemeClr val="dk1"/>
                </a:solidFill>
              </a:rPr>
              <a:t> por encima de los 4000 USD, y por tanto tan solo el 1% de error </a:t>
            </a:r>
            <a:r>
              <a:rPr lang="en-US" sz="3600">
                <a:solidFill>
                  <a:schemeClr val="dk1"/>
                </a:solidFill>
              </a:rPr>
              <a:t>representan</a:t>
            </a:r>
            <a:r>
              <a:rPr lang="en-US" sz="3600">
                <a:solidFill>
                  <a:schemeClr val="dk1"/>
                </a:solidFill>
              </a:rPr>
              <a:t> 40 USD,  ligado a que una pequeña </a:t>
            </a:r>
            <a:r>
              <a:rPr lang="en-US" sz="3600">
                <a:solidFill>
                  <a:schemeClr val="dk1"/>
                </a:solidFill>
              </a:rPr>
              <a:t>exploración</a:t>
            </a:r>
            <a:r>
              <a:rPr lang="en-US" sz="3600">
                <a:solidFill>
                  <a:schemeClr val="dk1"/>
                </a:solidFill>
              </a:rPr>
              <a:t> de los datos indican que el precio de apertura suele ser ligeramente menor al precio de cierre (con % inclusive menores que 1) </a:t>
            </a:r>
            <a:r>
              <a:rPr b="1" lang="en-US" sz="3600">
                <a:solidFill>
                  <a:schemeClr val="dk1"/>
                </a:solidFill>
              </a:rPr>
              <a:t>nos llevan a concluir que</a:t>
            </a:r>
            <a:r>
              <a:rPr lang="en-US" sz="3600">
                <a:solidFill>
                  <a:schemeClr val="dk1"/>
                </a:solidFill>
              </a:rPr>
              <a:t> pese a tener una </a:t>
            </a:r>
            <a:r>
              <a:rPr lang="en-US" sz="3600">
                <a:solidFill>
                  <a:schemeClr val="dk1"/>
                </a:solidFill>
              </a:rPr>
              <a:t>predicción</a:t>
            </a:r>
            <a:r>
              <a:rPr lang="en-US" sz="3600">
                <a:solidFill>
                  <a:schemeClr val="dk1"/>
                </a:solidFill>
              </a:rPr>
              <a:t> acertada a nivel porcentual, los algoritmos se mantienen lejos de sacarle provecho de forma notoria.</a:t>
            </a:r>
            <a:endParaRPr sz="3600">
              <a:solidFill>
                <a:schemeClr val="dk1"/>
              </a:solidFill>
            </a:endParaRPr>
          </a:p>
          <a:p>
            <a:pPr indent="0" lvl="0" marL="0" marR="0" rtl="0" algn="just">
              <a:lnSpc>
                <a:spcPct val="100000"/>
              </a:lnSpc>
              <a:spcBef>
                <a:spcPts val="0"/>
              </a:spcBef>
              <a:spcAft>
                <a:spcPts val="0"/>
              </a:spcAft>
              <a:buClr>
                <a:srgbClr val="000000"/>
              </a:buClr>
              <a:buSzPts val="3200"/>
              <a:buFont typeface="Arial"/>
              <a:buNone/>
            </a:pPr>
            <a:r>
              <a:t/>
            </a:r>
            <a:endParaRPr sz="3200">
              <a:solidFill>
                <a:schemeClr val="dk1"/>
              </a:solidFill>
              <a:latin typeface="Calibri"/>
              <a:ea typeface="Calibri"/>
              <a:cs typeface="Calibri"/>
              <a:sym typeface="Calibri"/>
            </a:endParaRPr>
          </a:p>
        </p:txBody>
      </p:sp>
      <p:sp>
        <p:nvSpPr>
          <p:cNvPr id="48" name="Google Shape;48;p1"/>
          <p:cNvSpPr/>
          <p:nvPr/>
        </p:nvSpPr>
        <p:spPr>
          <a:xfrm>
            <a:off x="33467041" y="4800600"/>
            <a:ext cx="9144000" cy="685800"/>
          </a:xfrm>
          <a:prstGeom prst="rect">
            <a:avLst/>
          </a:prstGeom>
          <a:solidFill>
            <a:srgbClr val="3C7D90"/>
          </a:solidFill>
          <a:ln cap="flat" cmpd="sng" w="12700">
            <a:solidFill>
              <a:srgbClr val="3C7D90"/>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EAF1DD"/>
                </a:solidFill>
                <a:latin typeface="Calibri"/>
                <a:ea typeface="Calibri"/>
                <a:cs typeface="Calibri"/>
                <a:sym typeface="Calibri"/>
              </a:rPr>
              <a:t>Conclusiones</a:t>
            </a:r>
            <a:endParaRPr b="0" i="0" sz="1400" u="none" cap="none" strike="noStrike">
              <a:solidFill>
                <a:srgbClr val="000000"/>
              </a:solidFill>
              <a:latin typeface="Arial"/>
              <a:ea typeface="Arial"/>
              <a:cs typeface="Arial"/>
              <a:sym typeface="Arial"/>
            </a:endParaRPr>
          </a:p>
        </p:txBody>
      </p:sp>
      <p:sp>
        <p:nvSpPr>
          <p:cNvPr id="49" name="Google Shape;49;p1"/>
          <p:cNvSpPr txBox="1"/>
          <p:nvPr/>
        </p:nvSpPr>
        <p:spPr>
          <a:xfrm>
            <a:off x="1280160" y="14173200"/>
            <a:ext cx="9144000" cy="13572900"/>
          </a:xfrm>
          <a:prstGeom prst="rect">
            <a:avLst/>
          </a:prstGeom>
          <a:solidFill>
            <a:schemeClr val="lt1"/>
          </a:solidFill>
          <a:ln cap="flat" cmpd="sng" w="12700">
            <a:solidFill>
              <a:srgbClr val="A0A01C"/>
            </a:solidFill>
            <a:prstDash val="solid"/>
            <a:round/>
            <a:headEnd len="sm" w="sm" type="none"/>
            <a:tailEnd len="sm" w="sm" type="none"/>
          </a:ln>
        </p:spPr>
        <p:txBody>
          <a:bodyPr anchorCtr="0" anchor="t" bIns="137125" lIns="137125" spcFirstLastPara="1" rIns="137125" wrap="square" tIns="137125">
            <a:noAutofit/>
          </a:bodyPr>
          <a:lstStyle/>
          <a:p>
            <a:pPr indent="0" lvl="0" marL="0" marR="0" rtl="0" algn="l">
              <a:lnSpc>
                <a:spcPct val="107000"/>
              </a:lnSpc>
              <a:spcBef>
                <a:spcPts val="0"/>
              </a:spcBef>
              <a:spcAft>
                <a:spcPts val="800"/>
              </a:spcAft>
              <a:buNone/>
            </a:pPr>
            <a:r>
              <a:rPr b="0" i="0" lang="en-US" sz="3600" u="none" cap="none" strike="noStrike">
                <a:solidFill>
                  <a:schemeClr val="dk1"/>
                </a:solidFill>
                <a:latin typeface="Arial"/>
                <a:ea typeface="Arial"/>
                <a:cs typeface="Arial"/>
                <a:sym typeface="Arial"/>
              </a:rPr>
              <a:t>El objetivo de este proyecto es estudiar el comportamiento de distintos algoritmos de ML en la tarea de predecir el movimiento relativo del S&amp;P500 tratándolo como un problema autorregresivo</a:t>
            </a:r>
            <a:r>
              <a:rPr lang="en-US" sz="3600">
                <a:solidFill>
                  <a:schemeClr val="dk1"/>
                </a:solidFill>
              </a:rPr>
              <a:t>, p</a:t>
            </a:r>
            <a:r>
              <a:rPr b="0" i="0" lang="en-US" sz="3600" u="none" cap="none" strike="noStrike">
                <a:solidFill>
                  <a:schemeClr val="dk1"/>
                </a:solidFill>
                <a:latin typeface="Arial"/>
                <a:ea typeface="Arial"/>
                <a:cs typeface="Arial"/>
                <a:sym typeface="Arial"/>
              </a:rPr>
              <a:t>ara esto</a:t>
            </a:r>
            <a:r>
              <a:rPr lang="en-US" sz="3600">
                <a:solidFill>
                  <a:schemeClr val="dk1"/>
                </a:solidFill>
              </a:rPr>
              <a:t> </a:t>
            </a:r>
            <a:r>
              <a:rPr b="0" i="0" lang="en-US" sz="3600" u="none" cap="none" strike="noStrike">
                <a:solidFill>
                  <a:schemeClr val="dk1"/>
                </a:solidFill>
                <a:latin typeface="Arial"/>
                <a:ea typeface="Arial"/>
                <a:cs typeface="Arial"/>
                <a:sym typeface="Arial"/>
              </a:rPr>
              <a:t>contamos con un dataset compuesto de 5 columnas que mantienen los registros del precio de: apertura, cierre, máximos y mínimos de todos los días durante 10 años del S&amp;P500.</a:t>
            </a:r>
            <a:endParaRPr b="0" i="0" sz="3600" u="none" cap="none" strike="noStrike">
              <a:solidFill>
                <a:schemeClr val="dk1"/>
              </a:solidFill>
              <a:latin typeface="Arial"/>
              <a:ea typeface="Arial"/>
              <a:cs typeface="Arial"/>
              <a:sym typeface="Arial"/>
            </a:endParaRPr>
          </a:p>
        </p:txBody>
      </p:sp>
      <p:sp>
        <p:nvSpPr>
          <p:cNvPr id="50" name="Google Shape;50;p1"/>
          <p:cNvSpPr/>
          <p:nvPr/>
        </p:nvSpPr>
        <p:spPr>
          <a:xfrm>
            <a:off x="11521440" y="13487400"/>
            <a:ext cx="20848320" cy="685800"/>
          </a:xfrm>
          <a:prstGeom prst="rect">
            <a:avLst/>
          </a:prstGeom>
          <a:solidFill>
            <a:srgbClr val="01B49E"/>
          </a:solidFill>
          <a:ln cap="flat" cmpd="sng" w="12700">
            <a:solidFill>
              <a:srgbClr val="01B49E"/>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EAF1DD"/>
                </a:solidFill>
                <a:latin typeface="Calibri"/>
                <a:ea typeface="Calibri"/>
                <a:cs typeface="Calibri"/>
                <a:sym typeface="Calibri"/>
              </a:rPr>
              <a:t>Resultados</a:t>
            </a:r>
            <a:endParaRPr b="0" i="0" sz="1400" u="none" cap="none" strike="noStrike">
              <a:solidFill>
                <a:srgbClr val="000000"/>
              </a:solidFill>
              <a:latin typeface="Arial"/>
              <a:ea typeface="Arial"/>
              <a:cs typeface="Arial"/>
              <a:sym typeface="Arial"/>
            </a:endParaRPr>
          </a:p>
        </p:txBody>
      </p:sp>
      <p:sp>
        <p:nvSpPr>
          <p:cNvPr id="51" name="Google Shape;51;p1"/>
          <p:cNvSpPr txBox="1"/>
          <p:nvPr/>
        </p:nvSpPr>
        <p:spPr>
          <a:xfrm>
            <a:off x="33467050" y="23024850"/>
            <a:ext cx="9144000" cy="5429400"/>
          </a:xfrm>
          <a:prstGeom prst="rect">
            <a:avLst/>
          </a:prstGeom>
          <a:solidFill>
            <a:schemeClr val="lt1"/>
          </a:solidFill>
          <a:ln cap="flat" cmpd="sng" w="12700">
            <a:solidFill>
              <a:srgbClr val="CCE134"/>
            </a:solidFill>
            <a:prstDash val="solid"/>
            <a:round/>
            <a:headEnd len="sm" w="sm" type="none"/>
            <a:tailEnd len="sm" w="sm" type="none"/>
          </a:ln>
        </p:spPr>
        <p:txBody>
          <a:bodyPr anchorCtr="0" anchor="t" bIns="137125" lIns="137125" spcFirstLastPara="1" rIns="137125" wrap="square" tIns="137125">
            <a:noAutofit/>
          </a:bodyPr>
          <a:lstStyle/>
          <a:p>
            <a:pPr indent="0" lvl="0" marL="0" marR="0" rtl="0" algn="l">
              <a:lnSpc>
                <a:spcPct val="107000"/>
              </a:lnSpc>
              <a:spcBef>
                <a:spcPts val="0"/>
              </a:spcBef>
              <a:spcAft>
                <a:spcPts val="800"/>
              </a:spcAft>
              <a:buNone/>
            </a:pPr>
            <a:r>
              <a:rPr lang="en-US" sz="3600"/>
              <a:t>Para estudiar de mejor forma los resultados que han producido los algoritmos, se planea proceder usando </a:t>
            </a:r>
            <a:r>
              <a:rPr lang="en-US" sz="3600"/>
              <a:t>métricas</a:t>
            </a:r>
            <a:r>
              <a:rPr lang="en-US" sz="3600"/>
              <a:t> que </a:t>
            </a:r>
            <a:r>
              <a:rPr lang="en-US" sz="3600"/>
              <a:t>evalúen</a:t>
            </a:r>
            <a:r>
              <a:rPr lang="en-US" sz="3600"/>
              <a:t> lo provechoso que </a:t>
            </a:r>
            <a:r>
              <a:rPr lang="en-US" sz="3600"/>
              <a:t>podrían</a:t>
            </a:r>
            <a:r>
              <a:rPr lang="en-US" sz="3600"/>
              <a:t> haber sido las predicciones en casos </a:t>
            </a:r>
            <a:r>
              <a:rPr lang="en-US" sz="3600"/>
              <a:t>específicos</a:t>
            </a:r>
            <a:r>
              <a:rPr lang="en-US" sz="3600"/>
              <a:t> de uso. </a:t>
            </a:r>
            <a:r>
              <a:rPr lang="en-US" sz="3600"/>
              <a:t>Además, </a:t>
            </a:r>
            <a:r>
              <a:rPr lang="en-US" sz="3600"/>
              <a:t> se puede proceder a evaluar </a:t>
            </a:r>
            <a:r>
              <a:rPr lang="en-US" sz="3600"/>
              <a:t>también</a:t>
            </a:r>
            <a:r>
              <a:rPr lang="en-US" sz="3600"/>
              <a:t> el comportamiento </a:t>
            </a:r>
            <a:r>
              <a:rPr lang="en-US" sz="3600"/>
              <a:t>auto-predictivo</a:t>
            </a:r>
            <a:r>
              <a:rPr lang="en-US" sz="3600"/>
              <a:t> de los algoritmos  para especular sobre decisiones a largo plazo.</a:t>
            </a:r>
            <a:endParaRPr i="0" sz="3600" u="none" cap="none" strike="noStrike">
              <a:solidFill>
                <a:srgbClr val="000000"/>
              </a:solidFill>
            </a:endParaRPr>
          </a:p>
        </p:txBody>
      </p:sp>
      <p:sp>
        <p:nvSpPr>
          <p:cNvPr id="52" name="Google Shape;52;p1"/>
          <p:cNvSpPr/>
          <p:nvPr/>
        </p:nvSpPr>
        <p:spPr>
          <a:xfrm>
            <a:off x="33467041" y="22339041"/>
            <a:ext cx="9144000" cy="685800"/>
          </a:xfrm>
          <a:prstGeom prst="rect">
            <a:avLst/>
          </a:prstGeom>
          <a:solidFill>
            <a:srgbClr val="CCE134"/>
          </a:solidFill>
          <a:ln cap="flat" cmpd="sng" w="12700">
            <a:solidFill>
              <a:srgbClr val="CCE134"/>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EAF1DD"/>
                </a:solidFill>
                <a:latin typeface="Calibri"/>
                <a:ea typeface="Calibri"/>
                <a:cs typeface="Calibri"/>
                <a:sym typeface="Calibri"/>
              </a:rPr>
              <a:t>Trabajo Futuro</a:t>
            </a:r>
            <a:endParaRPr b="0" i="0" sz="1400" u="none" cap="none" strike="noStrike">
              <a:solidFill>
                <a:srgbClr val="000000"/>
              </a:solidFill>
              <a:latin typeface="Arial"/>
              <a:ea typeface="Arial"/>
              <a:cs typeface="Arial"/>
              <a:sym typeface="Arial"/>
            </a:endParaRPr>
          </a:p>
        </p:txBody>
      </p:sp>
      <p:pic>
        <p:nvPicPr>
          <p:cNvPr id="53" name="Google Shape;53;p1"/>
          <p:cNvPicPr preferRelativeResize="0"/>
          <p:nvPr/>
        </p:nvPicPr>
        <p:blipFill rotWithShape="1">
          <a:blip r:embed="rId3">
            <a:alphaModFix/>
          </a:blip>
          <a:srcRect b="10720" l="6771" r="5844" t="14568"/>
          <a:stretch/>
        </p:blipFill>
        <p:spPr>
          <a:xfrm>
            <a:off x="35304669" y="708150"/>
            <a:ext cx="5766776" cy="2743200"/>
          </a:xfrm>
          <a:prstGeom prst="rect">
            <a:avLst/>
          </a:prstGeom>
          <a:noFill/>
          <a:ln>
            <a:noFill/>
          </a:ln>
        </p:spPr>
      </p:pic>
      <p:pic>
        <p:nvPicPr>
          <p:cNvPr id="54" name="Google Shape;54;p1"/>
          <p:cNvPicPr preferRelativeResize="0"/>
          <p:nvPr/>
        </p:nvPicPr>
        <p:blipFill rotWithShape="1">
          <a:blip r:embed="rId4">
            <a:alphaModFix/>
          </a:blip>
          <a:srcRect b="28333" l="0" r="0" t="23187"/>
          <a:stretch/>
        </p:blipFill>
        <p:spPr>
          <a:xfrm>
            <a:off x="3594100" y="599000"/>
            <a:ext cx="6204308" cy="3007800"/>
          </a:xfrm>
          <a:prstGeom prst="rect">
            <a:avLst/>
          </a:prstGeom>
          <a:noFill/>
          <a:ln>
            <a:noFill/>
          </a:ln>
        </p:spPr>
      </p:pic>
      <p:pic>
        <p:nvPicPr>
          <p:cNvPr id="55" name="Google Shape;55;p1"/>
          <p:cNvPicPr preferRelativeResize="0"/>
          <p:nvPr/>
        </p:nvPicPr>
        <p:blipFill>
          <a:blip r:embed="rId5">
            <a:alphaModFix/>
          </a:blip>
          <a:stretch>
            <a:fillRect/>
          </a:stretch>
        </p:blipFill>
        <p:spPr>
          <a:xfrm>
            <a:off x="22649927" y="14594239"/>
            <a:ext cx="9144000" cy="633598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Rojo">
      <a:dk1>
        <a:srgbClr val="000000"/>
      </a:dk1>
      <a:lt1>
        <a:srgbClr val="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EISI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0x0101007228C2A1DD830841B81CFDEE76E36F01</vt:lpwstr>
  </property>
</Properties>
</file>