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0db7597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0db7597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db75977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db75977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db7597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db7597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ebca80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ebca80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8359c3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18359c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ebca8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ebca8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db759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db759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db7597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0db7597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db7597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db7597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db75977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0db7597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db7597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db7597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0db75977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0db75977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db75977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0db7597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y predicción de los movimientos relativos del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S&amp;P500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70450"/>
            <a:ext cx="8520600" cy="16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Estudiantes: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Edward Andrés Sandoval Pineda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Horacio Antonio Camacho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Sebastian Perez Lopez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Algoritmos: </a:t>
            </a:r>
            <a:r>
              <a:rPr lang="es-419"/>
              <a:t>Random Forest</a:t>
            </a:r>
            <a:r>
              <a:rPr lang="es-419"/>
              <a:t> Regressor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25" y="16571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57150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8</a:t>
            </a:r>
            <a:endParaRPr sz="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Algoritmos: </a:t>
            </a:r>
            <a:r>
              <a:rPr lang="es-419"/>
              <a:t>Support Vector</a:t>
            </a:r>
            <a:r>
              <a:rPr lang="es-419"/>
              <a:t> Regressor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00" y="16256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75" y="1625650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9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Algoritmos: </a:t>
            </a:r>
            <a:r>
              <a:rPr lang="es-419"/>
              <a:t>MultiLayer Perceptron</a:t>
            </a:r>
            <a:r>
              <a:rPr lang="es-419"/>
              <a:t> Regressor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00" y="1667650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7650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10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su atención.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339" y="1209850"/>
            <a:ext cx="5321324" cy="30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9485" l="13233" r="4671" t="4441"/>
          <a:stretch/>
        </p:blipFill>
        <p:spPr>
          <a:xfrm>
            <a:off x="389925" y="1804622"/>
            <a:ext cx="1521425" cy="15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5">
            <a:alphaModFix/>
          </a:blip>
          <a:srcRect b="10525" l="13701" r="4545" t="5199"/>
          <a:stretch/>
        </p:blipFill>
        <p:spPr>
          <a:xfrm>
            <a:off x="7232675" y="1773439"/>
            <a:ext cx="1610259" cy="15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 rot="-5400000">
            <a:off x="2239588" y="2266825"/>
            <a:ext cx="65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 rot="-5400000">
            <a:off x="2815450" y="2316725"/>
            <a:ext cx="106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MaxPooling 2x2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 rot="-5400000">
            <a:off x="5154375" y="2266825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Conv2DTranspose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071575" y="27631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...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 rot="-5400000">
            <a:off x="5978350" y="2266825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Conv2DTranspose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638900" y="27631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...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1329838" y="4284425"/>
            <a:ext cx="65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824759" y="4284275"/>
            <a:ext cx="49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p26"/>
          <p:cNvCxnSpPr>
            <a:stCxn id="163" idx="3"/>
            <a:endCxn id="162" idx="1"/>
          </p:cNvCxnSpPr>
          <p:nvPr/>
        </p:nvCxnSpPr>
        <p:spPr>
          <a:xfrm>
            <a:off x="1321860" y="4453625"/>
            <a:ext cx="8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 txBox="1"/>
          <p:nvPr/>
        </p:nvSpPr>
        <p:spPr>
          <a:xfrm>
            <a:off x="1992875" y="4284425"/>
            <a:ext cx="59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MP 2x2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586038" y="4284275"/>
            <a:ext cx="65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240088" y="4284425"/>
            <a:ext cx="59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MP 2x2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8" name="Google Shape;168;p26"/>
          <p:cNvCxnSpPr>
            <a:stCxn id="162" idx="3"/>
            <a:endCxn id="165" idx="1"/>
          </p:cNvCxnSpPr>
          <p:nvPr/>
        </p:nvCxnSpPr>
        <p:spPr>
          <a:xfrm>
            <a:off x="1983838" y="4453775"/>
            <a:ext cx="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6"/>
          <p:cNvCxnSpPr>
            <a:stCxn id="165" idx="3"/>
            <a:endCxn id="166" idx="1"/>
          </p:cNvCxnSpPr>
          <p:nvPr/>
        </p:nvCxnSpPr>
        <p:spPr>
          <a:xfrm>
            <a:off x="2585975" y="4453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>
            <a:stCxn id="166" idx="3"/>
            <a:endCxn id="167" idx="1"/>
          </p:cNvCxnSpPr>
          <p:nvPr/>
        </p:nvCxnSpPr>
        <p:spPr>
          <a:xfrm>
            <a:off x="3240038" y="4453625"/>
            <a:ext cx="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 txBox="1"/>
          <p:nvPr/>
        </p:nvSpPr>
        <p:spPr>
          <a:xfrm rot="-1395">
            <a:off x="4459837" y="4284493"/>
            <a:ext cx="7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Conv2DT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 rot="-1395">
            <a:off x="5178787" y="4284268"/>
            <a:ext cx="7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Conv2DT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 rot="-1395">
            <a:off x="5918287" y="4284268"/>
            <a:ext cx="7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Conv2DT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 rot="-1395">
            <a:off x="6657787" y="4284268"/>
            <a:ext cx="7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Conv2DT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7397275" y="4284275"/>
            <a:ext cx="65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Conv2D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p26"/>
          <p:cNvCxnSpPr>
            <a:stCxn id="167" idx="3"/>
            <a:endCxn id="171" idx="1"/>
          </p:cNvCxnSpPr>
          <p:nvPr/>
        </p:nvCxnSpPr>
        <p:spPr>
          <a:xfrm>
            <a:off x="3833188" y="4453775"/>
            <a:ext cx="626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71" idx="3"/>
            <a:endCxn id="172" idx="1"/>
          </p:cNvCxnSpPr>
          <p:nvPr/>
        </p:nvCxnSpPr>
        <p:spPr>
          <a:xfrm rot="10800000">
            <a:off x="5178938" y="4453693"/>
            <a:ext cx="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>
            <a:stCxn id="172" idx="3"/>
            <a:endCxn id="173" idx="1"/>
          </p:cNvCxnSpPr>
          <p:nvPr/>
        </p:nvCxnSpPr>
        <p:spPr>
          <a:xfrm>
            <a:off x="5918288" y="4453468"/>
            <a:ext cx="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>
            <a:stCxn id="173" idx="3"/>
            <a:endCxn id="174" idx="1"/>
          </p:cNvCxnSpPr>
          <p:nvPr/>
        </p:nvCxnSpPr>
        <p:spPr>
          <a:xfrm>
            <a:off x="6657788" y="4453468"/>
            <a:ext cx="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74" idx="3"/>
            <a:endCxn id="175" idx="1"/>
          </p:cNvCxnSpPr>
          <p:nvPr/>
        </p:nvCxnSpPr>
        <p:spPr>
          <a:xfrm>
            <a:off x="7397288" y="4453468"/>
            <a:ext cx="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6"/>
          <p:cNvSpPr txBox="1"/>
          <p:nvPr/>
        </p:nvSpPr>
        <p:spPr>
          <a:xfrm>
            <a:off x="8051275" y="4284575"/>
            <a:ext cx="65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" name="Google Shape;182;p26"/>
          <p:cNvCxnSpPr>
            <a:stCxn id="175" idx="3"/>
            <a:endCxn id="181" idx="1"/>
          </p:cNvCxnSpPr>
          <p:nvPr/>
        </p:nvCxnSpPr>
        <p:spPr>
          <a:xfrm>
            <a:off x="8051275" y="4453625"/>
            <a:ext cx="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Objetivo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Estudiar el comportamiento de distintos algoritmos de ML en la tarea de predecir el movimiento relativo del S&amp;P500, </a:t>
            </a:r>
            <a:r>
              <a:rPr lang="es-419"/>
              <a:t>tratándolo</a:t>
            </a:r>
            <a:r>
              <a:rPr lang="es-419"/>
              <a:t> como un problema </a:t>
            </a:r>
            <a:r>
              <a:rPr lang="es-419"/>
              <a:t>autorregresivo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926" y="2301225"/>
            <a:ext cx="3253721" cy="22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1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Motivación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26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S&amp;P500 es un </a:t>
            </a:r>
            <a:r>
              <a:rPr lang="es-419"/>
              <a:t>índice</a:t>
            </a:r>
            <a:r>
              <a:rPr lang="es-419"/>
              <a:t> </a:t>
            </a:r>
            <a:r>
              <a:rPr lang="es-419"/>
              <a:t>bursátil que representa 500 de las compañías más importantes de la economía americana, llegando a ser uno de los índices más importantes a nivel mundial, su predicción podría ayudar a las grandes empresas a tomar medidas en función del resultado.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índice también es usado para realizar inversión de fondos sin necesidad de escoger las empresas en las cuales se pone el riesgo en capital, confiando en la “robusta” economía americana.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2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Dataset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34050" y="1152325"/>
            <a:ext cx="84759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dataset consiste en 5 columnas que (contando la fecha) mantienen los registros del precio de apertura, cierre, </a:t>
            </a:r>
            <a:r>
              <a:rPr lang="es-419"/>
              <a:t>máximos</a:t>
            </a:r>
            <a:r>
              <a:rPr lang="es-419"/>
              <a:t> y </a:t>
            </a:r>
            <a:r>
              <a:rPr lang="es-419"/>
              <a:t>mínimos</a:t>
            </a:r>
            <a:r>
              <a:rPr lang="es-419"/>
              <a:t> de todos los </a:t>
            </a:r>
            <a:r>
              <a:rPr lang="es-419"/>
              <a:t>días</a:t>
            </a:r>
            <a:r>
              <a:rPr lang="es-419"/>
              <a:t> durante 10 años del S&amp;P500.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25" y="2204727"/>
            <a:ext cx="8921924" cy="17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3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Dataset: </a:t>
            </a:r>
            <a:r>
              <a:rPr lang="es-419"/>
              <a:t>Alteraciones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valores usados en el entrenamiento son transformaciones de los datos del dataset original, las cuales se especifican en el notebook como: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Volatilidad Relativa = (h-l)/o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Desplazamiento Relativo = (c-o)/o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Donde “h” es el máximo del dia, “l” el mínimo, “o” el precio de apertura y “c” el precio de cierre.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4</a:t>
            </a:r>
            <a:endParaRPr sz="5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00" y="3434000"/>
            <a:ext cx="35814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950" y="3772500"/>
            <a:ext cx="36099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Decision Tree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Random Forest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Support Vector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Multi Layer Perceptron (DL)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449" y="445025"/>
            <a:ext cx="2581225" cy="17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826" y="2883700"/>
            <a:ext cx="3070700" cy="1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25" y="2571750"/>
            <a:ext cx="3257025" cy="2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5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Evaluación</a:t>
            </a:r>
            <a:r>
              <a:rPr b="1" lang="es-419"/>
              <a:t> de resultados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poder realizar una </a:t>
            </a:r>
            <a:r>
              <a:rPr lang="es-419"/>
              <a:t>comparación</a:t>
            </a:r>
            <a:r>
              <a:rPr lang="es-419"/>
              <a:t> del comportamiento entre los modelos, se </a:t>
            </a:r>
            <a:r>
              <a:rPr lang="es-419"/>
              <a:t>tomó</a:t>
            </a:r>
            <a:r>
              <a:rPr lang="es-419"/>
              <a:t> en </a:t>
            </a:r>
            <a:r>
              <a:rPr lang="es-419"/>
              <a:t>consideración</a:t>
            </a:r>
            <a:r>
              <a:rPr lang="es-419"/>
              <a:t> que el </a:t>
            </a:r>
            <a:r>
              <a:rPr lang="es-419"/>
              <a:t>número</a:t>
            </a:r>
            <a:r>
              <a:rPr lang="es-419"/>
              <a:t> de </a:t>
            </a:r>
            <a:r>
              <a:rPr lang="es-419"/>
              <a:t>días</a:t>
            </a:r>
            <a:r>
              <a:rPr lang="es-419"/>
              <a:t> a analizar puede jugar un factor importante y por tanto se corrieron los algoritmos para </a:t>
            </a:r>
            <a:r>
              <a:rPr lang="es-419"/>
              <a:t>múltiples</a:t>
            </a:r>
            <a:r>
              <a:rPr lang="es-419"/>
              <a:t> ventanas de dias (3-8).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Además</a:t>
            </a:r>
            <a:r>
              <a:rPr lang="es-419"/>
              <a:t> se usaron las siguientes </a:t>
            </a:r>
            <a:r>
              <a:rPr lang="es-419"/>
              <a:t>métricas</a:t>
            </a:r>
            <a:r>
              <a:rPr lang="es-419"/>
              <a:t> de </a:t>
            </a:r>
            <a:r>
              <a:rPr lang="es-419"/>
              <a:t>evaluación</a:t>
            </a:r>
            <a:r>
              <a:rPr lang="es-419"/>
              <a:t>: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0" y="3303554"/>
            <a:ext cx="4065574" cy="11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075" y="3484125"/>
            <a:ext cx="4612326" cy="9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6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Algoritmos: </a:t>
            </a:r>
            <a:r>
              <a:rPr lang="es-419"/>
              <a:t>Decision Tree Regressor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50" y="15367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550" y="1536700"/>
            <a:ext cx="37909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7400" y="4774200"/>
            <a:ext cx="91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7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