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0db75977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0db75977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0db75977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0db7597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db759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db759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db7597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0db7597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0db7597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0db7597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db75977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0db75977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0db7597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0db7597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0db75977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0db75977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db75977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0db75977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0db7597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0db7597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y p</a:t>
            </a:r>
            <a:r>
              <a:rPr lang="es-419"/>
              <a:t>redicción</a:t>
            </a:r>
            <a:r>
              <a:rPr lang="es-419"/>
              <a:t> de los movimientos relativos del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S&amp;P500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70450"/>
            <a:ext cx="8520600" cy="16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Estudiantes: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Edward </a:t>
            </a:r>
            <a:r>
              <a:rPr lang="es-419"/>
              <a:t>Andrés</a:t>
            </a:r>
            <a:r>
              <a:rPr lang="es-419"/>
              <a:t> Sandoval Pineda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Horacio Antonio Camacho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/>
              <a:t>Sebastian Perez Lopez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Algoritmos: </a:t>
            </a:r>
            <a:r>
              <a:rPr lang="es-419"/>
              <a:t>Support Vector</a:t>
            </a:r>
            <a:r>
              <a:rPr lang="es-419"/>
              <a:t> Regressor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00" y="162565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75" y="1625650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Algoritmos: </a:t>
            </a:r>
            <a:r>
              <a:rPr lang="es-419"/>
              <a:t>MultiLayer Perceptron</a:t>
            </a:r>
            <a:r>
              <a:rPr lang="es-419"/>
              <a:t> Regressor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00" y="1667650"/>
            <a:ext cx="3790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7650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Objetivo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Estudiar el comportamiento de distintos algoritmos de ML en la tarea de predecir el movimiento relativo del S&amp;P500, </a:t>
            </a:r>
            <a:r>
              <a:rPr lang="es-419"/>
              <a:t>tratándolo</a:t>
            </a:r>
            <a:r>
              <a:rPr lang="es-419"/>
              <a:t> como un problema </a:t>
            </a:r>
            <a:r>
              <a:rPr lang="es-419"/>
              <a:t>autorregresivo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926" y="2301225"/>
            <a:ext cx="3253721" cy="226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Motivación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S&amp;P500 es un </a:t>
            </a:r>
            <a:r>
              <a:rPr lang="es-419"/>
              <a:t>índice</a:t>
            </a:r>
            <a:r>
              <a:rPr lang="es-419"/>
              <a:t> </a:t>
            </a:r>
            <a:r>
              <a:rPr lang="es-419"/>
              <a:t>bursátil que representa 500 de las compañías más importantes de la economía americana, llegando a ser uno de los índices más importantes a nivel mundial, su predicción podría ayudar a las grandes empresas a tomar medidas en función del resultado.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índice también es usado para realizar inversión de fondos sin necesidad de escoger las empresas en las cuales se pone el riesgo en capital, confiando en la “robusta” economía americana.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Dataset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4759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dataset consiste en 5 columnas que (contando la fecha) mantienen los registros del precio de apertura, cierre, </a:t>
            </a:r>
            <a:r>
              <a:rPr lang="es-419"/>
              <a:t>máximos</a:t>
            </a:r>
            <a:r>
              <a:rPr lang="es-419"/>
              <a:t> y </a:t>
            </a:r>
            <a:r>
              <a:rPr lang="es-419"/>
              <a:t>mínimos</a:t>
            </a:r>
            <a:r>
              <a:rPr lang="es-419"/>
              <a:t> de todos los </a:t>
            </a:r>
            <a:r>
              <a:rPr lang="es-419"/>
              <a:t>días</a:t>
            </a:r>
            <a:r>
              <a:rPr lang="es-419"/>
              <a:t> durante 10 años del S&amp;P500.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25" y="2204727"/>
            <a:ext cx="8921924" cy="17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Dataset: </a:t>
            </a:r>
            <a:r>
              <a:rPr lang="es-419"/>
              <a:t>Alteraciones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valores usados en el entrenamiento son transformaciones de los datos del dataset original, las cuales se especifican en el notebook como: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Volatilidad Relativa = (h-l)/o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Desplazamiento Relativo = (c-o)/o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Donde “h” es el maximo del dia, “l” el minimo, “o” el precio de apertura y “c” el precio de cierre.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Algoritmos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Decision Tree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Random Forest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Support Vector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Multi Layer Perceptron (DL)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449" y="445025"/>
            <a:ext cx="2581225" cy="17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826" y="2883700"/>
            <a:ext cx="3070700" cy="17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25" y="2571750"/>
            <a:ext cx="3257025" cy="22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Evaluación</a:t>
            </a:r>
            <a:r>
              <a:rPr b="1" lang="es-419"/>
              <a:t> de resultados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poder realizar una </a:t>
            </a:r>
            <a:r>
              <a:rPr lang="es-419"/>
              <a:t>comparación</a:t>
            </a:r>
            <a:r>
              <a:rPr lang="es-419"/>
              <a:t> del comportamiento entre los modelos, se </a:t>
            </a:r>
            <a:r>
              <a:rPr lang="es-419"/>
              <a:t>tomó</a:t>
            </a:r>
            <a:r>
              <a:rPr lang="es-419"/>
              <a:t> en </a:t>
            </a:r>
            <a:r>
              <a:rPr lang="es-419"/>
              <a:t>consideración</a:t>
            </a:r>
            <a:r>
              <a:rPr lang="es-419"/>
              <a:t> que el </a:t>
            </a:r>
            <a:r>
              <a:rPr lang="es-419"/>
              <a:t>número</a:t>
            </a:r>
            <a:r>
              <a:rPr lang="es-419"/>
              <a:t> de </a:t>
            </a:r>
            <a:r>
              <a:rPr lang="es-419"/>
              <a:t>días</a:t>
            </a:r>
            <a:r>
              <a:rPr lang="es-419"/>
              <a:t> a analizar puede jugar un factor importante y por tanto se corrieron los algoritmos para </a:t>
            </a:r>
            <a:r>
              <a:rPr lang="es-419"/>
              <a:t>múltiples</a:t>
            </a:r>
            <a:r>
              <a:rPr lang="es-419"/>
              <a:t> ventanas de dias (3-8).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Además</a:t>
            </a:r>
            <a:r>
              <a:rPr lang="es-419"/>
              <a:t> se usaron las siguientes </a:t>
            </a:r>
            <a:r>
              <a:rPr lang="es-419"/>
              <a:t>métricas</a:t>
            </a:r>
            <a:r>
              <a:rPr lang="es-419"/>
              <a:t> de </a:t>
            </a:r>
            <a:r>
              <a:rPr lang="es-419"/>
              <a:t>evaluación</a:t>
            </a:r>
            <a:r>
              <a:rPr lang="es-419"/>
              <a:t>: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0" y="3303554"/>
            <a:ext cx="4065574" cy="11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075" y="3484125"/>
            <a:ext cx="4612326" cy="9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Algoritmos: </a:t>
            </a:r>
            <a:r>
              <a:rPr lang="es-419"/>
              <a:t>Decision Tree Regressor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50" y="153670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550" y="1536700"/>
            <a:ext cx="3790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Algoritmos: </a:t>
            </a:r>
            <a:r>
              <a:rPr lang="es-419"/>
              <a:t>Random Forest</a:t>
            </a:r>
            <a:r>
              <a:rPr lang="es-419"/>
              <a:t> Regressor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25" y="165715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57150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