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69696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13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13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14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15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14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13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13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14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0" defTabSz="825500">
              <a:buClrTx/>
              <a:buSzTx/>
              <a:buNone/>
              <a:defRPr spc="-55" sz="5500"/>
            </a:lvl2pPr>
            <a:lvl3pPr marL="0" indent="0" defTabSz="825500">
              <a:buClrTx/>
              <a:buSzTx/>
              <a:buNone/>
              <a:defRPr spc="-55" sz="5500"/>
            </a:lvl3pPr>
            <a:lvl4pPr marL="0" indent="0" defTabSz="825500">
              <a:buClrTx/>
              <a:buSzTx/>
              <a:buNone/>
              <a:defRPr spc="-55" sz="5500"/>
            </a:lvl4pPr>
            <a:lvl5pPr marL="0" indent="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Profitable Long-Only Momentum Trading Strategy for Individual Investors"/>
          <p:cNvSpPr txBox="1"/>
          <p:nvPr>
            <p:ph type="ctrTitle"/>
          </p:nvPr>
        </p:nvSpPr>
        <p:spPr>
          <a:xfrm>
            <a:off x="1269999" y="3155710"/>
            <a:ext cx="21844001" cy="4128548"/>
          </a:xfrm>
          <a:prstGeom prst="rect">
            <a:avLst/>
          </a:prstGeom>
        </p:spPr>
        <p:txBody>
          <a:bodyPr/>
          <a:lstStyle>
            <a:lvl1pPr defTabSz="1975054">
              <a:defRPr spc="-281" sz="9396"/>
            </a:lvl1pPr>
          </a:lstStyle>
          <a:p>
            <a:pPr/>
            <a:r>
              <a:t>A Profitable Long-Only Momentum Trading Strategy for Individual Investors</a:t>
            </a:r>
          </a:p>
        </p:txBody>
      </p:sp>
      <p:sp>
        <p:nvSpPr>
          <p:cNvPr id="152" name="4.27.20                Zihao Li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4"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4.27.20                Zihao Li</a:t>
            </a:r>
          </a:p>
        </p:txBody>
      </p:sp>
      <p:sp>
        <p:nvSpPr>
          <p:cNvPr id="153" name="Based on 1000 stocks from 1995 to 2020"/>
          <p:cNvSpPr txBox="1"/>
          <p:nvPr>
            <p:ph type="subTitle" sz="quarter" idx="1"/>
          </p:nvPr>
        </p:nvSpPr>
        <p:spPr>
          <a:xfrm>
            <a:off x="1269999" y="7995665"/>
            <a:ext cx="21844001" cy="2512353"/>
          </a:xfrm>
          <a:prstGeom prst="rect">
            <a:avLst/>
          </a:prstGeom>
        </p:spPr>
        <p:txBody>
          <a:bodyPr/>
          <a:lstStyle/>
          <a:p>
            <a:pPr/>
            <a:r>
              <a:t>Based on 1000 stocks from 1995 to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.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Introduction</a:t>
            </a:r>
          </a:p>
        </p:txBody>
      </p:sp>
      <p:sp>
        <p:nvSpPr>
          <p:cNvPr id="156" name="Individual investors often suffer loss…"/>
          <p:cNvSpPr txBox="1"/>
          <p:nvPr>
            <p:ph type="body" sz="half" idx="1"/>
          </p:nvPr>
        </p:nvSpPr>
        <p:spPr>
          <a:xfrm>
            <a:off x="6083968" y="4271367"/>
            <a:ext cx="12216064" cy="8432801"/>
          </a:xfrm>
          <a:prstGeom prst="rect">
            <a:avLst/>
          </a:prstGeom>
        </p:spPr>
        <p:txBody>
          <a:bodyPr/>
          <a:lstStyle/>
          <a:p>
            <a:pPr lvl="1"/>
            <a:r>
              <a:t>Individual investors often suffer loss</a:t>
            </a:r>
          </a:p>
          <a:p>
            <a:pPr lvl="1"/>
            <a:r>
              <a:t>Momentum strategies are profitable</a:t>
            </a:r>
          </a:p>
          <a:p>
            <a:pPr lvl="1"/>
          </a:p>
          <a:p>
            <a:pPr lvl="1"/>
            <a:r>
              <a:t>2. Dataset Description</a:t>
            </a:r>
          </a:p>
          <a:p>
            <a:pPr lvl="1"/>
            <a:r>
              <a:t>3. Momentum Strategy</a:t>
            </a:r>
          </a:p>
          <a:p>
            <a:pPr lvl="1"/>
            <a:r>
              <a:t>4. Conclusion &amp; Evaluation</a:t>
            </a:r>
          </a:p>
          <a:p>
            <a:pPr lvl="1"/>
            <a:r>
              <a:t>5. Trading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2.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Dataset</a:t>
            </a:r>
          </a:p>
        </p:txBody>
      </p:sp>
      <p:pic>
        <p:nvPicPr>
          <p:cNvPr id="159" name="24C4AFD8-BE38-4838-97C7-B6E820A3BE22.png" descr="24C4AFD8-BE38-4838-97C7-B6E820A3B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022" y="2789231"/>
            <a:ext cx="22799956" cy="1024595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26 sheets from 1995 to 2020"/>
          <p:cNvSpPr/>
          <p:nvPr/>
        </p:nvSpPr>
        <p:spPr>
          <a:xfrm>
            <a:off x="787157" y="3482587"/>
            <a:ext cx="7174080" cy="2209984"/>
          </a:xfrm>
          <a:prstGeom prst="rightArrow">
            <a:avLst>
              <a:gd name="adj1" fmla="val 49817"/>
              <a:gd name="adj2" fmla="val 17400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26 sheets from 1995 to 2020</a:t>
            </a:r>
          </a:p>
        </p:txBody>
      </p:sp>
      <p:sp>
        <p:nvSpPr>
          <p:cNvPr id="161" name="1000 tickers in total"/>
          <p:cNvSpPr/>
          <p:nvPr/>
        </p:nvSpPr>
        <p:spPr>
          <a:xfrm>
            <a:off x="787157" y="4717215"/>
            <a:ext cx="7174080" cy="2209984"/>
          </a:xfrm>
          <a:prstGeom prst="rightArrow">
            <a:avLst>
              <a:gd name="adj1" fmla="val 49817"/>
              <a:gd name="adj2" fmla="val 17400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1000 tickers in total</a:t>
            </a:r>
          </a:p>
        </p:txBody>
      </p:sp>
      <p:sp>
        <p:nvSpPr>
          <p:cNvPr id="162" name="Rectangle"/>
          <p:cNvSpPr/>
          <p:nvPr/>
        </p:nvSpPr>
        <p:spPr>
          <a:xfrm>
            <a:off x="8473508" y="4193808"/>
            <a:ext cx="15944654" cy="787542"/>
          </a:xfrm>
          <a:prstGeom prst="rect">
            <a:avLst/>
          </a:prstGeom>
          <a:solidFill>
            <a:schemeClr val="accent5">
              <a:alpha val="43981"/>
            </a:schemeClr>
          </a:solidFill>
          <a:ln w="50800">
            <a:solidFill>
              <a:srgbClr val="000000">
                <a:alpha val="43981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8473508" y="5184620"/>
            <a:ext cx="15944654" cy="1275174"/>
          </a:xfrm>
          <a:prstGeom prst="rect">
            <a:avLst/>
          </a:prstGeom>
          <a:solidFill>
            <a:schemeClr val="accent5">
              <a:alpha val="43981"/>
            </a:schemeClr>
          </a:solidFill>
          <a:ln w="50800">
            <a:solidFill>
              <a:srgbClr val="000000">
                <a:alpha val="43981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4" name="January"/>
          <p:cNvSpPr/>
          <p:nvPr/>
        </p:nvSpPr>
        <p:spPr>
          <a:xfrm>
            <a:off x="787157" y="6104132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January</a:t>
            </a:r>
          </a:p>
        </p:txBody>
      </p:sp>
      <p:sp>
        <p:nvSpPr>
          <p:cNvPr id="165" name="February"/>
          <p:cNvSpPr/>
          <p:nvPr/>
        </p:nvSpPr>
        <p:spPr>
          <a:xfrm>
            <a:off x="787157" y="6623953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February</a:t>
            </a:r>
          </a:p>
        </p:txBody>
      </p:sp>
      <p:sp>
        <p:nvSpPr>
          <p:cNvPr id="166" name="March"/>
          <p:cNvSpPr/>
          <p:nvPr/>
        </p:nvSpPr>
        <p:spPr>
          <a:xfrm>
            <a:off x="787157" y="7143774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March</a:t>
            </a:r>
          </a:p>
        </p:txBody>
      </p:sp>
      <p:sp>
        <p:nvSpPr>
          <p:cNvPr id="167" name="April"/>
          <p:cNvSpPr/>
          <p:nvPr/>
        </p:nvSpPr>
        <p:spPr>
          <a:xfrm>
            <a:off x="787157" y="7629435"/>
            <a:ext cx="7174080" cy="1113743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April</a:t>
            </a:r>
          </a:p>
        </p:txBody>
      </p:sp>
      <p:sp>
        <p:nvSpPr>
          <p:cNvPr id="168" name="May"/>
          <p:cNvSpPr/>
          <p:nvPr/>
        </p:nvSpPr>
        <p:spPr>
          <a:xfrm>
            <a:off x="787157" y="8169291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May</a:t>
            </a:r>
          </a:p>
        </p:txBody>
      </p:sp>
      <p:sp>
        <p:nvSpPr>
          <p:cNvPr id="169" name="June"/>
          <p:cNvSpPr/>
          <p:nvPr/>
        </p:nvSpPr>
        <p:spPr>
          <a:xfrm>
            <a:off x="787157" y="8681778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June</a:t>
            </a:r>
          </a:p>
        </p:txBody>
      </p:sp>
      <p:sp>
        <p:nvSpPr>
          <p:cNvPr id="170" name="July"/>
          <p:cNvSpPr/>
          <p:nvPr/>
        </p:nvSpPr>
        <p:spPr>
          <a:xfrm>
            <a:off x="787157" y="9236077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July</a:t>
            </a:r>
          </a:p>
        </p:txBody>
      </p:sp>
      <p:sp>
        <p:nvSpPr>
          <p:cNvPr id="171" name="August"/>
          <p:cNvSpPr/>
          <p:nvPr/>
        </p:nvSpPr>
        <p:spPr>
          <a:xfrm>
            <a:off x="787157" y="9740030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August</a:t>
            </a:r>
          </a:p>
        </p:txBody>
      </p:sp>
      <p:sp>
        <p:nvSpPr>
          <p:cNvPr id="172" name="September"/>
          <p:cNvSpPr/>
          <p:nvPr/>
        </p:nvSpPr>
        <p:spPr>
          <a:xfrm>
            <a:off x="787157" y="10259851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September</a:t>
            </a:r>
          </a:p>
        </p:txBody>
      </p:sp>
      <p:sp>
        <p:nvSpPr>
          <p:cNvPr id="173" name="October"/>
          <p:cNvSpPr/>
          <p:nvPr/>
        </p:nvSpPr>
        <p:spPr>
          <a:xfrm>
            <a:off x="787157" y="10765002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October</a:t>
            </a:r>
          </a:p>
        </p:txBody>
      </p:sp>
      <p:sp>
        <p:nvSpPr>
          <p:cNvPr id="174" name="November"/>
          <p:cNvSpPr/>
          <p:nvPr/>
        </p:nvSpPr>
        <p:spPr>
          <a:xfrm>
            <a:off x="787157" y="11297523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November</a:t>
            </a:r>
          </a:p>
        </p:txBody>
      </p:sp>
      <p:sp>
        <p:nvSpPr>
          <p:cNvPr id="175" name="December"/>
          <p:cNvSpPr/>
          <p:nvPr/>
        </p:nvSpPr>
        <p:spPr>
          <a:xfrm>
            <a:off x="787157" y="11812524"/>
            <a:ext cx="7174080" cy="1113742"/>
          </a:xfrm>
          <a:prstGeom prst="rightArrow">
            <a:avLst>
              <a:gd name="adj1" fmla="val 59392"/>
              <a:gd name="adj2" fmla="val 34528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December</a:t>
            </a:r>
          </a:p>
        </p:txBody>
      </p:sp>
      <p:sp>
        <p:nvSpPr>
          <p:cNvPr id="176" name="Rectangle"/>
          <p:cNvSpPr/>
          <p:nvPr/>
        </p:nvSpPr>
        <p:spPr>
          <a:xfrm>
            <a:off x="8473508" y="6441637"/>
            <a:ext cx="15944654" cy="6188250"/>
          </a:xfrm>
          <a:prstGeom prst="rect">
            <a:avLst/>
          </a:prstGeom>
          <a:solidFill>
            <a:schemeClr val="accent5">
              <a:alpha val="43981"/>
            </a:schemeClr>
          </a:solidFill>
          <a:ln w="50800">
            <a:solidFill>
              <a:srgbClr val="000000">
                <a:alpha val="43981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16801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"/>
                            </p:stCondLst>
                            <p:childTnLst>
                              <p:par>
                                <p:cTn id="39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"/>
                            </p:stCondLst>
                            <p:childTnLst>
                              <p:par>
                                <p:cTn id="44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"/>
                            </p:stCondLst>
                            <p:childTnLst>
                              <p:par>
                                <p:cTn id="49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"/>
                            </p:stCondLst>
                            <p:childTnLst>
                              <p:par>
                                <p:cTn id="54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"/>
                            </p:stCondLst>
                            <p:childTnLst>
                              <p:par>
                                <p:cTn id="69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"/>
                            </p:stCondLst>
                            <p:childTnLst>
                              <p:par>
                                <p:cTn id="74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"/>
                            </p:stCondLst>
                            <p:childTnLst>
                              <p:par>
                                <p:cTn id="79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"/>
                            </p:stCondLst>
                            <p:childTnLst>
                              <p:par>
                                <p:cTn id="89" presetClass="entr" nodeType="after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"/>
                            </p:stCondLst>
                            <p:childTnLst>
                              <p:par>
                                <p:cTn id="94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8"/>
      <p:bldP build="whole" bldLvl="1" animBg="1" rev="0" advAuto="0" spid="174" grpId="17"/>
      <p:bldP build="whole" bldLvl="1" animBg="1" rev="0" advAuto="0" spid="171" grpId="14"/>
      <p:bldP build="whole" bldLvl="1" animBg="1" rev="0" advAuto="0" spid="170" grpId="13"/>
      <p:bldP build="whole" bldLvl="1" animBg="1" rev="0" advAuto="0" spid="169" grpId="12"/>
      <p:bldP build="whole" bldLvl="1" animBg="1" rev="0" advAuto="0" spid="161" grpId="5"/>
      <p:bldP build="whole" bldLvl="1" animBg="1" rev="0" advAuto="0" spid="176" grpId="19"/>
      <p:bldP build="whole" bldLvl="1" animBg="1" rev="0" advAuto="0" spid="160" grpId="3"/>
      <p:bldP build="whole" bldLvl="1" animBg="1" rev="0" advAuto="0" spid="164" grpId="7"/>
      <p:bldP build="whole" bldLvl="1" animBg="1" rev="0" advAuto="0" spid="167" grpId="10"/>
      <p:bldP build="whole" bldLvl="1" animBg="1" rev="0" advAuto="0" spid="162" grpId="4"/>
      <p:bldP build="whole" bldLvl="1" animBg="1" rev="0" advAuto="0" spid="163" grpId="6"/>
      <p:bldP build="whole" bldLvl="1" animBg="1" rev="0" advAuto="0" spid="166" grpId="9"/>
      <p:bldP build="whole" bldLvl="1" animBg="1" rev="0" advAuto="0" spid="159" grpId="1"/>
      <p:bldP build="whole" bldLvl="1" animBg="1" rev="0" advAuto="0" spid="168" grpId="11"/>
      <p:bldP build="whole" bldLvl="1" animBg="1" rev="0" advAuto="0" spid="172" grpId="15"/>
      <p:bldP build="whole" bldLvl="1" animBg="1" rev="0" advAuto="0" spid="173" grpId="16"/>
      <p:bldP build="whole" bldLvl="1" animBg="1" rev="0" advAuto="0" spid="165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3.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Strategy</a:t>
            </a:r>
          </a:p>
        </p:txBody>
      </p:sp>
      <p:sp>
        <p:nvSpPr>
          <p:cNvPr id="179" name="1996…"/>
          <p:cNvSpPr/>
          <p:nvPr/>
        </p:nvSpPr>
        <p:spPr>
          <a:xfrm>
            <a:off x="1679936" y="4486797"/>
            <a:ext cx="2540654" cy="2540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1996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1000 stocks</a:t>
            </a:r>
          </a:p>
        </p:txBody>
      </p:sp>
      <p:sp>
        <p:nvSpPr>
          <p:cNvPr id="180" name="formation period…"/>
          <p:cNvSpPr/>
          <p:nvPr/>
        </p:nvSpPr>
        <p:spPr>
          <a:xfrm>
            <a:off x="5387490" y="4486797"/>
            <a:ext cx="4367284" cy="2540503"/>
          </a:xfrm>
          <a:prstGeom prst="rightArrow">
            <a:avLst>
              <a:gd name="adj1" fmla="val 46764"/>
              <a:gd name="adj2" fmla="val 8597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formation period</a:t>
            </a:r>
          </a:p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>
                <a:solidFill>
                  <a:schemeClr val="accent5"/>
                </a:solidFill>
              </a:rPr>
              <a:t>12</a:t>
            </a:r>
            <a:r>
              <a:t> months</a:t>
            </a:r>
          </a:p>
        </p:txBody>
      </p:sp>
      <p:sp>
        <p:nvSpPr>
          <p:cNvPr id="181" name="50 best stocks"/>
          <p:cNvSpPr/>
          <p:nvPr/>
        </p:nvSpPr>
        <p:spPr>
          <a:xfrm>
            <a:off x="10921673" y="4486797"/>
            <a:ext cx="2540654" cy="2540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>
                <a:solidFill>
                  <a:schemeClr val="accent5"/>
                </a:solidFill>
              </a:rPr>
              <a:t>50</a:t>
            </a:r>
            <a:r>
              <a:t> best stocks</a:t>
            </a:r>
          </a:p>
        </p:txBody>
      </p:sp>
      <p:sp>
        <p:nvSpPr>
          <p:cNvPr id="182" name="testing period…"/>
          <p:cNvSpPr/>
          <p:nvPr/>
        </p:nvSpPr>
        <p:spPr>
          <a:xfrm>
            <a:off x="14629226" y="4486797"/>
            <a:ext cx="4367284" cy="2540503"/>
          </a:xfrm>
          <a:prstGeom prst="rightArrow">
            <a:avLst>
              <a:gd name="adj1" fmla="val 46764"/>
              <a:gd name="adj2" fmla="val 8597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testing period</a:t>
            </a:r>
          </a:p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>
                <a:solidFill>
                  <a:schemeClr val="accent5"/>
                </a:solidFill>
              </a:rPr>
              <a:t>12</a:t>
            </a:r>
            <a:r>
              <a:t> months</a:t>
            </a:r>
          </a:p>
        </p:txBody>
      </p:sp>
      <p:sp>
        <p:nvSpPr>
          <p:cNvPr id="183" name="trading period…"/>
          <p:cNvSpPr/>
          <p:nvPr/>
        </p:nvSpPr>
        <p:spPr>
          <a:xfrm>
            <a:off x="17958555" y="4486797"/>
            <a:ext cx="4367284" cy="2540503"/>
          </a:xfrm>
          <a:prstGeom prst="rightArrow">
            <a:avLst>
              <a:gd name="adj1" fmla="val 46764"/>
              <a:gd name="adj2" fmla="val 8597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trading period</a:t>
            </a:r>
          </a:p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>
                <a:solidFill>
                  <a:schemeClr val="accent5"/>
                </a:solidFill>
              </a:rPr>
              <a:t>1</a:t>
            </a:r>
            <a:r>
              <a:t> months</a:t>
            </a:r>
          </a:p>
        </p:txBody>
      </p:sp>
      <p:sp>
        <p:nvSpPr>
          <p:cNvPr id="184" name="1997…"/>
          <p:cNvSpPr/>
          <p:nvPr/>
        </p:nvSpPr>
        <p:spPr>
          <a:xfrm>
            <a:off x="1679936" y="7584632"/>
            <a:ext cx="2540654" cy="18062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1997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January 1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buy 50</a:t>
            </a:r>
          </a:p>
        </p:txBody>
      </p:sp>
      <p:sp>
        <p:nvSpPr>
          <p:cNvPr id="185" name="1997…"/>
          <p:cNvSpPr/>
          <p:nvPr/>
        </p:nvSpPr>
        <p:spPr>
          <a:xfrm>
            <a:off x="1679936" y="9552329"/>
            <a:ext cx="2540654" cy="18062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1997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February 1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sell 50</a:t>
            </a:r>
          </a:p>
        </p:txBody>
      </p:sp>
      <p:sp>
        <p:nvSpPr>
          <p:cNvPr id="186" name="rebalancing 50 best stocks"/>
          <p:cNvSpPr/>
          <p:nvPr/>
        </p:nvSpPr>
        <p:spPr>
          <a:xfrm>
            <a:off x="5387490" y="7700379"/>
            <a:ext cx="4367284" cy="2540504"/>
          </a:xfrm>
          <a:prstGeom prst="rightArrow">
            <a:avLst>
              <a:gd name="adj1" fmla="val 46764"/>
              <a:gd name="adj2" fmla="val 8597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rebalancing </a:t>
            </a:r>
            <a:r>
              <a:rPr>
                <a:solidFill>
                  <a:schemeClr val="accent5"/>
                </a:solidFill>
              </a:rPr>
              <a:t>50</a:t>
            </a:r>
            <a:r>
              <a:t> best stocks</a:t>
            </a:r>
          </a:p>
        </p:txBody>
      </p:sp>
      <p:sp>
        <p:nvSpPr>
          <p:cNvPr id="187" name="average return"/>
          <p:cNvSpPr/>
          <p:nvPr/>
        </p:nvSpPr>
        <p:spPr>
          <a:xfrm>
            <a:off x="1679936" y="11520025"/>
            <a:ext cx="2540654" cy="13185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average return</a:t>
            </a:r>
          </a:p>
        </p:txBody>
      </p:sp>
      <p:sp>
        <p:nvSpPr>
          <p:cNvPr id="188" name="1997…"/>
          <p:cNvSpPr/>
          <p:nvPr/>
        </p:nvSpPr>
        <p:spPr>
          <a:xfrm>
            <a:off x="10921673" y="7584632"/>
            <a:ext cx="2540654" cy="18062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1997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February 1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buy 50</a:t>
            </a:r>
          </a:p>
        </p:txBody>
      </p:sp>
      <p:sp>
        <p:nvSpPr>
          <p:cNvPr id="189" name="1997…"/>
          <p:cNvSpPr/>
          <p:nvPr/>
        </p:nvSpPr>
        <p:spPr>
          <a:xfrm>
            <a:off x="10921673" y="9552329"/>
            <a:ext cx="2540654" cy="18062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1997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March 1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sell 50</a:t>
            </a:r>
          </a:p>
        </p:txBody>
      </p:sp>
      <p:sp>
        <p:nvSpPr>
          <p:cNvPr id="190" name="average return"/>
          <p:cNvSpPr/>
          <p:nvPr/>
        </p:nvSpPr>
        <p:spPr>
          <a:xfrm>
            <a:off x="10921673" y="11520025"/>
            <a:ext cx="2540654" cy="13185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average return</a:t>
            </a:r>
          </a:p>
        </p:txBody>
      </p:sp>
      <p:sp>
        <p:nvSpPr>
          <p:cNvPr id="191" name="rebalancing and trading 12 times"/>
          <p:cNvSpPr/>
          <p:nvPr/>
        </p:nvSpPr>
        <p:spPr>
          <a:xfrm>
            <a:off x="14629226" y="7700379"/>
            <a:ext cx="4367284" cy="2540504"/>
          </a:xfrm>
          <a:prstGeom prst="rightArrow">
            <a:avLst>
              <a:gd name="adj1" fmla="val 46764"/>
              <a:gd name="adj2" fmla="val 8597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rebalancing and trading </a:t>
            </a:r>
            <a:r>
              <a:rPr>
                <a:solidFill>
                  <a:schemeClr val="accent5"/>
                </a:solidFill>
              </a:rPr>
              <a:t>12</a:t>
            </a:r>
            <a:r>
              <a:t> times</a:t>
            </a:r>
          </a:p>
        </p:txBody>
      </p:sp>
      <p:sp>
        <p:nvSpPr>
          <p:cNvPr id="192" name="12 average returns"/>
          <p:cNvSpPr/>
          <p:nvPr/>
        </p:nvSpPr>
        <p:spPr>
          <a:xfrm>
            <a:off x="19970498" y="8311348"/>
            <a:ext cx="2540654" cy="131856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12 average returns</a:t>
            </a:r>
          </a:p>
        </p:txBody>
      </p:sp>
      <p:sp>
        <p:nvSpPr>
          <p:cNvPr id="193" name="Arrow"/>
          <p:cNvSpPr/>
          <p:nvPr/>
        </p:nvSpPr>
        <p:spPr>
          <a:xfrm rot="5400000">
            <a:off x="20511838" y="9939969"/>
            <a:ext cx="145797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4" name="final return"/>
          <p:cNvSpPr/>
          <p:nvPr/>
        </p:nvSpPr>
        <p:spPr>
          <a:xfrm>
            <a:off x="19970498" y="11520025"/>
            <a:ext cx="2540654" cy="131856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final return</a:t>
            </a:r>
          </a:p>
        </p:txBody>
      </p:sp>
      <p:sp>
        <p:nvSpPr>
          <p:cNvPr id="195" name="Rectangle"/>
          <p:cNvSpPr/>
          <p:nvPr/>
        </p:nvSpPr>
        <p:spPr>
          <a:xfrm>
            <a:off x="1588454" y="4025106"/>
            <a:ext cx="21207092" cy="8925322"/>
          </a:xfrm>
          <a:prstGeom prst="rect">
            <a:avLst/>
          </a:prstGeom>
          <a:solidFill>
            <a:srgbClr val="000000">
              <a:alpha val="88238"/>
            </a:srgbClr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6" name="Cube"/>
          <p:cNvSpPr/>
          <p:nvPr/>
        </p:nvSpPr>
        <p:spPr>
          <a:xfrm>
            <a:off x="9037098" y="5332865"/>
            <a:ext cx="6309804" cy="6309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7" name="6 * 6 combinations…"/>
          <p:cNvSpPr/>
          <p:nvPr/>
        </p:nvSpPr>
        <p:spPr>
          <a:xfrm>
            <a:off x="9204686" y="7797614"/>
            <a:ext cx="3815226" cy="29520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>
                <a:solidFill>
                  <a:schemeClr val="accent5"/>
                </a:solidFill>
              </a:rPr>
              <a:t>6 * 6 </a:t>
            </a:r>
            <a:r>
              <a:t>combinations 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for </a:t>
            </a:r>
            <a:r>
              <a:rPr>
                <a:solidFill>
                  <a:schemeClr val="accent5"/>
                </a:solidFill>
              </a:rPr>
              <a:t>24</a:t>
            </a:r>
            <a:r>
              <a:t> year</a:t>
            </a:r>
          </a:p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>
                <a:solidFill>
                  <a:schemeClr val="accent5"/>
                </a:solidFill>
              </a:rPr>
              <a:t>864</a:t>
            </a:r>
            <a:r>
              <a:t> returns</a:t>
            </a:r>
          </a:p>
        </p:txBody>
      </p:sp>
      <p:sp>
        <p:nvSpPr>
          <p:cNvPr id="198" name="year_span = range(1996, 2020)"/>
          <p:cNvSpPr/>
          <p:nvPr/>
        </p:nvSpPr>
        <p:spPr>
          <a:xfrm>
            <a:off x="2889652" y="2685463"/>
            <a:ext cx="4776919" cy="1974891"/>
          </a:xfrm>
          <a:prstGeom prst="wedgeEllipseCallout">
            <a:avLst>
              <a:gd name="adj1" fmla="val -49260"/>
              <a:gd name="adj2" fmla="val 78648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year_span = range(</a:t>
            </a:r>
            <a:r>
              <a:rPr>
                <a:solidFill>
                  <a:schemeClr val="accent5"/>
                </a:solidFill>
              </a:rPr>
              <a:t>1996</a:t>
            </a:r>
            <a:r>
              <a:t>, 2020)</a:t>
            </a:r>
          </a:p>
        </p:txBody>
      </p:sp>
      <p:sp>
        <p:nvSpPr>
          <p:cNvPr id="199" name="portfolio_size = [1, 5, 10, 50, 100, 500]"/>
          <p:cNvSpPr/>
          <p:nvPr/>
        </p:nvSpPr>
        <p:spPr>
          <a:xfrm>
            <a:off x="11636575" y="2685463"/>
            <a:ext cx="4908943" cy="1974891"/>
          </a:xfrm>
          <a:prstGeom prst="wedgeEllipseCallout">
            <a:avLst>
              <a:gd name="adj1" fmla="val -49280"/>
              <a:gd name="adj2" fmla="val 78648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portfolio_size = [1, 5, 10, </a:t>
            </a:r>
            <a:r>
              <a:rPr>
                <a:solidFill>
                  <a:schemeClr val="accent5"/>
                </a:solidFill>
              </a:rPr>
              <a:t>50</a:t>
            </a:r>
            <a:r>
              <a:t>, 100, 500]</a:t>
            </a:r>
          </a:p>
        </p:txBody>
      </p:sp>
      <p:sp>
        <p:nvSpPr>
          <p:cNvPr id="200" name="trading_period = [1, 2, 3, 4, 6, 12]"/>
          <p:cNvSpPr/>
          <p:nvPr/>
        </p:nvSpPr>
        <p:spPr>
          <a:xfrm>
            <a:off x="18941688" y="2685463"/>
            <a:ext cx="4048980" cy="1974891"/>
          </a:xfrm>
          <a:prstGeom prst="wedgeEllipseCallout">
            <a:avLst>
              <a:gd name="adj1" fmla="val -49127"/>
              <a:gd name="adj2" fmla="val 78648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trading_period = [</a:t>
            </a:r>
            <a:r>
              <a:rPr>
                <a:solidFill>
                  <a:schemeClr val="accent5"/>
                </a:solidFill>
              </a:rPr>
              <a:t>1</a:t>
            </a:r>
            <a:r>
              <a:t>, 2, 3, 4, 6, 12]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1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1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ntr" nodeType="clickEffect" presetSubtype="1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67744 0.160174" origin="layout" pathEditMode="relative">
                                      <p:cBhvr>
                                        <p:cTn id="12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path" nodeType="click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67550 0.387708" origin="layout" pathEditMode="relative">
                                      <p:cBhvr>
                                        <p:cTn id="12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path" nodeType="click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47997 0.115331" origin="layout" pathEditMode="relative">
                                      <p:cBhvr>
                                        <p:cTn id="12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1"/>
      <p:bldP build="whole" bldLvl="1" animBg="1" rev="0" advAuto="0" spid="184" grpId="6"/>
      <p:bldP build="whole" bldLvl="1" animBg="1" rev="0" advAuto="0" spid="186" grpId="9"/>
      <p:bldP build="whole" bldLvl="1" animBg="1" rev="0" advAuto="0" spid="180" grpId="2"/>
      <p:bldP build="whole" bldLvl="1" animBg="1" rev="0" advAuto="0" spid="193" grpId="15"/>
      <p:bldP build="whole" bldLvl="1" animBg="1" rev="0" advAuto="0" spid="197" grpId="25"/>
      <p:bldP build="whole" bldLvl="1" animBg="1" rev="0" advAuto="0" spid="192" grpId="14"/>
      <p:bldP build="whole" bldLvl="1" animBg="1" rev="0" advAuto="0" spid="183" grpId="5"/>
      <p:bldP build="whole" bldLvl="1" animBg="1" rev="0" advAuto="0" spid="179" grpId="1"/>
      <p:bldP build="whole" bldLvl="1" animBg="1" rev="0" advAuto="0" spid="188" grpId="10"/>
      <p:bldP build="whole" bldLvl="1" animBg="1" rev="0" advAuto="0" spid="181" grpId="3"/>
      <p:bldP build="whole" bldLvl="1" animBg="1" rev="0" advAuto="0" spid="200" grpId="18"/>
      <p:bldP build="whole" bldLvl="1" animBg="1" rev="0" advAuto="0" spid="195" grpId="20"/>
      <p:bldP build="whole" bldLvl="1" animBg="1" rev="0" advAuto="0" spid="191" grpId="13"/>
      <p:bldP build="whole" bldLvl="1" animBg="1" rev="0" advAuto="0" spid="199" grpId="17"/>
      <p:bldP build="whole" bldLvl="1" animBg="1" rev="0" advAuto="0" spid="182" grpId="4"/>
      <p:bldP build="whole" bldLvl="1" animBg="1" rev="0" advAuto="0" spid="196" grpId="21"/>
      <p:bldP build="whole" bldLvl="1" animBg="1" rev="0" advAuto="0" spid="194" grpId="16"/>
      <p:bldP build="whole" bldLvl="1" animBg="1" rev="0" advAuto="0" spid="198" grpId="19"/>
      <p:bldP build="whole" bldLvl="1" animBg="1" rev="0" advAuto="0" spid="190" grpId="12"/>
      <p:bldP build="whole" bldLvl="1" animBg="1" rev="0" advAuto="0" spid="185" grpId="7"/>
      <p:bldP build="whole" bldLvl="1" animBg="1" rev="0" advAuto="0" spid="187" grpId="8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4. 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Conclusion</a:t>
            </a:r>
          </a:p>
        </p:txBody>
      </p:sp>
      <p:pic>
        <p:nvPicPr>
          <p:cNvPr id="203" name="portfolio_size.png" descr="portfolio_siz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793" y="2868064"/>
            <a:ext cx="5079650" cy="1015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rading_period.png" descr="trading_perio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87557" y="2868064"/>
            <a:ext cx="5079650" cy="1015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harp_ratio.png" descr="sharp_rati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39205" y="3408117"/>
            <a:ext cx="12105590" cy="907919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ctangle"/>
          <p:cNvSpPr/>
          <p:nvPr/>
        </p:nvSpPr>
        <p:spPr>
          <a:xfrm>
            <a:off x="7591459" y="5521975"/>
            <a:ext cx="1135097" cy="1104155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7" name="Oval"/>
          <p:cNvSpPr/>
          <p:nvPr/>
        </p:nvSpPr>
        <p:spPr>
          <a:xfrm>
            <a:off x="6765775" y="5696543"/>
            <a:ext cx="893191" cy="755020"/>
          </a:xfrm>
          <a:prstGeom prst="ellipse">
            <a:avLst/>
          </a:prstGeom>
          <a:solidFill>
            <a:schemeClr val="accent5">
              <a:alpha val="4309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8" name="Oval"/>
          <p:cNvSpPr/>
          <p:nvPr/>
        </p:nvSpPr>
        <p:spPr>
          <a:xfrm>
            <a:off x="7636212" y="11395229"/>
            <a:ext cx="893191" cy="755020"/>
          </a:xfrm>
          <a:prstGeom prst="ellipse">
            <a:avLst/>
          </a:prstGeom>
          <a:solidFill>
            <a:schemeClr val="accent5">
              <a:alpha val="4309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403260" y="40326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65102 0.912851" origin="layout" pathEditMode="relative">
                                      <p:cBhvr>
                                        <p:cTn id="1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65102 0.912851 L 0.365102 -0.872826" origin="layout" pathEditMode="relative">
                                      <p:cBhvr>
                                        <p:cTn id="18" dur="6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40740" y="4074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65102 -0.872826 L 0.365633 -0.079448" origin="layout" pathEditMode="relative">
                                      <p:cBhvr>
                                        <p:cTn id="2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60868" y="6086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65633 -0.079448 L -0.000000 0.000000" origin="layout" pathEditMode="relative">
                                      <p:cBhvr>
                                        <p:cTn id="3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9"/>
      <p:bldP build="whole" bldLvl="1" animBg="1" rev="0" advAuto="0" spid="205" grpId="10"/>
      <p:bldP build="whole" bldLvl="1" animBg="1" rev="0" advAuto="0" spid="208" grpId="13"/>
      <p:bldP build="whole" bldLvl="1" animBg="1" rev="0" advAuto="0" spid="203" grpId="1"/>
      <p:bldP build="whole" bldLvl="1" animBg="1" rev="0" advAuto="0" spid="203" grpId="2"/>
      <p:bldP build="whole" bldLvl="1" animBg="1" rev="0" advAuto="0" spid="207" grpId="12"/>
      <p:bldP build="whole" bldLvl="1" animBg="1" rev="0" advAuto="0" spid="203" grpId="5"/>
      <p:bldP build="whole" bldLvl="1" animBg="1" rev="0" advAuto="0" spid="206" grpId="11"/>
      <p:bldP build="whole" bldLvl="1" animBg="1" rev="0" advAuto="0" spid="203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5. Tr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Trading</a:t>
            </a:r>
          </a:p>
        </p:txBody>
      </p:sp>
      <p:pic>
        <p:nvPicPr>
          <p:cNvPr id="211" name="trading_result.png" descr="trading_resul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9520" y="2585457"/>
            <a:ext cx="13964961" cy="1047372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Arrow"/>
          <p:cNvSpPr/>
          <p:nvPr/>
        </p:nvSpPr>
        <p:spPr>
          <a:xfrm flipH="1">
            <a:off x="17853797" y="7232952"/>
            <a:ext cx="1270001" cy="639197"/>
          </a:xfrm>
          <a:prstGeom prst="rightArrow">
            <a:avLst>
              <a:gd name="adj1" fmla="val 32000"/>
              <a:gd name="adj2" fmla="val 12716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3" name="Arrow"/>
          <p:cNvSpPr/>
          <p:nvPr/>
        </p:nvSpPr>
        <p:spPr>
          <a:xfrm flipH="1">
            <a:off x="17853797" y="3890182"/>
            <a:ext cx="1270001" cy="639198"/>
          </a:xfrm>
          <a:prstGeom prst="rightArrow">
            <a:avLst>
              <a:gd name="adj1" fmla="val 32000"/>
              <a:gd name="adj2" fmla="val 12716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r" defTabSz="457200">
              <a:spcBef>
                <a:spcPts val="0"/>
              </a:spcBef>
              <a:defRPr sz="6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4" name="Thanks for Watching!…"/>
          <p:cNvSpPr txBox="1"/>
          <p:nvPr>
            <p:ph type="body" sz="quarter" idx="1"/>
          </p:nvPr>
        </p:nvSpPr>
        <p:spPr>
          <a:xfrm>
            <a:off x="6420497" y="4660900"/>
            <a:ext cx="11543006" cy="439420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Thanks for Watching!</a:t>
            </a:r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Questions?</a:t>
            </a:r>
          </a:p>
        </p:txBody>
      </p:sp>
      <p:sp>
        <p:nvSpPr>
          <p:cNvPr id="215" name="Arrow"/>
          <p:cNvSpPr/>
          <p:nvPr/>
        </p:nvSpPr>
        <p:spPr>
          <a:xfrm rot="5400000">
            <a:off x="15331373" y="5703087"/>
            <a:ext cx="3290865" cy="515197"/>
          </a:xfrm>
          <a:prstGeom prst="rightArrow">
            <a:avLst>
              <a:gd name="adj1" fmla="val 32000"/>
              <a:gd name="adj2" fmla="val 157765"/>
            </a:avLst>
          </a:prstGeom>
          <a:gradFill>
            <a:gsLst>
              <a:gs pos="0">
                <a:schemeClr val="accent1">
                  <a:hueOff val="-446844"/>
                  <a:satOff val="-6226"/>
                  <a:lumOff val="18873"/>
                </a:schemeClr>
              </a:gs>
              <a:gs pos="100000">
                <a:schemeClr val="accent1">
                  <a:hueOff val="-15665233"/>
                  <a:satOff val="-9367"/>
                  <a:lumOff val="13315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7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500" fill="hold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xit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" dur="0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xit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7" dur="0" fill="hold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xit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1" dur="0" fill="hold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8"/>
      <p:bldP build="whole" bldLvl="1" animBg="1" rev="0" advAuto="0" spid="212" grpId="3"/>
      <p:bldP build="whole" bldLvl="1" animBg="1" rev="0" advAuto="0" spid="213" grpId="2"/>
      <p:bldP build="whole" bldLvl="1" animBg="1" rev="0" advAuto="0" spid="211" grpId="1"/>
      <p:bldP build="whole" bldLvl="1" animBg="1" rev="0" advAuto="0" spid="212" grpId="7"/>
      <p:bldP build="whole" bldLvl="1" animBg="1" rev="0" advAuto="0" spid="213" grpId="6"/>
      <p:bldP build="whole" bldLvl="1" animBg="1" rev="0" advAuto="0" spid="215" grpId="4"/>
      <p:bldP build="whole" bldLvl="1" animBg="1" rev="0" advAuto="0" spid="211" grpId="5"/>
      <p:bldP build="whole" bldLvl="1" animBg="1" rev="0" advAuto="0" spid="214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