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6" r:id="rId3"/>
    <p:sldId id="267" r:id="rId4"/>
    <p:sldId id="268" r:id="rId5"/>
    <p:sldId id="258" r:id="rId6"/>
    <p:sldId id="259" r:id="rId7"/>
    <p:sldId id="260" r:id="rId8"/>
    <p:sldId id="265" r:id="rId9"/>
    <p:sldId id="261" r:id="rId10"/>
    <p:sldId id="262" r:id="rId11"/>
    <p:sldId id="263"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64" d="100"/>
          <a:sy n="64" d="100"/>
        </p:scale>
        <p:origin x="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cc-tok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Basics of computer and Programming</a:t>
            </a:r>
            <a:endParaRPr lang="en-US" dirty="0"/>
          </a:p>
        </p:txBody>
      </p:sp>
      <p:sp>
        <p:nvSpPr>
          <p:cNvPr id="3" name="Subtitle 2"/>
          <p:cNvSpPr>
            <a:spLocks noGrp="1"/>
          </p:cNvSpPr>
          <p:nvPr>
            <p:ph type="subTitle" idx="1"/>
          </p:nvPr>
        </p:nvSpPr>
        <p:spPr/>
        <p:txBody>
          <a:bodyPr>
            <a:normAutofit/>
          </a:bodyPr>
          <a:lstStyle/>
          <a:p>
            <a:pPr algn="ctr"/>
            <a:r>
              <a:rPr lang="en-US" sz="2400" dirty="0" smtClean="0">
                <a:solidFill>
                  <a:schemeClr val="tx1"/>
                </a:solidFill>
              </a:rPr>
              <a:t>Part 4</a:t>
            </a:r>
          </a:p>
          <a:p>
            <a:pPr algn="ctr"/>
            <a:r>
              <a:rPr lang="en-US" sz="2400" dirty="0" smtClean="0">
                <a:solidFill>
                  <a:schemeClr val="tx1"/>
                </a:solidFill>
              </a:rPr>
              <a:t>Date:</a:t>
            </a:r>
          </a:p>
          <a:p>
            <a:pPr algn="ct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294" y="242563"/>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4525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Whitespaces</a:t>
            </a:r>
            <a:endParaRPr lang="en-US" dirty="0"/>
          </a:p>
        </p:txBody>
      </p:sp>
      <p:sp>
        <p:nvSpPr>
          <p:cNvPr id="3" name="Content Placeholder 2"/>
          <p:cNvSpPr>
            <a:spLocks noGrp="1"/>
          </p:cNvSpPr>
          <p:nvPr>
            <p:ph idx="1"/>
          </p:nvPr>
        </p:nvSpPr>
        <p:spPr/>
        <p:txBody>
          <a:bodyPr/>
          <a:lstStyle/>
          <a:p>
            <a:r>
              <a:rPr lang="en-US" dirty="0"/>
              <a:t>When we write a program using any programming language, we use various printable characters to prepare programming statements. These printable characters are a, b, c,......z, A, B, C,.....Z, 1, 2, 3,...... 0, !, @, #, $, %, ^, &amp;, *, (, ), -, _, +, =, \, |, {, }, [, ], :, ;, , ?, /, \, ~. `. ", '. Hope I'm not missing any printable characters from your keyboard</a:t>
            </a:r>
            <a:r>
              <a:rPr lang="en-US" dirty="0" smtClean="0"/>
              <a:t>.</a:t>
            </a:r>
          </a:p>
          <a:p>
            <a:r>
              <a:rPr lang="en-US" dirty="0"/>
              <a:t>Apart from these characters, there are some characters which we use very frequently but they are invisible in your program and these characters are spaces, tabs (\t), new lines(\n). These characters are called whitespaces</a:t>
            </a:r>
            <a:r>
              <a:rPr lang="en-US" dirty="0" smtClean="0"/>
              <a:t>.</a:t>
            </a:r>
          </a:p>
          <a:p>
            <a:endParaRPr lang="en-US" dirty="0"/>
          </a:p>
        </p:txBody>
      </p:sp>
    </p:spTree>
    <p:extLst>
      <p:ext uri="{BB962C8B-B14F-4D97-AF65-F5344CB8AC3E}">
        <p14:creationId xmlns:p14="http://schemas.microsoft.com/office/powerpoint/2010/main" val="189089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28272480"/>
              </p:ext>
            </p:extLst>
          </p:nvPr>
        </p:nvGraphicFramePr>
        <p:xfrm>
          <a:off x="677862" y="434716"/>
          <a:ext cx="8496117" cy="5171604"/>
        </p:xfrm>
        <a:graphic>
          <a:graphicData uri="http://schemas.openxmlformats.org/drawingml/2006/table">
            <a:tbl>
              <a:tblPr firstRow="1" bandRow="1">
                <a:tableStyleId>{5C22544A-7EE6-4342-B048-85BDC9FD1C3A}</a:tableStyleId>
              </a:tblPr>
              <a:tblGrid>
                <a:gridCol w="2832039"/>
                <a:gridCol w="2832039"/>
                <a:gridCol w="2832039"/>
              </a:tblGrid>
              <a:tr h="1292901">
                <a:tc>
                  <a:txBody>
                    <a:bodyPr/>
                    <a:lstStyle/>
                    <a:p>
                      <a:pPr algn="ctr"/>
                      <a:r>
                        <a:rPr lang="en-US" sz="2800" dirty="0" smtClean="0"/>
                        <a:t>Whitespace</a:t>
                      </a:r>
                      <a:endParaRPr lang="en-US" sz="2800" dirty="0"/>
                    </a:p>
                  </a:txBody>
                  <a:tcPr/>
                </a:tc>
                <a:tc>
                  <a:txBody>
                    <a:bodyPr/>
                    <a:lstStyle/>
                    <a:p>
                      <a:pPr algn="ctr"/>
                      <a:r>
                        <a:rPr lang="en-US" sz="2800" dirty="0" smtClean="0"/>
                        <a:t>Explanation</a:t>
                      </a:r>
                      <a:endParaRPr lang="en-US" sz="2800" dirty="0"/>
                    </a:p>
                  </a:txBody>
                  <a:tcPr/>
                </a:tc>
                <a:tc>
                  <a:txBody>
                    <a:bodyPr/>
                    <a:lstStyle/>
                    <a:p>
                      <a:pPr algn="ctr"/>
                      <a:r>
                        <a:rPr lang="en-US" sz="2800" dirty="0" smtClean="0"/>
                        <a:t>Representation</a:t>
                      </a:r>
                      <a:endParaRPr lang="en-US" sz="2800" dirty="0"/>
                    </a:p>
                  </a:txBody>
                  <a:tcPr/>
                </a:tc>
              </a:tr>
              <a:tr h="1292901">
                <a:tc>
                  <a:txBody>
                    <a:bodyPr/>
                    <a:lstStyle/>
                    <a:p>
                      <a:pPr algn="ctr"/>
                      <a:r>
                        <a:rPr lang="en-US" dirty="0" smtClean="0"/>
                        <a:t>New Line</a:t>
                      </a:r>
                      <a:endParaRPr lang="en-US" dirty="0"/>
                    </a:p>
                  </a:txBody>
                  <a:tcPr/>
                </a:tc>
                <a:tc>
                  <a:txBody>
                    <a:bodyPr/>
                    <a:lstStyle/>
                    <a:p>
                      <a:pPr algn="ctr"/>
                      <a:r>
                        <a:rPr lang="en-US" dirty="0" smtClean="0"/>
                        <a:t>To create a new line</a:t>
                      </a:r>
                      <a:endParaRPr lang="en-US" dirty="0"/>
                    </a:p>
                  </a:txBody>
                  <a:tcPr/>
                </a:tc>
                <a:tc>
                  <a:txBody>
                    <a:bodyPr/>
                    <a:lstStyle/>
                    <a:p>
                      <a:pPr algn="ctr"/>
                      <a:r>
                        <a:rPr lang="en-US" dirty="0" smtClean="0"/>
                        <a:t>\n</a:t>
                      </a:r>
                      <a:endParaRPr lang="en-US" dirty="0"/>
                    </a:p>
                  </a:txBody>
                  <a:tcPr/>
                </a:tc>
              </a:tr>
              <a:tr h="1292901">
                <a:tc>
                  <a:txBody>
                    <a:bodyPr/>
                    <a:lstStyle/>
                    <a:p>
                      <a:pPr algn="ctr"/>
                      <a:r>
                        <a:rPr lang="en-US" dirty="0" smtClean="0"/>
                        <a:t>Tab</a:t>
                      </a:r>
                      <a:endParaRPr lang="en-US" dirty="0"/>
                    </a:p>
                  </a:txBody>
                  <a:tcPr/>
                </a:tc>
                <a:tc>
                  <a:txBody>
                    <a:bodyPr/>
                    <a:lstStyle/>
                    <a:p>
                      <a:pPr algn="ctr"/>
                      <a:r>
                        <a:rPr lang="en-US" dirty="0" smtClean="0"/>
                        <a:t>To create a tab</a:t>
                      </a:r>
                      <a:endParaRPr lang="en-US" dirty="0"/>
                    </a:p>
                  </a:txBody>
                  <a:tcPr/>
                </a:tc>
                <a:tc>
                  <a:txBody>
                    <a:bodyPr/>
                    <a:lstStyle/>
                    <a:p>
                      <a:pPr algn="ctr"/>
                      <a:r>
                        <a:rPr lang="en-US" dirty="0" smtClean="0"/>
                        <a:t>\t</a:t>
                      </a:r>
                      <a:endParaRPr lang="en-US" dirty="0"/>
                    </a:p>
                  </a:txBody>
                  <a:tcPr/>
                </a:tc>
              </a:tr>
              <a:tr h="1292901">
                <a:tc>
                  <a:txBody>
                    <a:bodyPr/>
                    <a:lstStyle/>
                    <a:p>
                      <a:pPr algn="ctr"/>
                      <a:r>
                        <a:rPr lang="en-US" dirty="0" smtClean="0"/>
                        <a:t>Space </a:t>
                      </a:r>
                      <a:endParaRPr lang="en-US" dirty="0"/>
                    </a:p>
                  </a:txBody>
                  <a:tcPr/>
                </a:tc>
                <a:tc>
                  <a:txBody>
                    <a:bodyPr/>
                    <a:lstStyle/>
                    <a:p>
                      <a:pPr algn="ctr"/>
                      <a:r>
                        <a:rPr lang="en-US" dirty="0" smtClean="0"/>
                        <a:t>To</a:t>
                      </a:r>
                      <a:r>
                        <a:rPr lang="en-US" baseline="0" dirty="0" smtClean="0"/>
                        <a:t> create a space</a:t>
                      </a:r>
                      <a:endParaRPr lang="en-US" dirty="0"/>
                    </a:p>
                  </a:txBody>
                  <a:tcPr/>
                </a:tc>
                <a:tc>
                  <a:txBody>
                    <a:bodyPr/>
                    <a:lstStyle/>
                    <a:p>
                      <a:pPr algn="ctr"/>
                      <a:r>
                        <a:rPr lang="en-US" dirty="0" smtClean="0"/>
                        <a:t> empty space</a:t>
                      </a:r>
                      <a:endParaRPr lang="en-US" dirty="0"/>
                    </a:p>
                  </a:txBody>
                  <a:tcPr/>
                </a:tc>
              </a:tr>
            </a:tbl>
          </a:graphicData>
        </a:graphic>
      </p:graphicFrame>
    </p:spTree>
    <p:extLst>
      <p:ext uri="{BB962C8B-B14F-4D97-AF65-F5344CB8AC3E}">
        <p14:creationId xmlns:p14="http://schemas.microsoft.com/office/powerpoint/2010/main" val="96711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Tokens</a:t>
            </a:r>
            <a:endParaRPr lang="en-US" dirty="0"/>
          </a:p>
        </p:txBody>
      </p:sp>
      <p:sp>
        <p:nvSpPr>
          <p:cNvPr id="3" name="Content Placeholder 2"/>
          <p:cNvSpPr>
            <a:spLocks noGrp="1"/>
          </p:cNvSpPr>
          <p:nvPr>
            <p:ph idx="1"/>
          </p:nvPr>
        </p:nvSpPr>
        <p:spPr/>
        <p:txBody>
          <a:bodyPr/>
          <a:lstStyle/>
          <a:p>
            <a:pPr fontAlgn="base"/>
            <a:r>
              <a:rPr lang="en-US" dirty="0" smtClean="0"/>
              <a:t>A</a:t>
            </a:r>
            <a:r>
              <a:rPr lang="en-US" dirty="0"/>
              <a:t> </a:t>
            </a:r>
            <a:r>
              <a:rPr lang="en-US" u="sng" dirty="0">
                <a:hlinkClick r:id="rId2"/>
              </a:rPr>
              <a:t>token </a:t>
            </a:r>
            <a:r>
              <a:rPr lang="en-US" dirty="0"/>
              <a:t>in C programming is either a keyword, an identifier, a constant, a string literal, or a symbol. Let’s get a good understanding of tokens through a print statement in C language.</a:t>
            </a:r>
          </a:p>
          <a:p>
            <a:endParaRPr lang="en-US" dirty="0"/>
          </a:p>
        </p:txBody>
      </p:sp>
    </p:spTree>
    <p:extLst>
      <p:ext uri="{BB962C8B-B14F-4D97-AF65-F5344CB8AC3E}">
        <p14:creationId xmlns:p14="http://schemas.microsoft.com/office/powerpoint/2010/main" val="79412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Any queries ?</a:t>
            </a:r>
            <a:br>
              <a:rPr lang="en-US" dirty="0" smtClean="0"/>
            </a:br>
            <a:r>
              <a:rPr lang="en-US" dirty="0" smtClean="0"/>
              <a:t/>
            </a:r>
            <a:br>
              <a:rPr lang="en-US" dirty="0" smtClean="0"/>
            </a:br>
            <a:r>
              <a:rPr lang="en-US" dirty="0" smtClean="0"/>
              <a:t>Thank you</a:t>
            </a:r>
            <a:endParaRPr lang="en-US" dirty="0"/>
          </a:p>
        </p:txBody>
      </p:sp>
      <p:sp>
        <p:nvSpPr>
          <p:cNvPr id="5" name="Text Placeholder 4"/>
          <p:cNvSpPr>
            <a:spLocks noGrp="1"/>
          </p:cNvSpPr>
          <p:nvPr>
            <p:ph type="body" idx="1"/>
          </p:nvPr>
        </p:nvSpPr>
        <p:spPr>
          <a:xfrm>
            <a:off x="677335" y="4527447"/>
            <a:ext cx="8596668" cy="1993273"/>
          </a:xfrm>
        </p:spPr>
        <p:txBody>
          <a:bodyPr>
            <a:noAutofit/>
          </a:bodyPr>
          <a:lstStyle/>
          <a:p>
            <a:r>
              <a:rPr lang="en-US" sz="2000" dirty="0" smtClean="0">
                <a:solidFill>
                  <a:schemeClr val="tx1"/>
                </a:solidFill>
              </a:rPr>
              <a:t>Contact: +91 8940940853</a:t>
            </a:r>
          </a:p>
          <a:p>
            <a:r>
              <a:rPr lang="en-US" sz="2000" dirty="0" err="1" smtClean="0">
                <a:solidFill>
                  <a:schemeClr val="tx1"/>
                </a:solidFill>
              </a:rPr>
              <a:t>Instagram</a:t>
            </a:r>
            <a:r>
              <a:rPr lang="en-US" sz="2000" dirty="0" smtClean="0">
                <a:solidFill>
                  <a:schemeClr val="tx1"/>
                </a:solidFill>
              </a:rPr>
              <a:t> :@</a:t>
            </a:r>
            <a:r>
              <a:rPr lang="en-US" sz="2800" b="1" dirty="0" smtClean="0">
                <a:solidFill>
                  <a:schemeClr val="tx1"/>
                </a:solidFill>
              </a:rPr>
              <a:t>captech2024</a:t>
            </a:r>
            <a:endParaRPr lang="en-US" sz="2800" dirty="0" smtClean="0">
              <a:solidFill>
                <a:schemeClr val="tx1"/>
              </a:solidFill>
            </a:endParaRPr>
          </a:p>
          <a:p>
            <a:r>
              <a:rPr lang="en-US" sz="2000" dirty="0" smtClean="0">
                <a:solidFill>
                  <a:schemeClr val="tx1"/>
                </a:solidFill>
              </a:rPr>
              <a:t>Facebook: </a:t>
            </a:r>
            <a:r>
              <a:rPr lang="en-US" sz="2400" b="1" dirty="0" err="1">
                <a:solidFill>
                  <a:schemeClr val="tx1"/>
                </a:solidFill>
              </a:rPr>
              <a:t>Captech</a:t>
            </a:r>
            <a:r>
              <a:rPr lang="en-US" sz="2400" b="1" dirty="0">
                <a:solidFill>
                  <a:schemeClr val="tx1"/>
                </a:solidFill>
              </a:rPr>
              <a:t> </a:t>
            </a:r>
            <a:r>
              <a:rPr lang="en-US" sz="2400" b="1" dirty="0" err="1">
                <a:solidFill>
                  <a:schemeClr val="tx1"/>
                </a:solidFill>
              </a:rPr>
              <a:t>Ghm</a:t>
            </a:r>
            <a:r>
              <a:rPr lang="en-US" sz="2000" b="1" dirty="0">
                <a:solidFill>
                  <a:schemeClr val="tx1"/>
                </a:solidFill>
              </a:rPr>
              <a:t> </a:t>
            </a:r>
            <a:endParaRPr lang="en-US" sz="2000" dirty="0" smtClean="0">
              <a:solidFill>
                <a:schemeClr val="tx1"/>
              </a:solidFill>
            </a:endParaRPr>
          </a:p>
          <a:p>
            <a:r>
              <a:rPr lang="en-US" sz="2000" dirty="0" smtClean="0">
                <a:solidFill>
                  <a:schemeClr val="tx1"/>
                </a:solidFill>
              </a:rPr>
              <a:t>Email: </a:t>
            </a:r>
            <a:r>
              <a:rPr lang="en-US" sz="2400" b="1" dirty="0">
                <a:solidFill>
                  <a:schemeClr val="tx1"/>
                </a:solidFill>
              </a:rPr>
              <a:t>captech2024@gmail.com</a:t>
            </a:r>
            <a:endParaRPr lang="en-US" sz="20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428" y="272544"/>
            <a:ext cx="2628482" cy="185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81279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Syntax</a:t>
            </a:r>
          </a:p>
        </p:txBody>
      </p:sp>
      <p:sp>
        <p:nvSpPr>
          <p:cNvPr id="3" name="Content Placeholder 2"/>
          <p:cNvSpPr>
            <a:spLocks noGrp="1"/>
          </p:cNvSpPr>
          <p:nvPr>
            <p:ph idx="1"/>
          </p:nvPr>
        </p:nvSpPr>
        <p:spPr/>
        <p:txBody>
          <a:bodyPr/>
          <a:lstStyle/>
          <a:p>
            <a:r>
              <a:rPr lang="en-US" dirty="0"/>
              <a:t>Syntax refers to the rules that define the structure of a language. Syntax in computer programming means the rules that control the structure of the symbols, punctuation, and words of a programming language.</a:t>
            </a:r>
          </a:p>
          <a:p>
            <a:r>
              <a:rPr lang="en-US" dirty="0"/>
              <a:t>Without syntax, the meaning or semantics of a language is nearly impossible to understand.</a:t>
            </a:r>
          </a:p>
          <a:p>
            <a:endParaRPr lang="en-US" dirty="0"/>
          </a:p>
        </p:txBody>
      </p:sp>
    </p:spTree>
    <p:extLst>
      <p:ext uri="{BB962C8B-B14F-4D97-AF65-F5344CB8AC3E}">
        <p14:creationId xmlns:p14="http://schemas.microsoft.com/office/powerpoint/2010/main" val="1512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Basic Syntax?</a:t>
            </a:r>
            <a:br>
              <a:rPr lang="en-US" b="1" dirty="0"/>
            </a:br>
            <a:endParaRPr lang="en-US" dirty="0"/>
          </a:p>
        </p:txBody>
      </p:sp>
      <p:sp>
        <p:nvSpPr>
          <p:cNvPr id="3" name="Content Placeholder 2"/>
          <p:cNvSpPr>
            <a:spLocks noGrp="1"/>
          </p:cNvSpPr>
          <p:nvPr>
            <p:ph idx="1"/>
          </p:nvPr>
        </p:nvSpPr>
        <p:spPr/>
        <p:txBody>
          <a:bodyPr>
            <a:normAutofit/>
          </a:bodyPr>
          <a:lstStyle/>
          <a:p>
            <a:r>
              <a:rPr lang="en-US" dirty="0"/>
              <a:t>Basic syntax represents the fundamental rules of a programming language. Without these rules, it is impossible to write functioning code.</a:t>
            </a:r>
          </a:p>
          <a:p>
            <a:r>
              <a:rPr lang="en-US" dirty="0"/>
              <a:t>Every language has its own set of rules that make up its basic syntax. Naming conventions are a primary component of basic syntax conventions and vary by language.</a:t>
            </a:r>
          </a:p>
          <a:p>
            <a:endParaRPr lang="en-US" dirty="0"/>
          </a:p>
        </p:txBody>
      </p:sp>
    </p:spTree>
    <p:extLst>
      <p:ext uri="{BB962C8B-B14F-4D97-AF65-F5344CB8AC3E}">
        <p14:creationId xmlns:p14="http://schemas.microsoft.com/office/powerpoint/2010/main" val="85812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4735"/>
            <a:ext cx="7897040" cy="5636628"/>
          </a:xfrm>
        </p:spPr>
        <p:txBody>
          <a:bodyPr>
            <a:normAutofit/>
          </a:bodyPr>
          <a:lstStyle/>
          <a:p>
            <a:r>
              <a:rPr lang="en-US" b="1" dirty="0"/>
              <a:t>Case Sensitive</a:t>
            </a:r>
            <a:r>
              <a:rPr lang="en-US" dirty="0"/>
              <a:t>. Java, C++, and Python are examples of languages that are case-sensitive. Identifiers such as</a:t>
            </a:r>
            <a:r>
              <a:rPr lang="en-US" b="1" i="1" dirty="0"/>
              <a:t> world</a:t>
            </a:r>
            <a:r>
              <a:rPr lang="en-US" i="1" dirty="0"/>
              <a:t> </a:t>
            </a:r>
            <a:r>
              <a:rPr lang="en-US" dirty="0"/>
              <a:t>and </a:t>
            </a:r>
            <a:r>
              <a:rPr lang="en-US" b="1" i="1" dirty="0"/>
              <a:t>World </a:t>
            </a:r>
            <a:r>
              <a:rPr lang="en-US" dirty="0"/>
              <a:t>have different meanings in these languages. Languages such as Basic and SQL are insensitive, meaning world and World have the same meaning.</a:t>
            </a:r>
          </a:p>
          <a:p>
            <a:r>
              <a:rPr lang="en-US" b="1" dirty="0"/>
              <a:t>Class Names. </a:t>
            </a:r>
            <a:r>
              <a:rPr lang="en-US" dirty="0"/>
              <a:t>Java requires the first letter of each word in class names be upper case. For example, </a:t>
            </a:r>
            <a:r>
              <a:rPr lang="en-US" b="1" i="1" dirty="0"/>
              <a:t>class</a:t>
            </a:r>
            <a:r>
              <a:rPr lang="en-US" b="1" dirty="0"/>
              <a:t> </a:t>
            </a:r>
            <a:r>
              <a:rPr lang="en-US" b="1" i="1" dirty="0" err="1"/>
              <a:t>FirstJavaClass</a:t>
            </a:r>
            <a:r>
              <a:rPr lang="en-US" b="1" i="1" dirty="0"/>
              <a:t>. </a:t>
            </a:r>
            <a:r>
              <a:rPr lang="en-US" dirty="0"/>
              <a:t>Languages such as C or C++ use an underscore to separate words.  In C, the class name would be </a:t>
            </a:r>
            <a:r>
              <a:rPr lang="en-US" dirty="0" err="1"/>
              <a:t>first_java_class</a:t>
            </a:r>
            <a:r>
              <a:rPr lang="en-US" dirty="0"/>
              <a:t>.</a:t>
            </a:r>
          </a:p>
          <a:p>
            <a:r>
              <a:rPr lang="en-US" b="1" dirty="0"/>
              <a:t>Program Filenames.</a:t>
            </a:r>
            <a:r>
              <a:rPr lang="en-US" dirty="0"/>
              <a:t> The name of a Java program file must match the class name with the extension ‘*.java” added to the name. For example, </a:t>
            </a:r>
            <a:r>
              <a:rPr lang="en-US" b="1" i="1" dirty="0"/>
              <a:t>FirstJavaClass.java</a:t>
            </a:r>
            <a:r>
              <a:rPr lang="en-US" i="1" dirty="0"/>
              <a:t> </a:t>
            </a:r>
            <a:r>
              <a:rPr lang="en-US" dirty="0"/>
              <a:t>would be the name of the program file for the class </a:t>
            </a:r>
            <a:r>
              <a:rPr lang="en-US" i="1" dirty="0" err="1"/>
              <a:t>FirstJavaClass</a:t>
            </a:r>
            <a:r>
              <a:rPr lang="en-US" dirty="0"/>
              <a:t>. C and C++ files require a “*.c” or “*.</a:t>
            </a:r>
            <a:r>
              <a:rPr lang="en-US" dirty="0" err="1"/>
              <a:t>cpp</a:t>
            </a:r>
            <a:r>
              <a:rPr lang="en-US" dirty="0"/>
              <a:t>” extension but have no other stipulations.</a:t>
            </a:r>
          </a:p>
          <a:p>
            <a:r>
              <a:rPr lang="en-US" dirty="0"/>
              <a:t>Different languages may have rules for adding comments, using white space, or declaring variables.</a:t>
            </a:r>
          </a:p>
          <a:p>
            <a:r>
              <a:rPr lang="en-US" dirty="0"/>
              <a:t>Object-oriented languages such as Java and C use methods that have different syntax requirements.</a:t>
            </a:r>
          </a:p>
          <a:p>
            <a:endParaRPr lang="en-US" dirty="0"/>
          </a:p>
        </p:txBody>
      </p:sp>
    </p:spTree>
    <p:extLst>
      <p:ext uri="{BB962C8B-B14F-4D97-AF65-F5344CB8AC3E}">
        <p14:creationId xmlns:p14="http://schemas.microsoft.com/office/powerpoint/2010/main" val="203852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SYNTAX</a:t>
            </a:r>
          </a:p>
        </p:txBody>
      </p:sp>
      <p:sp>
        <p:nvSpPr>
          <p:cNvPr id="3" name="Content Placeholder 2"/>
          <p:cNvSpPr>
            <a:spLocks noGrp="1"/>
          </p:cNvSpPr>
          <p:nvPr>
            <p:ph idx="1"/>
          </p:nvPr>
        </p:nvSpPr>
        <p:spPr/>
        <p:txBody>
          <a:bodyPr/>
          <a:lstStyle/>
          <a:p>
            <a:pPr marL="0" indent="0" algn="ctr">
              <a:buNone/>
            </a:pPr>
            <a:r>
              <a:rPr lang="en-US" b="1" dirty="0"/>
              <a:t>Hello World Program in </a:t>
            </a:r>
            <a:r>
              <a:rPr lang="en-US" b="1" dirty="0" smtClean="0"/>
              <a:t>C</a:t>
            </a:r>
          </a:p>
          <a:p>
            <a:pPr marL="0" indent="0">
              <a:buNone/>
            </a:pPr>
            <a:r>
              <a:rPr lang="en-US" b="1" dirty="0"/>
              <a:t>#include &lt;</a:t>
            </a:r>
            <a:r>
              <a:rPr lang="en-US" b="1" dirty="0" err="1"/>
              <a:t>stdio.h</a:t>
            </a:r>
            <a:r>
              <a:rPr lang="en-US" b="1" dirty="0"/>
              <a:t>&gt;</a:t>
            </a:r>
          </a:p>
          <a:p>
            <a:pPr marL="0" indent="0">
              <a:buNone/>
            </a:pPr>
            <a:r>
              <a:rPr lang="en-US" b="1" dirty="0"/>
              <a:t>main()</a:t>
            </a:r>
          </a:p>
          <a:p>
            <a:pPr marL="0" indent="0">
              <a:buNone/>
            </a:pPr>
            <a:r>
              <a:rPr lang="en-US" b="1" dirty="0"/>
              <a:t>{</a:t>
            </a:r>
          </a:p>
          <a:p>
            <a:pPr marL="0" indent="0">
              <a:buNone/>
            </a:pPr>
            <a:r>
              <a:rPr lang="en-US" b="1" dirty="0"/>
              <a:t> /* </a:t>
            </a:r>
            <a:r>
              <a:rPr lang="en-US" b="1" dirty="0" err="1"/>
              <a:t>printf</a:t>
            </a:r>
            <a:r>
              <a:rPr lang="en-US" b="1" dirty="0"/>
              <a:t>() function to write Hello, World! */</a:t>
            </a:r>
          </a:p>
          <a:p>
            <a:pPr marL="0" indent="0">
              <a:buNone/>
            </a:pPr>
            <a:r>
              <a:rPr lang="en-US" b="1" dirty="0"/>
              <a:t> </a:t>
            </a:r>
            <a:r>
              <a:rPr lang="en-US" b="1" dirty="0" err="1"/>
              <a:t>printf</a:t>
            </a:r>
            <a:r>
              <a:rPr lang="en-US" b="1" dirty="0"/>
              <a:t>( "Hello, World!" );</a:t>
            </a:r>
          </a:p>
          <a:p>
            <a:pPr marL="0" indent="0">
              <a:buNone/>
            </a:pPr>
            <a:r>
              <a:rPr lang="en-US" b="1" dirty="0"/>
              <a:t>}</a:t>
            </a:r>
          </a:p>
        </p:txBody>
      </p:sp>
    </p:spTree>
    <p:extLst>
      <p:ext uri="{BB962C8B-B14F-4D97-AF65-F5344CB8AC3E}">
        <p14:creationId xmlns:p14="http://schemas.microsoft.com/office/powerpoint/2010/main" val="338828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Program Entry Point</a:t>
            </a:r>
          </a:p>
        </p:txBody>
      </p:sp>
      <p:sp>
        <p:nvSpPr>
          <p:cNvPr id="3" name="Content Placeholder 2"/>
          <p:cNvSpPr>
            <a:spLocks noGrp="1"/>
          </p:cNvSpPr>
          <p:nvPr>
            <p:ph idx="1"/>
          </p:nvPr>
        </p:nvSpPr>
        <p:spPr/>
        <p:txBody>
          <a:bodyPr>
            <a:normAutofit lnSpcReduction="10000"/>
          </a:bodyPr>
          <a:lstStyle/>
          <a:p>
            <a:r>
              <a:rPr lang="en-US" sz="2400" dirty="0" smtClean="0"/>
              <a:t>For </a:t>
            </a:r>
            <a:r>
              <a:rPr lang="en-US" sz="2400" dirty="0"/>
              <a:t>now, just forget about the #include statement, but keep a note that you have to put this statement at the top of a C program. Every C program starts with main(), which is called the main function, and then it is followed by a left curly brace. The rest of the program instruction is written in between and finally a right curly brace ends the program</a:t>
            </a:r>
            <a:r>
              <a:rPr lang="en-US" sz="2400" dirty="0" smtClean="0"/>
              <a:t>.</a:t>
            </a:r>
          </a:p>
          <a:p>
            <a:r>
              <a:rPr lang="en-US" sz="2400" dirty="0"/>
              <a:t>The coding part inside these two curly braces is called the program body. The left curly brace can be in the same line as main(){ or in the next line like it has been mentioned in the above program.</a:t>
            </a:r>
          </a:p>
        </p:txBody>
      </p:sp>
    </p:spTree>
    <p:extLst>
      <p:ext uri="{BB962C8B-B14F-4D97-AF65-F5344CB8AC3E}">
        <p14:creationId xmlns:p14="http://schemas.microsoft.com/office/powerpoint/2010/main" val="15582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Functions</a:t>
            </a:r>
          </a:p>
        </p:txBody>
      </p:sp>
      <p:sp>
        <p:nvSpPr>
          <p:cNvPr id="3" name="Content Placeholder 2"/>
          <p:cNvSpPr>
            <a:spLocks noGrp="1"/>
          </p:cNvSpPr>
          <p:nvPr>
            <p:ph idx="1"/>
          </p:nvPr>
        </p:nvSpPr>
        <p:spPr/>
        <p:txBody>
          <a:bodyPr/>
          <a:lstStyle/>
          <a:p>
            <a:r>
              <a:rPr lang="en-US" dirty="0"/>
              <a:t>Functions are small units of programs and they are used to carry out a specific task. For example, the above program makes use of two functions: main() and </a:t>
            </a:r>
            <a:r>
              <a:rPr lang="en-US" dirty="0" err="1"/>
              <a:t>printf</a:t>
            </a:r>
            <a:r>
              <a:rPr lang="en-US" dirty="0"/>
              <a:t>(). Here, the function main() provides the entry point for the program execution and the other function </a:t>
            </a:r>
            <a:r>
              <a:rPr lang="en-US" dirty="0" err="1"/>
              <a:t>printf</a:t>
            </a:r>
            <a:r>
              <a:rPr lang="en-US" dirty="0"/>
              <a:t>() is being used to print an information on the computer </a:t>
            </a:r>
            <a:r>
              <a:rPr lang="en-US" dirty="0" smtClean="0"/>
              <a:t>screen.</a:t>
            </a:r>
          </a:p>
          <a:p>
            <a:r>
              <a:rPr lang="en-US" dirty="0"/>
              <a:t>You can write your own functions which we will see in a separate chapter, but C programming itself provides various built-in functions like main(), </a:t>
            </a:r>
            <a:r>
              <a:rPr lang="en-US" dirty="0" err="1"/>
              <a:t>printf</a:t>
            </a:r>
            <a:r>
              <a:rPr lang="en-US" dirty="0"/>
              <a:t>(), etc., which we can use in our programs based on our requirement</a:t>
            </a:r>
            <a:r>
              <a:rPr lang="en-US" dirty="0" smtClean="0"/>
              <a:t>.</a:t>
            </a:r>
          </a:p>
          <a:p>
            <a:r>
              <a:rPr lang="en-US" dirty="0"/>
              <a:t>Some of the programming languages use the word sub-routine instead of function, but their functionality is more or less the same.</a:t>
            </a:r>
          </a:p>
        </p:txBody>
      </p:sp>
    </p:spTree>
    <p:extLst>
      <p:ext uri="{BB962C8B-B14F-4D97-AF65-F5344CB8AC3E}">
        <p14:creationId xmlns:p14="http://schemas.microsoft.com/office/powerpoint/2010/main" val="138697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Semicolons</a:t>
            </a:r>
            <a:br>
              <a:rPr lang="en-US" b="1" dirty="0"/>
            </a:br>
            <a:endParaRPr lang="en-US" dirty="0"/>
          </a:p>
        </p:txBody>
      </p:sp>
      <p:sp>
        <p:nvSpPr>
          <p:cNvPr id="3" name="Content Placeholder 2"/>
          <p:cNvSpPr>
            <a:spLocks noGrp="1"/>
          </p:cNvSpPr>
          <p:nvPr>
            <p:ph idx="1"/>
          </p:nvPr>
        </p:nvSpPr>
        <p:spPr/>
        <p:txBody>
          <a:bodyPr/>
          <a:lstStyle/>
          <a:p>
            <a:pPr fontAlgn="base"/>
            <a:r>
              <a:rPr lang="en-US" dirty="0" smtClean="0"/>
              <a:t>In </a:t>
            </a:r>
            <a:r>
              <a:rPr lang="en-US" dirty="0"/>
              <a:t>C programming Semicolon is used to show the termination of Instruction. It is also called a statement terminator since every single statement should be ended with a semicolon. Semicolons are used to end statements in C.</a:t>
            </a:r>
          </a:p>
          <a:p>
            <a:pPr fontAlgn="base"/>
            <a:r>
              <a:rPr lang="en-US" dirty="0"/>
              <a:t>The Semicolon tells the compiler that the current statement has been terminated. If any statement in the Program ends without a semicolon, then the program will not compile and will generate an error message.</a:t>
            </a:r>
          </a:p>
          <a:p>
            <a:endParaRPr lang="en-US" dirty="0"/>
          </a:p>
        </p:txBody>
      </p:sp>
    </p:spTree>
    <p:extLst>
      <p:ext uri="{BB962C8B-B14F-4D97-AF65-F5344CB8AC3E}">
        <p14:creationId xmlns:p14="http://schemas.microsoft.com/office/powerpoint/2010/main" val="429287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Comments</a:t>
            </a:r>
          </a:p>
        </p:txBody>
      </p:sp>
      <p:sp>
        <p:nvSpPr>
          <p:cNvPr id="3" name="Content Placeholder 2"/>
          <p:cNvSpPr>
            <a:spLocks noGrp="1"/>
          </p:cNvSpPr>
          <p:nvPr>
            <p:ph idx="1"/>
          </p:nvPr>
        </p:nvSpPr>
        <p:spPr/>
        <p:txBody>
          <a:bodyPr>
            <a:normAutofit/>
          </a:bodyPr>
          <a:lstStyle/>
          <a:p>
            <a:r>
              <a:rPr lang="en-US" sz="2800" dirty="0"/>
              <a:t>A C program can have statements enclosed inside /*.....*/. Such statements are called comments and these comments are used to make the programs user friendly and easy to understand. The good thing about comments is that they are completely ignored by compilers and interpreters. So you can use whatever language you want to write your comments.</a:t>
            </a:r>
          </a:p>
        </p:txBody>
      </p:sp>
    </p:spTree>
    <p:extLst>
      <p:ext uri="{BB962C8B-B14F-4D97-AF65-F5344CB8AC3E}">
        <p14:creationId xmlns:p14="http://schemas.microsoft.com/office/powerpoint/2010/main" val="2122230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744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Basics of computer and Programming</vt:lpstr>
      <vt:lpstr>Syntax</vt:lpstr>
      <vt:lpstr>What Is Basic Syntax? </vt:lpstr>
      <vt:lpstr>PowerPoint Presentation</vt:lpstr>
      <vt:lpstr>BASIC SYNTAX</vt:lpstr>
      <vt:lpstr>Program Entry Point</vt:lpstr>
      <vt:lpstr>Functions</vt:lpstr>
      <vt:lpstr>Semicolons </vt:lpstr>
      <vt:lpstr>Comments</vt:lpstr>
      <vt:lpstr>Whitespaces</vt:lpstr>
      <vt:lpstr>PowerPoint Presentation</vt:lpstr>
      <vt:lpstr>Tokens</vt:lpstr>
      <vt:lpstr>Any queries ?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computer and Programming</dc:title>
  <dc:creator>admin</dc:creator>
  <cp:lastModifiedBy>admin</cp:lastModifiedBy>
  <cp:revision>5</cp:revision>
  <dcterms:created xsi:type="dcterms:W3CDTF">2024-03-20T13:45:05Z</dcterms:created>
  <dcterms:modified xsi:type="dcterms:W3CDTF">2024-03-20T16:15:59Z</dcterms:modified>
</cp:coreProperties>
</file>