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3" r:id="rId17"/>
    <p:sldId id="271"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799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12052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777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12687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2844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51986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010751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301791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365409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B9B0A-E9F8-43E0-AAE4-DB3B861F366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76448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1B9B0A-E9F8-43E0-AAE4-DB3B861F3669}"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60794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1B9B0A-E9F8-43E0-AAE4-DB3B861F3669}"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55080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1B9B0A-E9F8-43E0-AAE4-DB3B861F3669}"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98421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B9B0A-E9F8-43E0-AAE4-DB3B861F3669}"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360808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B9B0A-E9F8-43E0-AAE4-DB3B861F3669}"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87824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B9B0A-E9F8-43E0-AAE4-DB3B861F3669}"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0D69F-7DF5-43F4-A5EF-A021089AE041}" type="slidenum">
              <a:rPr lang="en-US" smtClean="0"/>
              <a:t>‹#›</a:t>
            </a:fld>
            <a:endParaRPr lang="en-US"/>
          </a:p>
        </p:txBody>
      </p:sp>
    </p:spTree>
    <p:extLst>
      <p:ext uri="{BB962C8B-B14F-4D97-AF65-F5344CB8AC3E}">
        <p14:creationId xmlns:p14="http://schemas.microsoft.com/office/powerpoint/2010/main" val="206236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1B9B0A-E9F8-43E0-AAE4-DB3B861F3669}" type="datetimeFigureOut">
              <a:rPr lang="en-US" smtClean="0"/>
              <a:t>3/20/2024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260D69F-7DF5-43F4-A5EF-A021089AE041}" type="slidenum">
              <a:rPr lang="en-US" smtClean="0"/>
              <a:t>‹#›</a:t>
            </a:fld>
            <a:endParaRPr lang="en-US"/>
          </a:p>
        </p:txBody>
      </p:sp>
    </p:spTree>
    <p:extLst>
      <p:ext uri="{BB962C8B-B14F-4D97-AF65-F5344CB8AC3E}">
        <p14:creationId xmlns:p14="http://schemas.microsoft.com/office/powerpoint/2010/main" val="4681048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fundamentals-of-algorith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Basics of computer and Programming</a:t>
            </a:r>
            <a:endParaRPr lang="en-US" dirty="0"/>
          </a:p>
        </p:txBody>
      </p:sp>
      <p:sp>
        <p:nvSpPr>
          <p:cNvPr id="3" name="Subtitle 2"/>
          <p:cNvSpPr>
            <a:spLocks noGrp="1"/>
          </p:cNvSpPr>
          <p:nvPr>
            <p:ph type="subTitle" idx="1"/>
          </p:nvPr>
        </p:nvSpPr>
        <p:spPr/>
        <p:txBody>
          <a:bodyPr>
            <a:normAutofit/>
          </a:bodyPr>
          <a:lstStyle/>
          <a:p>
            <a:pPr algn="ctr"/>
            <a:r>
              <a:rPr lang="en-US" sz="2400" dirty="0" smtClean="0">
                <a:solidFill>
                  <a:schemeClr val="tx1"/>
                </a:solidFill>
              </a:rPr>
              <a:t>Part 1</a:t>
            </a:r>
          </a:p>
          <a:p>
            <a:pPr algn="ctr"/>
            <a:r>
              <a:rPr lang="en-US" sz="2400" dirty="0" smtClean="0">
                <a:solidFill>
                  <a:schemeClr val="tx1"/>
                </a:solidFill>
              </a:rPr>
              <a:t>Date:</a:t>
            </a:r>
          </a:p>
          <a:p>
            <a:pPr algn="ctr"/>
            <a:endParaRPr lang="en-US" sz="2400"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1428" y="272544"/>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2939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compiler ?</a:t>
            </a:r>
            <a:endParaRPr lang="en-US" dirty="0"/>
          </a:p>
        </p:txBody>
      </p:sp>
      <p:sp>
        <p:nvSpPr>
          <p:cNvPr id="3" name="Content Placeholder 2"/>
          <p:cNvSpPr>
            <a:spLocks noGrp="1"/>
          </p:cNvSpPr>
          <p:nvPr>
            <p:ph idx="1"/>
          </p:nvPr>
        </p:nvSpPr>
        <p:spPr/>
        <p:txBody>
          <a:bodyPr/>
          <a:lstStyle/>
          <a:p>
            <a:r>
              <a:rPr lang="en-US" dirty="0" smtClean="0"/>
              <a:t>A compiler </a:t>
            </a:r>
            <a:r>
              <a:rPr lang="en-US" dirty="0"/>
              <a:t>is a special program that translates a programming language's source code into machine code, </a:t>
            </a:r>
            <a:r>
              <a:rPr lang="en-US" dirty="0" err="1"/>
              <a:t>bytecode</a:t>
            </a:r>
            <a:r>
              <a:rPr lang="en-US" dirty="0"/>
              <a:t> or another programming language.</a:t>
            </a:r>
          </a:p>
        </p:txBody>
      </p:sp>
    </p:spTree>
    <p:extLst>
      <p:ext uri="{BB962C8B-B14F-4D97-AF65-F5344CB8AC3E}">
        <p14:creationId xmlns:p14="http://schemas.microsoft.com/office/powerpoint/2010/main" val="2757234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t>
            </a:r>
            <a:r>
              <a:rPr lang="en-US" dirty="0"/>
              <a:t>is </a:t>
            </a:r>
            <a:r>
              <a:rPr lang="en-US" dirty="0" smtClean="0"/>
              <a:t>interpreter ?</a:t>
            </a:r>
            <a:endParaRPr lang="en-US" dirty="0"/>
          </a:p>
        </p:txBody>
      </p:sp>
      <p:sp>
        <p:nvSpPr>
          <p:cNvPr id="3" name="Content Placeholder 2"/>
          <p:cNvSpPr>
            <a:spLocks noGrp="1"/>
          </p:cNvSpPr>
          <p:nvPr>
            <p:ph idx="1"/>
          </p:nvPr>
        </p:nvSpPr>
        <p:spPr/>
        <p:txBody>
          <a:bodyPr/>
          <a:lstStyle/>
          <a:p>
            <a:r>
              <a:rPr lang="en-US" dirty="0"/>
              <a:t>An interpreter is a program that directly executes the instructions in a high-level language, without converting it into machine code. In programming, we can execute a program in two ways. Firstly, through compilation and secondly, through an interpreter. The common way is to use a compiler.</a:t>
            </a:r>
          </a:p>
        </p:txBody>
      </p:sp>
    </p:spTree>
    <p:extLst>
      <p:ext uri="{BB962C8B-B14F-4D97-AF65-F5344CB8AC3E}">
        <p14:creationId xmlns:p14="http://schemas.microsoft.com/office/powerpoint/2010/main" val="177327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Algorithm ?</a:t>
            </a:r>
            <a:endParaRPr lang="en-US" dirty="0"/>
          </a:p>
        </p:txBody>
      </p:sp>
      <p:sp>
        <p:nvSpPr>
          <p:cNvPr id="3" name="Content Placeholder 2"/>
          <p:cNvSpPr>
            <a:spLocks noGrp="1"/>
          </p:cNvSpPr>
          <p:nvPr>
            <p:ph idx="1"/>
          </p:nvPr>
        </p:nvSpPr>
        <p:spPr/>
        <p:txBody>
          <a:bodyPr/>
          <a:lstStyle/>
          <a:p>
            <a:r>
              <a:rPr lang="en-US" i="1" dirty="0"/>
              <a:t>The word </a:t>
            </a:r>
            <a:r>
              <a:rPr lang="en-US" b="1" i="1" u="sng" dirty="0">
                <a:hlinkClick r:id="rId2"/>
              </a:rPr>
              <a:t>Algorithm</a:t>
            </a:r>
            <a:r>
              <a:rPr lang="en-US" i="1" dirty="0"/>
              <a:t> means ” A set of finite rules or instructions to be followed in calculations or other problem-solving operations </a:t>
            </a:r>
            <a:r>
              <a:rPr lang="en-US" i="1" dirty="0" smtClean="0"/>
              <a:t>”</a:t>
            </a:r>
          </a:p>
          <a:p>
            <a:r>
              <a:rPr lang="en-US" dirty="0"/>
              <a:t>Algorithm refers to a sequence of finite steps to solve a particular problem</a:t>
            </a:r>
            <a:r>
              <a:rPr lang="en-US" dirty="0" smtClean="0"/>
              <a:t>.</a:t>
            </a:r>
          </a:p>
          <a:p>
            <a:r>
              <a:rPr lang="en-US" b="1" dirty="0">
                <a:solidFill>
                  <a:schemeClr val="tx1"/>
                </a:solidFill>
              </a:rPr>
              <a:t>The main characteristics of an algorithm are well-defined inputs, well-defined outputs, feasibility, finiteness, unambiguity, definitiveness, and language independence.</a:t>
            </a:r>
          </a:p>
        </p:txBody>
      </p:sp>
    </p:spTree>
    <p:extLst>
      <p:ext uri="{BB962C8B-B14F-4D97-AF65-F5344CB8AC3E}">
        <p14:creationId xmlns:p14="http://schemas.microsoft.com/office/powerpoint/2010/main" val="723892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Why is learning programming important ?</a:t>
            </a:r>
            <a:endParaRPr lang="en-US" sz="3200" dirty="0"/>
          </a:p>
        </p:txBody>
      </p:sp>
      <p:sp>
        <p:nvSpPr>
          <p:cNvPr id="3" name="Content Placeholder 2"/>
          <p:cNvSpPr>
            <a:spLocks noGrp="1"/>
          </p:cNvSpPr>
          <p:nvPr>
            <p:ph idx="1"/>
          </p:nvPr>
        </p:nvSpPr>
        <p:spPr/>
        <p:txBody>
          <a:bodyPr/>
          <a:lstStyle/>
          <a:p>
            <a:r>
              <a:rPr lang="en-US" dirty="0"/>
              <a:t>Learning programming can help you develop problem-solving skills, open up career opportunities, foster creativity, automate tasks, and promote personal development.</a:t>
            </a:r>
          </a:p>
        </p:txBody>
      </p:sp>
    </p:spTree>
    <p:extLst>
      <p:ext uri="{BB962C8B-B14F-4D97-AF65-F5344CB8AC3E}">
        <p14:creationId xmlns:p14="http://schemas.microsoft.com/office/powerpoint/2010/main" val="278885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 programming easy or Hard ?</a:t>
            </a:r>
            <a:endParaRPr lang="en-US" dirty="0"/>
          </a:p>
        </p:txBody>
      </p:sp>
      <p:sp>
        <p:nvSpPr>
          <p:cNvPr id="3" name="Content Placeholder 2"/>
          <p:cNvSpPr>
            <a:spLocks noGrp="1"/>
          </p:cNvSpPr>
          <p:nvPr>
            <p:ph idx="1"/>
          </p:nvPr>
        </p:nvSpPr>
        <p:spPr/>
        <p:txBody>
          <a:bodyPr>
            <a:normAutofit/>
          </a:bodyPr>
          <a:lstStyle/>
          <a:p>
            <a:pPr algn="ctr"/>
            <a:r>
              <a:rPr lang="en-US" sz="4400" dirty="0" smtClean="0"/>
              <a:t>Fundamental skills</a:t>
            </a:r>
          </a:p>
          <a:p>
            <a:pPr algn="ctr"/>
            <a:r>
              <a:rPr lang="en-US" sz="4400" dirty="0" smtClean="0"/>
              <a:t>Daily practice</a:t>
            </a:r>
          </a:p>
          <a:p>
            <a:pPr marL="0" indent="0" algn="ctr">
              <a:buNone/>
            </a:pPr>
            <a:endParaRPr lang="en-US" sz="4400" dirty="0"/>
          </a:p>
        </p:txBody>
      </p:sp>
    </p:spTree>
    <p:extLst>
      <p:ext uri="{BB962C8B-B14F-4D97-AF65-F5344CB8AC3E}">
        <p14:creationId xmlns:p14="http://schemas.microsoft.com/office/powerpoint/2010/main" val="408119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programming should I learn ?</a:t>
            </a:r>
            <a:endParaRPr lang="en-US" dirty="0"/>
          </a:p>
        </p:txBody>
      </p:sp>
      <p:sp>
        <p:nvSpPr>
          <p:cNvPr id="3" name="Content Placeholder 2"/>
          <p:cNvSpPr>
            <a:spLocks noGrp="1"/>
          </p:cNvSpPr>
          <p:nvPr>
            <p:ph idx="1"/>
          </p:nvPr>
        </p:nvSpPr>
        <p:spPr/>
        <p:txBody>
          <a:bodyPr>
            <a:normAutofit/>
          </a:bodyPr>
          <a:lstStyle/>
          <a:p>
            <a:pPr algn="ctr"/>
            <a:r>
              <a:rPr lang="en-US" sz="3200" dirty="0" smtClean="0"/>
              <a:t>Start with basic languages</a:t>
            </a:r>
          </a:p>
          <a:p>
            <a:r>
              <a:rPr lang="en-US" sz="3200" dirty="0" smtClean="0"/>
              <a:t>Python</a:t>
            </a:r>
          </a:p>
          <a:p>
            <a:r>
              <a:rPr lang="en-US" sz="3200" dirty="0" smtClean="0"/>
              <a:t>Java</a:t>
            </a:r>
            <a:endParaRPr lang="en-US" sz="3200" dirty="0"/>
          </a:p>
          <a:p>
            <a:r>
              <a:rPr lang="en-US" sz="3200" dirty="0" smtClean="0"/>
              <a:t>JavaScript</a:t>
            </a:r>
            <a:endParaRPr lang="en-US" sz="3200" dirty="0"/>
          </a:p>
          <a:p>
            <a:r>
              <a:rPr lang="en-US" sz="3200" dirty="0"/>
              <a:t>C </a:t>
            </a:r>
            <a:r>
              <a:rPr lang="en-US" sz="3200" dirty="0" smtClean="0"/>
              <a:t>and </a:t>
            </a:r>
            <a:r>
              <a:rPr lang="en-US" sz="3200" dirty="0"/>
              <a:t>C++ </a:t>
            </a:r>
          </a:p>
          <a:p>
            <a:pPr algn="ctr"/>
            <a:endParaRPr lang="en-US" sz="3200" dirty="0"/>
          </a:p>
        </p:txBody>
      </p:sp>
    </p:spTree>
    <p:extLst>
      <p:ext uri="{BB962C8B-B14F-4D97-AF65-F5344CB8AC3E}">
        <p14:creationId xmlns:p14="http://schemas.microsoft.com/office/powerpoint/2010/main" val="211572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of the programming languages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432" y="2160588"/>
            <a:ext cx="7695174" cy="3881437"/>
          </a:xfrm>
        </p:spPr>
      </p:pic>
    </p:spTree>
    <p:extLst>
      <p:ext uri="{BB962C8B-B14F-4D97-AF65-F5344CB8AC3E}">
        <p14:creationId xmlns:p14="http://schemas.microsoft.com/office/powerpoint/2010/main" val="3986569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32" y="2748366"/>
            <a:ext cx="8596668" cy="1320800"/>
          </a:xfrm>
        </p:spPr>
        <p:txBody>
          <a:bodyPr/>
          <a:lstStyle/>
          <a:p>
            <a:pPr algn="ctr"/>
            <a:r>
              <a:rPr lang="en-US" dirty="0" smtClean="0"/>
              <a:t>How can I learn programming ?</a:t>
            </a:r>
            <a:endParaRPr lang="en-US" dirty="0"/>
          </a:p>
        </p:txBody>
      </p:sp>
    </p:spTree>
    <p:extLst>
      <p:ext uri="{BB962C8B-B14F-4D97-AF65-F5344CB8AC3E}">
        <p14:creationId xmlns:p14="http://schemas.microsoft.com/office/powerpoint/2010/main" val="54396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6865"/>
            <a:ext cx="8596668" cy="1320800"/>
          </a:xfrm>
        </p:spPr>
        <p:txBody>
          <a:bodyPr/>
          <a:lstStyle/>
          <a:p>
            <a:r>
              <a:rPr lang="en-US" dirty="0" smtClean="0"/>
              <a:t>Platforms to learn Programming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787265"/>
            <a:ext cx="8550118" cy="5117589"/>
          </a:xfrm>
        </p:spPr>
      </p:pic>
      <p:sp>
        <p:nvSpPr>
          <p:cNvPr id="5" name="TextBox 4"/>
          <p:cNvSpPr txBox="1"/>
          <p:nvPr/>
        </p:nvSpPr>
        <p:spPr>
          <a:xfrm>
            <a:off x="677334" y="5991816"/>
            <a:ext cx="2146742"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Geeks for Geeks</a:t>
            </a:r>
            <a:endParaRPr lang="en-US" dirty="0"/>
          </a:p>
        </p:txBody>
      </p:sp>
    </p:spTree>
    <p:extLst>
      <p:ext uri="{BB962C8B-B14F-4D97-AF65-F5344CB8AC3E}">
        <p14:creationId xmlns:p14="http://schemas.microsoft.com/office/powerpoint/2010/main" val="265309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Any queries ?</a:t>
            </a:r>
            <a:br>
              <a:rPr lang="en-US" dirty="0" smtClean="0"/>
            </a:br>
            <a:r>
              <a:rPr lang="en-US" dirty="0" smtClean="0"/>
              <a:t/>
            </a:r>
            <a:br>
              <a:rPr lang="en-US" dirty="0" smtClean="0"/>
            </a:br>
            <a:r>
              <a:rPr lang="en-US" dirty="0" smtClean="0"/>
              <a:t>Thank you</a:t>
            </a:r>
            <a:endParaRPr lang="en-US" dirty="0"/>
          </a:p>
        </p:txBody>
      </p:sp>
      <p:sp>
        <p:nvSpPr>
          <p:cNvPr id="5" name="Text Placeholder 4"/>
          <p:cNvSpPr>
            <a:spLocks noGrp="1"/>
          </p:cNvSpPr>
          <p:nvPr>
            <p:ph type="body" idx="1"/>
          </p:nvPr>
        </p:nvSpPr>
        <p:spPr>
          <a:xfrm>
            <a:off x="677335" y="4527447"/>
            <a:ext cx="8596668" cy="1993273"/>
          </a:xfrm>
        </p:spPr>
        <p:txBody>
          <a:bodyPr>
            <a:noAutofit/>
          </a:bodyPr>
          <a:lstStyle/>
          <a:p>
            <a:r>
              <a:rPr lang="en-US" sz="2000" dirty="0" smtClean="0">
                <a:solidFill>
                  <a:schemeClr val="tx1"/>
                </a:solidFill>
              </a:rPr>
              <a:t>Contact: </a:t>
            </a:r>
            <a:r>
              <a:rPr lang="en-US" sz="2000" dirty="0" smtClean="0">
                <a:solidFill>
                  <a:schemeClr val="tx1"/>
                </a:solidFill>
              </a:rPr>
              <a:t>+91 8940940853</a:t>
            </a:r>
            <a:endParaRPr lang="en-US" sz="2000" dirty="0" smtClean="0">
              <a:solidFill>
                <a:schemeClr val="tx1"/>
              </a:solidFill>
            </a:endParaRPr>
          </a:p>
          <a:p>
            <a:r>
              <a:rPr lang="en-US" sz="2000" dirty="0" err="1" smtClean="0">
                <a:solidFill>
                  <a:schemeClr val="tx1"/>
                </a:solidFill>
              </a:rPr>
              <a:t>Instagram</a:t>
            </a:r>
            <a:r>
              <a:rPr lang="en-US" sz="2000" dirty="0" smtClean="0">
                <a:solidFill>
                  <a:schemeClr val="tx1"/>
                </a:solidFill>
              </a:rPr>
              <a:t> :@</a:t>
            </a:r>
            <a:r>
              <a:rPr lang="en-US" sz="2800" b="1" dirty="0" smtClean="0">
                <a:solidFill>
                  <a:schemeClr val="tx1"/>
                </a:solidFill>
              </a:rPr>
              <a:t>captech2024</a:t>
            </a:r>
            <a:endParaRPr lang="en-US" sz="2800" dirty="0" smtClean="0">
              <a:solidFill>
                <a:schemeClr val="tx1"/>
              </a:solidFill>
            </a:endParaRPr>
          </a:p>
          <a:p>
            <a:r>
              <a:rPr lang="en-US" sz="2000" dirty="0" smtClean="0">
                <a:solidFill>
                  <a:schemeClr val="tx1"/>
                </a:solidFill>
              </a:rPr>
              <a:t>Facebook: </a:t>
            </a:r>
            <a:r>
              <a:rPr lang="en-US" sz="2400" b="1" dirty="0" err="1">
                <a:solidFill>
                  <a:schemeClr val="tx1"/>
                </a:solidFill>
              </a:rPr>
              <a:t>Captech</a:t>
            </a:r>
            <a:r>
              <a:rPr lang="en-US" sz="2400" b="1" dirty="0">
                <a:solidFill>
                  <a:schemeClr val="tx1"/>
                </a:solidFill>
              </a:rPr>
              <a:t> </a:t>
            </a:r>
            <a:r>
              <a:rPr lang="en-US" sz="2400" b="1" dirty="0" err="1">
                <a:solidFill>
                  <a:schemeClr val="tx1"/>
                </a:solidFill>
              </a:rPr>
              <a:t>Ghm</a:t>
            </a:r>
            <a:r>
              <a:rPr lang="en-US" sz="2000" b="1" dirty="0">
                <a:solidFill>
                  <a:schemeClr val="tx1"/>
                </a:solidFill>
              </a:rPr>
              <a:t> </a:t>
            </a:r>
            <a:endParaRPr lang="en-US" sz="2000" dirty="0" smtClean="0">
              <a:solidFill>
                <a:schemeClr val="tx1"/>
              </a:solidFill>
            </a:endParaRPr>
          </a:p>
          <a:p>
            <a:r>
              <a:rPr lang="en-US" sz="2000" dirty="0" smtClean="0">
                <a:solidFill>
                  <a:schemeClr val="tx1"/>
                </a:solidFill>
              </a:rPr>
              <a:t>Email: </a:t>
            </a:r>
            <a:r>
              <a:rPr lang="en-US" sz="2400" b="1" dirty="0">
                <a:solidFill>
                  <a:schemeClr val="tx1"/>
                </a:solidFill>
              </a:rPr>
              <a:t>captech2024@gmail.com</a:t>
            </a:r>
            <a:endParaRPr lang="en-US" sz="2000" b="1"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1428" y="272544"/>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4465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 computer ?</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computer is an electronic device that will take input from the user, process it, and give results or respond as per the user. The computer is a programmable computational device</a:t>
            </a:r>
            <a:r>
              <a:rPr lang="en-US" dirty="0" smtClean="0"/>
              <a:t>.</a:t>
            </a:r>
          </a:p>
          <a:p>
            <a:r>
              <a:rPr lang="en-US" dirty="0"/>
              <a:t>The components of a computer are:</a:t>
            </a:r>
          </a:p>
          <a:p>
            <a:endParaRPr lang="en-US" dirty="0"/>
          </a:p>
          <a:p>
            <a:r>
              <a:rPr lang="en-US" dirty="0"/>
              <a:t>Input Unit</a:t>
            </a:r>
          </a:p>
          <a:p>
            <a:r>
              <a:rPr lang="en-US" dirty="0"/>
              <a:t>Central Processing Unit(CPU)</a:t>
            </a:r>
          </a:p>
          <a:p>
            <a:r>
              <a:rPr lang="en-US" dirty="0"/>
              <a:t>Output Unit</a:t>
            </a:r>
          </a:p>
          <a:p>
            <a:endParaRPr lang="en-US" dirty="0"/>
          </a:p>
          <a:p>
            <a:r>
              <a:rPr lang="en-US" dirty="0"/>
              <a:t>Performing all these operations the CPU has 3 sub-units:</a:t>
            </a:r>
          </a:p>
          <a:p>
            <a:endParaRPr lang="en-US" dirty="0"/>
          </a:p>
          <a:p>
            <a:r>
              <a:rPr lang="en-US" dirty="0"/>
              <a:t>Arithmetic and Logical Unit</a:t>
            </a:r>
          </a:p>
          <a:p>
            <a:r>
              <a:rPr lang="en-US" dirty="0"/>
              <a:t>Control Unit</a:t>
            </a:r>
          </a:p>
          <a:p>
            <a:r>
              <a:rPr lang="en-US" dirty="0"/>
              <a:t>Memory Unit</a:t>
            </a:r>
          </a:p>
        </p:txBody>
      </p:sp>
    </p:spTree>
    <p:extLst>
      <p:ext uri="{BB962C8B-B14F-4D97-AF65-F5344CB8AC3E}">
        <p14:creationId xmlns:p14="http://schemas.microsoft.com/office/powerpoint/2010/main" val="1021747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Hardware and software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860" y="1655583"/>
            <a:ext cx="7901615" cy="4326761"/>
          </a:xfrm>
        </p:spPr>
      </p:pic>
    </p:spTree>
    <p:extLst>
      <p:ext uri="{BB962C8B-B14F-4D97-AF65-F5344CB8AC3E}">
        <p14:creationId xmlns:p14="http://schemas.microsoft.com/office/powerpoint/2010/main" val="2806705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Arithmetic and Logical </a:t>
            </a:r>
            <a:r>
              <a:rPr lang="en-US" dirty="0" smtClean="0"/>
              <a:t>Unit,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Arithmetic and Logical Unit (ALU):</a:t>
            </a:r>
          </a:p>
          <a:p>
            <a:r>
              <a:rPr lang="en-US" dirty="0"/>
              <a:t>The Arithmetic and Logical Unit is a fundamental component of a computer's central processing unit (CPU). It is responsible for performing arithmetic operations (such as addition, subtraction, multiplication, and division) and logical operations (such as comparisons and bitwise operations). The ALU processes numerical and logical data, executing the instructions provided by the computer program.</a:t>
            </a:r>
          </a:p>
          <a:p>
            <a:endParaRPr lang="en-US" dirty="0"/>
          </a:p>
        </p:txBody>
      </p:sp>
    </p:spTree>
    <p:extLst>
      <p:ext uri="{BB962C8B-B14F-4D97-AF65-F5344CB8AC3E}">
        <p14:creationId xmlns:p14="http://schemas.microsoft.com/office/powerpoint/2010/main" val="312052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Control </a:t>
            </a:r>
            <a:r>
              <a:rPr lang="en-US" dirty="0" smtClean="0"/>
              <a:t>Unit</a:t>
            </a:r>
            <a:endParaRPr lang="en-US" dirty="0"/>
          </a:p>
        </p:txBody>
      </p:sp>
      <p:sp>
        <p:nvSpPr>
          <p:cNvPr id="3" name="Content Placeholder 2"/>
          <p:cNvSpPr>
            <a:spLocks noGrp="1"/>
          </p:cNvSpPr>
          <p:nvPr>
            <p:ph idx="1"/>
          </p:nvPr>
        </p:nvSpPr>
        <p:spPr/>
        <p:txBody>
          <a:bodyPr/>
          <a:lstStyle/>
          <a:p>
            <a:r>
              <a:rPr lang="en-US" dirty="0"/>
              <a:t>Control Unit:</a:t>
            </a:r>
          </a:p>
          <a:p>
            <a:r>
              <a:rPr lang="en-US" dirty="0"/>
              <a:t>The Control Unit is another crucial component of the CPU that manages and coordinates the operations of the entire processor. It fetches instructions from memory, decodes them to understand the required operations, and then directs the flow of data between different components, including the ALU, memory, and input/output devices. The Control Unit ensures that instructions are executed in the correct sequence and at the right time, enabling the proper functioning of the computer system.</a:t>
            </a:r>
          </a:p>
          <a:p>
            <a:endParaRPr lang="en-US" dirty="0"/>
          </a:p>
        </p:txBody>
      </p:sp>
    </p:spTree>
    <p:extLst>
      <p:ext uri="{BB962C8B-B14F-4D97-AF65-F5344CB8AC3E}">
        <p14:creationId xmlns:p14="http://schemas.microsoft.com/office/powerpoint/2010/main" val="3671917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Unit</a:t>
            </a:r>
          </a:p>
        </p:txBody>
      </p:sp>
      <p:sp>
        <p:nvSpPr>
          <p:cNvPr id="3" name="Content Placeholder 2"/>
          <p:cNvSpPr>
            <a:spLocks noGrp="1"/>
          </p:cNvSpPr>
          <p:nvPr>
            <p:ph idx="1"/>
          </p:nvPr>
        </p:nvSpPr>
        <p:spPr/>
        <p:txBody>
          <a:bodyPr/>
          <a:lstStyle/>
          <a:p>
            <a:pPr marL="0" indent="0">
              <a:buNone/>
            </a:pPr>
            <a:r>
              <a:rPr lang="en-US" dirty="0" smtClean="0"/>
              <a:t>Memory </a:t>
            </a:r>
            <a:r>
              <a:rPr lang="en-US" dirty="0"/>
              <a:t>Unit:</a:t>
            </a:r>
          </a:p>
          <a:p>
            <a:r>
              <a:rPr lang="en-US" dirty="0"/>
              <a:t>The Memory Unit, often referred to as RAM (Random Access Memory), is where the computer stores data and instructions temporarily during program execution. It provides fast access to data for the CPU and is used to store both program instructions and the data being processed. Memory is classified into two main types: primary memory (RAM) and secondary memory (like hard drives or SSDs). Primary memory is volatile, meaning it loses its contents when the power is turned off, while secondary memory retains data even when the power is off. The Memory Unit plays a crucial role in the overall speed and efficiency of a computer system.</a:t>
            </a:r>
          </a:p>
          <a:p>
            <a:endParaRPr lang="en-US" dirty="0"/>
          </a:p>
        </p:txBody>
      </p:sp>
    </p:spTree>
    <p:extLst>
      <p:ext uri="{BB962C8B-B14F-4D97-AF65-F5344CB8AC3E}">
        <p14:creationId xmlns:p14="http://schemas.microsoft.com/office/powerpoint/2010/main" val="402336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Input/Output</a:t>
            </a:r>
            <a:r>
              <a:rPr lang="en-US" dirty="0"/>
              <a:t> Unit (I/O Unit</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Input/Output</a:t>
            </a:r>
            <a:r>
              <a:rPr lang="en-US" dirty="0"/>
              <a:t> Unit (I/O Unit):</a:t>
            </a:r>
          </a:p>
          <a:p>
            <a:r>
              <a:rPr lang="en-US" dirty="0"/>
              <a:t>The </a:t>
            </a:r>
            <a:r>
              <a:rPr lang="en-US" dirty="0" err="1"/>
              <a:t>Input/Output</a:t>
            </a:r>
            <a:r>
              <a:rPr lang="en-US" dirty="0"/>
              <a:t> Unit, often abbreviated as I/O Unit, is responsible for managing the communication between the computer system and external devices. Its primary function is to facilitate the transfer of data between the central processing unit (CPU) and peripherals, such as keyboards, mice, displays, printers, and storage devices. The I/O Unit interprets commands from the CPU, initiates data transfers, and handles the conversion between the internal format of the computer and the format suitable for external devices. Input devices provide data to the computer, while output devices display or store the results of computation. The I/O Unit ensures smooth interaction between the computer and its external environment.</a:t>
            </a:r>
          </a:p>
        </p:txBody>
      </p:sp>
    </p:spTree>
    <p:extLst>
      <p:ext uri="{BB962C8B-B14F-4D97-AF65-F5344CB8AC3E}">
        <p14:creationId xmlns:p14="http://schemas.microsoft.com/office/powerpoint/2010/main" val="1146359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coding ?</a:t>
            </a:r>
            <a:endParaRPr lang="en-US" dirty="0"/>
          </a:p>
        </p:txBody>
      </p:sp>
      <p:sp>
        <p:nvSpPr>
          <p:cNvPr id="3" name="Content Placeholder 2"/>
          <p:cNvSpPr>
            <a:spLocks noGrp="1"/>
          </p:cNvSpPr>
          <p:nvPr>
            <p:ph idx="1"/>
          </p:nvPr>
        </p:nvSpPr>
        <p:spPr/>
        <p:txBody>
          <a:bodyPr/>
          <a:lstStyle/>
          <a:p>
            <a:r>
              <a:rPr lang="en-US" dirty="0"/>
              <a:t>Coding is a list of step-by-step instructions that get computers to do what you want them to do. Coding makes it possible for us to create computer software, games, apps and websites.</a:t>
            </a:r>
          </a:p>
        </p:txBody>
      </p:sp>
    </p:spTree>
    <p:extLst>
      <p:ext uri="{BB962C8B-B14F-4D97-AF65-F5344CB8AC3E}">
        <p14:creationId xmlns:p14="http://schemas.microsoft.com/office/powerpoint/2010/main" val="1548049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programming ?</a:t>
            </a:r>
            <a:endParaRPr lang="en-US" dirty="0"/>
          </a:p>
        </p:txBody>
      </p:sp>
      <p:sp>
        <p:nvSpPr>
          <p:cNvPr id="3" name="Content Placeholder 2"/>
          <p:cNvSpPr>
            <a:spLocks noGrp="1"/>
          </p:cNvSpPr>
          <p:nvPr>
            <p:ph idx="1"/>
          </p:nvPr>
        </p:nvSpPr>
        <p:spPr/>
        <p:txBody>
          <a:bodyPr/>
          <a:lstStyle/>
          <a:p>
            <a:r>
              <a:rPr lang="en-US" dirty="0"/>
              <a:t>Programming refers to a technological process for telling a computer which tasks to perform in order to solve problems. You can think of programming as a collaboration between humans and computers, in which humans create instructions for a computer to follow (code) in a language computers can understand. </a:t>
            </a:r>
          </a:p>
        </p:txBody>
      </p:sp>
    </p:spTree>
    <p:extLst>
      <p:ext uri="{BB962C8B-B14F-4D97-AF65-F5344CB8AC3E}">
        <p14:creationId xmlns:p14="http://schemas.microsoft.com/office/powerpoint/2010/main" val="661564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80</TotalTime>
  <Words>668</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Basics of computer and Programming</vt:lpstr>
      <vt:lpstr>What is a computer ?</vt:lpstr>
      <vt:lpstr>What is Hardware and software ?</vt:lpstr>
      <vt:lpstr>Arithmetic and Logical Unit,  </vt:lpstr>
      <vt:lpstr>Control Unit</vt:lpstr>
      <vt:lpstr>Memory Unit</vt:lpstr>
      <vt:lpstr>Input/Output Unit (I/O Unit) </vt:lpstr>
      <vt:lpstr>What is coding ?</vt:lpstr>
      <vt:lpstr>What is programming ?</vt:lpstr>
      <vt:lpstr>What is compiler ?</vt:lpstr>
      <vt:lpstr>What is interpreter ?</vt:lpstr>
      <vt:lpstr>What is Algorithm ?</vt:lpstr>
      <vt:lpstr>Why is learning programming important ?</vt:lpstr>
      <vt:lpstr>Is programming easy or Hard ?</vt:lpstr>
      <vt:lpstr>What programming should I learn ?</vt:lpstr>
      <vt:lpstr>Some of the programming languages ?</vt:lpstr>
      <vt:lpstr>How can I learn programming ?</vt:lpstr>
      <vt:lpstr>Platforms to learn Programming ?</vt:lpstr>
      <vt:lpstr>Any queries ?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computer and Programming</dc:title>
  <dc:creator>admin</dc:creator>
  <cp:lastModifiedBy>admin</cp:lastModifiedBy>
  <cp:revision>8</cp:revision>
  <dcterms:created xsi:type="dcterms:W3CDTF">2024-03-13T14:41:48Z</dcterms:created>
  <dcterms:modified xsi:type="dcterms:W3CDTF">2024-03-20T14:35:15Z</dcterms:modified>
</cp:coreProperties>
</file>