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317" r:id="rId27"/>
    <p:sldId id="289" r:id="rId28"/>
    <p:sldId id="290" r:id="rId29"/>
    <p:sldId id="291" r:id="rId30"/>
    <p:sldId id="292" r:id="rId31"/>
    <p:sldId id="294" r:id="rId32"/>
    <p:sldId id="293"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6" r:id="rId49"/>
    <p:sldId id="340" r:id="rId50"/>
    <p:sldId id="310" r:id="rId51"/>
    <p:sldId id="311" r:id="rId52"/>
    <p:sldId id="312" r:id="rId53"/>
    <p:sldId id="313" r:id="rId54"/>
    <p:sldId id="314" r:id="rId55"/>
    <p:sldId id="315" r:id="rId56"/>
    <p:sldId id="318" r:id="rId57"/>
    <p:sldId id="285" r:id="rId58"/>
    <p:sldId id="286" r:id="rId59"/>
    <p:sldId id="283" r:id="rId60"/>
    <p:sldId id="284" r:id="rId61"/>
    <p:sldId id="287" r:id="rId62"/>
    <p:sldId id="288" r:id="rId63"/>
    <p:sldId id="319" r:id="rId64"/>
    <p:sldId id="323" r:id="rId65"/>
    <p:sldId id="320" r:id="rId66"/>
    <p:sldId id="321" r:id="rId67"/>
    <p:sldId id="322" r:id="rId68"/>
    <p:sldId id="324" r:id="rId69"/>
    <p:sldId id="325" r:id="rId70"/>
    <p:sldId id="326" r:id="rId71"/>
    <p:sldId id="327" r:id="rId72"/>
    <p:sldId id="328" r:id="rId73"/>
    <p:sldId id="338" r:id="rId74"/>
    <p:sldId id="329" r:id="rId75"/>
    <p:sldId id="330" r:id="rId76"/>
    <p:sldId id="331" r:id="rId77"/>
    <p:sldId id="332" r:id="rId78"/>
    <p:sldId id="333" r:id="rId79"/>
    <p:sldId id="334" r:id="rId80"/>
    <p:sldId id="339" r:id="rId81"/>
    <p:sldId id="335" r:id="rId82"/>
    <p:sldId id="336" r:id="rId83"/>
    <p:sldId id="337" r:id="rId84"/>
    <p:sldId id="258"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Basics of computer and programming</a:t>
            </a:r>
            <a:endParaRPr lang="en-US" dirty="0"/>
          </a:p>
        </p:txBody>
      </p:sp>
      <p:sp>
        <p:nvSpPr>
          <p:cNvPr id="3" name="Subtitle 2"/>
          <p:cNvSpPr>
            <a:spLocks noGrp="1"/>
          </p:cNvSpPr>
          <p:nvPr>
            <p:ph type="subTitle" idx="1"/>
          </p:nvPr>
        </p:nvSpPr>
        <p:spPr/>
        <p:txBody>
          <a:bodyPr>
            <a:normAutofit/>
          </a:bodyPr>
          <a:lstStyle/>
          <a:p>
            <a:pPr algn="ctr"/>
            <a:r>
              <a:rPr lang="en-US" sz="4000" dirty="0" smtClean="0">
                <a:solidFill>
                  <a:schemeClr val="tx1"/>
                </a:solidFill>
              </a:rPr>
              <a:t>CAP Technologies</a:t>
            </a:r>
          </a:p>
          <a:p>
            <a:pPr algn="ctr"/>
            <a:endParaRPr lang="en-US"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CAP TECH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428" y="272544"/>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731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Hardware components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564" y="1611823"/>
            <a:ext cx="6360989" cy="4461199"/>
          </a:xfrm>
        </p:spPr>
      </p:pic>
    </p:spTree>
    <p:extLst>
      <p:ext uri="{BB962C8B-B14F-4D97-AF65-F5344CB8AC3E}">
        <p14:creationId xmlns:p14="http://schemas.microsoft.com/office/powerpoint/2010/main" val="192514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Hardware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Input</a:t>
            </a:r>
          </a:p>
          <a:p>
            <a:r>
              <a:rPr lang="en-US" dirty="0"/>
              <a:t>Processing</a:t>
            </a:r>
          </a:p>
          <a:p>
            <a:r>
              <a:rPr lang="en-US" dirty="0"/>
              <a:t>Memory</a:t>
            </a:r>
          </a:p>
          <a:p>
            <a:r>
              <a:rPr lang="en-US" dirty="0"/>
              <a:t>Storage</a:t>
            </a:r>
          </a:p>
          <a:p>
            <a:r>
              <a:rPr lang="en-US" dirty="0"/>
              <a:t>Output</a:t>
            </a:r>
          </a:p>
          <a:p>
            <a:r>
              <a:rPr lang="en-US" dirty="0"/>
              <a:t>Networking</a:t>
            </a:r>
          </a:p>
          <a:p>
            <a:r>
              <a:rPr lang="en-US" dirty="0"/>
              <a:t>Power</a:t>
            </a:r>
          </a:p>
          <a:p>
            <a:r>
              <a:rPr lang="en-US" dirty="0"/>
              <a:t>Cooling</a:t>
            </a:r>
          </a:p>
          <a:p>
            <a:r>
              <a:rPr lang="en-US" dirty="0"/>
              <a:t>Expansion</a:t>
            </a:r>
          </a:p>
          <a:p>
            <a:r>
              <a:rPr lang="en-US" dirty="0"/>
              <a:t>Security</a:t>
            </a:r>
          </a:p>
        </p:txBody>
      </p:sp>
    </p:spTree>
    <p:extLst>
      <p:ext uri="{BB962C8B-B14F-4D97-AF65-F5344CB8AC3E}">
        <p14:creationId xmlns:p14="http://schemas.microsoft.com/office/powerpoint/2010/main" val="331980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software</a:t>
            </a:r>
            <a:endParaRPr lang="en-US" dirty="0"/>
          </a:p>
        </p:txBody>
      </p:sp>
      <p:sp>
        <p:nvSpPr>
          <p:cNvPr id="3" name="Content Placeholder 2"/>
          <p:cNvSpPr>
            <a:spLocks noGrp="1"/>
          </p:cNvSpPr>
          <p:nvPr>
            <p:ph idx="1"/>
          </p:nvPr>
        </p:nvSpPr>
        <p:spPr/>
        <p:txBody>
          <a:bodyPr/>
          <a:lstStyle/>
          <a:p>
            <a:r>
              <a:rPr lang="en-US" dirty="0"/>
              <a:t>Software refers to the programs, applications, and instructions that tell a computer or electronic device what to do. It's the non-tangible part of a computer system that you can't touch physically. Software includes everything from operating systems (like Windows, </a:t>
            </a:r>
            <a:r>
              <a:rPr lang="en-US" dirty="0" err="1"/>
              <a:t>macOS</a:t>
            </a:r>
            <a:r>
              <a:rPr lang="en-US" dirty="0"/>
              <a:t>, and Linux) to web browsers, games, word processors, and more.</a:t>
            </a:r>
          </a:p>
        </p:txBody>
      </p:sp>
    </p:spTree>
    <p:extLst>
      <p:ext uri="{BB962C8B-B14F-4D97-AF65-F5344CB8AC3E}">
        <p14:creationId xmlns:p14="http://schemas.microsoft.com/office/powerpoint/2010/main" val="93535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316" y="1618501"/>
            <a:ext cx="5856704" cy="4392528"/>
          </a:xfrm>
        </p:spPr>
      </p:pic>
    </p:spTree>
    <p:extLst>
      <p:ext uri="{BB962C8B-B14F-4D97-AF65-F5344CB8AC3E}">
        <p14:creationId xmlns:p14="http://schemas.microsoft.com/office/powerpoint/2010/main" val="170544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software</a:t>
            </a:r>
            <a:endParaRPr lang="en-US" dirty="0"/>
          </a:p>
        </p:txBody>
      </p:sp>
      <p:sp>
        <p:nvSpPr>
          <p:cNvPr id="3" name="Content Placeholder 2"/>
          <p:cNvSpPr>
            <a:spLocks noGrp="1"/>
          </p:cNvSpPr>
          <p:nvPr>
            <p:ph idx="1"/>
          </p:nvPr>
        </p:nvSpPr>
        <p:spPr/>
        <p:txBody>
          <a:bodyPr>
            <a:normAutofit lnSpcReduction="10000"/>
          </a:bodyPr>
          <a:lstStyle/>
          <a:p>
            <a:r>
              <a:rPr lang="en-US" dirty="0"/>
              <a:t>Productivity</a:t>
            </a:r>
          </a:p>
          <a:p>
            <a:r>
              <a:rPr lang="en-US" dirty="0"/>
              <a:t>Communication</a:t>
            </a:r>
          </a:p>
          <a:p>
            <a:r>
              <a:rPr lang="en-US" dirty="0"/>
              <a:t>Entertainment</a:t>
            </a:r>
          </a:p>
          <a:p>
            <a:r>
              <a:rPr lang="en-US" dirty="0"/>
              <a:t>Education</a:t>
            </a:r>
          </a:p>
          <a:p>
            <a:r>
              <a:rPr lang="en-US" dirty="0"/>
              <a:t>Gaming</a:t>
            </a:r>
          </a:p>
          <a:p>
            <a:r>
              <a:rPr lang="en-US" dirty="0"/>
              <a:t>Design</a:t>
            </a:r>
          </a:p>
          <a:p>
            <a:r>
              <a:rPr lang="en-US" dirty="0"/>
              <a:t>Development</a:t>
            </a:r>
          </a:p>
          <a:p>
            <a:r>
              <a:rPr lang="en-US" dirty="0"/>
              <a:t>Security</a:t>
            </a:r>
          </a:p>
          <a:p>
            <a:r>
              <a:rPr lang="en-US" dirty="0"/>
              <a:t>Automation</a:t>
            </a:r>
          </a:p>
          <a:p>
            <a:r>
              <a:rPr lang="en-US" dirty="0"/>
              <a:t>Analysis</a:t>
            </a:r>
          </a:p>
        </p:txBody>
      </p:sp>
    </p:spTree>
    <p:extLst>
      <p:ext uri="{BB962C8B-B14F-4D97-AF65-F5344CB8AC3E}">
        <p14:creationId xmlns:p14="http://schemas.microsoft.com/office/powerpoint/2010/main" val="301388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Operating System</a:t>
            </a:r>
            <a:endParaRPr lang="en-US" dirty="0"/>
          </a:p>
        </p:txBody>
      </p:sp>
      <p:sp>
        <p:nvSpPr>
          <p:cNvPr id="3" name="Content Placeholder 2"/>
          <p:cNvSpPr>
            <a:spLocks noGrp="1"/>
          </p:cNvSpPr>
          <p:nvPr>
            <p:ph idx="1"/>
          </p:nvPr>
        </p:nvSpPr>
        <p:spPr/>
        <p:txBody>
          <a:bodyPr/>
          <a:lstStyle/>
          <a:p>
            <a:r>
              <a:rPr lang="en-US" dirty="0"/>
              <a:t>An operating system (OS) is a software program that manages a computer's hardware resources and provides common services for running applications. It acts as an intermediary between the user and the computer hardware, facilitating communication and coordination between various components.</a:t>
            </a:r>
          </a:p>
        </p:txBody>
      </p:sp>
    </p:spTree>
    <p:extLst>
      <p:ext uri="{BB962C8B-B14F-4D97-AF65-F5344CB8AC3E}">
        <p14:creationId xmlns:p14="http://schemas.microsoft.com/office/powerpoint/2010/main" val="399298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Operating System</a:t>
            </a:r>
            <a:endParaRPr lang="en-US" dirty="0"/>
          </a:p>
        </p:txBody>
      </p:sp>
      <p:sp>
        <p:nvSpPr>
          <p:cNvPr id="3" name="Content Placeholder 2"/>
          <p:cNvSpPr>
            <a:spLocks noGrp="1"/>
          </p:cNvSpPr>
          <p:nvPr>
            <p:ph idx="1"/>
          </p:nvPr>
        </p:nvSpPr>
        <p:spPr/>
        <p:txBody>
          <a:bodyPr>
            <a:normAutofit lnSpcReduction="10000"/>
          </a:bodyPr>
          <a:lstStyle/>
          <a:p>
            <a:r>
              <a:rPr lang="en-US" dirty="0"/>
              <a:t>Windows</a:t>
            </a:r>
          </a:p>
          <a:p>
            <a:r>
              <a:rPr lang="en-US" dirty="0" err="1"/>
              <a:t>macOS</a:t>
            </a:r>
            <a:endParaRPr lang="en-US" dirty="0"/>
          </a:p>
          <a:p>
            <a:r>
              <a:rPr lang="en-US" dirty="0"/>
              <a:t>Linux</a:t>
            </a:r>
          </a:p>
          <a:p>
            <a:r>
              <a:rPr lang="en-US" dirty="0"/>
              <a:t>Android</a:t>
            </a:r>
          </a:p>
          <a:p>
            <a:r>
              <a:rPr lang="en-US" dirty="0" err="1"/>
              <a:t>iOS</a:t>
            </a:r>
            <a:endParaRPr lang="en-US" dirty="0"/>
          </a:p>
          <a:p>
            <a:r>
              <a:rPr lang="en-US" dirty="0"/>
              <a:t>Unix</a:t>
            </a:r>
          </a:p>
          <a:p>
            <a:r>
              <a:rPr lang="en-US" dirty="0"/>
              <a:t>Chrome OS</a:t>
            </a:r>
          </a:p>
          <a:p>
            <a:r>
              <a:rPr lang="en-US" dirty="0"/>
              <a:t>FreeBSD</a:t>
            </a:r>
          </a:p>
          <a:p>
            <a:r>
              <a:rPr lang="en-US" dirty="0"/>
              <a:t>Ubuntu</a:t>
            </a:r>
          </a:p>
          <a:p>
            <a:r>
              <a:rPr lang="en-US" dirty="0" err="1"/>
              <a:t>CentOS</a:t>
            </a:r>
            <a:endParaRPr lang="en-US" dirty="0"/>
          </a:p>
          <a:p>
            <a:endParaRPr lang="en-US" dirty="0"/>
          </a:p>
        </p:txBody>
      </p:sp>
    </p:spTree>
    <p:extLst>
      <p:ext uri="{BB962C8B-B14F-4D97-AF65-F5344CB8AC3E}">
        <p14:creationId xmlns:p14="http://schemas.microsoft.com/office/powerpoint/2010/main" val="101974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Operating System</a:t>
            </a:r>
            <a:endParaRPr lang="en-US" dirty="0"/>
          </a:p>
        </p:txBody>
      </p:sp>
      <p:sp>
        <p:nvSpPr>
          <p:cNvPr id="3" name="Content Placeholder 2"/>
          <p:cNvSpPr>
            <a:spLocks noGrp="1"/>
          </p:cNvSpPr>
          <p:nvPr>
            <p:ph idx="1"/>
          </p:nvPr>
        </p:nvSpPr>
        <p:spPr/>
        <p:txBody>
          <a:bodyPr>
            <a:normAutofit lnSpcReduction="10000"/>
          </a:bodyPr>
          <a:lstStyle/>
          <a:p>
            <a:r>
              <a:rPr lang="en-US" dirty="0"/>
              <a:t>Management</a:t>
            </a:r>
          </a:p>
          <a:p>
            <a:r>
              <a:rPr lang="en-US" dirty="0"/>
              <a:t>Coordination</a:t>
            </a:r>
          </a:p>
          <a:p>
            <a:r>
              <a:rPr lang="en-US" dirty="0"/>
              <a:t>Interface</a:t>
            </a:r>
          </a:p>
          <a:p>
            <a:r>
              <a:rPr lang="en-US" dirty="0"/>
              <a:t>Resource Allocation</a:t>
            </a:r>
          </a:p>
          <a:p>
            <a:r>
              <a:rPr lang="en-US" dirty="0"/>
              <a:t>Control</a:t>
            </a:r>
          </a:p>
          <a:p>
            <a:r>
              <a:rPr lang="en-US" dirty="0"/>
              <a:t>Communication</a:t>
            </a:r>
          </a:p>
          <a:p>
            <a:r>
              <a:rPr lang="en-US" dirty="0"/>
              <a:t>Security</a:t>
            </a:r>
          </a:p>
          <a:p>
            <a:r>
              <a:rPr lang="en-US" dirty="0"/>
              <a:t>Abstraction</a:t>
            </a:r>
          </a:p>
          <a:p>
            <a:r>
              <a:rPr lang="en-US" dirty="0"/>
              <a:t>Scheduling</a:t>
            </a:r>
          </a:p>
          <a:p>
            <a:r>
              <a:rPr lang="en-US" dirty="0"/>
              <a:t>Interoperability</a:t>
            </a:r>
          </a:p>
          <a:p>
            <a:endParaRPr lang="en-US" dirty="0"/>
          </a:p>
        </p:txBody>
      </p:sp>
    </p:spTree>
    <p:extLst>
      <p:ext uri="{BB962C8B-B14F-4D97-AF65-F5344CB8AC3E}">
        <p14:creationId xmlns:p14="http://schemas.microsoft.com/office/powerpoint/2010/main" val="334895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544" y="728421"/>
            <a:ext cx="8144845" cy="5375598"/>
          </a:xfrm>
        </p:spPr>
      </p:pic>
    </p:spTree>
    <p:extLst>
      <p:ext uri="{BB962C8B-B14F-4D97-AF65-F5344CB8AC3E}">
        <p14:creationId xmlns:p14="http://schemas.microsoft.com/office/powerpoint/2010/main" val="339208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Windows</a:t>
            </a:r>
            <a:endParaRPr lang="en-US" dirty="0"/>
          </a:p>
        </p:txBody>
      </p:sp>
      <p:sp>
        <p:nvSpPr>
          <p:cNvPr id="3" name="Content Placeholder 2"/>
          <p:cNvSpPr>
            <a:spLocks noGrp="1"/>
          </p:cNvSpPr>
          <p:nvPr>
            <p:ph idx="1"/>
          </p:nvPr>
        </p:nvSpPr>
        <p:spPr/>
        <p:txBody>
          <a:bodyPr/>
          <a:lstStyle/>
          <a:p>
            <a:r>
              <a:rPr lang="en-US" dirty="0"/>
              <a:t>Windows is an operating system developed by Microsoft that runs on personal computers (PCs), laptops, tablets, and servers. It provides users with a graphical user interface (GUI) to interact with their computers and manage various tasks and applications.</a:t>
            </a:r>
          </a:p>
        </p:txBody>
      </p:sp>
    </p:spTree>
    <p:extLst>
      <p:ext uri="{BB962C8B-B14F-4D97-AF65-F5344CB8AC3E}">
        <p14:creationId xmlns:p14="http://schemas.microsoft.com/office/powerpoint/2010/main" val="190328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computer</a:t>
            </a:r>
          </a:p>
        </p:txBody>
      </p:sp>
      <p:sp>
        <p:nvSpPr>
          <p:cNvPr id="3" name="Content Placeholder 2"/>
          <p:cNvSpPr>
            <a:spLocks noGrp="1"/>
          </p:cNvSpPr>
          <p:nvPr>
            <p:ph idx="1"/>
          </p:nvPr>
        </p:nvSpPr>
        <p:spPr/>
        <p:txBody>
          <a:bodyPr/>
          <a:lstStyle/>
          <a:p>
            <a:r>
              <a:rPr lang="en-US" dirty="0"/>
              <a:t>A computer is a programmable machine that processes data according to a set of instructions. It can perform a variety of tasks, ranging from simple calculations to complex computations. Computers consist of hardware components, such as the central processing unit (CPU), memory (RAM), storage devices (hard drives, solid-state drives), input/output devices (keyboard, mouse, monitor), and networking components (network interface cards, modems)</a:t>
            </a:r>
          </a:p>
        </p:txBody>
      </p:sp>
    </p:spTree>
    <p:extLst>
      <p:ext uri="{BB962C8B-B14F-4D97-AF65-F5344CB8AC3E}">
        <p14:creationId xmlns:p14="http://schemas.microsoft.com/office/powerpoint/2010/main" val="356912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Uses of windows</a:t>
            </a:r>
            <a:endParaRPr lang="en-US" dirty="0"/>
          </a:p>
        </p:txBody>
      </p:sp>
      <p:sp>
        <p:nvSpPr>
          <p:cNvPr id="3" name="Content Placeholder 2"/>
          <p:cNvSpPr>
            <a:spLocks noGrp="1"/>
          </p:cNvSpPr>
          <p:nvPr>
            <p:ph idx="1"/>
          </p:nvPr>
        </p:nvSpPr>
        <p:spPr/>
        <p:txBody>
          <a:bodyPr>
            <a:normAutofit lnSpcReduction="10000"/>
          </a:bodyPr>
          <a:lstStyle/>
          <a:p>
            <a:r>
              <a:rPr lang="en-US" dirty="0"/>
              <a:t>Computing</a:t>
            </a:r>
          </a:p>
          <a:p>
            <a:r>
              <a:rPr lang="en-US" dirty="0"/>
              <a:t>Productivity</a:t>
            </a:r>
          </a:p>
          <a:p>
            <a:r>
              <a:rPr lang="en-US" dirty="0"/>
              <a:t>Gaming</a:t>
            </a:r>
          </a:p>
          <a:p>
            <a:r>
              <a:rPr lang="en-US" dirty="0"/>
              <a:t>Communication</a:t>
            </a:r>
          </a:p>
          <a:p>
            <a:r>
              <a:rPr lang="en-US" dirty="0"/>
              <a:t>Entertainment</a:t>
            </a:r>
          </a:p>
          <a:p>
            <a:r>
              <a:rPr lang="en-US" dirty="0"/>
              <a:t>Education</a:t>
            </a:r>
          </a:p>
          <a:p>
            <a:r>
              <a:rPr lang="en-US" dirty="0"/>
              <a:t>Business</a:t>
            </a:r>
          </a:p>
          <a:p>
            <a:r>
              <a:rPr lang="en-US" dirty="0"/>
              <a:t>Development</a:t>
            </a:r>
          </a:p>
          <a:p>
            <a:r>
              <a:rPr lang="en-US" dirty="0"/>
              <a:t>Multimedia</a:t>
            </a:r>
          </a:p>
          <a:p>
            <a:r>
              <a:rPr lang="en-US" dirty="0"/>
              <a:t>Collaboration</a:t>
            </a:r>
          </a:p>
          <a:p>
            <a:endParaRPr lang="en-US" dirty="0"/>
          </a:p>
        </p:txBody>
      </p:sp>
    </p:spTree>
    <p:extLst>
      <p:ext uri="{BB962C8B-B14F-4D97-AF65-F5344CB8AC3E}">
        <p14:creationId xmlns:p14="http://schemas.microsoft.com/office/powerpoint/2010/main" val="2054686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839" y="1155484"/>
            <a:ext cx="8014766" cy="3881437"/>
          </a:xfrm>
        </p:spPr>
      </p:pic>
    </p:spTree>
    <p:extLst>
      <p:ext uri="{BB962C8B-B14F-4D97-AF65-F5344CB8AC3E}">
        <p14:creationId xmlns:p14="http://schemas.microsoft.com/office/powerpoint/2010/main" val="267451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the difference between MAC, Windows, Linux</a:t>
            </a:r>
          </a:p>
        </p:txBody>
      </p:sp>
      <p:sp>
        <p:nvSpPr>
          <p:cNvPr id="3" name="Content Placeholder 2"/>
          <p:cNvSpPr>
            <a:spLocks noGrp="1"/>
          </p:cNvSpPr>
          <p:nvPr>
            <p:ph idx="1"/>
          </p:nvPr>
        </p:nvSpPr>
        <p:spPr/>
        <p:txBody>
          <a:bodyPr/>
          <a:lstStyle/>
          <a:p>
            <a:r>
              <a:rPr lang="en-US" dirty="0"/>
              <a:t>Windows: Developed by Microsoft, it's widely used and known for its user-friendly interface, compatibility with various software, and extensive support for gaming and productivity applications.</a:t>
            </a:r>
          </a:p>
          <a:p>
            <a:endParaRPr lang="en-US" dirty="0"/>
          </a:p>
          <a:p>
            <a:r>
              <a:rPr lang="en-US" dirty="0" err="1"/>
              <a:t>macOS</a:t>
            </a:r>
            <a:r>
              <a:rPr lang="en-US" dirty="0"/>
              <a:t>: Developed by Apple for their Macintosh computers, known for its sleek design, integration with other Apple devices, and emphasis on creative applications and multimedia.</a:t>
            </a:r>
          </a:p>
          <a:p>
            <a:endParaRPr lang="en-US" dirty="0"/>
          </a:p>
          <a:p>
            <a:r>
              <a:rPr lang="en-US" dirty="0"/>
              <a:t>Linux: An open-source operating system with various distributions (like Ubuntu, Fedora, and </a:t>
            </a:r>
            <a:r>
              <a:rPr lang="en-US" dirty="0" err="1"/>
              <a:t>CentOS</a:t>
            </a:r>
            <a:r>
              <a:rPr lang="en-US" dirty="0"/>
              <a:t>), known for its flexibility, security, and extensive customization options, often used in servers and development environments.</a:t>
            </a:r>
          </a:p>
        </p:txBody>
      </p:sp>
    </p:spTree>
    <p:extLst>
      <p:ext uri="{BB962C8B-B14F-4D97-AF65-F5344CB8AC3E}">
        <p14:creationId xmlns:p14="http://schemas.microsoft.com/office/powerpoint/2010/main" val="9583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CPU</a:t>
            </a:r>
          </a:p>
        </p:txBody>
      </p:sp>
      <p:sp>
        <p:nvSpPr>
          <p:cNvPr id="3" name="Content Placeholder 2"/>
          <p:cNvSpPr>
            <a:spLocks noGrp="1"/>
          </p:cNvSpPr>
          <p:nvPr>
            <p:ph idx="1"/>
          </p:nvPr>
        </p:nvSpPr>
        <p:spPr/>
        <p:txBody>
          <a:bodyPr/>
          <a:lstStyle/>
          <a:p>
            <a:r>
              <a:rPr lang="en-US" dirty="0"/>
              <a:t>In simple terms, the CPU, or Central Processing Unit, is like the brain of a computer. It's a small chip inside the computer that performs calculations, executes instructions, and manages data, allowing the computer to perform tasks like running programs, processing information, and interacting with users.</a:t>
            </a:r>
          </a:p>
        </p:txBody>
      </p:sp>
    </p:spTree>
    <p:extLst>
      <p:ext uri="{BB962C8B-B14F-4D97-AF65-F5344CB8AC3E}">
        <p14:creationId xmlns:p14="http://schemas.microsoft.com/office/powerpoint/2010/main" val="1560412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a:t>
            </a:r>
            <a:r>
              <a:rPr lang="en-US" dirty="0" smtClean="0"/>
              <a:t>ses of CPU</a:t>
            </a:r>
            <a:endParaRPr lang="en-US" dirty="0"/>
          </a:p>
        </p:txBody>
      </p:sp>
      <p:sp>
        <p:nvSpPr>
          <p:cNvPr id="3" name="Content Placeholder 2"/>
          <p:cNvSpPr>
            <a:spLocks noGrp="1"/>
          </p:cNvSpPr>
          <p:nvPr>
            <p:ph idx="1"/>
          </p:nvPr>
        </p:nvSpPr>
        <p:spPr/>
        <p:txBody>
          <a:bodyPr>
            <a:normAutofit lnSpcReduction="10000"/>
          </a:bodyPr>
          <a:lstStyle/>
          <a:p>
            <a:r>
              <a:rPr lang="en-US" dirty="0"/>
              <a:t>Computation</a:t>
            </a:r>
          </a:p>
          <a:p>
            <a:r>
              <a:rPr lang="en-US" dirty="0"/>
              <a:t>Processing</a:t>
            </a:r>
          </a:p>
          <a:p>
            <a:r>
              <a:rPr lang="en-US" dirty="0"/>
              <a:t>Calculation</a:t>
            </a:r>
          </a:p>
          <a:p>
            <a:r>
              <a:rPr lang="en-US" dirty="0"/>
              <a:t>Execution</a:t>
            </a:r>
          </a:p>
          <a:p>
            <a:r>
              <a:rPr lang="en-US" dirty="0"/>
              <a:t>Control</a:t>
            </a:r>
          </a:p>
          <a:p>
            <a:r>
              <a:rPr lang="en-US" dirty="0"/>
              <a:t>Tasking</a:t>
            </a:r>
          </a:p>
          <a:p>
            <a:r>
              <a:rPr lang="en-US" dirty="0"/>
              <a:t>Operations</a:t>
            </a:r>
          </a:p>
          <a:p>
            <a:r>
              <a:rPr lang="en-US" dirty="0"/>
              <a:t>Interpretation</a:t>
            </a:r>
          </a:p>
          <a:p>
            <a:r>
              <a:rPr lang="en-US" dirty="0"/>
              <a:t>Management</a:t>
            </a:r>
          </a:p>
          <a:p>
            <a:r>
              <a:rPr lang="en-US" dirty="0"/>
              <a:t>Coordination</a:t>
            </a:r>
          </a:p>
        </p:txBody>
      </p:sp>
    </p:spTree>
    <p:extLst>
      <p:ext uri="{BB962C8B-B14F-4D97-AF65-F5344CB8AC3E}">
        <p14:creationId xmlns:p14="http://schemas.microsoft.com/office/powerpoint/2010/main" val="946081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Inside CPU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31" y="1394848"/>
            <a:ext cx="6536689" cy="4647178"/>
          </a:xfrm>
        </p:spPr>
      </p:pic>
    </p:spTree>
    <p:extLst>
      <p:ext uri="{BB962C8B-B14F-4D97-AF65-F5344CB8AC3E}">
        <p14:creationId xmlns:p14="http://schemas.microsoft.com/office/powerpoint/2010/main" val="215897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323" y="2329911"/>
            <a:ext cx="8596668" cy="1320800"/>
          </a:xfrm>
        </p:spPr>
        <p:txBody>
          <a:bodyPr/>
          <a:lstStyle/>
          <a:p>
            <a:pPr algn="ctr"/>
            <a:r>
              <a:rPr lang="en-US" dirty="0" smtClean="0"/>
              <a:t>Part 1 end </a:t>
            </a:r>
            <a:endParaRPr lang="en-US" dirty="0"/>
          </a:p>
        </p:txBody>
      </p:sp>
    </p:spTree>
    <p:extLst>
      <p:ext uri="{BB962C8B-B14F-4D97-AF65-F5344CB8AC3E}">
        <p14:creationId xmlns:p14="http://schemas.microsoft.com/office/powerpoint/2010/main" val="282751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internet</a:t>
            </a:r>
            <a:endParaRPr lang="en-US" dirty="0"/>
          </a:p>
        </p:txBody>
      </p:sp>
      <p:sp>
        <p:nvSpPr>
          <p:cNvPr id="3" name="Content Placeholder 2"/>
          <p:cNvSpPr>
            <a:spLocks noGrp="1"/>
          </p:cNvSpPr>
          <p:nvPr>
            <p:ph idx="1"/>
          </p:nvPr>
        </p:nvSpPr>
        <p:spPr/>
        <p:txBody>
          <a:bodyPr/>
          <a:lstStyle/>
          <a:p>
            <a:r>
              <a:rPr lang="en-US" dirty="0"/>
              <a:t>In simple terms, the internet is like a giant network of computers all over the world that are connected to each other. It allows people to share information, communicate, and access all sorts of content like websites, videos, and pictures. Just like roads connect different places, the internet connects computers, phones, tablets, and other devices so they can send and receive data from one another. It's basically a superhighway of information that lets us do things like send emails, watch videos, play games, and so much more, all with just a few clicks or taps.</a:t>
            </a:r>
          </a:p>
        </p:txBody>
      </p:sp>
    </p:spTree>
    <p:extLst>
      <p:ext uri="{BB962C8B-B14F-4D97-AF65-F5344CB8AC3E}">
        <p14:creationId xmlns:p14="http://schemas.microsoft.com/office/powerpoint/2010/main" val="422251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use of internet</a:t>
            </a:r>
            <a:endParaRPr lang="en-US" dirty="0"/>
          </a:p>
        </p:txBody>
      </p:sp>
      <p:sp>
        <p:nvSpPr>
          <p:cNvPr id="3" name="Content Placeholder 2"/>
          <p:cNvSpPr>
            <a:spLocks noGrp="1"/>
          </p:cNvSpPr>
          <p:nvPr>
            <p:ph idx="1"/>
          </p:nvPr>
        </p:nvSpPr>
        <p:spPr/>
        <p:txBody>
          <a:bodyPr/>
          <a:lstStyle/>
          <a:p>
            <a:pPr marL="0" indent="0">
              <a:buNone/>
            </a:pPr>
            <a:r>
              <a:rPr lang="en-US" dirty="0"/>
              <a:t/>
            </a:r>
            <a:br>
              <a:rPr lang="en-US" dirty="0"/>
            </a:br>
            <a:r>
              <a:rPr lang="en-US" dirty="0"/>
              <a:t>Connection</a:t>
            </a:r>
            <a:endParaRPr lang="en-US" dirty="0"/>
          </a:p>
        </p:txBody>
      </p:sp>
    </p:spTree>
    <p:extLst>
      <p:ext uri="{BB962C8B-B14F-4D97-AF65-F5344CB8AC3E}">
        <p14:creationId xmlns:p14="http://schemas.microsoft.com/office/powerpoint/2010/main" val="93823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processor</a:t>
            </a:r>
            <a:br>
              <a:rPr lang="en-US" dirty="0"/>
            </a:br>
            <a:endParaRPr lang="en-US" dirty="0"/>
          </a:p>
        </p:txBody>
      </p:sp>
      <p:sp>
        <p:nvSpPr>
          <p:cNvPr id="3" name="Content Placeholder 2"/>
          <p:cNvSpPr>
            <a:spLocks noGrp="1"/>
          </p:cNvSpPr>
          <p:nvPr>
            <p:ph idx="1"/>
          </p:nvPr>
        </p:nvSpPr>
        <p:spPr/>
        <p:txBody>
          <a:bodyPr/>
          <a:lstStyle/>
          <a:p>
            <a:r>
              <a:rPr lang="en-US" dirty="0"/>
              <a:t>A processor, also known as a central processing unit (CPU), is the "brain" of a computer. It's a small electronic chip inside the computer that carries out instructions and performs calculations necessary for the computer to function. The processor is responsible for tasks like executing programs, handling input/output operations, and managing data processing. In essence, it's the component that processes information and performs operations at high speed, enabling the computer to perform tasks efficiently.</a:t>
            </a:r>
          </a:p>
        </p:txBody>
      </p:sp>
    </p:spTree>
    <p:extLst>
      <p:ext uri="{BB962C8B-B14F-4D97-AF65-F5344CB8AC3E}">
        <p14:creationId xmlns:p14="http://schemas.microsoft.com/office/powerpoint/2010/main" val="37519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Parts of computer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383" y="2347453"/>
            <a:ext cx="6011254" cy="2795233"/>
          </a:xfrm>
        </p:spPr>
      </p:pic>
    </p:spTree>
    <p:extLst>
      <p:ext uri="{BB962C8B-B14F-4D97-AF65-F5344CB8AC3E}">
        <p14:creationId xmlns:p14="http://schemas.microsoft.com/office/powerpoint/2010/main" val="2540200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use of processor</a:t>
            </a:r>
            <a:endParaRPr lang="en-US" dirty="0"/>
          </a:p>
        </p:txBody>
      </p:sp>
      <p:sp>
        <p:nvSpPr>
          <p:cNvPr id="3" name="Content Placeholder 2"/>
          <p:cNvSpPr>
            <a:spLocks noGrp="1"/>
          </p:cNvSpPr>
          <p:nvPr>
            <p:ph idx="1"/>
          </p:nvPr>
        </p:nvSpPr>
        <p:spPr/>
        <p:txBody>
          <a:bodyPr/>
          <a:lstStyle/>
          <a:p>
            <a:r>
              <a:rPr lang="en-US" dirty="0"/>
              <a:t>In simple terms, the processor is like the brain of a computer. It's responsible for doing all the thinking and calculations necessary to make the computer work. Just like how your brain helps you think, process information, and perform tasks, the processor does the same for the computer. It helps run programs, handle tasks like browsing the internet or playing games, and makes sure everything happens smoothly and quickly.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05151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primary and secondary memory</a:t>
            </a:r>
            <a:endParaRPr lang="en-US" dirty="0"/>
          </a:p>
        </p:txBody>
      </p:sp>
      <p:sp>
        <p:nvSpPr>
          <p:cNvPr id="3" name="Content Placeholder 2"/>
          <p:cNvSpPr>
            <a:spLocks noGrp="1"/>
          </p:cNvSpPr>
          <p:nvPr>
            <p:ph idx="1"/>
          </p:nvPr>
        </p:nvSpPr>
        <p:spPr/>
        <p:txBody>
          <a:bodyPr/>
          <a:lstStyle/>
          <a:p>
            <a:endParaRPr lang="en-US" dirty="0"/>
          </a:p>
          <a:p>
            <a:r>
              <a:rPr lang="en-US" dirty="0"/>
              <a:t>- Primary memory (RAM) is fast, volatile, and directly accessed by the CPU for temporary storage of data actively being processed</a:t>
            </a:r>
            <a:r>
              <a:rPr lang="en-US" dirty="0" smtClean="0"/>
              <a:t>.</a:t>
            </a:r>
          </a:p>
          <a:p>
            <a:pPr marL="0" indent="0">
              <a:buNone/>
            </a:pPr>
            <a:r>
              <a:rPr lang="en-US" dirty="0" smtClean="0"/>
              <a:t>  </a:t>
            </a:r>
            <a:endParaRPr lang="en-US" dirty="0"/>
          </a:p>
          <a:p>
            <a:r>
              <a:rPr lang="en-US" dirty="0"/>
              <a:t>- Secondary memory (HDD, SSD, etc.) is slower, non-volatile, and used for long-term storage of data that doesn't need to be accessed frequently.</a:t>
            </a:r>
          </a:p>
        </p:txBody>
      </p:sp>
    </p:spTree>
    <p:extLst>
      <p:ext uri="{BB962C8B-B14F-4D97-AF65-F5344CB8AC3E}">
        <p14:creationId xmlns:p14="http://schemas.microsoft.com/office/powerpoint/2010/main" val="229127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RAM</a:t>
            </a:r>
            <a:endParaRPr lang="en-US" dirty="0"/>
          </a:p>
        </p:txBody>
      </p:sp>
      <p:sp>
        <p:nvSpPr>
          <p:cNvPr id="3" name="Content Placeholder 2"/>
          <p:cNvSpPr>
            <a:spLocks noGrp="1"/>
          </p:cNvSpPr>
          <p:nvPr>
            <p:ph idx="1"/>
          </p:nvPr>
        </p:nvSpPr>
        <p:spPr/>
        <p:txBody>
          <a:bodyPr/>
          <a:lstStyle/>
          <a:p>
            <a:r>
              <a:rPr lang="en-US" dirty="0"/>
              <a:t>RAM, which stands for Random Access Memory, is like a short-term memory for your computer. It's where the computer stores data and programs that it's currently using. When you open a program or a file, the computer loads it into RAM so it can access it quickly. RAM allows the computer to access and work with data much faster than it could if it had to rely solely on the hard drive. Think of it as a desk space where you keep papers and documents while you're working on them – it's temporary storage that helps you do your tasks more efficiently.</a:t>
            </a:r>
          </a:p>
        </p:txBody>
      </p:sp>
    </p:spTree>
    <p:extLst>
      <p:ext uri="{BB962C8B-B14F-4D97-AF65-F5344CB8AC3E}">
        <p14:creationId xmlns:p14="http://schemas.microsoft.com/office/powerpoint/2010/main" val="4236991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use of RAM</a:t>
            </a:r>
            <a:endParaRPr lang="en-US" dirty="0"/>
          </a:p>
        </p:txBody>
      </p:sp>
      <p:sp>
        <p:nvSpPr>
          <p:cNvPr id="3" name="Content Placeholder 2"/>
          <p:cNvSpPr>
            <a:spLocks noGrp="1"/>
          </p:cNvSpPr>
          <p:nvPr>
            <p:ph idx="1"/>
          </p:nvPr>
        </p:nvSpPr>
        <p:spPr/>
        <p:txBody>
          <a:bodyPr/>
          <a:lstStyle/>
          <a:p>
            <a:r>
              <a:rPr lang="en-US" dirty="0"/>
              <a:t>1. Provides quick access to data and programs currently in use.</a:t>
            </a:r>
          </a:p>
          <a:p>
            <a:r>
              <a:rPr lang="en-US" dirty="0"/>
              <a:t>2. Enables multitasking by allowing multiple programs to run simultaneously.</a:t>
            </a:r>
          </a:p>
          <a:p>
            <a:r>
              <a:rPr lang="en-US" dirty="0"/>
              <a:t>3. Stores frequently accessed data for faster retrieval.</a:t>
            </a:r>
          </a:p>
          <a:p>
            <a:r>
              <a:rPr lang="en-US" dirty="0"/>
              <a:t>4. Facilitates smooth operation of the computer's operating system.</a:t>
            </a:r>
          </a:p>
          <a:p>
            <a:r>
              <a:rPr lang="en-US" dirty="0"/>
              <a:t>5. Acts as temporary storage for program instructions and data.</a:t>
            </a:r>
          </a:p>
          <a:p>
            <a:r>
              <a:rPr lang="en-US" dirty="0"/>
              <a:t>6. Enhances overall system performance by providing fast data access.</a:t>
            </a:r>
          </a:p>
        </p:txBody>
      </p:sp>
    </p:spTree>
    <p:extLst>
      <p:ext uri="{BB962C8B-B14F-4D97-AF65-F5344CB8AC3E}">
        <p14:creationId xmlns:p14="http://schemas.microsoft.com/office/powerpoint/2010/main" val="351163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ROM</a:t>
            </a:r>
            <a:endParaRPr lang="en-US" dirty="0"/>
          </a:p>
        </p:txBody>
      </p:sp>
      <p:sp>
        <p:nvSpPr>
          <p:cNvPr id="3" name="Content Placeholder 2"/>
          <p:cNvSpPr>
            <a:spLocks noGrp="1"/>
          </p:cNvSpPr>
          <p:nvPr>
            <p:ph idx="1"/>
          </p:nvPr>
        </p:nvSpPr>
        <p:spPr/>
        <p:txBody>
          <a:bodyPr/>
          <a:lstStyle/>
          <a:p>
            <a:r>
              <a:rPr lang="en-US" dirty="0"/>
              <a:t>ROM stands for Read-Only Memory. In simple terms, it's a type of computer memory that stores information that doesn't change or needs to be permanently saved. Unlike RAM (Random Access Memory), which is temporary and erased when the computer is turned off, ROM retains its data even when the computer loses power. It's used to store essential instructions and data that are necessary for the computer to start up and perform basic operations, such as the BIOS (Basic </a:t>
            </a:r>
            <a:r>
              <a:rPr lang="en-US" dirty="0" err="1"/>
              <a:t>Input/Output</a:t>
            </a:r>
            <a:r>
              <a:rPr lang="en-US" dirty="0"/>
              <a:t> System) and firmware. Think of it like a book that's already been written and can't be changed; it holds important information that the computer needs to function properly.</a:t>
            </a:r>
          </a:p>
        </p:txBody>
      </p:sp>
    </p:spTree>
    <p:extLst>
      <p:ext uri="{BB962C8B-B14F-4D97-AF65-F5344CB8AC3E}">
        <p14:creationId xmlns:p14="http://schemas.microsoft.com/office/powerpoint/2010/main" val="2919292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 of ROM</a:t>
            </a:r>
            <a:endParaRPr lang="en-US" dirty="0"/>
          </a:p>
        </p:txBody>
      </p:sp>
      <p:sp>
        <p:nvSpPr>
          <p:cNvPr id="3" name="Content Placeholder 2"/>
          <p:cNvSpPr>
            <a:spLocks noGrp="1"/>
          </p:cNvSpPr>
          <p:nvPr>
            <p:ph idx="1"/>
          </p:nvPr>
        </p:nvSpPr>
        <p:spPr/>
        <p:txBody>
          <a:bodyPr/>
          <a:lstStyle/>
          <a:p>
            <a:r>
              <a:rPr lang="en-US" dirty="0"/>
              <a:t>The use of ROM can be summarized in the following single point:</a:t>
            </a:r>
          </a:p>
          <a:p>
            <a:endParaRPr lang="en-US" dirty="0"/>
          </a:p>
          <a:p>
            <a:r>
              <a:rPr lang="en-US" dirty="0"/>
              <a:t>- Stores essential instructions and data necessary for the computer's startup and basic operations.</a:t>
            </a:r>
          </a:p>
        </p:txBody>
      </p:sp>
    </p:spTree>
    <p:extLst>
      <p:ext uri="{BB962C8B-B14F-4D97-AF65-F5344CB8AC3E}">
        <p14:creationId xmlns:p14="http://schemas.microsoft.com/office/powerpoint/2010/main" val="1141392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Virus</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 A virus is a type of malicious software that can replicate itself and spread to other files or computers. It's designed to disrupt normal computer operation, steal information, or harm data.</a:t>
            </a:r>
          </a:p>
        </p:txBody>
      </p:sp>
    </p:spTree>
    <p:extLst>
      <p:ext uri="{BB962C8B-B14F-4D97-AF65-F5344CB8AC3E}">
        <p14:creationId xmlns:p14="http://schemas.microsoft.com/office/powerpoint/2010/main" val="1336494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use of antivirus</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 An antivirus is a software program designed to detect, prevent, and remove viruses and other malicious software from a computer. It scans files and monitors system activity to identify and neutralize threats.</a:t>
            </a:r>
          </a:p>
          <a:p>
            <a:endParaRPr lang="en-US" dirty="0"/>
          </a:p>
          <a:p>
            <a:r>
              <a:rPr lang="en-US" dirty="0"/>
              <a:t>Example: Norton Antivirus, McAfee Antivirus, </a:t>
            </a:r>
            <a:r>
              <a:rPr lang="en-US" dirty="0" err="1"/>
              <a:t>Avast</a:t>
            </a:r>
            <a:r>
              <a:rPr lang="en-US" dirty="0"/>
              <a:t> Antivirus.</a:t>
            </a:r>
          </a:p>
        </p:txBody>
      </p:sp>
    </p:spTree>
    <p:extLst>
      <p:ext uri="{BB962C8B-B14F-4D97-AF65-F5344CB8AC3E}">
        <p14:creationId xmlns:p14="http://schemas.microsoft.com/office/powerpoint/2010/main" val="2139939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system in Computer</a:t>
            </a:r>
            <a:endParaRPr lang="en-US" dirty="0"/>
          </a:p>
        </p:txBody>
      </p:sp>
      <p:sp>
        <p:nvSpPr>
          <p:cNvPr id="3" name="Content Placeholder 2"/>
          <p:cNvSpPr>
            <a:spLocks noGrp="1"/>
          </p:cNvSpPr>
          <p:nvPr>
            <p:ph idx="1"/>
          </p:nvPr>
        </p:nvSpPr>
        <p:spPr/>
        <p:txBody>
          <a:bodyPr/>
          <a:lstStyle/>
          <a:p>
            <a:r>
              <a:rPr lang="en-US" dirty="0"/>
              <a:t>Computer security systems are designed to protect computer systems, networks, and data from unauthorized access, damage, or theft. These systems encompass various tools, techniques, and protocols to ensure the confidentiality, integrity, and availability of information</a:t>
            </a:r>
            <a:endParaRPr lang="en-US" b="1" dirty="0" smtClean="0"/>
          </a:p>
          <a:p>
            <a:r>
              <a:rPr lang="en-US" b="1" dirty="0" smtClean="0"/>
              <a:t>Firewall</a:t>
            </a:r>
            <a:r>
              <a:rPr lang="en-US" dirty="0"/>
              <a:t>: Check the Windows Firewall settings to ensure it is enabled and configured correctly. Go to Control Panel &gt; System and Security &gt; Windows Defender Firewall to review firewall settings.</a:t>
            </a:r>
            <a:endParaRPr lang="en-US" dirty="0"/>
          </a:p>
        </p:txBody>
      </p:sp>
    </p:spTree>
    <p:extLst>
      <p:ext uri="{BB962C8B-B14F-4D97-AF65-F5344CB8AC3E}">
        <p14:creationId xmlns:p14="http://schemas.microsoft.com/office/powerpoint/2010/main" val="2227682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SSD</a:t>
            </a:r>
            <a:endParaRPr lang="en-US" dirty="0"/>
          </a:p>
        </p:txBody>
      </p:sp>
      <p:sp>
        <p:nvSpPr>
          <p:cNvPr id="3" name="Content Placeholder 2"/>
          <p:cNvSpPr>
            <a:spLocks noGrp="1"/>
          </p:cNvSpPr>
          <p:nvPr>
            <p:ph idx="1"/>
          </p:nvPr>
        </p:nvSpPr>
        <p:spPr/>
        <p:txBody>
          <a:bodyPr/>
          <a:lstStyle/>
          <a:p>
            <a:r>
              <a:rPr lang="en-US" dirty="0"/>
              <a:t>SSD stands for Solid State Drive.</a:t>
            </a:r>
          </a:p>
          <a:p>
            <a:r>
              <a:rPr lang="en-US" dirty="0"/>
              <a:t>It's a type of storage device that uses integrated circuit assemblies as memory to store data persistently.</a:t>
            </a:r>
          </a:p>
          <a:p>
            <a:r>
              <a:rPr lang="en-US" dirty="0"/>
              <a:t>Unlike traditional hard disk drives (HDDs), SSDs have no moving mechanical components, resulting in faster data access and lower power consumption.</a:t>
            </a:r>
          </a:p>
          <a:p>
            <a:r>
              <a:rPr lang="en-US" dirty="0"/>
              <a:t>SSDs are commonly used in computers and electronic devices for their speed, reliability, and durability.</a:t>
            </a:r>
          </a:p>
          <a:p>
            <a:endParaRPr lang="en-US" dirty="0"/>
          </a:p>
        </p:txBody>
      </p:sp>
    </p:spTree>
    <p:extLst>
      <p:ext uri="{BB962C8B-B14F-4D97-AF65-F5344CB8AC3E}">
        <p14:creationId xmlns:p14="http://schemas.microsoft.com/office/powerpoint/2010/main" val="326062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computer</a:t>
            </a:r>
            <a:endParaRPr lang="en-US" dirty="0"/>
          </a:p>
        </p:txBody>
      </p:sp>
      <p:sp>
        <p:nvSpPr>
          <p:cNvPr id="3" name="Content Placeholder 2"/>
          <p:cNvSpPr>
            <a:spLocks noGrp="1"/>
          </p:cNvSpPr>
          <p:nvPr>
            <p:ph idx="1"/>
          </p:nvPr>
        </p:nvSpPr>
        <p:spPr/>
        <p:txBody>
          <a:bodyPr>
            <a:normAutofit lnSpcReduction="10000"/>
          </a:bodyPr>
          <a:lstStyle/>
          <a:p>
            <a:r>
              <a:rPr lang="en-US" dirty="0"/>
              <a:t>Communication</a:t>
            </a:r>
          </a:p>
          <a:p>
            <a:r>
              <a:rPr lang="en-US" dirty="0"/>
              <a:t>Education</a:t>
            </a:r>
          </a:p>
          <a:p>
            <a:r>
              <a:rPr lang="en-US" dirty="0"/>
              <a:t>Entertainment</a:t>
            </a:r>
          </a:p>
          <a:p>
            <a:r>
              <a:rPr lang="en-US" dirty="0"/>
              <a:t>Research</a:t>
            </a:r>
          </a:p>
          <a:p>
            <a:r>
              <a:rPr lang="en-US" dirty="0"/>
              <a:t>Business</a:t>
            </a:r>
          </a:p>
          <a:p>
            <a:r>
              <a:rPr lang="en-US" dirty="0"/>
              <a:t>Medicine</a:t>
            </a:r>
          </a:p>
          <a:p>
            <a:r>
              <a:rPr lang="en-US" dirty="0"/>
              <a:t>Finance</a:t>
            </a:r>
          </a:p>
          <a:p>
            <a:r>
              <a:rPr lang="en-US" dirty="0"/>
              <a:t>Design</a:t>
            </a:r>
          </a:p>
          <a:p>
            <a:r>
              <a:rPr lang="en-US" dirty="0"/>
              <a:t>Engineering</a:t>
            </a:r>
          </a:p>
          <a:p>
            <a:r>
              <a:rPr lang="en-US" dirty="0"/>
              <a:t>Gaming</a:t>
            </a:r>
          </a:p>
        </p:txBody>
      </p:sp>
    </p:spTree>
    <p:extLst>
      <p:ext uri="{BB962C8B-B14F-4D97-AF65-F5344CB8AC3E}">
        <p14:creationId xmlns:p14="http://schemas.microsoft.com/office/powerpoint/2010/main" val="3998677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use of SSD</a:t>
            </a:r>
            <a:endParaRPr lang="en-US" dirty="0"/>
          </a:p>
        </p:txBody>
      </p:sp>
      <p:sp>
        <p:nvSpPr>
          <p:cNvPr id="3" name="Content Placeholder 2"/>
          <p:cNvSpPr>
            <a:spLocks noGrp="1"/>
          </p:cNvSpPr>
          <p:nvPr>
            <p:ph idx="1"/>
          </p:nvPr>
        </p:nvSpPr>
        <p:spPr>
          <a:xfrm>
            <a:off x="677334" y="1611825"/>
            <a:ext cx="7443778" cy="5246176"/>
          </a:xfrm>
        </p:spPr>
        <p:txBody>
          <a:bodyPr>
            <a:normAutofit fontScale="92500" lnSpcReduction="10000"/>
          </a:bodyPr>
          <a:lstStyle/>
          <a:p>
            <a:r>
              <a:rPr lang="en-US" b="1" dirty="0"/>
              <a:t>Faster Boot Times</a:t>
            </a:r>
            <a:r>
              <a:rPr lang="en-US" dirty="0"/>
              <a:t>: SSDs enable quicker system startup times compared to traditional HDDs.</a:t>
            </a:r>
          </a:p>
          <a:p>
            <a:r>
              <a:rPr lang="en-US" b="1" dirty="0"/>
              <a:t>Speedier Data Access</a:t>
            </a:r>
            <a:r>
              <a:rPr lang="en-US" dirty="0"/>
              <a:t>: SSDs offer faster read and write speeds, improving overall system performance.</a:t>
            </a:r>
          </a:p>
          <a:p>
            <a:r>
              <a:rPr lang="en-US" b="1" dirty="0"/>
              <a:t>Improved Application Performance</a:t>
            </a:r>
            <a:r>
              <a:rPr lang="en-US" dirty="0"/>
              <a:t>: Applications load faster and run more smoothly with SSD storage.</a:t>
            </a:r>
          </a:p>
          <a:p>
            <a:r>
              <a:rPr lang="en-US" b="1" dirty="0"/>
              <a:t>Enhanced Gaming Experience</a:t>
            </a:r>
            <a:r>
              <a:rPr lang="en-US" dirty="0"/>
              <a:t>: SSDs reduce loading times in games, leading to a smoother gaming experience.</a:t>
            </a:r>
          </a:p>
          <a:p>
            <a:r>
              <a:rPr lang="en-US" b="1" dirty="0"/>
              <a:t>Increased Productivity</a:t>
            </a:r>
            <a:r>
              <a:rPr lang="en-US" dirty="0"/>
              <a:t>: SSDs contribute to faster file transfers and quicker access to files, boosting productivity.</a:t>
            </a:r>
          </a:p>
          <a:p>
            <a:r>
              <a:rPr lang="en-US" b="1" dirty="0"/>
              <a:t>Durability and Reliability</a:t>
            </a:r>
            <a:r>
              <a:rPr lang="en-US" dirty="0"/>
              <a:t>: SSDs are more resistant to physical shock and damage than HDDs due to their lack of moving parts.</a:t>
            </a:r>
          </a:p>
          <a:p>
            <a:r>
              <a:rPr lang="en-US" b="1" dirty="0"/>
              <a:t>Energy Efficiency</a:t>
            </a:r>
            <a:r>
              <a:rPr lang="en-US" dirty="0"/>
              <a:t>: SSDs consume less power than HDDs, leading to longer battery life in laptops and lower energy costs in desktops.</a:t>
            </a:r>
          </a:p>
          <a:p>
            <a:r>
              <a:rPr lang="en-US" b="1" dirty="0"/>
              <a:t>Compact Form Factor</a:t>
            </a:r>
            <a:r>
              <a:rPr lang="en-US" dirty="0"/>
              <a:t>: SSDs are available in smaller form factors, making them suitable for use in thin and lightweight devices such as </a:t>
            </a:r>
            <a:r>
              <a:rPr lang="en-US" dirty="0" err="1"/>
              <a:t>ultrabooks</a:t>
            </a:r>
            <a:r>
              <a:rPr lang="en-US" dirty="0"/>
              <a:t> and tablets.</a:t>
            </a:r>
          </a:p>
          <a:p>
            <a:endParaRPr lang="en-US" dirty="0"/>
          </a:p>
        </p:txBody>
      </p:sp>
    </p:spTree>
    <p:extLst>
      <p:ext uri="{BB962C8B-B14F-4D97-AF65-F5344CB8AC3E}">
        <p14:creationId xmlns:p14="http://schemas.microsoft.com/office/powerpoint/2010/main" val="2148807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Hardisk</a:t>
            </a:r>
            <a:r>
              <a:rPr lang="en-US" dirty="0"/>
              <a:t> </a:t>
            </a:r>
            <a:r>
              <a:rPr lang="en-US" dirty="0" err="1"/>
              <a:t>vs</a:t>
            </a:r>
            <a:r>
              <a:rPr lang="en-US" dirty="0"/>
              <a:t> SSD</a:t>
            </a:r>
          </a:p>
        </p:txBody>
      </p:sp>
      <p:sp>
        <p:nvSpPr>
          <p:cNvPr id="3" name="Content Placeholder 2"/>
          <p:cNvSpPr>
            <a:spLocks noGrp="1"/>
          </p:cNvSpPr>
          <p:nvPr>
            <p:ph idx="1"/>
          </p:nvPr>
        </p:nvSpPr>
        <p:spPr/>
        <p:txBody>
          <a:bodyPr/>
          <a:lstStyle/>
          <a:p>
            <a:r>
              <a:rPr lang="en-US" dirty="0"/>
              <a:t>In short:</a:t>
            </a:r>
          </a:p>
          <a:p>
            <a:endParaRPr lang="en-US" dirty="0"/>
          </a:p>
          <a:p>
            <a:r>
              <a:rPr lang="en-US" dirty="0"/>
              <a:t>- Hard Disk Drive (HDD) uses spinning magnetic disks to store data, while Solid State Drive (SSD) uses flash memory chips.</a:t>
            </a:r>
          </a:p>
          <a:p>
            <a:r>
              <a:rPr lang="en-US" dirty="0"/>
              <a:t>- HDDs are slower and have moving parts, whereas SSDs are faster and more durable due to their lack of moving components.</a:t>
            </a:r>
          </a:p>
          <a:p>
            <a:r>
              <a:rPr lang="en-US" dirty="0"/>
              <a:t>- SSDs provide quicker boot times, faster data access, and better overall system performance compared to HDDs.</a:t>
            </a:r>
          </a:p>
          <a:p>
            <a:r>
              <a:rPr lang="en-US" dirty="0"/>
              <a:t>- HDDs typically offer higher storage capacities at a lower cost per gigabyte, while SSDs are more expensive but offer faster performance and greater reliability.</a:t>
            </a:r>
          </a:p>
        </p:txBody>
      </p:sp>
    </p:spTree>
    <p:extLst>
      <p:ext uri="{BB962C8B-B14F-4D97-AF65-F5344CB8AC3E}">
        <p14:creationId xmlns:p14="http://schemas.microsoft.com/office/powerpoint/2010/main" val="830239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Graphic card</a:t>
            </a:r>
          </a:p>
        </p:txBody>
      </p:sp>
      <p:sp>
        <p:nvSpPr>
          <p:cNvPr id="3" name="Content Placeholder 2"/>
          <p:cNvSpPr>
            <a:spLocks noGrp="1"/>
          </p:cNvSpPr>
          <p:nvPr>
            <p:ph idx="1"/>
          </p:nvPr>
        </p:nvSpPr>
        <p:spPr/>
        <p:txBody>
          <a:bodyPr/>
          <a:lstStyle/>
          <a:p>
            <a:r>
              <a:rPr lang="en-US" dirty="0"/>
              <a:t>In short:</a:t>
            </a:r>
          </a:p>
          <a:p>
            <a:endParaRPr lang="en-US" dirty="0"/>
          </a:p>
          <a:p>
            <a:r>
              <a:rPr lang="en-US" dirty="0"/>
              <a:t>- A graphics card, also known as a GPU (Graphics Processing Unit), is a specialized computer chip responsible for rendering images, videos, and animations on a display.</a:t>
            </a:r>
          </a:p>
          <a:p>
            <a:r>
              <a:rPr lang="en-US" dirty="0"/>
              <a:t>- It accelerates the rendering of graphics by performing complex calculations and rendering tasks.</a:t>
            </a:r>
          </a:p>
          <a:p>
            <a:r>
              <a:rPr lang="en-US" dirty="0"/>
              <a:t>- Graphics cards are essential for gaming, video editing, graphic design, and other tasks that require intensive graphical processing.</a:t>
            </a:r>
          </a:p>
          <a:p>
            <a:r>
              <a:rPr lang="en-US" dirty="0"/>
              <a:t>- They come in various models with different levels of performance and features to meet the demands of different applications and users.</a:t>
            </a:r>
          </a:p>
        </p:txBody>
      </p:sp>
    </p:spTree>
    <p:extLst>
      <p:ext uri="{BB962C8B-B14F-4D97-AF65-F5344CB8AC3E}">
        <p14:creationId xmlns:p14="http://schemas.microsoft.com/office/powerpoint/2010/main" val="219303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Mother board</a:t>
            </a:r>
          </a:p>
        </p:txBody>
      </p:sp>
      <p:sp>
        <p:nvSpPr>
          <p:cNvPr id="3" name="Content Placeholder 2"/>
          <p:cNvSpPr>
            <a:spLocks noGrp="1"/>
          </p:cNvSpPr>
          <p:nvPr>
            <p:ph idx="1"/>
          </p:nvPr>
        </p:nvSpPr>
        <p:spPr/>
        <p:txBody>
          <a:bodyPr/>
          <a:lstStyle/>
          <a:p>
            <a:r>
              <a:rPr lang="en-US" dirty="0"/>
              <a:t>In short:</a:t>
            </a:r>
          </a:p>
          <a:p>
            <a:endParaRPr lang="en-US" dirty="0"/>
          </a:p>
          <a:p>
            <a:r>
              <a:rPr lang="en-US" dirty="0"/>
              <a:t>- The motherboard is the main circuit board of a computer.</a:t>
            </a:r>
          </a:p>
          <a:p>
            <a:r>
              <a:rPr lang="en-US" dirty="0"/>
              <a:t>- It houses and connects crucial components such as the CPU, memory, storage devices, and expansion cards.</a:t>
            </a:r>
          </a:p>
          <a:p>
            <a:r>
              <a:rPr lang="en-US" dirty="0"/>
              <a:t>- It provides communication pathways and power distribution to these components, enabling them to work together.</a:t>
            </a:r>
          </a:p>
          <a:p>
            <a:r>
              <a:rPr lang="en-US" dirty="0"/>
              <a:t>- The motherboard determines the compatibility and performance of a computer system.</a:t>
            </a:r>
          </a:p>
        </p:txBody>
      </p:sp>
    </p:spTree>
    <p:extLst>
      <p:ext uri="{BB962C8B-B14F-4D97-AF65-F5344CB8AC3E}">
        <p14:creationId xmlns:p14="http://schemas.microsoft.com/office/powerpoint/2010/main" val="3571993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UPS and its Uses</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 UPS stands for Uninterruptible Power Supply.</a:t>
            </a:r>
          </a:p>
          <a:p>
            <a:r>
              <a:rPr lang="en-US" dirty="0"/>
              <a:t>- It's a backup power source that provides instant, temporary power during electrical outages or fluctuations.</a:t>
            </a:r>
          </a:p>
          <a:p>
            <a:r>
              <a:rPr lang="en-US" dirty="0"/>
              <a:t>- UPSs are commonly used to protect sensitive electronic equipment such as computers, servers, and networking devices from power surges, sags, or complete power loss.</a:t>
            </a:r>
          </a:p>
          <a:p>
            <a:r>
              <a:rPr lang="en-US" dirty="0"/>
              <a:t>- They ensure uninterrupted operation, prevent data loss, and protect against hardware damage by providing a buffer between the device and the main power supply.</a:t>
            </a:r>
          </a:p>
        </p:txBody>
      </p:sp>
    </p:spTree>
    <p:extLst>
      <p:ext uri="{BB962C8B-B14F-4D97-AF65-F5344CB8AC3E}">
        <p14:creationId xmlns:p14="http://schemas.microsoft.com/office/powerpoint/2010/main" val="1800893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Wifi</a:t>
            </a:r>
            <a:r>
              <a:rPr lang="en-US" dirty="0" smtClean="0"/>
              <a:t> and its uses</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a:t>In short:</a:t>
            </a:r>
          </a:p>
          <a:p>
            <a:endParaRPr lang="en-US" dirty="0"/>
          </a:p>
          <a:p>
            <a:r>
              <a:rPr lang="en-US" dirty="0"/>
              <a:t>- </a:t>
            </a:r>
            <a:r>
              <a:rPr lang="en-US" dirty="0" err="1"/>
              <a:t>WiFi</a:t>
            </a:r>
            <a:r>
              <a:rPr lang="en-US" dirty="0"/>
              <a:t> is a wireless networking technology that allows devices to connect to the internet and communicate with each other over a local area network (LAN).</a:t>
            </a:r>
          </a:p>
          <a:p>
            <a:r>
              <a:rPr lang="en-US" dirty="0"/>
              <a:t>- It uses radio waves to transmit data between devices, eliminating the need for physical wired connections.</a:t>
            </a:r>
          </a:p>
          <a:p>
            <a:r>
              <a:rPr lang="en-US" dirty="0"/>
              <a:t>- </a:t>
            </a:r>
            <a:r>
              <a:rPr lang="en-US" dirty="0" err="1"/>
              <a:t>WiFi</a:t>
            </a:r>
            <a:r>
              <a:rPr lang="en-US" dirty="0"/>
              <a:t> is commonly used in homes, offices, public spaces, and other environments to provide internet access to computers, smartphones, tablets, and other wireless devices.</a:t>
            </a:r>
          </a:p>
          <a:p>
            <a:r>
              <a:rPr lang="en-US" dirty="0"/>
              <a:t>- Its uses include accessing the internet, sharing files and printers, streaming media, online gaming, and enabling </a:t>
            </a:r>
            <a:r>
              <a:rPr lang="en-US" dirty="0" err="1"/>
              <a:t>IoT</a:t>
            </a:r>
            <a:r>
              <a:rPr lang="en-US" dirty="0"/>
              <a:t> (Internet of Things) devices to connect to a network.</a:t>
            </a:r>
          </a:p>
        </p:txBody>
      </p:sp>
    </p:spTree>
    <p:extLst>
      <p:ext uri="{BB962C8B-B14F-4D97-AF65-F5344CB8AC3E}">
        <p14:creationId xmlns:p14="http://schemas.microsoft.com/office/powerpoint/2010/main" val="1547567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shortcut keys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096" y="1270000"/>
            <a:ext cx="4965144" cy="4878878"/>
          </a:xfrm>
        </p:spPr>
      </p:pic>
    </p:spTree>
    <p:extLst>
      <p:ext uri="{BB962C8B-B14F-4D97-AF65-F5344CB8AC3E}">
        <p14:creationId xmlns:p14="http://schemas.microsoft.com/office/powerpoint/2010/main" val="2690067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Google</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Google is a multinational technology company known primarily for its internet-related products and services. It was founded in 1998 by Larry Page and Sergey </a:t>
            </a:r>
            <a:r>
              <a:rPr lang="en-US" dirty="0" err="1"/>
              <a:t>Brin</a:t>
            </a:r>
            <a:r>
              <a:rPr lang="en-US" dirty="0"/>
              <a:t> while they were students at Stanford University. Google's core products include its search engine, which is one of the most widely used tools for finding information on the internet. Additionally, Google offers various other services such as Gmail (email), Google Maps, Google Drive (cloud storage), YouTube (video sharing), and the Android operating system for mobile devices. Google has also ventured into hardware with products like Pixel smartphones, Google Home smart speakers, and Nest smart home devices.</a:t>
            </a:r>
          </a:p>
        </p:txBody>
      </p:sp>
    </p:spTree>
    <p:extLst>
      <p:ext uri="{BB962C8B-B14F-4D97-AF65-F5344CB8AC3E}">
        <p14:creationId xmlns:p14="http://schemas.microsoft.com/office/powerpoint/2010/main" val="3294209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chrome</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Chrome is a web browser developed by Google. It was first released in 2008 and has since become one of the most popular browsers worldwide. Chrome is known for its speed, simplicity, and user-friendly interface. It supports a wide range of features, including tabbed browsing, bookmarks, synchronization across devices, and built-in security features such as safe browsing and automatic updates. Chrome also supports extensions and web apps, allowing users to customize their browsing experience and access additional functionality.</a:t>
            </a:r>
          </a:p>
        </p:txBody>
      </p:sp>
    </p:spTree>
    <p:extLst>
      <p:ext uri="{BB962C8B-B14F-4D97-AF65-F5344CB8AC3E}">
        <p14:creationId xmlns:p14="http://schemas.microsoft.com/office/powerpoint/2010/main" val="3754563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Email</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Email, short for electronic mail, is a method of exchanging digital messages between individuals or groups using electronic devices connected to the internet. It allows users to send, receive, and store messages containing text, attachments, images, and other multimedia content. Email is widely used for communication in both personal and professional contexts, providing a convenient and efficient means of correspondence over long distances and time zones.</a:t>
            </a:r>
          </a:p>
        </p:txBody>
      </p:sp>
    </p:spTree>
    <p:extLst>
      <p:ext uri="{BB962C8B-B14F-4D97-AF65-F5344CB8AC3E}">
        <p14:creationId xmlns:p14="http://schemas.microsoft.com/office/powerpoint/2010/main" val="17461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Generations</a:t>
            </a:r>
            <a:endParaRPr lang="en-US" dirty="0"/>
          </a:p>
        </p:txBody>
      </p:sp>
      <p:sp>
        <p:nvSpPr>
          <p:cNvPr id="3" name="Content Placeholder 2"/>
          <p:cNvSpPr>
            <a:spLocks noGrp="1"/>
          </p:cNvSpPr>
          <p:nvPr>
            <p:ph idx="1"/>
          </p:nvPr>
        </p:nvSpPr>
        <p:spPr/>
        <p:txBody>
          <a:bodyPr/>
          <a:lstStyle/>
          <a:p>
            <a:r>
              <a:rPr lang="en-US" dirty="0"/>
              <a:t>Computer generations refer to the different phases of development in computing technology. These generations are characterized by significant advancements and innovations in hardware, software, and architecture</a:t>
            </a:r>
          </a:p>
        </p:txBody>
      </p:sp>
    </p:spTree>
    <p:extLst>
      <p:ext uri="{BB962C8B-B14F-4D97-AF65-F5344CB8AC3E}">
        <p14:creationId xmlns:p14="http://schemas.microsoft.com/office/powerpoint/2010/main" val="3930040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Gmail</a:t>
            </a:r>
          </a:p>
        </p:txBody>
      </p:sp>
      <p:sp>
        <p:nvSpPr>
          <p:cNvPr id="3" name="Content Placeholder 2"/>
          <p:cNvSpPr>
            <a:spLocks noGrp="1"/>
          </p:cNvSpPr>
          <p:nvPr>
            <p:ph idx="1"/>
          </p:nvPr>
        </p:nvSpPr>
        <p:spPr/>
        <p:txBody>
          <a:bodyPr/>
          <a:lstStyle/>
          <a:p>
            <a:r>
              <a:rPr lang="en-US" dirty="0"/>
              <a:t>In short:</a:t>
            </a:r>
          </a:p>
          <a:p>
            <a:endParaRPr lang="en-US" dirty="0"/>
          </a:p>
          <a:p>
            <a:r>
              <a:rPr lang="en-US" dirty="0"/>
              <a:t>Gmail is a free email service provided by Google. It was launched in 2004 and has since become one of the most popular email platforms worldwide. Gmail offers features such as a large storage capacity, powerful spam filtering, customizable organization with labels and filters, integration with other Google services like Google Drive and Google Calendar, and access to email via web browsers or mobile apps. It also provides a user-friendly interface and supports features like conversation threading and keyboard shortcuts to enhance productivity.</a:t>
            </a:r>
          </a:p>
        </p:txBody>
      </p:sp>
    </p:spTree>
    <p:extLst>
      <p:ext uri="{BB962C8B-B14F-4D97-AF65-F5344CB8AC3E}">
        <p14:creationId xmlns:p14="http://schemas.microsoft.com/office/powerpoint/2010/main" val="1914758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58" y="0"/>
            <a:ext cx="4313120" cy="526943"/>
          </a:xfrm>
        </p:spPr>
        <p:txBody>
          <a:bodyPr>
            <a:normAutofit fontScale="90000"/>
          </a:bodyPr>
          <a:lstStyle/>
          <a:p>
            <a:pPr algn="ctr"/>
            <a:r>
              <a:rPr lang="en-US" dirty="0"/>
              <a:t>Features of Gmail</a:t>
            </a:r>
          </a:p>
        </p:txBody>
      </p:sp>
      <p:sp>
        <p:nvSpPr>
          <p:cNvPr id="3" name="Content Placeholder 2"/>
          <p:cNvSpPr>
            <a:spLocks noGrp="1"/>
          </p:cNvSpPr>
          <p:nvPr>
            <p:ph idx="1"/>
          </p:nvPr>
        </p:nvSpPr>
        <p:spPr>
          <a:xfrm>
            <a:off x="677334" y="867905"/>
            <a:ext cx="8451168" cy="5173457"/>
          </a:xfrm>
        </p:spPr>
        <p:txBody>
          <a:bodyPr>
            <a:noAutofit/>
          </a:bodyPr>
          <a:lstStyle/>
          <a:p>
            <a:r>
              <a:rPr lang="en-US" sz="1600" dirty="0"/>
              <a:t>In short:</a:t>
            </a:r>
          </a:p>
          <a:p>
            <a:endParaRPr lang="en-US" sz="1600" dirty="0"/>
          </a:p>
          <a:p>
            <a:r>
              <a:rPr lang="en-US" sz="1600" dirty="0"/>
              <a:t>1. **Large Storage**: Offers generous storage space for emails and attachments.</a:t>
            </a:r>
          </a:p>
          <a:p>
            <a:endParaRPr lang="en-US" sz="1600" dirty="0"/>
          </a:p>
          <a:p>
            <a:r>
              <a:rPr lang="en-US" sz="1600" dirty="0"/>
              <a:t>2. **Search**: Powerful search functionality to quickly find emails or information.</a:t>
            </a:r>
          </a:p>
          <a:p>
            <a:endParaRPr lang="en-US" sz="1600" dirty="0"/>
          </a:p>
          <a:p>
            <a:r>
              <a:rPr lang="en-US" sz="1600" dirty="0"/>
              <a:t>3. **Organization**: Tools like labels, filters, and folders to organize emails effectively.</a:t>
            </a:r>
          </a:p>
          <a:p>
            <a:endParaRPr lang="en-US" sz="1600" dirty="0"/>
          </a:p>
          <a:p>
            <a:r>
              <a:rPr lang="en-US" sz="1600" dirty="0"/>
              <a:t>4. **Integration**: Seamless integration with other Google services like Drive, Calendar, and Meet.</a:t>
            </a:r>
          </a:p>
          <a:p>
            <a:endParaRPr lang="en-US" sz="1600" dirty="0"/>
          </a:p>
          <a:p>
            <a:r>
              <a:rPr lang="en-US" sz="1600" dirty="0"/>
              <a:t>5. **Security**: Advanced spam filtering and robust security features to protect against threats.</a:t>
            </a:r>
          </a:p>
          <a:p>
            <a:endParaRPr lang="en-US" sz="1600" dirty="0"/>
          </a:p>
        </p:txBody>
      </p:sp>
    </p:spTree>
    <p:extLst>
      <p:ext uri="{BB962C8B-B14F-4D97-AF65-F5344CB8AC3E}">
        <p14:creationId xmlns:p14="http://schemas.microsoft.com/office/powerpoint/2010/main" val="1928922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Uses of Gmail</a:t>
            </a:r>
          </a:p>
        </p:txBody>
      </p:sp>
      <p:sp>
        <p:nvSpPr>
          <p:cNvPr id="3" name="Content Placeholder 2"/>
          <p:cNvSpPr>
            <a:spLocks noGrp="1"/>
          </p:cNvSpPr>
          <p:nvPr>
            <p:ph idx="1"/>
          </p:nvPr>
        </p:nvSpPr>
        <p:spPr/>
        <p:txBody>
          <a:bodyPr/>
          <a:lstStyle/>
          <a:p>
            <a:r>
              <a:rPr lang="en-US" b="1" dirty="0"/>
              <a:t>Email Communication</a:t>
            </a:r>
            <a:r>
              <a:rPr lang="en-US" dirty="0"/>
              <a:t>: Use Gmail to send and receive emails to individuals and groups.</a:t>
            </a:r>
          </a:p>
          <a:p>
            <a:r>
              <a:rPr lang="en-US" b="1" dirty="0"/>
              <a:t>Organize Emails</a:t>
            </a:r>
            <a:r>
              <a:rPr lang="en-US" dirty="0"/>
              <a:t>: Organize emails using labels, folders, and filters to keep your inbox tidy and easy to navigate.</a:t>
            </a:r>
          </a:p>
          <a:p>
            <a:r>
              <a:rPr lang="en-US" b="1" dirty="0"/>
              <a:t>Large Storage</a:t>
            </a:r>
            <a:r>
              <a:rPr lang="en-US" dirty="0"/>
              <a:t>: Take advantage of Gmail's large storage capacity to store a vast amount of emails and attachments.</a:t>
            </a:r>
          </a:p>
          <a:p>
            <a:r>
              <a:rPr lang="en-US" b="1" dirty="0"/>
              <a:t>Search Functionality</a:t>
            </a:r>
            <a:r>
              <a:rPr lang="en-US" dirty="0"/>
              <a:t>: Utilize Gmail's powerful search feature to quickly find specific emails or information within your inbox.</a:t>
            </a:r>
          </a:p>
          <a:p>
            <a:r>
              <a:rPr lang="en-US" b="1" dirty="0"/>
              <a:t>Integration with Google Services</a:t>
            </a:r>
            <a:r>
              <a:rPr lang="en-US" dirty="0"/>
              <a:t>: Seamlessly integrate Gmail with other Google services such as Google Drive, Google Calendar, and Google Meet.</a:t>
            </a:r>
          </a:p>
          <a:p>
            <a:endParaRPr lang="en-US" dirty="0"/>
          </a:p>
        </p:txBody>
      </p:sp>
    </p:spTree>
    <p:extLst>
      <p:ext uri="{BB962C8B-B14F-4D97-AF65-F5344CB8AC3E}">
        <p14:creationId xmlns:p14="http://schemas.microsoft.com/office/powerpoint/2010/main" val="2714920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Secure Gmail</a:t>
            </a:r>
          </a:p>
        </p:txBody>
      </p:sp>
      <p:sp>
        <p:nvSpPr>
          <p:cNvPr id="3" name="Content Placeholder 2"/>
          <p:cNvSpPr>
            <a:spLocks noGrp="1"/>
          </p:cNvSpPr>
          <p:nvPr>
            <p:ph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101977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Monitor your device</a:t>
            </a:r>
          </a:p>
        </p:txBody>
      </p:sp>
      <p:sp>
        <p:nvSpPr>
          <p:cNvPr id="3" name="Content Placeholder 2"/>
          <p:cNvSpPr>
            <a:spLocks noGrp="1"/>
          </p:cNvSpPr>
          <p:nvPr>
            <p:ph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379033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1" y="2794861"/>
            <a:ext cx="8596668" cy="1320800"/>
          </a:xfrm>
        </p:spPr>
        <p:txBody>
          <a:bodyPr/>
          <a:lstStyle/>
          <a:p>
            <a:pPr algn="ctr"/>
            <a:r>
              <a:rPr lang="en-US" dirty="0"/>
              <a:t> How do I </a:t>
            </a:r>
            <a:r>
              <a:rPr lang="en-US" dirty="0" smtClean="0"/>
              <a:t>Build my own </a:t>
            </a:r>
            <a:r>
              <a:rPr lang="en-US" dirty="0"/>
              <a:t>PC</a:t>
            </a:r>
          </a:p>
        </p:txBody>
      </p:sp>
    </p:spTree>
    <p:extLst>
      <p:ext uri="{BB962C8B-B14F-4D97-AF65-F5344CB8AC3E}">
        <p14:creationId xmlns:p14="http://schemas.microsoft.com/office/powerpoint/2010/main" val="3088173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18" y="2577885"/>
            <a:ext cx="8596668" cy="1320800"/>
          </a:xfrm>
        </p:spPr>
        <p:txBody>
          <a:bodyPr/>
          <a:lstStyle/>
          <a:p>
            <a:pPr algn="ctr"/>
            <a:r>
              <a:rPr lang="en-US" dirty="0" smtClean="0"/>
              <a:t>Part 2 end</a:t>
            </a:r>
            <a:endParaRPr lang="en-US" dirty="0"/>
          </a:p>
        </p:txBody>
      </p:sp>
    </p:spTree>
    <p:extLst>
      <p:ext uri="{BB962C8B-B14F-4D97-AF65-F5344CB8AC3E}">
        <p14:creationId xmlns:p14="http://schemas.microsoft.com/office/powerpoint/2010/main" val="984673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Machine level Language</a:t>
            </a:r>
            <a:endParaRPr lang="en-US" dirty="0"/>
          </a:p>
        </p:txBody>
      </p:sp>
      <p:sp>
        <p:nvSpPr>
          <p:cNvPr id="3" name="Content Placeholder 2"/>
          <p:cNvSpPr>
            <a:spLocks noGrp="1"/>
          </p:cNvSpPr>
          <p:nvPr>
            <p:ph idx="1"/>
          </p:nvPr>
        </p:nvSpPr>
        <p:spPr/>
        <p:txBody>
          <a:bodyPr/>
          <a:lstStyle/>
          <a:p>
            <a:r>
              <a:rPr lang="en-US" dirty="0"/>
              <a:t>Machine language, in simple terms, refers to the lowest-level programming language understood by computers directly. It consists of binary code, which is a series of 0s and 1s representing instructions that the computer's CPU can execute directly. Each instruction corresponds to a specific operation or task that the CPU can perform, such as adding two numbers or moving data between memory locations. Machine language is difficult for humans to read and write because it's entirely composed of binary digits, but it's the language that all computer programs ultimately get translated into before being executed by the computer hardware.</a:t>
            </a:r>
          </a:p>
        </p:txBody>
      </p:sp>
    </p:spTree>
    <p:extLst>
      <p:ext uri="{BB962C8B-B14F-4D97-AF65-F5344CB8AC3E}">
        <p14:creationId xmlns:p14="http://schemas.microsoft.com/office/powerpoint/2010/main" val="2322897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use of Machine Level language</a:t>
            </a:r>
            <a:endParaRPr lang="en-US" dirty="0"/>
          </a:p>
        </p:txBody>
      </p:sp>
      <p:sp>
        <p:nvSpPr>
          <p:cNvPr id="3" name="Content Placeholder 2"/>
          <p:cNvSpPr>
            <a:spLocks noGrp="1"/>
          </p:cNvSpPr>
          <p:nvPr>
            <p:ph idx="1"/>
          </p:nvPr>
        </p:nvSpPr>
        <p:spPr/>
        <p:txBody>
          <a:bodyPr>
            <a:normAutofit lnSpcReduction="10000"/>
          </a:bodyPr>
          <a:lstStyle/>
          <a:p>
            <a:r>
              <a:rPr lang="en-US" dirty="0"/>
              <a:t>Execution</a:t>
            </a:r>
          </a:p>
          <a:p>
            <a:r>
              <a:rPr lang="en-US" dirty="0"/>
              <a:t>Processing</a:t>
            </a:r>
          </a:p>
          <a:p>
            <a:r>
              <a:rPr lang="en-US" dirty="0"/>
              <a:t>Control</a:t>
            </a:r>
          </a:p>
          <a:p>
            <a:r>
              <a:rPr lang="en-US" dirty="0"/>
              <a:t>Operation</a:t>
            </a:r>
          </a:p>
          <a:p>
            <a:r>
              <a:rPr lang="en-US" dirty="0"/>
              <a:t>Direct</a:t>
            </a:r>
          </a:p>
          <a:p>
            <a:r>
              <a:rPr lang="en-US" dirty="0"/>
              <a:t>Communication</a:t>
            </a:r>
          </a:p>
          <a:p>
            <a:r>
              <a:rPr lang="en-US" dirty="0"/>
              <a:t>Interpretation</a:t>
            </a:r>
          </a:p>
          <a:p>
            <a:r>
              <a:rPr lang="en-US" dirty="0"/>
              <a:t>Integration</a:t>
            </a:r>
          </a:p>
          <a:p>
            <a:r>
              <a:rPr lang="en-US" dirty="0"/>
              <a:t>Fundamental</a:t>
            </a:r>
          </a:p>
          <a:p>
            <a:r>
              <a:rPr lang="en-US" dirty="0"/>
              <a:t>Efficient</a:t>
            </a:r>
          </a:p>
        </p:txBody>
      </p:sp>
    </p:spTree>
    <p:extLst>
      <p:ext uri="{BB962C8B-B14F-4D97-AF65-F5344CB8AC3E}">
        <p14:creationId xmlns:p14="http://schemas.microsoft.com/office/powerpoint/2010/main" val="484275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high level language </a:t>
            </a:r>
          </a:p>
        </p:txBody>
      </p:sp>
      <p:sp>
        <p:nvSpPr>
          <p:cNvPr id="3" name="Content Placeholder 2"/>
          <p:cNvSpPr>
            <a:spLocks noGrp="1"/>
          </p:cNvSpPr>
          <p:nvPr>
            <p:ph idx="1"/>
          </p:nvPr>
        </p:nvSpPr>
        <p:spPr/>
        <p:txBody>
          <a:bodyPr/>
          <a:lstStyle/>
          <a:p>
            <a:r>
              <a:rPr lang="en-US"/>
              <a:t>high-level languages are like a set of instructions written in a language that's easier for people to understand, which gets translated into machine code (the language that computers understand directly) by special software called compilers or interpreters. Examples of high-level languages include Python, Java, C++, and JavaScript.</a:t>
            </a:r>
          </a:p>
        </p:txBody>
      </p:sp>
    </p:spTree>
    <p:extLst>
      <p:ext uri="{BB962C8B-B14F-4D97-AF65-F5344CB8AC3E}">
        <p14:creationId xmlns:p14="http://schemas.microsoft.com/office/powerpoint/2010/main" val="360796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464" y="139485"/>
            <a:ext cx="8369086" cy="6431795"/>
          </a:xfrm>
        </p:spPr>
        <p:txBody>
          <a:bodyPr>
            <a:noAutofit/>
          </a:bodyPr>
          <a:lstStyle/>
          <a:p>
            <a:pPr marL="0" indent="0">
              <a:buNone/>
            </a:pPr>
            <a:r>
              <a:rPr lang="en-US" sz="2800" b="1" dirty="0">
                <a:solidFill>
                  <a:schemeClr val="tx1"/>
                </a:solidFill>
              </a:rPr>
              <a:t>First Generation (1940s-1950s</a:t>
            </a:r>
            <a:r>
              <a:rPr lang="en-US" sz="2800" b="1" dirty="0" smtClean="0">
                <a:solidFill>
                  <a:schemeClr val="tx1"/>
                </a:solidFill>
              </a:rPr>
              <a:t>):</a:t>
            </a:r>
            <a:endParaRPr lang="en-US" sz="2800" b="1" dirty="0">
              <a:solidFill>
                <a:schemeClr val="tx1"/>
              </a:solidFill>
            </a:endParaRPr>
          </a:p>
          <a:p>
            <a:pPr marL="0" indent="0">
              <a:buNone/>
            </a:pPr>
            <a:r>
              <a:rPr lang="en-US" sz="2800" dirty="0">
                <a:solidFill>
                  <a:schemeClr val="tx1"/>
                </a:solidFill>
              </a:rPr>
              <a:t>Vacuum tubes were used as the primary electronic component.</a:t>
            </a:r>
          </a:p>
          <a:p>
            <a:pPr marL="0" indent="0">
              <a:buNone/>
            </a:pPr>
            <a:r>
              <a:rPr lang="en-US" sz="2800" dirty="0">
                <a:solidFill>
                  <a:schemeClr val="tx1"/>
                </a:solidFill>
              </a:rPr>
              <a:t>Machines were large, expensive, and required a lot of electricity.</a:t>
            </a:r>
          </a:p>
          <a:p>
            <a:pPr marL="0" indent="0">
              <a:buNone/>
            </a:pPr>
            <a:r>
              <a:rPr lang="en-US" sz="2800" dirty="0">
                <a:solidFill>
                  <a:schemeClr val="tx1"/>
                </a:solidFill>
              </a:rPr>
              <a:t>Examples include ENIAC and UNIVAC.</a:t>
            </a:r>
          </a:p>
          <a:p>
            <a:pPr marL="0" indent="0">
              <a:buNone/>
            </a:pPr>
            <a:r>
              <a:rPr lang="en-US" sz="2800" b="1" dirty="0">
                <a:solidFill>
                  <a:schemeClr val="tx1"/>
                </a:solidFill>
              </a:rPr>
              <a:t>Second Generation (1950s-1960s</a:t>
            </a:r>
            <a:r>
              <a:rPr lang="en-US" sz="2800" b="1" dirty="0" smtClean="0">
                <a:solidFill>
                  <a:schemeClr val="tx1"/>
                </a:solidFill>
              </a:rPr>
              <a:t>):</a:t>
            </a:r>
            <a:endParaRPr lang="en-US" sz="2800" b="1" dirty="0">
              <a:solidFill>
                <a:schemeClr val="tx1"/>
              </a:solidFill>
            </a:endParaRPr>
          </a:p>
          <a:p>
            <a:pPr marL="0" indent="0">
              <a:buNone/>
            </a:pPr>
            <a:r>
              <a:rPr lang="en-US" sz="2800" dirty="0">
                <a:solidFill>
                  <a:schemeClr val="tx1"/>
                </a:solidFill>
              </a:rPr>
              <a:t>Transistors replaced vacuum tubes, leading to smaller, faster, and more reliable computers.</a:t>
            </a:r>
          </a:p>
          <a:p>
            <a:pPr marL="0" indent="0">
              <a:buNone/>
            </a:pPr>
            <a:r>
              <a:rPr lang="en-US" sz="2800" dirty="0">
                <a:solidFill>
                  <a:schemeClr val="tx1"/>
                </a:solidFill>
              </a:rPr>
              <a:t>Magnetic core memory was introduced.</a:t>
            </a:r>
          </a:p>
          <a:p>
            <a:pPr marL="0" indent="0">
              <a:buNone/>
            </a:pPr>
            <a:r>
              <a:rPr lang="en-US" sz="2800" dirty="0">
                <a:solidFill>
                  <a:schemeClr val="tx1"/>
                </a:solidFill>
              </a:rPr>
              <a:t>Assembly language and high-level programming languages (such as FORTRAN and COBOL) emerged</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4798312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use of High level Language</a:t>
            </a:r>
            <a:endParaRPr lang="en-US" dirty="0"/>
          </a:p>
        </p:txBody>
      </p:sp>
      <p:sp>
        <p:nvSpPr>
          <p:cNvPr id="3" name="Content Placeholder 2"/>
          <p:cNvSpPr>
            <a:spLocks noGrp="1"/>
          </p:cNvSpPr>
          <p:nvPr>
            <p:ph idx="1"/>
          </p:nvPr>
        </p:nvSpPr>
        <p:spPr/>
        <p:txBody>
          <a:bodyPr/>
          <a:lstStyle/>
          <a:p>
            <a:r>
              <a:rPr lang="en-US" dirty="0" smtClean="0"/>
              <a:t>Abstraction</a:t>
            </a:r>
          </a:p>
          <a:p>
            <a:r>
              <a:rPr lang="en-US" dirty="0"/>
              <a:t>abstraction means simplifying things by hiding the unnecessary details, making it easier for developers to work with and understand complex systems or concepts.</a:t>
            </a:r>
          </a:p>
        </p:txBody>
      </p:sp>
    </p:spTree>
    <p:extLst>
      <p:ext uri="{BB962C8B-B14F-4D97-AF65-F5344CB8AC3E}">
        <p14:creationId xmlns:p14="http://schemas.microsoft.com/office/powerpoint/2010/main" val="686496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What is coding</a:t>
            </a:r>
          </a:p>
        </p:txBody>
      </p:sp>
      <p:sp>
        <p:nvSpPr>
          <p:cNvPr id="5" name="Content Placeholder 4"/>
          <p:cNvSpPr>
            <a:spLocks noGrp="1"/>
          </p:cNvSpPr>
          <p:nvPr>
            <p:ph idx="1"/>
          </p:nvPr>
        </p:nvSpPr>
        <p:spPr/>
        <p:txBody>
          <a:bodyPr/>
          <a:lstStyle/>
          <a:p>
            <a:r>
              <a:rPr lang="en-US" dirty="0"/>
              <a:t>In short:</a:t>
            </a:r>
          </a:p>
          <a:p>
            <a:endParaRPr lang="en-US" dirty="0"/>
          </a:p>
          <a:p>
            <a:r>
              <a:rPr lang="en-US" dirty="0"/>
              <a:t>Coding, also known as programming, is the process of writing instructions in a specific programming language to create software, websites, apps, and other digital products. It involves using logical reasoning and syntax to develop algorithms and commands that computers can understand and execute to perform desired tasks or functions. Coding is the foundation of computer science and technology, enabling developers to bring ideas to life and solve complex problems through software development.</a:t>
            </a:r>
          </a:p>
        </p:txBody>
      </p:sp>
    </p:spTree>
    <p:extLst>
      <p:ext uri="{BB962C8B-B14F-4D97-AF65-F5344CB8AC3E}">
        <p14:creationId xmlns:p14="http://schemas.microsoft.com/office/powerpoint/2010/main" val="3905955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programming</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Programming is the process of creating sets of instructions, known as code, that tell a computer how to perform tasks or solve problems. Programmers use programming languages to write code, which is then translated into machine-readable instructions by a computer. Programming is a fundamental skill in computer science and is used to develop software, websites, apps, and other digital solutions.</a:t>
            </a:r>
          </a:p>
        </p:txBody>
      </p:sp>
    </p:spTree>
    <p:extLst>
      <p:ext uri="{BB962C8B-B14F-4D97-AF65-F5344CB8AC3E}">
        <p14:creationId xmlns:p14="http://schemas.microsoft.com/office/powerpoint/2010/main" val="169262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56" y="0"/>
            <a:ext cx="6622368" cy="1110712"/>
          </a:xfrm>
        </p:spPr>
        <p:txBody>
          <a:bodyPr>
            <a:normAutofit fontScale="90000"/>
          </a:bodyPr>
          <a:lstStyle/>
          <a:p>
            <a:pPr algn="ctr"/>
            <a:r>
              <a:rPr lang="en-US" dirty="0" smtClean="0"/>
              <a:t>What is difference between programming and coding</a:t>
            </a:r>
            <a:endParaRPr lang="en-US" dirty="0"/>
          </a:p>
        </p:txBody>
      </p:sp>
      <p:sp>
        <p:nvSpPr>
          <p:cNvPr id="3" name="Content Placeholder 2"/>
          <p:cNvSpPr>
            <a:spLocks noGrp="1"/>
          </p:cNvSpPr>
          <p:nvPr>
            <p:ph idx="1"/>
          </p:nvPr>
        </p:nvSpPr>
        <p:spPr>
          <a:xfrm>
            <a:off x="630839" y="1261687"/>
            <a:ext cx="8435669" cy="5449079"/>
          </a:xfrm>
        </p:spPr>
        <p:txBody>
          <a:bodyPr>
            <a:normAutofit/>
          </a:bodyPr>
          <a:lstStyle/>
          <a:p>
            <a:r>
              <a:rPr lang="en-US" b="1" dirty="0"/>
              <a:t>Coding</a:t>
            </a:r>
            <a:r>
              <a:rPr lang="en-US" dirty="0"/>
              <a:t>:</a:t>
            </a:r>
          </a:p>
          <a:p>
            <a:pPr lvl="1"/>
            <a:r>
              <a:rPr lang="en-US" dirty="0"/>
              <a:t>Coding refers to the process of writing lines of code in a specific programming language.</a:t>
            </a:r>
          </a:p>
          <a:p>
            <a:pPr lvl="1"/>
            <a:r>
              <a:rPr lang="en-US" dirty="0"/>
              <a:t>It typically involves translating design concepts or algorithms into a textual form that a computer can understand and execute.</a:t>
            </a:r>
          </a:p>
          <a:p>
            <a:pPr lvl="1"/>
            <a:r>
              <a:rPr lang="en-US" dirty="0"/>
              <a:t>Coding often implies the act of writing individual lines or segments of code to perform specific tasks or functions.</a:t>
            </a:r>
          </a:p>
          <a:p>
            <a:pPr lvl="1"/>
            <a:r>
              <a:rPr lang="en-US" dirty="0"/>
              <a:t>It can be seen as a narrower activity focused on the implementation aspect of programming.</a:t>
            </a:r>
          </a:p>
          <a:p>
            <a:r>
              <a:rPr lang="en-US" b="1" dirty="0"/>
              <a:t>Programming</a:t>
            </a:r>
            <a:r>
              <a:rPr lang="en-US" dirty="0"/>
              <a:t>:</a:t>
            </a:r>
          </a:p>
          <a:p>
            <a:pPr lvl="1"/>
            <a:r>
              <a:rPr lang="en-US" dirty="0"/>
              <a:t>Programming encompasses a broader set of activities beyond just writing code.</a:t>
            </a:r>
          </a:p>
          <a:p>
            <a:pPr lvl="1"/>
            <a:r>
              <a:rPr lang="en-US" dirty="0"/>
              <a:t>It involves designing, planning, implementing, and testing software solutions to solve problems or accomplish tasks.</a:t>
            </a:r>
          </a:p>
          <a:p>
            <a:pPr lvl="1"/>
            <a:r>
              <a:rPr lang="en-US" dirty="0"/>
              <a:t>Programming includes activities such as problem-solving, algorithm design, software architecture, debugging, and testing in addition to coding.</a:t>
            </a:r>
          </a:p>
          <a:p>
            <a:pPr lvl="1"/>
            <a:r>
              <a:rPr lang="en-US" dirty="0"/>
              <a:t>It involves understanding the problem domain, breaking it down into manageable parts, and creating an overall solution.</a:t>
            </a:r>
          </a:p>
          <a:p>
            <a:endParaRPr lang="en-US" dirty="0"/>
          </a:p>
        </p:txBody>
      </p:sp>
    </p:spTree>
    <p:extLst>
      <p:ext uri="{BB962C8B-B14F-4D97-AF65-F5344CB8AC3E}">
        <p14:creationId xmlns:p14="http://schemas.microsoft.com/office/powerpoint/2010/main" val="1461705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USE OF PROGRAMMING</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Programming languages are used to write instructions or code that computers understand and execute to perform tasks or solve problems.</a:t>
            </a:r>
          </a:p>
          <a:p>
            <a:r>
              <a:rPr lang="en-US" dirty="0"/>
              <a:t>They provide a way for developers to communicate with computers and create software, websites, apps, and other digital solutions.</a:t>
            </a:r>
          </a:p>
          <a:p>
            <a:r>
              <a:rPr lang="en-US" dirty="0"/>
              <a:t>Programming languages enable developers to automate tasks, manipulate data, create algorithms, and build complex systems, enhancing productivity and innovation in various fields.</a:t>
            </a:r>
          </a:p>
        </p:txBody>
      </p:sp>
    </p:spTree>
    <p:extLst>
      <p:ext uri="{BB962C8B-B14F-4D97-AF65-F5344CB8AC3E}">
        <p14:creationId xmlns:p14="http://schemas.microsoft.com/office/powerpoint/2010/main" val="3229160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337" y="2810360"/>
            <a:ext cx="8596668" cy="1320800"/>
          </a:xfrm>
        </p:spPr>
        <p:txBody>
          <a:bodyPr/>
          <a:lstStyle/>
          <a:p>
            <a:pPr algn="ctr"/>
            <a:r>
              <a:rPr lang="en-US" dirty="0"/>
              <a:t>Platform for programming</a:t>
            </a:r>
          </a:p>
        </p:txBody>
      </p:sp>
    </p:spTree>
    <p:extLst>
      <p:ext uri="{BB962C8B-B14F-4D97-AF65-F5344CB8AC3E}">
        <p14:creationId xmlns:p14="http://schemas.microsoft.com/office/powerpoint/2010/main" val="787673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full stack web developing</a:t>
            </a:r>
          </a:p>
        </p:txBody>
      </p:sp>
      <p:sp>
        <p:nvSpPr>
          <p:cNvPr id="3" name="Content Placeholder 2"/>
          <p:cNvSpPr>
            <a:spLocks noGrp="1"/>
          </p:cNvSpPr>
          <p:nvPr>
            <p:ph idx="1"/>
          </p:nvPr>
        </p:nvSpPr>
        <p:spPr/>
        <p:txBody>
          <a:bodyPr/>
          <a:lstStyle/>
          <a:p>
            <a:r>
              <a:rPr lang="en-US" dirty="0"/>
              <a:t>Full-stack web development refers to the practice of developing both the front-end (client-side) and back-end (server-side) components of a web application. A full-stack developer is proficient in working with both the front-end technologies, such as HTML, CSS, and JavaScript, and the back-end technologies, such as databases, servers, and server-side programming languages.</a:t>
            </a:r>
            <a:endParaRPr lang="en-US" dirty="0"/>
          </a:p>
        </p:txBody>
      </p:sp>
    </p:spTree>
    <p:extLst>
      <p:ext uri="{BB962C8B-B14F-4D97-AF65-F5344CB8AC3E}">
        <p14:creationId xmlns:p14="http://schemas.microsoft.com/office/powerpoint/2010/main" val="1266227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app development</a:t>
            </a:r>
          </a:p>
        </p:txBody>
      </p:sp>
      <p:sp>
        <p:nvSpPr>
          <p:cNvPr id="3" name="Content Placeholder 2"/>
          <p:cNvSpPr>
            <a:spLocks noGrp="1"/>
          </p:cNvSpPr>
          <p:nvPr>
            <p:ph idx="1"/>
          </p:nvPr>
        </p:nvSpPr>
        <p:spPr/>
        <p:txBody>
          <a:bodyPr/>
          <a:lstStyle/>
          <a:p>
            <a:r>
              <a:rPr lang="en-US" dirty="0"/>
              <a:t>Full-stack app development refers to the process of building an application that includes both the front-end (client-side) and back-end (server-side) components. A full-stack app developer is proficient in developing all aspects of an application, from designing the user interface to implementing server-side logic and managing databases.</a:t>
            </a:r>
            <a:endParaRPr lang="en-US" dirty="0"/>
          </a:p>
        </p:txBody>
      </p:sp>
    </p:spTree>
    <p:extLst>
      <p:ext uri="{BB962C8B-B14F-4D97-AF65-F5344CB8AC3E}">
        <p14:creationId xmlns:p14="http://schemas.microsoft.com/office/powerpoint/2010/main" val="4142851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AI</a:t>
            </a:r>
            <a:endParaRPr lang="en-US" dirty="0"/>
          </a:p>
        </p:txBody>
      </p:sp>
      <p:sp>
        <p:nvSpPr>
          <p:cNvPr id="3" name="Content Placeholder 2"/>
          <p:cNvSpPr>
            <a:spLocks noGrp="1"/>
          </p:cNvSpPr>
          <p:nvPr>
            <p:ph idx="1"/>
          </p:nvPr>
        </p:nvSpPr>
        <p:spPr/>
        <p:txBody>
          <a:bodyPr/>
          <a:lstStyle/>
          <a:p>
            <a:r>
              <a:rPr lang="en-US" dirty="0"/>
              <a:t>In short:</a:t>
            </a:r>
          </a:p>
          <a:p>
            <a:endParaRPr lang="en-US" dirty="0"/>
          </a:p>
          <a:p>
            <a:r>
              <a:rPr lang="en-US" dirty="0"/>
              <a:t>AI stands for Artificial Intelligence.</a:t>
            </a:r>
          </a:p>
          <a:p>
            <a:r>
              <a:rPr lang="en-US" dirty="0"/>
              <a:t>It refers to the simulation of human intelligence in machines, enabling them to perform tasks that typically require human-like cognitive functions such as learning, problem-solving, and decision-making.</a:t>
            </a:r>
          </a:p>
          <a:p>
            <a:r>
              <a:rPr lang="en-US" dirty="0"/>
              <a:t>AI encompasses various subfields such as machine learning, natural language processing, computer vision, and robotics, among others.</a:t>
            </a:r>
          </a:p>
          <a:p>
            <a:r>
              <a:rPr lang="en-US" dirty="0"/>
              <a:t>It is used in a wide range of applications including virtual assistants, autonomous vehicles, healthcare diagnostics, recommendation systems, and more, to enhance efficiency, accuracy, and automation in various domains.</a:t>
            </a:r>
          </a:p>
        </p:txBody>
      </p:sp>
    </p:spTree>
    <p:extLst>
      <p:ext uri="{BB962C8B-B14F-4D97-AF65-F5344CB8AC3E}">
        <p14:creationId xmlns:p14="http://schemas.microsoft.com/office/powerpoint/2010/main" val="39546929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327" y="2934346"/>
            <a:ext cx="8596668" cy="1320800"/>
          </a:xfrm>
        </p:spPr>
        <p:txBody>
          <a:bodyPr/>
          <a:lstStyle/>
          <a:p>
            <a:pPr algn="ctr"/>
            <a:r>
              <a:rPr lang="en-US" dirty="0" smtClean="0"/>
              <a:t>Fundamentals of programming</a:t>
            </a:r>
            <a:endParaRPr lang="en-US" dirty="0"/>
          </a:p>
        </p:txBody>
      </p:sp>
    </p:spTree>
    <p:extLst>
      <p:ext uri="{BB962C8B-B14F-4D97-AF65-F5344CB8AC3E}">
        <p14:creationId xmlns:p14="http://schemas.microsoft.com/office/powerpoint/2010/main" val="139570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458" y="170481"/>
            <a:ext cx="8886544" cy="6687519"/>
          </a:xfrm>
        </p:spPr>
        <p:txBody>
          <a:bodyPr>
            <a:normAutofit/>
          </a:bodyPr>
          <a:lstStyle/>
          <a:p>
            <a:pPr marL="0" indent="0">
              <a:buNone/>
            </a:pPr>
            <a:r>
              <a:rPr lang="en-US" b="1" dirty="0">
                <a:solidFill>
                  <a:schemeClr val="tx1"/>
                </a:solidFill>
              </a:rPr>
              <a:t>Third Generation (1960s-1970s):</a:t>
            </a:r>
          </a:p>
          <a:p>
            <a:pPr marL="0" indent="0">
              <a:buNone/>
            </a:pPr>
            <a:r>
              <a:rPr lang="en-US" dirty="0">
                <a:solidFill>
                  <a:schemeClr val="tx1"/>
                </a:solidFill>
              </a:rPr>
              <a:t>Integrated circuits (ICs) enabled further miniaturization and increased computing power.</a:t>
            </a:r>
          </a:p>
          <a:p>
            <a:pPr marL="0" indent="0">
              <a:buNone/>
            </a:pPr>
            <a:r>
              <a:rPr lang="en-US" dirty="0">
                <a:solidFill>
                  <a:schemeClr val="tx1"/>
                </a:solidFill>
              </a:rPr>
              <a:t>Mainframe computers became more accessible to businesses and institutions.</a:t>
            </a:r>
          </a:p>
          <a:p>
            <a:pPr marL="0" indent="0">
              <a:buNone/>
            </a:pPr>
            <a:r>
              <a:rPr lang="en-US" dirty="0">
                <a:solidFill>
                  <a:schemeClr val="tx1"/>
                </a:solidFill>
              </a:rPr>
              <a:t>Time-sharing operating systems and high-level programming languages (such as BASIC and Pascal) were developed.</a:t>
            </a:r>
          </a:p>
          <a:p>
            <a:pPr marL="0" indent="0">
              <a:buNone/>
            </a:pPr>
            <a:r>
              <a:rPr lang="en-US" b="1" dirty="0">
                <a:solidFill>
                  <a:schemeClr val="tx1"/>
                </a:solidFill>
              </a:rPr>
              <a:t>Fourth Generation (1970s-1980s):</a:t>
            </a:r>
          </a:p>
          <a:p>
            <a:pPr marL="0" indent="0">
              <a:buNone/>
            </a:pPr>
            <a:r>
              <a:rPr lang="en-US" dirty="0">
                <a:solidFill>
                  <a:schemeClr val="tx1"/>
                </a:solidFill>
              </a:rPr>
              <a:t>Microprocessors were introduced, leading to the development of personal computers (PCs).</a:t>
            </a:r>
          </a:p>
          <a:p>
            <a:pPr marL="0" indent="0">
              <a:buNone/>
            </a:pPr>
            <a:r>
              <a:rPr lang="en-US" dirty="0">
                <a:solidFill>
                  <a:schemeClr val="tx1"/>
                </a:solidFill>
              </a:rPr>
              <a:t>GUI (Graphical User Interface) and operating systems like MS-DOS and Unix were developed.</a:t>
            </a:r>
          </a:p>
          <a:p>
            <a:pPr marL="0" indent="0">
              <a:buNone/>
            </a:pPr>
            <a:r>
              <a:rPr lang="en-US" dirty="0">
                <a:solidFill>
                  <a:schemeClr val="tx1"/>
                </a:solidFill>
              </a:rPr>
              <a:t>Networking technologies and the Internet started to evolve.</a:t>
            </a:r>
          </a:p>
          <a:p>
            <a:pPr marL="0" indent="0">
              <a:buNone/>
            </a:pPr>
            <a:r>
              <a:rPr lang="en-US" b="1" dirty="0">
                <a:solidFill>
                  <a:schemeClr val="tx1"/>
                </a:solidFill>
              </a:rPr>
              <a:t>Fifth Generation (1980s-present):</a:t>
            </a:r>
          </a:p>
          <a:p>
            <a:pPr marL="0" indent="0">
              <a:buNone/>
            </a:pPr>
            <a:r>
              <a:rPr lang="en-US" dirty="0">
                <a:solidFill>
                  <a:schemeClr val="tx1"/>
                </a:solidFill>
              </a:rPr>
              <a:t>VLSI (Very Large Scale Integration) technology enabled the creation of powerful microprocessors and memory chips.</a:t>
            </a:r>
          </a:p>
          <a:p>
            <a:pPr marL="0" indent="0">
              <a:buNone/>
            </a:pPr>
            <a:r>
              <a:rPr lang="en-US" dirty="0">
                <a:solidFill>
                  <a:schemeClr val="tx1"/>
                </a:solidFill>
              </a:rPr>
              <a:t>Parallel processing and supercomputers became more prevalent.</a:t>
            </a:r>
          </a:p>
          <a:p>
            <a:pPr marL="0" indent="0">
              <a:buNone/>
            </a:pPr>
            <a:r>
              <a:rPr lang="en-US" dirty="0">
                <a:solidFill>
                  <a:schemeClr val="tx1"/>
                </a:solidFill>
              </a:rPr>
              <a:t>Artificial Intelligence (AI), neural networks, and expert systems emerged as key areas of research.</a:t>
            </a:r>
          </a:p>
          <a:p>
            <a:pPr marL="0" indent="0">
              <a:buNone/>
            </a:pPr>
            <a:endParaRPr lang="en-US" dirty="0"/>
          </a:p>
        </p:txBody>
      </p:sp>
    </p:spTree>
    <p:extLst>
      <p:ext uri="{BB962C8B-B14F-4D97-AF65-F5344CB8AC3E}">
        <p14:creationId xmlns:p14="http://schemas.microsoft.com/office/powerpoint/2010/main" val="2803831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 behind programming</a:t>
            </a:r>
          </a:p>
        </p:txBody>
      </p:sp>
      <p:sp>
        <p:nvSpPr>
          <p:cNvPr id="3" name="Content Placeholder 2"/>
          <p:cNvSpPr>
            <a:spLocks noGrp="1"/>
          </p:cNvSpPr>
          <p:nvPr>
            <p:ph idx="1"/>
          </p:nvPr>
        </p:nvSpPr>
        <p:spPr/>
        <p:txBody>
          <a:bodyPr/>
          <a:lstStyle/>
          <a:p>
            <a:r>
              <a:rPr lang="en-US" dirty="0"/>
              <a:t>In short:</a:t>
            </a:r>
          </a:p>
          <a:p>
            <a:endParaRPr lang="en-US" dirty="0"/>
          </a:p>
          <a:p>
            <a:r>
              <a:rPr lang="en-US" dirty="0"/>
              <a:t>The logic behind programming involves creating a sequence of instructions that a computer can follow to solve a problem or perform a task.</a:t>
            </a:r>
          </a:p>
          <a:p>
            <a:r>
              <a:rPr lang="en-US" dirty="0"/>
              <a:t>It requires breaking down complex problems into smaller, manageable steps and using logical reasoning to design algorithms and commands.</a:t>
            </a:r>
          </a:p>
          <a:p>
            <a:r>
              <a:rPr lang="en-US" dirty="0"/>
              <a:t>Programmers use control structures like loops, conditionals, and functions to control the flow of execution and make decisions within a program.</a:t>
            </a:r>
          </a:p>
          <a:p>
            <a:r>
              <a:rPr lang="en-US" dirty="0"/>
              <a:t>By applying logical thinking and problem-solving skills, programmers develop efficient and effective solutions to a wide range of problems through programming.</a:t>
            </a:r>
          </a:p>
        </p:txBody>
      </p:sp>
    </p:spTree>
    <p:extLst>
      <p:ext uri="{BB962C8B-B14F-4D97-AF65-F5344CB8AC3E}">
        <p14:creationId xmlns:p14="http://schemas.microsoft.com/office/powerpoint/2010/main" val="2290527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In short:</a:t>
            </a:r>
          </a:p>
          <a:p>
            <a:endParaRPr lang="en-US" dirty="0"/>
          </a:p>
          <a:p>
            <a:r>
              <a:rPr lang="en-US" dirty="0"/>
              <a:t>Syntax refers to the rules and structure governing the arrangement of symbols, characters, and words in a programming language.</a:t>
            </a:r>
          </a:p>
          <a:p>
            <a:r>
              <a:rPr lang="en-US" dirty="0"/>
              <a:t>It dictates how code must be written to be considered valid and understandable by the compiler or interpreter.</a:t>
            </a:r>
          </a:p>
          <a:p>
            <a:r>
              <a:rPr lang="en-US" dirty="0"/>
              <a:t>Syntax errors occur when code violates these rules, leading to compilation or execution failures.</a:t>
            </a:r>
          </a:p>
          <a:p>
            <a:r>
              <a:rPr lang="en-US" dirty="0"/>
              <a:t>Understanding and adhering to syntax rules is essential for writing correct and functional code in programming languages.</a:t>
            </a:r>
          </a:p>
        </p:txBody>
      </p:sp>
    </p:spTree>
    <p:extLst>
      <p:ext uri="{BB962C8B-B14F-4D97-AF65-F5344CB8AC3E}">
        <p14:creationId xmlns:p14="http://schemas.microsoft.com/office/powerpoint/2010/main" val="3137811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Variable, function, identifier, object oriented programming</a:t>
            </a:r>
          </a:p>
        </p:txBody>
      </p:sp>
      <p:sp>
        <p:nvSpPr>
          <p:cNvPr id="3" name="Content Placeholder 2"/>
          <p:cNvSpPr>
            <a:spLocks noGrp="1"/>
          </p:cNvSpPr>
          <p:nvPr>
            <p:ph idx="1"/>
          </p:nvPr>
        </p:nvSpPr>
        <p:spPr/>
        <p:txBody>
          <a:bodyPr>
            <a:normAutofit/>
          </a:bodyPr>
          <a:lstStyle/>
          <a:p>
            <a:r>
              <a:rPr lang="en-US" dirty="0"/>
              <a:t>In short:</a:t>
            </a:r>
          </a:p>
          <a:p>
            <a:endParaRPr lang="en-US" dirty="0"/>
          </a:p>
          <a:p>
            <a:r>
              <a:rPr lang="en-US" dirty="0"/>
              <a:t>- **Variable**: A variable is a symbolic name that represents a value stored in computer memory. It can hold different types of data, such as numbers, text, or objects, and its value can change during program execution.</a:t>
            </a:r>
          </a:p>
          <a:p>
            <a:endParaRPr lang="en-US" dirty="0"/>
          </a:p>
          <a:p>
            <a:r>
              <a:rPr lang="en-US" dirty="0"/>
              <a:t>- **Function**: A function is a self-contained block of code that performs a specific task or calculation. It can take input parameters, perform operations, and return a result. Functions help organize code, promote reusability, and improve readability</a:t>
            </a:r>
            <a:r>
              <a:rPr lang="en-US" dirty="0" smtClean="0"/>
              <a:t>.</a:t>
            </a:r>
            <a:endParaRPr lang="en-US" dirty="0"/>
          </a:p>
        </p:txBody>
      </p:sp>
    </p:spTree>
    <p:extLst>
      <p:ext uri="{BB962C8B-B14F-4D97-AF65-F5344CB8AC3E}">
        <p14:creationId xmlns:p14="http://schemas.microsoft.com/office/powerpoint/2010/main" val="3655165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1445"/>
            <a:ext cx="8596668" cy="5529918"/>
          </a:xfrm>
        </p:spPr>
        <p:txBody>
          <a:bodyPr/>
          <a:lstStyle/>
          <a:p>
            <a:endParaRPr lang="en-US" dirty="0"/>
          </a:p>
          <a:p>
            <a:r>
              <a:rPr lang="en-US" dirty="0"/>
              <a:t>- **Identifier**: An identifier is a name used to identify variables, functions, classes, or other entities in a program. Identifiers follow naming conventions and rules specific to the programming language, such as using letters, digits, and underscores, and cannot start with a digit.</a:t>
            </a:r>
          </a:p>
          <a:p>
            <a:endParaRPr lang="en-US" dirty="0"/>
          </a:p>
          <a:p>
            <a:r>
              <a:rPr lang="en-US" dirty="0"/>
              <a:t>- **Object-Oriented Programming (OOP)**: Object-oriented programming is a programming paradigm based on the concept of "objects," which represent real-world entities and encapsulate data and behavior. OOP promotes modularity, reusability, and extensibility by organizing code into classes and objects, which interact with each other through methods, properties, and inheritance.</a:t>
            </a:r>
          </a:p>
          <a:p>
            <a:endParaRPr lang="en-US" dirty="0"/>
          </a:p>
        </p:txBody>
      </p:sp>
    </p:spTree>
    <p:extLst>
      <p:ext uri="{BB962C8B-B14F-4D97-AF65-F5344CB8AC3E}">
        <p14:creationId xmlns:p14="http://schemas.microsoft.com/office/powerpoint/2010/main" val="15009907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Interpreters</a:t>
            </a:r>
          </a:p>
        </p:txBody>
      </p:sp>
      <p:sp>
        <p:nvSpPr>
          <p:cNvPr id="3" name="Content Placeholder 2"/>
          <p:cNvSpPr>
            <a:spLocks noGrp="1"/>
          </p:cNvSpPr>
          <p:nvPr>
            <p:ph idx="1"/>
          </p:nvPr>
        </p:nvSpPr>
        <p:spPr/>
        <p:txBody>
          <a:bodyPr>
            <a:normAutofit/>
          </a:bodyPr>
          <a:lstStyle/>
          <a:p>
            <a:r>
              <a:rPr lang="en-US" dirty="0"/>
              <a:t>In short</a:t>
            </a:r>
            <a:r>
              <a:rPr lang="en-US" dirty="0" smtClean="0"/>
              <a:t>:</a:t>
            </a:r>
            <a:endParaRPr lang="en-US" dirty="0"/>
          </a:p>
          <a:p>
            <a:r>
              <a:rPr lang="en-US" dirty="0"/>
              <a:t>- **Interpreter**: An interpreter is a program that translates and executes source code line by line, immediately converting high-level code into machine code and executing it on the fly. Unlike a compiler, which generates an independent executable, an interpreter does not produce a separate output file; instead, it interprets and executes the code directly.</a:t>
            </a:r>
          </a:p>
        </p:txBody>
      </p:sp>
    </p:spTree>
    <p:extLst>
      <p:ext uri="{BB962C8B-B14F-4D97-AF65-F5344CB8AC3E}">
        <p14:creationId xmlns:p14="http://schemas.microsoft.com/office/powerpoint/2010/main" val="25490247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Compiler</a:t>
            </a:r>
          </a:p>
        </p:txBody>
      </p:sp>
      <p:sp>
        <p:nvSpPr>
          <p:cNvPr id="3" name="Content Placeholder 2"/>
          <p:cNvSpPr>
            <a:spLocks noGrp="1"/>
          </p:cNvSpPr>
          <p:nvPr>
            <p:ph idx="1"/>
          </p:nvPr>
        </p:nvSpPr>
        <p:spPr/>
        <p:txBody>
          <a:bodyPr/>
          <a:lstStyle/>
          <a:p>
            <a:r>
              <a:rPr lang="en-US" dirty="0"/>
              <a:t>- **Compiler**: A compiler is a program that translates source code written in a high-level programming language into machine code or an intermediate representation. It performs this translation all at once, generating an executable file that can be run independently of the compiler.</a:t>
            </a:r>
          </a:p>
          <a:p>
            <a:endParaRPr lang="en-US" dirty="0"/>
          </a:p>
        </p:txBody>
      </p:sp>
    </p:spTree>
    <p:extLst>
      <p:ext uri="{BB962C8B-B14F-4D97-AF65-F5344CB8AC3E}">
        <p14:creationId xmlns:p14="http://schemas.microsoft.com/office/powerpoint/2010/main" val="453453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46" y="2980840"/>
            <a:ext cx="8596668" cy="1320800"/>
          </a:xfrm>
        </p:spPr>
        <p:txBody>
          <a:bodyPr/>
          <a:lstStyle/>
          <a:p>
            <a:pPr algn="ctr"/>
            <a:r>
              <a:rPr lang="en-US" dirty="0"/>
              <a:t>How to setup environment</a:t>
            </a:r>
          </a:p>
        </p:txBody>
      </p:sp>
    </p:spTree>
    <p:extLst>
      <p:ext uri="{BB962C8B-B14F-4D97-AF65-F5344CB8AC3E}">
        <p14:creationId xmlns:p14="http://schemas.microsoft.com/office/powerpoint/2010/main" val="155134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a:t>
            </a:r>
          </a:p>
        </p:txBody>
      </p:sp>
      <p:sp>
        <p:nvSpPr>
          <p:cNvPr id="3" name="Content Placeholder 2"/>
          <p:cNvSpPr>
            <a:spLocks noGrp="1"/>
          </p:cNvSpPr>
          <p:nvPr>
            <p:ph idx="1"/>
          </p:nvPr>
        </p:nvSpPr>
        <p:spPr/>
        <p:txBody>
          <a:bodyPr/>
          <a:lstStyle/>
          <a:p>
            <a:r>
              <a:rPr lang="en-US" dirty="0"/>
              <a:t>An algorithm is a step-by-step procedure or set of rules designed to solve a specific problem or perform a particular task. It outlines the sequence of actions or operations required to achieve a desired outcome. Algorithms are used in various fields, including mathematics, computer science, engineering, and everyday life, to solve problems efficiently and systematically. They are fundamental to computer programming and serve as the foundation for developing software and designing algorithms for tasks such as sorting data, searching for information, or solving complex computational problems.</a:t>
            </a:r>
            <a:endParaRPr lang="en-US" dirty="0"/>
          </a:p>
        </p:txBody>
      </p:sp>
    </p:spTree>
    <p:extLst>
      <p:ext uri="{BB962C8B-B14F-4D97-AF65-F5344CB8AC3E}">
        <p14:creationId xmlns:p14="http://schemas.microsoft.com/office/powerpoint/2010/main" val="37234934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What's the purpose of algorithm</a:t>
            </a:r>
          </a:p>
        </p:txBody>
      </p:sp>
      <p:sp>
        <p:nvSpPr>
          <p:cNvPr id="3" name="Content Placeholder 2"/>
          <p:cNvSpPr>
            <a:spLocks noGrp="1"/>
          </p:cNvSpPr>
          <p:nvPr>
            <p:ph idx="1"/>
          </p:nvPr>
        </p:nvSpPr>
        <p:spPr/>
        <p:txBody>
          <a:bodyPr/>
          <a:lstStyle/>
          <a:p>
            <a:r>
              <a:rPr lang="en-US" dirty="0"/>
              <a:t>In short:</a:t>
            </a:r>
          </a:p>
          <a:p>
            <a:endParaRPr lang="en-US" dirty="0"/>
          </a:p>
          <a:p>
            <a:r>
              <a:rPr lang="en-US" dirty="0"/>
              <a:t>The purpose of an algorithm is to provide a systematic and efficient method for solving a specific problem or performing a task.</a:t>
            </a:r>
          </a:p>
          <a:p>
            <a:r>
              <a:rPr lang="en-US" dirty="0"/>
              <a:t>It outlines a sequence of steps or instructions that, when followed, lead to the desired outcome.</a:t>
            </a:r>
          </a:p>
          <a:p>
            <a:r>
              <a:rPr lang="en-US" dirty="0"/>
              <a:t>Algorithms are used in various fields, including computer science, mathematics, engineering, and everyday life, to automate processes, optimize solutions, and solve complex problems.</a:t>
            </a:r>
          </a:p>
        </p:txBody>
      </p:sp>
    </p:spTree>
    <p:extLst>
      <p:ext uri="{BB962C8B-B14F-4D97-AF65-F5344CB8AC3E}">
        <p14:creationId xmlns:p14="http://schemas.microsoft.com/office/powerpoint/2010/main" val="32096015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does programming help in feature</a:t>
            </a:r>
          </a:p>
        </p:txBody>
      </p:sp>
      <p:sp>
        <p:nvSpPr>
          <p:cNvPr id="3" name="Content Placeholder 2"/>
          <p:cNvSpPr>
            <a:spLocks noGrp="1"/>
          </p:cNvSpPr>
          <p:nvPr>
            <p:ph idx="1"/>
          </p:nvPr>
        </p:nvSpPr>
        <p:spPr>
          <a:xfrm>
            <a:off x="677334" y="1658319"/>
            <a:ext cx="8596668" cy="4383043"/>
          </a:xfrm>
        </p:spPr>
        <p:txBody>
          <a:bodyPr>
            <a:normAutofit fontScale="92500" lnSpcReduction="20000"/>
          </a:bodyPr>
          <a:lstStyle/>
          <a:p>
            <a:r>
              <a:rPr lang="en-US" dirty="0"/>
              <a:t>In short:</a:t>
            </a:r>
          </a:p>
          <a:p>
            <a:endParaRPr lang="en-US" dirty="0"/>
          </a:p>
          <a:p>
            <a:r>
              <a:rPr lang="en-US" dirty="0"/>
              <a:t>- **Problem-Solving Skills**: Programming enhances problem-solving abilities by teaching logical thinking and systematic approaches to addressing challenges.</a:t>
            </a:r>
          </a:p>
          <a:p>
            <a:r>
              <a:rPr lang="en-US" dirty="0"/>
              <a:t>  </a:t>
            </a:r>
          </a:p>
          <a:p>
            <a:r>
              <a:rPr lang="en-US" dirty="0"/>
              <a:t>- **Versatility**: Programming skills are applicable across various industries and domains, offering diverse career opportunities in technology, finance, healthcare, entertainment, and more.</a:t>
            </a:r>
          </a:p>
          <a:p>
            <a:endParaRPr lang="en-US" dirty="0"/>
          </a:p>
          <a:p>
            <a:r>
              <a:rPr lang="en-US" dirty="0"/>
              <a:t>- **Innovation and Creativity**: Programming empowers individuals to create innovative solutions, develop new technologies, and contribute to advancements in society.</a:t>
            </a:r>
          </a:p>
          <a:p>
            <a:endParaRPr lang="en-US" dirty="0"/>
          </a:p>
          <a:p>
            <a:r>
              <a:rPr lang="en-US" dirty="0"/>
              <a:t>- **Automation and Efficiency**: Programming enables automation of tasks, streamlining processes, improving efficiency, and reducing manual labor.</a:t>
            </a:r>
          </a:p>
          <a:p>
            <a:endParaRPr lang="en-US" dirty="0"/>
          </a:p>
        </p:txBody>
      </p:sp>
    </p:spTree>
    <p:extLst>
      <p:ext uri="{BB962C8B-B14F-4D97-AF65-F5344CB8AC3E}">
        <p14:creationId xmlns:p14="http://schemas.microsoft.com/office/powerpoint/2010/main" val="333113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457" y="650929"/>
            <a:ext cx="8608894" cy="4894464"/>
          </a:xfrm>
        </p:spPr>
      </p:pic>
    </p:spTree>
    <p:extLst>
      <p:ext uri="{BB962C8B-B14F-4D97-AF65-F5344CB8AC3E}">
        <p14:creationId xmlns:p14="http://schemas.microsoft.com/office/powerpoint/2010/main" val="10559550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22" y="216977"/>
            <a:ext cx="8561080" cy="5824386"/>
          </a:xfrm>
        </p:spPr>
        <p:txBody>
          <a:bodyPr>
            <a:normAutofit fontScale="92500" lnSpcReduction="20000"/>
          </a:bodyPr>
          <a:lstStyle/>
          <a:p>
            <a:r>
              <a:rPr lang="en-US" dirty="0"/>
              <a:t>- **Critical Thinking**: Programming fosters critical thinking skills by requiring analysis, evaluation, and optimization of code and algorithms.</a:t>
            </a:r>
          </a:p>
          <a:p>
            <a:endParaRPr lang="en-US" dirty="0"/>
          </a:p>
          <a:p>
            <a:r>
              <a:rPr lang="en-US" dirty="0"/>
              <a:t>- **Global Collaboration**: Programming facilitates collaboration and communication with individuals worldwide, fostering global connections and teamwork.</a:t>
            </a:r>
          </a:p>
          <a:p>
            <a:endParaRPr lang="en-US" dirty="0"/>
          </a:p>
          <a:p>
            <a:r>
              <a:rPr lang="en-US" dirty="0"/>
              <a:t>- **Adaptability**: Programming teaches adaptability, as technologies and programming languages evolve, requiring continuous learning and skill development.</a:t>
            </a:r>
          </a:p>
          <a:p>
            <a:endParaRPr lang="en-US" dirty="0"/>
          </a:p>
          <a:p>
            <a:r>
              <a:rPr lang="en-US" dirty="0"/>
              <a:t>- **Financial Opportunities**: Proficiency in programming can lead to lucrative career opportunities, with high demand and competitive salaries in the tech industry.</a:t>
            </a:r>
          </a:p>
          <a:p>
            <a:endParaRPr lang="en-US" dirty="0"/>
          </a:p>
          <a:p>
            <a:r>
              <a:rPr lang="en-US" dirty="0"/>
              <a:t>- **Empowerment**: Programming empowers individuals to create their own digital solutions, build businesses, and pursue entrepreneurial ventures.</a:t>
            </a:r>
          </a:p>
          <a:p>
            <a:endParaRPr lang="en-US" dirty="0"/>
          </a:p>
          <a:p>
            <a:r>
              <a:rPr lang="en-US" dirty="0"/>
              <a:t>- **Problem-Solving for Social Impact**: Programming can be used to address societal challenges, such as poverty, education, healthcare, and environmental sustainability, contributing to positive social change.</a:t>
            </a:r>
          </a:p>
          <a:p>
            <a:endParaRPr lang="en-US" dirty="0"/>
          </a:p>
        </p:txBody>
      </p:sp>
    </p:spTree>
    <p:extLst>
      <p:ext uri="{BB962C8B-B14F-4D97-AF65-F5344CB8AC3E}">
        <p14:creationId xmlns:p14="http://schemas.microsoft.com/office/powerpoint/2010/main" val="6742413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programming language</a:t>
            </a:r>
          </a:p>
        </p:txBody>
      </p:sp>
      <p:sp>
        <p:nvSpPr>
          <p:cNvPr id="3" name="Content Placeholder 2"/>
          <p:cNvSpPr>
            <a:spLocks noGrp="1"/>
          </p:cNvSpPr>
          <p:nvPr>
            <p:ph idx="1"/>
          </p:nvPr>
        </p:nvSpPr>
        <p:spPr/>
        <p:txBody>
          <a:bodyPr>
            <a:normAutofit lnSpcReduction="10000"/>
          </a:bodyPr>
          <a:lstStyle/>
          <a:p>
            <a:r>
              <a:rPr lang="en-US" dirty="0"/>
              <a:t>Basic Programming Languages:</a:t>
            </a:r>
          </a:p>
          <a:p>
            <a:endParaRPr lang="en-US" dirty="0"/>
          </a:p>
          <a:p>
            <a:r>
              <a:rPr lang="en-US" dirty="0"/>
              <a:t>1. Python</a:t>
            </a:r>
          </a:p>
          <a:p>
            <a:r>
              <a:rPr lang="en-US" dirty="0"/>
              <a:t>2. JavaScript</a:t>
            </a:r>
          </a:p>
          <a:p>
            <a:r>
              <a:rPr lang="en-US" dirty="0"/>
              <a:t>3. HTML/CSS</a:t>
            </a:r>
          </a:p>
          <a:p>
            <a:r>
              <a:rPr lang="en-US" dirty="0"/>
              <a:t>4. Java</a:t>
            </a:r>
          </a:p>
          <a:p>
            <a:r>
              <a:rPr lang="en-US" dirty="0"/>
              <a:t>5. Scratch</a:t>
            </a:r>
          </a:p>
          <a:p>
            <a:r>
              <a:rPr lang="en-US" dirty="0"/>
              <a:t>6. C</a:t>
            </a:r>
          </a:p>
          <a:p>
            <a:r>
              <a:rPr lang="en-US" dirty="0"/>
              <a:t>7. Swift</a:t>
            </a:r>
          </a:p>
          <a:p>
            <a:r>
              <a:rPr lang="en-US" dirty="0"/>
              <a:t>8. SQL</a:t>
            </a:r>
          </a:p>
        </p:txBody>
      </p:sp>
    </p:spTree>
    <p:extLst>
      <p:ext uri="{BB962C8B-B14F-4D97-AF65-F5344CB8AC3E}">
        <p14:creationId xmlns:p14="http://schemas.microsoft.com/office/powerpoint/2010/main" val="3064811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Basics of Microsoft Office</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Microsoft Office is a suite of productivity software developed by Microsoft. It includes applications such as Word (for word processing), Excel (for spreadsheets), PowerPoint (for presentations), Outlook (for email and calendar management), Access (for database management), and more. Microsoft Office is widely used in both personal and professional settings for creating documents, analyzing data, delivering presentations, and managing communications.</a:t>
            </a:r>
          </a:p>
        </p:txBody>
      </p:sp>
    </p:spTree>
    <p:extLst>
      <p:ext uri="{BB962C8B-B14F-4D97-AF65-F5344CB8AC3E}">
        <p14:creationId xmlns:p14="http://schemas.microsoft.com/office/powerpoint/2010/main" val="33540287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327" y="2841356"/>
            <a:ext cx="8596668" cy="1320800"/>
          </a:xfrm>
        </p:spPr>
        <p:txBody>
          <a:bodyPr/>
          <a:lstStyle/>
          <a:p>
            <a:pPr algn="ctr"/>
            <a:r>
              <a:rPr lang="en-US" dirty="0" smtClean="0"/>
              <a:t>Microsoft office Course Detailed</a:t>
            </a:r>
            <a:endParaRPr lang="en-US" dirty="0"/>
          </a:p>
        </p:txBody>
      </p:sp>
    </p:spTree>
    <p:extLst>
      <p:ext uri="{BB962C8B-B14F-4D97-AF65-F5344CB8AC3E}">
        <p14:creationId xmlns:p14="http://schemas.microsoft.com/office/powerpoint/2010/main" val="1959008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Any queries ?</a:t>
            </a:r>
            <a:br>
              <a:rPr lang="en-US" dirty="0" smtClean="0"/>
            </a:br>
            <a:r>
              <a:rPr lang="en-US" dirty="0" smtClean="0"/>
              <a:t/>
            </a:r>
            <a:br>
              <a:rPr lang="en-US" dirty="0" smtClean="0"/>
            </a:br>
            <a:r>
              <a:rPr lang="en-US" dirty="0" smtClean="0"/>
              <a:t>Thank you</a:t>
            </a:r>
            <a:endParaRPr lang="en-US" dirty="0"/>
          </a:p>
        </p:txBody>
      </p:sp>
      <p:sp>
        <p:nvSpPr>
          <p:cNvPr id="5" name="Text Placeholder 4"/>
          <p:cNvSpPr>
            <a:spLocks noGrp="1"/>
          </p:cNvSpPr>
          <p:nvPr>
            <p:ph type="body" idx="1"/>
          </p:nvPr>
        </p:nvSpPr>
        <p:spPr>
          <a:xfrm>
            <a:off x="677335" y="4527447"/>
            <a:ext cx="8596668" cy="1993273"/>
          </a:xfrm>
        </p:spPr>
        <p:txBody>
          <a:bodyPr>
            <a:noAutofit/>
          </a:bodyPr>
          <a:lstStyle/>
          <a:p>
            <a:r>
              <a:rPr lang="en-US" sz="2000" dirty="0" smtClean="0">
                <a:solidFill>
                  <a:schemeClr val="tx1"/>
                </a:solidFill>
              </a:rPr>
              <a:t>Contact: +91 8940940853</a:t>
            </a:r>
          </a:p>
          <a:p>
            <a:r>
              <a:rPr lang="en-US" sz="2000" dirty="0" err="1" smtClean="0">
                <a:solidFill>
                  <a:schemeClr val="tx1"/>
                </a:solidFill>
              </a:rPr>
              <a:t>Instagram</a:t>
            </a:r>
            <a:r>
              <a:rPr lang="en-US" sz="2000" dirty="0" smtClean="0">
                <a:solidFill>
                  <a:schemeClr val="tx1"/>
                </a:solidFill>
              </a:rPr>
              <a:t> :@</a:t>
            </a:r>
            <a:r>
              <a:rPr lang="en-US" sz="2800" b="1" dirty="0" smtClean="0">
                <a:solidFill>
                  <a:schemeClr val="tx1"/>
                </a:solidFill>
              </a:rPr>
              <a:t>captech2024</a:t>
            </a:r>
            <a:endParaRPr lang="en-US" sz="2800" dirty="0" smtClean="0">
              <a:solidFill>
                <a:schemeClr val="tx1"/>
              </a:solidFill>
            </a:endParaRPr>
          </a:p>
          <a:p>
            <a:r>
              <a:rPr lang="en-US" sz="2000" dirty="0" smtClean="0">
                <a:solidFill>
                  <a:schemeClr val="tx1"/>
                </a:solidFill>
              </a:rPr>
              <a:t>Facebook: </a:t>
            </a:r>
            <a:r>
              <a:rPr lang="en-US" sz="2400" b="1" dirty="0" err="1">
                <a:solidFill>
                  <a:schemeClr val="tx1"/>
                </a:solidFill>
              </a:rPr>
              <a:t>Captech</a:t>
            </a:r>
            <a:r>
              <a:rPr lang="en-US" sz="2400" b="1" dirty="0">
                <a:solidFill>
                  <a:schemeClr val="tx1"/>
                </a:solidFill>
              </a:rPr>
              <a:t> </a:t>
            </a:r>
            <a:r>
              <a:rPr lang="en-US" sz="2400" b="1" dirty="0" err="1">
                <a:solidFill>
                  <a:schemeClr val="tx1"/>
                </a:solidFill>
              </a:rPr>
              <a:t>Ghm</a:t>
            </a:r>
            <a:r>
              <a:rPr lang="en-US" sz="2000" b="1" dirty="0">
                <a:solidFill>
                  <a:schemeClr val="tx1"/>
                </a:solidFill>
              </a:rPr>
              <a:t> </a:t>
            </a:r>
            <a:endParaRPr lang="en-US" sz="2000" dirty="0" smtClean="0">
              <a:solidFill>
                <a:schemeClr val="tx1"/>
              </a:solidFill>
            </a:endParaRPr>
          </a:p>
          <a:p>
            <a:r>
              <a:rPr lang="en-US" sz="2000" dirty="0" smtClean="0">
                <a:solidFill>
                  <a:schemeClr val="tx1"/>
                </a:solidFill>
              </a:rPr>
              <a:t>Email: </a:t>
            </a:r>
            <a:r>
              <a:rPr lang="en-US" sz="2400" b="1" dirty="0">
                <a:solidFill>
                  <a:schemeClr val="tx1"/>
                </a:solidFill>
              </a:rPr>
              <a:t>captech2024@gmail.com</a:t>
            </a:r>
            <a:endParaRPr lang="en-US" sz="20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428" y="272544"/>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401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hardware</a:t>
            </a:r>
          </a:p>
        </p:txBody>
      </p:sp>
      <p:sp>
        <p:nvSpPr>
          <p:cNvPr id="3" name="Content Placeholder 2"/>
          <p:cNvSpPr>
            <a:spLocks noGrp="1"/>
          </p:cNvSpPr>
          <p:nvPr>
            <p:ph idx="1"/>
          </p:nvPr>
        </p:nvSpPr>
        <p:spPr/>
        <p:txBody>
          <a:bodyPr/>
          <a:lstStyle/>
          <a:p>
            <a:r>
              <a:rPr lang="en-US" dirty="0"/>
              <a:t>Hardware refers to the physical components of a computer or electronic device that you can touch and see. It includes things like the computer's central processing unit (CPU), memory (RAM), storage devices (hard drives, solid-state drives), input devices (keyboard, mouse, touchpad), output devices (monitor, printer, speakers), and networking equipment (network interface cards, routers).</a:t>
            </a:r>
          </a:p>
        </p:txBody>
      </p:sp>
    </p:spTree>
    <p:extLst>
      <p:ext uri="{BB962C8B-B14F-4D97-AF65-F5344CB8AC3E}">
        <p14:creationId xmlns:p14="http://schemas.microsoft.com/office/powerpoint/2010/main" val="2632970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TotalTime>
  <Words>4999</Words>
  <Application>Microsoft Office PowerPoint</Application>
  <PresentationFormat>Widescreen</PresentationFormat>
  <Paragraphs>395</Paragraphs>
  <Slides>84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Trebuchet MS</vt:lpstr>
      <vt:lpstr>Wingdings 3</vt:lpstr>
      <vt:lpstr>Facet</vt:lpstr>
      <vt:lpstr>Basics of computer and programming</vt:lpstr>
      <vt:lpstr>what is computer</vt:lpstr>
      <vt:lpstr>Parts of computer</vt:lpstr>
      <vt:lpstr>Uses of computer</vt:lpstr>
      <vt:lpstr>Computer Generations</vt:lpstr>
      <vt:lpstr>PowerPoint Presentation</vt:lpstr>
      <vt:lpstr>PowerPoint Presentation</vt:lpstr>
      <vt:lpstr>PowerPoint Presentation</vt:lpstr>
      <vt:lpstr>What is hardware</vt:lpstr>
      <vt:lpstr>Some Hardware components</vt:lpstr>
      <vt:lpstr>Uses of Hardware</vt:lpstr>
      <vt:lpstr>What is software</vt:lpstr>
      <vt:lpstr>Some software</vt:lpstr>
      <vt:lpstr>Uses of software</vt:lpstr>
      <vt:lpstr>What is Operating System</vt:lpstr>
      <vt:lpstr>Types of Operating System</vt:lpstr>
      <vt:lpstr>Uses of Operating System</vt:lpstr>
      <vt:lpstr>PowerPoint Presentation</vt:lpstr>
      <vt:lpstr>What is Windows</vt:lpstr>
      <vt:lpstr>What is Uses of windows</vt:lpstr>
      <vt:lpstr>PowerPoint Presentation</vt:lpstr>
      <vt:lpstr>What is the difference between MAC, Windows, Linux</vt:lpstr>
      <vt:lpstr>What is CPU</vt:lpstr>
      <vt:lpstr>Uses of CPU</vt:lpstr>
      <vt:lpstr>Inside CPU</vt:lpstr>
      <vt:lpstr>Part 1 end </vt:lpstr>
      <vt:lpstr>What is internet</vt:lpstr>
      <vt:lpstr>What is the use of internet</vt:lpstr>
      <vt:lpstr>what is processor </vt:lpstr>
      <vt:lpstr>What is the use of processor</vt:lpstr>
      <vt:lpstr>What is primary and secondary memory</vt:lpstr>
      <vt:lpstr>What is RAM</vt:lpstr>
      <vt:lpstr>What is use of RAM</vt:lpstr>
      <vt:lpstr>What is ROM</vt:lpstr>
      <vt:lpstr>What is use of ROM</vt:lpstr>
      <vt:lpstr>What is Virus</vt:lpstr>
      <vt:lpstr>What is the use of antivirus</vt:lpstr>
      <vt:lpstr>Security system in Computer</vt:lpstr>
      <vt:lpstr>What is SSD</vt:lpstr>
      <vt:lpstr>What is the use of SSD</vt:lpstr>
      <vt:lpstr>Hardisk vs SSD</vt:lpstr>
      <vt:lpstr>Graphic card</vt:lpstr>
      <vt:lpstr>Mother board</vt:lpstr>
      <vt:lpstr>UPS and its Uses</vt:lpstr>
      <vt:lpstr>Wifi and its uses </vt:lpstr>
      <vt:lpstr>shortcut keys</vt:lpstr>
      <vt:lpstr>Google</vt:lpstr>
      <vt:lpstr>What is chrome</vt:lpstr>
      <vt:lpstr>What is Email</vt:lpstr>
      <vt:lpstr>Gmail</vt:lpstr>
      <vt:lpstr>Features of Gmail</vt:lpstr>
      <vt:lpstr>Uses of Gmail</vt:lpstr>
      <vt:lpstr>Secure Gmail</vt:lpstr>
      <vt:lpstr> Monitor your device</vt:lpstr>
      <vt:lpstr> How do I Build my own PC</vt:lpstr>
      <vt:lpstr>Part 2 end</vt:lpstr>
      <vt:lpstr>What is Machine level Language</vt:lpstr>
      <vt:lpstr>What is the use of Machine Level language</vt:lpstr>
      <vt:lpstr>What is high level language </vt:lpstr>
      <vt:lpstr>What is the use of High level Language</vt:lpstr>
      <vt:lpstr>What is coding</vt:lpstr>
      <vt:lpstr>What is programming</vt:lpstr>
      <vt:lpstr>What is difference between programming and coding</vt:lpstr>
      <vt:lpstr>WHAT IS THE USE OF PROGRAMMING</vt:lpstr>
      <vt:lpstr>Platform for programming</vt:lpstr>
      <vt:lpstr>What is full stack web developing</vt:lpstr>
      <vt:lpstr>What is app development</vt:lpstr>
      <vt:lpstr>What is AI</vt:lpstr>
      <vt:lpstr>Fundamentals of programming</vt:lpstr>
      <vt:lpstr>Logic behind programming</vt:lpstr>
      <vt:lpstr>Syntax</vt:lpstr>
      <vt:lpstr>Variable, function, identifier, object oriented programming</vt:lpstr>
      <vt:lpstr>PowerPoint Presentation</vt:lpstr>
      <vt:lpstr> Interpreters</vt:lpstr>
      <vt:lpstr>Compiler</vt:lpstr>
      <vt:lpstr>How to setup environment</vt:lpstr>
      <vt:lpstr>Algorithm</vt:lpstr>
      <vt:lpstr>What's the purpose of algorithm</vt:lpstr>
      <vt:lpstr> How does programming help in feature</vt:lpstr>
      <vt:lpstr>PowerPoint Presentation</vt:lpstr>
      <vt:lpstr>Basic programming language</vt:lpstr>
      <vt:lpstr>Basics of Microsoft Office</vt:lpstr>
      <vt:lpstr>Microsoft office Course Detailed</vt:lpstr>
      <vt:lpstr>Any queries ?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computer and programming</dc:title>
  <dc:creator>admin</dc:creator>
  <cp:lastModifiedBy>admin</cp:lastModifiedBy>
  <cp:revision>17</cp:revision>
  <dcterms:created xsi:type="dcterms:W3CDTF">2024-03-31T06:57:48Z</dcterms:created>
  <dcterms:modified xsi:type="dcterms:W3CDTF">2024-04-01T15:54:20Z</dcterms:modified>
</cp:coreProperties>
</file>