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5AA9DA-341C-403A-A535-7DF961DE0870}"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71F80-75DC-4419-B826-6A53E04ED3AE}" type="slidenum">
              <a:rPr lang="en-US" smtClean="0"/>
              <a:t>‹#›</a:t>
            </a:fld>
            <a:endParaRPr lang="en-US"/>
          </a:p>
        </p:txBody>
      </p:sp>
    </p:spTree>
    <p:extLst>
      <p:ext uri="{BB962C8B-B14F-4D97-AF65-F5344CB8AC3E}">
        <p14:creationId xmlns:p14="http://schemas.microsoft.com/office/powerpoint/2010/main" val="380410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371F80-75DC-4419-B826-6A53E04ED3AE}" type="slidenum">
              <a:rPr lang="en-US" smtClean="0"/>
              <a:t>1</a:t>
            </a:fld>
            <a:endParaRPr lang="en-US"/>
          </a:p>
        </p:txBody>
      </p:sp>
    </p:spTree>
    <p:extLst>
      <p:ext uri="{BB962C8B-B14F-4D97-AF65-F5344CB8AC3E}">
        <p14:creationId xmlns:p14="http://schemas.microsoft.com/office/powerpoint/2010/main" val="3277174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8BC909-BDE4-4B10-A6A1-126C0E8D6229}"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E01F74-EA4D-40C5-A63F-A50CAABC5110}"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EA3535-8F66-48DE-B5B9-17D55EBC83AD}"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6BC0C7C-F748-4CCB-8471-AEE45E5C6258}"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30E43E86-2CCF-4851-AD96-D4A5DBB495AF}"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A5D73FFE-F0AC-4EBD-B5AD-14E8800E5BA3}"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D49ACF-377D-46F3-B254-F03FEF3A685E}"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D0C6B0-13D1-4EAC-9C79-8D8C50F9B506}"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8D2BEC6-82B8-4526-A1E3-A0554647137F}"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F6930D-E8CB-40AB-B214-221E9CDD695F}" type="datetime1">
              <a:rPr lang="en-US" smtClean="0"/>
              <a:t>12/3/2023</a:t>
            </a:fld>
            <a:endParaRPr lang="en-US" dirty="0"/>
          </a:p>
        </p:txBody>
      </p:sp>
      <p:sp>
        <p:nvSpPr>
          <p:cNvPr id="5" name="Footer Placeholder 4"/>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65F056-DF11-483B-B5C5-98AA4A57E395}"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D951586-F387-48F7-8B50-38D78E266604}" type="datetime1">
              <a:rPr lang="en-US" smtClean="0"/>
              <a:t>12/3/2023</a:t>
            </a:fld>
            <a:endParaRPr lang="en-US" dirty="0"/>
          </a:p>
        </p:txBody>
      </p:sp>
      <p:sp>
        <p:nvSpPr>
          <p:cNvPr id="8" name="Footer Placeholder 7"/>
          <p:cNvSpPr>
            <a:spLocks noGrp="1"/>
          </p:cNvSpPr>
          <p:nvPr>
            <p:ph type="ftr" sz="quarter" idx="11"/>
          </p:nvPr>
        </p:nvSpPr>
        <p:spPr/>
        <p:txBody>
          <a:bodyPr/>
          <a:lstStyle/>
          <a:p>
            <a:r>
              <a:rPr lang="en-US" smtClean="0"/>
              <a:t>HORUS EDUCATION</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D08C8C-0ABA-48A9-BDE5-BA024DA64247}" type="datetime1">
              <a:rPr lang="en-US" smtClean="0"/>
              <a:t>12/3/2023</a:t>
            </a:fld>
            <a:endParaRPr lang="en-US" dirty="0"/>
          </a:p>
        </p:txBody>
      </p:sp>
      <p:sp>
        <p:nvSpPr>
          <p:cNvPr id="4" name="Footer Placeholder 3"/>
          <p:cNvSpPr>
            <a:spLocks noGrp="1"/>
          </p:cNvSpPr>
          <p:nvPr>
            <p:ph type="ftr" sz="quarter" idx="11"/>
          </p:nvPr>
        </p:nvSpPr>
        <p:spPr/>
        <p:txBody>
          <a:bodyPr/>
          <a:lstStyle/>
          <a:p>
            <a:r>
              <a:rPr lang="en-US" smtClean="0"/>
              <a:t>HORUS EDUCATION</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8E876-1A30-42F0-AAE7-25D410163A76}" type="datetime1">
              <a:rPr lang="en-US" smtClean="0"/>
              <a:t>12/3/2023</a:t>
            </a:fld>
            <a:endParaRPr lang="en-US" dirty="0"/>
          </a:p>
        </p:txBody>
      </p:sp>
      <p:sp>
        <p:nvSpPr>
          <p:cNvPr id="3" name="Footer Placeholder 2"/>
          <p:cNvSpPr>
            <a:spLocks noGrp="1"/>
          </p:cNvSpPr>
          <p:nvPr>
            <p:ph type="ftr" sz="quarter" idx="11"/>
          </p:nvPr>
        </p:nvSpPr>
        <p:spPr/>
        <p:txBody>
          <a:bodyPr/>
          <a:lstStyle/>
          <a:p>
            <a:r>
              <a:rPr lang="en-US" smtClean="0"/>
              <a:t>HORUS EDUCATION</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12959F-9041-4759-9CB7-22A360D55A30}"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4A18D5-AE01-431D-9548-98C8C9A7D06D}" type="datetime1">
              <a:rPr lang="en-US" smtClean="0"/>
              <a:t>12/3/2023</a:t>
            </a:fld>
            <a:endParaRPr lang="en-US" dirty="0"/>
          </a:p>
        </p:txBody>
      </p:sp>
      <p:sp>
        <p:nvSpPr>
          <p:cNvPr id="6" name="Footer Placeholder 5"/>
          <p:cNvSpPr>
            <a:spLocks noGrp="1"/>
          </p:cNvSpPr>
          <p:nvPr>
            <p:ph type="ftr" sz="quarter" idx="11"/>
          </p:nvPr>
        </p:nvSpPr>
        <p:spPr/>
        <p:txBody>
          <a:bodyPr/>
          <a:lstStyle/>
          <a:p>
            <a:r>
              <a:rPr lang="en-US" smtClean="0"/>
              <a:t>HORUS EDUCATION</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63A8269-4329-4711-8832-69DCEFD40908}" type="datetime1">
              <a:rPr lang="en-US" smtClean="0"/>
              <a:t>12/3/2023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HORUS EDUCATION</a:t>
            </a:r>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5" y="624110"/>
            <a:ext cx="8911687" cy="724243"/>
          </a:xfrm>
        </p:spPr>
        <p:txBody>
          <a:bodyPr/>
          <a:lstStyle/>
          <a:p>
            <a:pPr algn="ctr"/>
            <a:r>
              <a:rPr lang="en-US" dirty="0"/>
              <a:t>Python If ... </a:t>
            </a:r>
            <a:r>
              <a:rPr lang="en-US" dirty="0" smtClean="0"/>
              <a:t>Else</a:t>
            </a:r>
            <a:endParaRPr lang="en-US" dirty="0"/>
          </a:p>
        </p:txBody>
      </p:sp>
      <p:sp>
        <p:nvSpPr>
          <p:cNvPr id="5" name="Content Placeholder 4"/>
          <p:cNvSpPr>
            <a:spLocks noGrp="1"/>
          </p:cNvSpPr>
          <p:nvPr>
            <p:ph idx="1"/>
          </p:nvPr>
        </p:nvSpPr>
        <p:spPr>
          <a:xfrm>
            <a:off x="2589212" y="1348353"/>
            <a:ext cx="8915400" cy="5377911"/>
          </a:xfrm>
        </p:spPr>
        <p:txBody>
          <a:bodyPr>
            <a:normAutofit fontScale="92500" lnSpcReduction="10000"/>
          </a:bodyPr>
          <a:lstStyle/>
          <a:p>
            <a:r>
              <a:rPr lang="en-US" dirty="0"/>
              <a:t>Python − if-else Statement</a:t>
            </a:r>
          </a:p>
          <a:p>
            <a:r>
              <a:rPr lang="en-US" sz="2100" dirty="0"/>
              <a:t>Along with the </a:t>
            </a:r>
            <a:r>
              <a:rPr lang="en-US" sz="2100" b="1" dirty="0"/>
              <a:t>if</a:t>
            </a:r>
            <a:r>
              <a:rPr lang="en-US" sz="2100" dirty="0"/>
              <a:t> statement, </a:t>
            </a:r>
            <a:r>
              <a:rPr lang="en-US" sz="2100" b="1" dirty="0"/>
              <a:t>else</a:t>
            </a:r>
            <a:r>
              <a:rPr lang="en-US" sz="2100" dirty="0"/>
              <a:t> keyword can also be optionally used. It provides an alternate block of statements to be executed if the Boolean expression (in if statement) is not true. this flowchart shows how else block is used</a:t>
            </a:r>
            <a:r>
              <a:rPr lang="en-US" sz="2100" dirty="0" smtClean="0"/>
              <a:t>.</a:t>
            </a:r>
          </a:p>
          <a:p>
            <a:r>
              <a:rPr lang="en-US" sz="2100" b="1" dirty="0" smtClean="0"/>
              <a:t>SYNTAX:</a:t>
            </a:r>
          </a:p>
          <a:p>
            <a:pPr marL="0" indent="0">
              <a:buNone/>
            </a:pPr>
            <a:r>
              <a:rPr lang="en-US" dirty="0"/>
              <a:t>if </a:t>
            </a:r>
            <a:r>
              <a:rPr lang="en-US" dirty="0" err="1"/>
              <a:t>expr</a:t>
            </a:r>
            <a:r>
              <a:rPr lang="en-US" dirty="0"/>
              <a:t>==True:</a:t>
            </a:r>
          </a:p>
          <a:p>
            <a:pPr marL="0" indent="0">
              <a:buNone/>
            </a:pPr>
            <a:r>
              <a:rPr lang="en-US" dirty="0"/>
              <a:t>   stmt1</a:t>
            </a:r>
          </a:p>
          <a:p>
            <a:pPr marL="0" indent="0">
              <a:buNone/>
            </a:pPr>
            <a:r>
              <a:rPr lang="en-US" dirty="0"/>
              <a:t>   stmt2</a:t>
            </a:r>
          </a:p>
          <a:p>
            <a:pPr marL="0" indent="0">
              <a:buNone/>
            </a:pPr>
            <a:r>
              <a:rPr lang="en-US" dirty="0"/>
              <a:t>   stmt3</a:t>
            </a:r>
          </a:p>
          <a:p>
            <a:pPr marL="0" indent="0">
              <a:buNone/>
            </a:pPr>
            <a:r>
              <a:rPr lang="en-US" dirty="0"/>
              <a:t>else:</a:t>
            </a:r>
          </a:p>
          <a:p>
            <a:pPr marL="0" indent="0">
              <a:buNone/>
            </a:pPr>
            <a:r>
              <a:rPr lang="en-US" dirty="0"/>
              <a:t>   stmt4</a:t>
            </a:r>
          </a:p>
          <a:p>
            <a:pPr marL="0" indent="0">
              <a:buNone/>
            </a:pPr>
            <a:r>
              <a:rPr lang="en-US" dirty="0"/>
              <a:t>   stmt5</a:t>
            </a:r>
          </a:p>
          <a:p>
            <a:pPr marL="0" indent="0">
              <a:buNone/>
            </a:pPr>
            <a:r>
              <a:rPr lang="en-US" dirty="0"/>
              <a:t>   stmt6</a:t>
            </a:r>
          </a:p>
          <a:p>
            <a:pPr marL="0" indent="0">
              <a:buNone/>
            </a:pPr>
            <a:r>
              <a:rPr lang="en-US" dirty="0"/>
              <a:t>Stmt7</a:t>
            </a:r>
          </a:p>
        </p:txBody>
      </p:sp>
      <p:sp>
        <p:nvSpPr>
          <p:cNvPr id="6" name="TextBox 5"/>
          <p:cNvSpPr txBox="1"/>
          <p:nvPr/>
        </p:nvSpPr>
        <p:spPr>
          <a:xfrm>
            <a:off x="8474615" y="5734373"/>
            <a:ext cx="3029997" cy="369332"/>
          </a:xfrm>
          <a:prstGeom prst="rect">
            <a:avLst/>
          </a:prstGeom>
          <a:noFill/>
        </p:spPr>
        <p:txBody>
          <a:bodyPr wrap="none" rtlCol="0">
            <a:spAutoFit/>
          </a:bodyPr>
          <a:lstStyle/>
          <a:p>
            <a:r>
              <a:rPr lang="en-US" b="1" dirty="0" smtClean="0"/>
              <a:t>EXAMPLE FOR IF AND ELSE</a:t>
            </a:r>
            <a:endParaRPr lang="en-US" b="1" dirty="0"/>
          </a:p>
        </p:txBody>
      </p:sp>
      <p:sp>
        <p:nvSpPr>
          <p:cNvPr id="2" name="Footer Placeholder 1"/>
          <p:cNvSpPr>
            <a:spLocks noGrp="1"/>
          </p:cNvSpPr>
          <p:nvPr>
            <p:ph type="ftr" sz="quarter" idx="11"/>
          </p:nvPr>
        </p:nvSpPr>
        <p:spPr>
          <a:xfrm>
            <a:off x="7936127" y="6361139"/>
            <a:ext cx="7619999" cy="365125"/>
          </a:xfrm>
        </p:spPr>
        <p:txBody>
          <a:bodyPr/>
          <a:lstStyle/>
          <a:p>
            <a:r>
              <a:rPr lang="en-US" dirty="0" smtClean="0"/>
              <a:t>HORUS EDUCATION</a:t>
            </a:r>
            <a:endParaRPr lang="en-US" dirty="0"/>
          </a:p>
        </p:txBody>
      </p:sp>
    </p:spTree>
    <p:extLst>
      <p:ext uri="{BB962C8B-B14F-4D97-AF65-F5344CB8AC3E}">
        <p14:creationId xmlns:p14="http://schemas.microsoft.com/office/powerpoint/2010/main" val="365396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14144"/>
            <a:ext cx="8911687" cy="677748"/>
          </a:xfrm>
        </p:spPr>
        <p:txBody>
          <a:bodyPr>
            <a:normAutofit/>
          </a:bodyPr>
          <a:lstStyle/>
          <a:p>
            <a:pPr algn="ctr"/>
            <a:r>
              <a:rPr lang="en-US" dirty="0"/>
              <a:t>Python − </a:t>
            </a:r>
            <a:r>
              <a:rPr lang="en-US" dirty="0" err="1"/>
              <a:t>elif</a:t>
            </a:r>
            <a:r>
              <a:rPr lang="en-US" dirty="0"/>
              <a:t> </a:t>
            </a:r>
            <a:r>
              <a:rPr lang="en-US" dirty="0" smtClean="0"/>
              <a:t>Statement</a:t>
            </a:r>
            <a:endParaRPr lang="en-US" dirty="0"/>
          </a:p>
        </p:txBody>
      </p:sp>
      <p:sp>
        <p:nvSpPr>
          <p:cNvPr id="3" name="Content Placeholder 2"/>
          <p:cNvSpPr>
            <a:spLocks noGrp="1"/>
          </p:cNvSpPr>
          <p:nvPr>
            <p:ph idx="1"/>
          </p:nvPr>
        </p:nvSpPr>
        <p:spPr>
          <a:xfrm>
            <a:off x="2589212" y="1100380"/>
            <a:ext cx="8915400" cy="5501898"/>
          </a:xfrm>
        </p:spPr>
        <p:txBody>
          <a:bodyPr>
            <a:normAutofit/>
          </a:bodyPr>
          <a:lstStyle/>
          <a:p>
            <a:r>
              <a:rPr lang="en-US" sz="1900" dirty="0"/>
              <a:t>The </a:t>
            </a:r>
            <a:r>
              <a:rPr lang="en-US" sz="1900" b="1" dirty="0" err="1"/>
              <a:t>elif</a:t>
            </a:r>
            <a:r>
              <a:rPr lang="en-US" sz="1900" dirty="0"/>
              <a:t> statement allows you to check multiple expressions for TRUE and execute a block of code as soon as one of the conditions evaluates to TRUE.</a:t>
            </a:r>
            <a:br>
              <a:rPr lang="en-US" sz="1900" dirty="0"/>
            </a:br>
            <a:r>
              <a:rPr lang="en-US" sz="1900" dirty="0"/>
              <a:t>Similar to the </a:t>
            </a:r>
            <a:r>
              <a:rPr lang="en-US" sz="1900" b="1" dirty="0"/>
              <a:t>else</a:t>
            </a:r>
            <a:r>
              <a:rPr lang="en-US" sz="1900" dirty="0"/>
              <a:t> statement, the </a:t>
            </a:r>
            <a:r>
              <a:rPr lang="en-US" sz="1900" b="1" dirty="0" err="1"/>
              <a:t>elif</a:t>
            </a:r>
            <a:r>
              <a:rPr lang="en-US" sz="1900" dirty="0"/>
              <a:t> statement is optional. However, unlike </a:t>
            </a:r>
            <a:r>
              <a:rPr lang="en-US" sz="1900" b="1" dirty="0"/>
              <a:t>else</a:t>
            </a:r>
            <a:r>
              <a:rPr lang="en-US" sz="1900" dirty="0"/>
              <a:t>, for which there can be at the most one statement; there can be an arbitrary number of </a:t>
            </a:r>
            <a:r>
              <a:rPr lang="en-US" sz="1900" b="1" dirty="0" err="1"/>
              <a:t>elif</a:t>
            </a:r>
            <a:r>
              <a:rPr lang="en-US" sz="1900" dirty="0"/>
              <a:t> statements following an </a:t>
            </a:r>
            <a:r>
              <a:rPr lang="en-US" sz="1900" b="1" dirty="0"/>
              <a:t>if</a:t>
            </a:r>
            <a:r>
              <a:rPr lang="en-US" sz="1900" dirty="0" smtClean="0"/>
              <a:t>.</a:t>
            </a:r>
          </a:p>
          <a:p>
            <a:r>
              <a:rPr lang="en-US" b="1" dirty="0" smtClean="0"/>
              <a:t>SYNTAX:</a:t>
            </a:r>
          </a:p>
          <a:p>
            <a:pPr marL="0" indent="0">
              <a:buNone/>
            </a:pPr>
            <a:r>
              <a:rPr lang="en-US" dirty="0"/>
              <a:t>if expression1:</a:t>
            </a:r>
          </a:p>
          <a:p>
            <a:pPr marL="0" indent="0">
              <a:buNone/>
            </a:pPr>
            <a:r>
              <a:rPr lang="en-US" dirty="0"/>
              <a:t>   statement(s)</a:t>
            </a:r>
          </a:p>
          <a:p>
            <a:pPr marL="0" indent="0">
              <a:buNone/>
            </a:pPr>
            <a:r>
              <a:rPr lang="en-US" dirty="0" err="1"/>
              <a:t>elif</a:t>
            </a:r>
            <a:r>
              <a:rPr lang="en-US" dirty="0"/>
              <a:t> expression2:</a:t>
            </a:r>
          </a:p>
          <a:p>
            <a:pPr marL="0" indent="0">
              <a:buNone/>
            </a:pPr>
            <a:r>
              <a:rPr lang="en-US" dirty="0"/>
              <a:t>   statement(s)</a:t>
            </a:r>
          </a:p>
          <a:p>
            <a:pPr marL="0" indent="0">
              <a:buNone/>
            </a:pPr>
            <a:r>
              <a:rPr lang="en-US" dirty="0" err="1"/>
              <a:t>elif</a:t>
            </a:r>
            <a:r>
              <a:rPr lang="en-US" dirty="0"/>
              <a:t> expression3:</a:t>
            </a:r>
          </a:p>
          <a:p>
            <a:pPr marL="0" indent="0">
              <a:buNone/>
            </a:pPr>
            <a:r>
              <a:rPr lang="en-US" dirty="0"/>
              <a:t>   statement(s)</a:t>
            </a:r>
          </a:p>
          <a:p>
            <a:pPr marL="0" indent="0">
              <a:buNone/>
            </a:pPr>
            <a:r>
              <a:rPr lang="en-US" dirty="0"/>
              <a:t>else:</a:t>
            </a:r>
          </a:p>
          <a:p>
            <a:pPr marL="0" indent="0">
              <a:buNone/>
            </a:pPr>
            <a:r>
              <a:rPr lang="en-US" dirty="0"/>
              <a:t>   statement(s)</a:t>
            </a:r>
          </a:p>
        </p:txBody>
      </p:sp>
      <p:sp>
        <p:nvSpPr>
          <p:cNvPr id="4" name="TextBox 3"/>
          <p:cNvSpPr txBox="1"/>
          <p:nvPr/>
        </p:nvSpPr>
        <p:spPr>
          <a:xfrm>
            <a:off x="8586061" y="5176434"/>
            <a:ext cx="2220480" cy="369332"/>
          </a:xfrm>
          <a:prstGeom prst="rect">
            <a:avLst/>
          </a:prstGeom>
          <a:noFill/>
        </p:spPr>
        <p:txBody>
          <a:bodyPr wrap="none" rtlCol="0">
            <a:spAutoFit/>
          </a:bodyPr>
          <a:lstStyle/>
          <a:p>
            <a:r>
              <a:rPr lang="en-US" b="1" dirty="0"/>
              <a:t>EXAMPLE </a:t>
            </a:r>
            <a:r>
              <a:rPr lang="en-US" b="1" dirty="0" smtClean="0"/>
              <a:t>FOR ELIF </a:t>
            </a:r>
            <a:endParaRPr lang="en-US" b="1" dirty="0"/>
          </a:p>
        </p:txBody>
      </p:sp>
      <p:sp>
        <p:nvSpPr>
          <p:cNvPr id="5" name="Footer Placeholder 4"/>
          <p:cNvSpPr>
            <a:spLocks noGrp="1"/>
          </p:cNvSpPr>
          <p:nvPr>
            <p:ph type="ftr" sz="quarter" idx="11"/>
          </p:nvPr>
        </p:nvSpPr>
        <p:spPr>
          <a:xfrm>
            <a:off x="7046912" y="6345641"/>
            <a:ext cx="7619999" cy="365125"/>
          </a:xfrm>
        </p:spPr>
        <p:txBody>
          <a:bodyPr/>
          <a:lstStyle/>
          <a:p>
            <a:r>
              <a:rPr lang="en-US" dirty="0" smtClean="0"/>
              <a:t>HORUS EDUCATION</a:t>
            </a:r>
            <a:endParaRPr lang="en-US" dirty="0"/>
          </a:p>
        </p:txBody>
      </p:sp>
    </p:spTree>
    <p:extLst>
      <p:ext uri="{BB962C8B-B14F-4D97-AF65-F5344CB8AC3E}">
        <p14:creationId xmlns:p14="http://schemas.microsoft.com/office/powerpoint/2010/main" val="2154252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4243"/>
          </a:xfrm>
        </p:spPr>
        <p:txBody>
          <a:bodyPr/>
          <a:lstStyle/>
          <a:p>
            <a:pPr algn="ctr"/>
            <a:r>
              <a:rPr lang="en-US" dirty="0"/>
              <a:t>Python - Nested If </a:t>
            </a:r>
            <a:r>
              <a:rPr lang="en-US" dirty="0" smtClean="0"/>
              <a:t>Statements</a:t>
            </a:r>
            <a:endParaRPr lang="en-US" dirty="0"/>
          </a:p>
        </p:txBody>
      </p:sp>
      <p:sp>
        <p:nvSpPr>
          <p:cNvPr id="3" name="Content Placeholder 2"/>
          <p:cNvSpPr>
            <a:spLocks noGrp="1"/>
          </p:cNvSpPr>
          <p:nvPr>
            <p:ph idx="1"/>
          </p:nvPr>
        </p:nvSpPr>
        <p:spPr>
          <a:xfrm>
            <a:off x="2589212" y="1348353"/>
            <a:ext cx="8915400" cy="5346915"/>
          </a:xfrm>
        </p:spPr>
        <p:txBody>
          <a:bodyPr>
            <a:normAutofit fontScale="85000" lnSpcReduction="20000"/>
          </a:bodyPr>
          <a:lstStyle/>
          <a:p>
            <a:r>
              <a:rPr lang="en-US" sz="2100" dirty="0"/>
              <a:t>There may be a situation when you want to check for another condition after a condition resolves to true. In such a situation, you can use the nested </a:t>
            </a:r>
            <a:r>
              <a:rPr lang="en-US" sz="2100" b="1" dirty="0"/>
              <a:t>if</a:t>
            </a:r>
            <a:r>
              <a:rPr lang="en-US" sz="2100" dirty="0"/>
              <a:t> construct.</a:t>
            </a:r>
          </a:p>
          <a:p>
            <a:r>
              <a:rPr lang="en-US" sz="2100" dirty="0"/>
              <a:t>In a nested if construct, you can have an if...</a:t>
            </a:r>
            <a:r>
              <a:rPr lang="en-US" sz="2100" dirty="0" err="1"/>
              <a:t>elif</a:t>
            </a:r>
            <a:r>
              <a:rPr lang="en-US" sz="2100" dirty="0"/>
              <a:t>...else construct inside another if...</a:t>
            </a:r>
            <a:r>
              <a:rPr lang="en-US" sz="2100" dirty="0" err="1"/>
              <a:t>elif</a:t>
            </a:r>
            <a:r>
              <a:rPr lang="en-US" sz="2100" dirty="0"/>
              <a:t>...else construct.</a:t>
            </a:r>
          </a:p>
          <a:p>
            <a:r>
              <a:rPr lang="en-US" b="1" dirty="0" smtClean="0"/>
              <a:t>SYNTAX:</a:t>
            </a:r>
          </a:p>
          <a:p>
            <a:pPr marL="0" indent="0">
              <a:buNone/>
            </a:pPr>
            <a:r>
              <a:rPr lang="en-US" dirty="0">
                <a:solidFill>
                  <a:schemeClr val="tx1"/>
                </a:solidFill>
              </a:rPr>
              <a:t>if expression1:</a:t>
            </a:r>
          </a:p>
          <a:p>
            <a:pPr marL="0" indent="0">
              <a:buNone/>
            </a:pPr>
            <a:r>
              <a:rPr lang="en-US" dirty="0">
                <a:solidFill>
                  <a:schemeClr val="tx1"/>
                </a:solidFill>
              </a:rPr>
              <a:t>   statement(s)</a:t>
            </a:r>
          </a:p>
          <a:p>
            <a:pPr marL="0" indent="0">
              <a:buNone/>
            </a:pPr>
            <a:r>
              <a:rPr lang="en-US" dirty="0">
                <a:solidFill>
                  <a:schemeClr val="tx1"/>
                </a:solidFill>
              </a:rPr>
              <a:t>   if expression2:</a:t>
            </a:r>
          </a:p>
          <a:p>
            <a:pPr marL="0" indent="0">
              <a:buNone/>
            </a:pPr>
            <a:r>
              <a:rPr lang="en-US" dirty="0">
                <a:solidFill>
                  <a:schemeClr val="tx1"/>
                </a:solidFill>
              </a:rPr>
              <a:t>      statement(s)</a:t>
            </a:r>
          </a:p>
          <a:p>
            <a:pPr marL="0" indent="0">
              <a:buNone/>
            </a:pPr>
            <a:r>
              <a:rPr lang="en-US" dirty="0">
                <a:solidFill>
                  <a:schemeClr val="tx1"/>
                </a:solidFill>
              </a:rPr>
              <a:t>   </a:t>
            </a:r>
            <a:r>
              <a:rPr lang="en-US" dirty="0" err="1">
                <a:solidFill>
                  <a:schemeClr val="tx1"/>
                </a:solidFill>
              </a:rPr>
              <a:t>elif</a:t>
            </a:r>
            <a:r>
              <a:rPr lang="en-US" dirty="0">
                <a:solidFill>
                  <a:schemeClr val="tx1"/>
                </a:solidFill>
              </a:rPr>
              <a:t> expression3:</a:t>
            </a:r>
          </a:p>
          <a:p>
            <a:pPr marL="0" indent="0">
              <a:buNone/>
            </a:pPr>
            <a:r>
              <a:rPr lang="en-US" dirty="0">
                <a:solidFill>
                  <a:schemeClr val="tx1"/>
                </a:solidFill>
              </a:rPr>
              <a:t>      statement(s)3</a:t>
            </a:r>
          </a:p>
          <a:p>
            <a:pPr marL="0" indent="0">
              <a:buNone/>
            </a:pPr>
            <a:r>
              <a:rPr lang="en-US" dirty="0">
                <a:solidFill>
                  <a:schemeClr val="tx1"/>
                </a:solidFill>
              </a:rPr>
              <a:t>   else</a:t>
            </a:r>
          </a:p>
          <a:p>
            <a:pPr marL="0" indent="0">
              <a:buNone/>
            </a:pPr>
            <a:r>
              <a:rPr lang="en-US" dirty="0">
                <a:solidFill>
                  <a:schemeClr val="tx1"/>
                </a:solidFill>
              </a:rPr>
              <a:t>      statement(s)</a:t>
            </a:r>
          </a:p>
          <a:p>
            <a:pPr marL="0" indent="0">
              <a:buNone/>
            </a:pPr>
            <a:r>
              <a:rPr lang="en-US" dirty="0" err="1">
                <a:solidFill>
                  <a:schemeClr val="tx1"/>
                </a:solidFill>
              </a:rPr>
              <a:t>elif</a:t>
            </a:r>
            <a:r>
              <a:rPr lang="en-US" dirty="0">
                <a:solidFill>
                  <a:schemeClr val="tx1"/>
                </a:solidFill>
              </a:rPr>
              <a:t> expression4:</a:t>
            </a:r>
          </a:p>
          <a:p>
            <a:pPr marL="0" indent="0">
              <a:buNone/>
            </a:pPr>
            <a:r>
              <a:rPr lang="en-US" dirty="0">
                <a:solidFill>
                  <a:schemeClr val="tx1"/>
                </a:solidFill>
              </a:rPr>
              <a:t>   statement(s)</a:t>
            </a:r>
          </a:p>
          <a:p>
            <a:pPr marL="0" indent="0">
              <a:buNone/>
            </a:pPr>
            <a:r>
              <a:rPr lang="en-US" dirty="0">
                <a:solidFill>
                  <a:schemeClr val="tx1"/>
                </a:solidFill>
              </a:rPr>
              <a:t>else:</a:t>
            </a:r>
          </a:p>
          <a:p>
            <a:pPr marL="0" indent="0">
              <a:buNone/>
            </a:pPr>
            <a:r>
              <a:rPr lang="en-US" dirty="0">
                <a:solidFill>
                  <a:schemeClr val="tx1"/>
                </a:solidFill>
              </a:rPr>
              <a:t>   statement(s)</a:t>
            </a:r>
          </a:p>
        </p:txBody>
      </p:sp>
      <p:sp>
        <p:nvSpPr>
          <p:cNvPr id="4" name="TextBox 3"/>
          <p:cNvSpPr txBox="1"/>
          <p:nvPr/>
        </p:nvSpPr>
        <p:spPr>
          <a:xfrm>
            <a:off x="8787539" y="4959458"/>
            <a:ext cx="2789546" cy="369332"/>
          </a:xfrm>
          <a:prstGeom prst="rect">
            <a:avLst/>
          </a:prstGeom>
          <a:noFill/>
        </p:spPr>
        <p:txBody>
          <a:bodyPr wrap="none" rtlCol="0">
            <a:spAutoFit/>
          </a:bodyPr>
          <a:lstStyle/>
          <a:p>
            <a:r>
              <a:rPr lang="en-US" b="1" dirty="0" smtClean="0"/>
              <a:t>EXAMPLE </a:t>
            </a:r>
            <a:r>
              <a:rPr lang="en-US" b="1" smtClean="0"/>
              <a:t>FOR NESTED IF</a:t>
            </a:r>
            <a:endParaRPr lang="en-US" b="1" dirty="0"/>
          </a:p>
        </p:txBody>
      </p:sp>
      <p:sp>
        <p:nvSpPr>
          <p:cNvPr id="5" name="Footer Placeholder 4"/>
          <p:cNvSpPr>
            <a:spLocks noGrp="1"/>
          </p:cNvSpPr>
          <p:nvPr>
            <p:ph type="ftr" sz="quarter" idx="11"/>
          </p:nvPr>
        </p:nvSpPr>
        <p:spPr>
          <a:xfrm>
            <a:off x="7046912" y="6053033"/>
            <a:ext cx="7619999" cy="365125"/>
          </a:xfrm>
        </p:spPr>
        <p:txBody>
          <a:bodyPr/>
          <a:lstStyle/>
          <a:p>
            <a:r>
              <a:rPr lang="en-US" dirty="0" smtClean="0"/>
              <a:t>HORUS EDUCATION</a:t>
            </a:r>
            <a:endParaRPr lang="en-US" dirty="0"/>
          </a:p>
        </p:txBody>
      </p:sp>
    </p:spTree>
    <p:extLst>
      <p:ext uri="{BB962C8B-B14F-4D97-AF65-F5344CB8AC3E}">
        <p14:creationId xmlns:p14="http://schemas.microsoft.com/office/powerpoint/2010/main" val="3655265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49491" y="2960175"/>
            <a:ext cx="3560590" cy="707886"/>
          </a:xfrm>
          <a:prstGeom prst="rect">
            <a:avLst/>
          </a:prstGeom>
          <a:noFill/>
        </p:spPr>
        <p:txBody>
          <a:bodyPr wrap="none" rtlCol="0">
            <a:spAutoFit/>
          </a:bodyPr>
          <a:lstStyle/>
          <a:p>
            <a:r>
              <a:rPr lang="en-US" sz="4000" b="1" dirty="0" smtClean="0"/>
              <a:t>THANKYOU…!</a:t>
            </a:r>
            <a:endParaRPr lang="en-US" sz="4000" b="1" dirty="0"/>
          </a:p>
        </p:txBody>
      </p:sp>
      <p:sp>
        <p:nvSpPr>
          <p:cNvPr id="3" name="Footer Placeholder 2"/>
          <p:cNvSpPr>
            <a:spLocks noGrp="1"/>
          </p:cNvSpPr>
          <p:nvPr>
            <p:ph type="ftr" sz="quarter" idx="11"/>
          </p:nvPr>
        </p:nvSpPr>
        <p:spPr/>
        <p:txBody>
          <a:bodyPr/>
          <a:lstStyle/>
          <a:p>
            <a:r>
              <a:rPr lang="en-US" smtClean="0"/>
              <a:t>HORUS EDUCATION</a:t>
            </a:r>
            <a:endParaRPr lang="en-US" dirty="0"/>
          </a:p>
        </p:txBody>
      </p:sp>
    </p:spTree>
    <p:extLst>
      <p:ext uri="{BB962C8B-B14F-4D97-AF65-F5344CB8AC3E}">
        <p14:creationId xmlns:p14="http://schemas.microsoft.com/office/powerpoint/2010/main" val="5624726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TotalTime>
  <Words>71</Words>
  <Application>Microsoft Office PowerPoint</Application>
  <PresentationFormat>Widescreen</PresentationFormat>
  <Paragraphs>49</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Century Gothic</vt:lpstr>
      <vt:lpstr>Wingdings 3</vt:lpstr>
      <vt:lpstr>Wisp</vt:lpstr>
      <vt:lpstr>Python If ... Else</vt:lpstr>
      <vt:lpstr>Python − elif Statement</vt:lpstr>
      <vt:lpstr>Python - Nested If Statements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If ... Else</dc:title>
  <dc:creator>admin</dc:creator>
  <cp:lastModifiedBy>admin</cp:lastModifiedBy>
  <cp:revision>5</cp:revision>
  <dcterms:created xsi:type="dcterms:W3CDTF">2023-12-01T16:59:19Z</dcterms:created>
  <dcterms:modified xsi:type="dcterms:W3CDTF">2023-12-03T09:29:48Z</dcterms:modified>
</cp:coreProperties>
</file>