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BBCDE-E931-43CB-82B4-0967E285B4C5}"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A21A2-575E-4419-83C9-B4FBD6F679A4}" type="slidenum">
              <a:rPr lang="en-US" smtClean="0"/>
              <a:t>‹#›</a:t>
            </a:fld>
            <a:endParaRPr lang="en-US"/>
          </a:p>
        </p:txBody>
      </p:sp>
    </p:spTree>
    <p:extLst>
      <p:ext uri="{BB962C8B-B14F-4D97-AF65-F5344CB8AC3E}">
        <p14:creationId xmlns:p14="http://schemas.microsoft.com/office/powerpoint/2010/main" val="323124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A21A2-575E-4419-83C9-B4FBD6F679A4}" type="slidenum">
              <a:rPr lang="en-US" smtClean="0"/>
              <a:t>1</a:t>
            </a:fld>
            <a:endParaRPr lang="en-US"/>
          </a:p>
        </p:txBody>
      </p:sp>
    </p:spTree>
    <p:extLst>
      <p:ext uri="{BB962C8B-B14F-4D97-AF65-F5344CB8AC3E}">
        <p14:creationId xmlns:p14="http://schemas.microsoft.com/office/powerpoint/2010/main" val="310705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07A55A-BD60-4D15-8BDC-28FC0C6D84AE}"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EF950FDD-A23C-4168-AC2A-CD19B748E2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9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30DA61-2397-4C41-B1C0-5427A432B929}"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209304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C21037-25AC-4D85-91C2-8D765AC2110B}"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333693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1900E9-2CD4-4061-AF10-6105F46C83C7}"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153932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BED5F-1E5C-4177-A0E0-CCBF02244FCD}"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EF950FDD-A23C-4168-AC2A-CD19B748E2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94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317D15-7532-4084-AB48-FE58B6D3CAF6}"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84660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490C14-52FA-40CC-AE34-76CFC2DAD8CF}" type="datetime1">
              <a:rPr lang="en-US" smtClean="0"/>
              <a:t>12/4/2023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3824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B617D8-8671-4BD8-94A8-AE783762B160}" type="datetime1">
              <a:rPr lang="en-US" smtClean="0"/>
              <a:t>12/4/2023</a:t>
            </a:fld>
            <a:endParaRPr lang="en-US"/>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Slide Number Placeholder 4"/>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228439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81BD3-38E4-4763-A487-5224E2C0D253}" type="datetime1">
              <a:rPr lang="en-US" smtClean="0"/>
              <a:t>12/4/2023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423954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C9C8E5-EE4A-4205-84E6-D7EF5C88B382}" type="datetime1">
              <a:rPr lang="en-US" smtClean="0"/>
              <a:t>12/4/2023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HORUS EDUCATION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950FDD-A23C-4168-AC2A-CD19B748E248}" type="slidenum">
              <a:rPr lang="en-US" smtClean="0"/>
              <a:t>‹#›</a:t>
            </a:fld>
            <a:endParaRPr lang="en-US"/>
          </a:p>
        </p:txBody>
      </p:sp>
    </p:spTree>
    <p:extLst>
      <p:ext uri="{BB962C8B-B14F-4D97-AF65-F5344CB8AC3E}">
        <p14:creationId xmlns:p14="http://schemas.microsoft.com/office/powerpoint/2010/main" val="400612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A858A-6C66-4B8B-ACFA-C00C1A06F3E1}"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EF950FDD-A23C-4168-AC2A-CD19B748E248}" type="slidenum">
              <a:rPr lang="en-US" smtClean="0"/>
              <a:t>‹#›</a:t>
            </a:fld>
            <a:endParaRPr lang="en-US"/>
          </a:p>
        </p:txBody>
      </p:sp>
    </p:spTree>
    <p:extLst>
      <p:ext uri="{BB962C8B-B14F-4D97-AF65-F5344CB8AC3E}">
        <p14:creationId xmlns:p14="http://schemas.microsoft.com/office/powerpoint/2010/main" val="134298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359AE2-A30E-493D-8E0E-E8184B66A44B}" type="datetime1">
              <a:rPr lang="en-US" smtClean="0"/>
              <a:t>12/4/2023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HORUS EDUCATION</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950FDD-A23C-4168-AC2A-CD19B748E2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35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ython-open-fun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with-statement-in-python/" TargetMode="External"/><Relationship Id="rId2" Type="http://schemas.openxmlformats.org/officeDocument/2006/relationships/hyperlink" Target="https://www.geeksforgeeks.org/how-to-read-from-a-file-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writing-to-file-in-pyth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PYTHON</a:t>
            </a:r>
          </a:p>
        </p:txBody>
      </p:sp>
      <p:sp>
        <p:nvSpPr>
          <p:cNvPr id="3" name="Subtitle 2"/>
          <p:cNvSpPr>
            <a:spLocks noGrp="1"/>
          </p:cNvSpPr>
          <p:nvPr>
            <p:ph type="subTitle" idx="1"/>
          </p:nvPr>
        </p:nvSpPr>
        <p:spPr/>
        <p:txBody>
          <a:bodyPr>
            <a:normAutofit fontScale="85000" lnSpcReduction="20000"/>
          </a:bodyPr>
          <a:lstStyle/>
          <a:p>
            <a:pPr algn="ctr"/>
            <a:r>
              <a:rPr lang="en-US" dirty="0">
                <a:solidFill>
                  <a:schemeClr val="tx1"/>
                </a:solidFill>
              </a:rPr>
              <a:t>Module </a:t>
            </a:r>
            <a:r>
              <a:rPr lang="en-US" dirty="0" smtClean="0">
                <a:solidFill>
                  <a:schemeClr val="tx1"/>
                </a:solidFill>
              </a:rPr>
              <a:t>10</a:t>
            </a:r>
            <a:endParaRPr lang="en-US" dirty="0">
              <a:solidFill>
                <a:schemeClr val="tx1"/>
              </a:solidFill>
            </a:endParaRPr>
          </a:p>
          <a:p>
            <a:pPr algn="ctr"/>
            <a:r>
              <a:rPr lang="en-US" b="1" dirty="0">
                <a:solidFill>
                  <a:schemeClr val="tx1"/>
                </a:solidFill>
                <a:latin typeface="Adobe Caslon Pro Bold" panose="0205070206050A020403" pitchFamily="18" charset="0"/>
              </a:rPr>
              <a:t>File </a:t>
            </a:r>
            <a:r>
              <a:rPr lang="en-US" b="1" dirty="0" smtClean="0">
                <a:solidFill>
                  <a:schemeClr val="tx1"/>
                </a:solidFill>
                <a:latin typeface="Adobe Caslon Pro Bold" panose="0205070206050A020403" pitchFamily="18" charset="0"/>
              </a:rPr>
              <a:t>Handling and regular expression </a:t>
            </a:r>
            <a:r>
              <a:rPr lang="en-US" b="1" dirty="0">
                <a:solidFill>
                  <a:schemeClr val="tx1"/>
                </a:solidFill>
                <a:latin typeface="Adobe Caslon Pro Bold" panose="0205070206050A020403" pitchFamily="18" charset="0"/>
              </a:rPr>
              <a:t>in </a:t>
            </a:r>
            <a:r>
              <a:rPr lang="en-US" b="1" dirty="0" smtClean="0">
                <a:solidFill>
                  <a:schemeClr val="tx1"/>
                </a:solidFill>
                <a:latin typeface="Adobe Caslon Pro Bold" panose="0205070206050A020403" pitchFamily="18" charset="0"/>
              </a:rPr>
              <a:t>Python</a:t>
            </a:r>
            <a:endParaRPr lang="en-US" dirty="0">
              <a:solidFill>
                <a:schemeClr val="tx1"/>
              </a:solidFill>
              <a:latin typeface="Adobe Caslon Pro Bold" panose="0205070206050A020403" pitchFamily="18" charset="0"/>
            </a:endParaRPr>
          </a:p>
          <a:p>
            <a:pPr algn="ctr"/>
            <a:r>
              <a:rPr lang="en-US" dirty="0">
                <a:solidFill>
                  <a:schemeClr val="tx1"/>
                </a:solidFill>
              </a:rPr>
              <a:t>Presentation by: </a:t>
            </a:r>
            <a:r>
              <a:rPr lang="en-US" dirty="0" err="1">
                <a:solidFill>
                  <a:schemeClr val="tx1"/>
                </a:solidFill>
              </a:rPr>
              <a:t>Gopinath.G</a:t>
            </a:r>
            <a:endParaRPr lang="en-US"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4986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pPr algn="ctr"/>
            <a:r>
              <a:rPr lang="en-US" dirty="0" err="1"/>
              <a:t>Metacharacters</a:t>
            </a:r>
            <a:r>
              <a:rPr lang="en-US" dirty="0"/>
              <a:t/>
            </a:r>
            <a:br>
              <a:rPr lang="en-US" dirty="0"/>
            </a:br>
            <a:endParaRPr lang="en-US" dirty="0"/>
          </a:p>
        </p:txBody>
      </p:sp>
      <p:sp>
        <p:nvSpPr>
          <p:cNvPr id="6" name="Content Placeholder 5"/>
          <p:cNvSpPr>
            <a:spLocks noGrp="1"/>
          </p:cNvSpPr>
          <p:nvPr>
            <p:ph idx="1"/>
          </p:nvPr>
        </p:nvSpPr>
        <p:spPr>
          <a:xfrm>
            <a:off x="1097280" y="993327"/>
            <a:ext cx="10058400" cy="4023360"/>
          </a:xfrm>
        </p:spPr>
        <p:txBody>
          <a:bodyPr/>
          <a:lstStyle/>
          <a:p>
            <a:r>
              <a:rPr lang="en-US" dirty="0" err="1" smtClean="0"/>
              <a:t>Metacharacters</a:t>
            </a:r>
            <a:r>
              <a:rPr lang="en-US" dirty="0" smtClean="0"/>
              <a:t> </a:t>
            </a:r>
            <a:r>
              <a:rPr lang="en-US" dirty="0"/>
              <a:t>are characters with a special </a:t>
            </a:r>
            <a:r>
              <a:rPr lang="en-US" dirty="0" err="1" smtClean="0"/>
              <a:t>meaning:</a:t>
            </a:r>
            <a:r>
              <a:rPr lang="en-US" b="1" dirty="0" err="1"/>
              <a:t>Example</a:t>
            </a:r>
            <a:r>
              <a:rPr lang="en-US" b="1" dirty="0"/>
              <a:t> for the following</a:t>
            </a:r>
          </a:p>
          <a:p>
            <a:endParaRPr lang="en-US" dirty="0" smtClean="0"/>
          </a:p>
          <a:p>
            <a:r>
              <a:rPr lang="en-US" b="1" dirty="0"/>
              <a:t>Example for the following</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37390563"/>
              </p:ext>
            </p:extLst>
          </p:nvPr>
        </p:nvGraphicFramePr>
        <p:xfrm>
          <a:off x="954696" y="1437795"/>
          <a:ext cx="10200984" cy="4691456"/>
        </p:xfrm>
        <a:graphic>
          <a:graphicData uri="http://schemas.openxmlformats.org/drawingml/2006/table">
            <a:tbl>
              <a:tblPr firstRow="1" firstCol="1" bandRow="1">
                <a:tableStyleId>{5C22544A-7EE6-4342-B048-85BDC9FD1C3A}</a:tableStyleId>
              </a:tblPr>
              <a:tblGrid>
                <a:gridCol w="2580914"/>
                <a:gridCol w="4948344"/>
                <a:gridCol w="2671726"/>
              </a:tblGrid>
              <a:tr h="359577">
                <a:tc>
                  <a:txBody>
                    <a:bodyPr/>
                    <a:lstStyle/>
                    <a:p>
                      <a:pPr marL="0" marR="0" algn="l">
                        <a:lnSpc>
                          <a:spcPct val="107000"/>
                        </a:lnSpc>
                        <a:spcBef>
                          <a:spcPts val="1500"/>
                        </a:spcBef>
                        <a:spcAft>
                          <a:spcPts val="1500"/>
                        </a:spcAft>
                      </a:pPr>
                      <a:r>
                        <a:rPr lang="en-US" sz="1800">
                          <a:effectLst/>
                        </a:rPr>
                        <a:t>Character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Example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A set of characters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635114">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Signals a special sequence (can also be used to escape special characters)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Any character (except newline character)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Starts with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"^hello"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Ends with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"planet$"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Zero or more occurrences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One or more occurrences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Zero or one occurrences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59577">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Exactly the specified number of occurrences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a:effectLst/>
                        </a:rPr>
                        <a:t>"he.{2}o"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47779">
                <a:tc>
                  <a:txBody>
                    <a:bodyPr/>
                    <a:lstStyle/>
                    <a:p>
                      <a:pPr marL="0" marR="0" algn="l">
                        <a:lnSpc>
                          <a:spcPct val="107000"/>
                        </a:lnSpc>
                        <a:spcBef>
                          <a:spcPts val="1500"/>
                        </a:spcBef>
                        <a:spcAft>
                          <a:spcPts val="150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1800">
                          <a:effectLst/>
                        </a:rPr>
                        <a:t>Either 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marL="0" marR="0" algn="l">
                        <a:lnSpc>
                          <a:spcPct val="107000"/>
                        </a:lnSpc>
                        <a:spcBef>
                          <a:spcPts val="1500"/>
                        </a:spcBef>
                        <a:spcAft>
                          <a:spcPts val="1500"/>
                        </a:spcAft>
                      </a:pPr>
                      <a:r>
                        <a:rPr lang="en-US" sz="1800" dirty="0">
                          <a:effectLst/>
                        </a:rPr>
                        <a:t>"</a:t>
                      </a:r>
                      <a:r>
                        <a:rPr lang="en-US" sz="1800" dirty="0" err="1">
                          <a:effectLst/>
                        </a:rPr>
                        <a:t>falls|stays</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r>
              <a:tr h="341335">
                <a:tc>
                  <a:txBody>
                    <a:bodyPr/>
                    <a:lstStyle/>
                    <a:p>
                      <a:pPr marL="0" marR="0" algn="l">
                        <a:lnSpc>
                          <a:spcPct val="107000"/>
                        </a:lnSpc>
                        <a:spcBef>
                          <a:spcPts val="1500"/>
                        </a:spcBef>
                        <a:spcAft>
                          <a:spcPts val="1500"/>
                        </a:spcAft>
                      </a:pPr>
                      <a:r>
                        <a:rPr lang="en-US" sz="700">
                          <a:effectLst/>
                        </a:rPr>
                        <a: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88305" marR="44152" marT="44152" marB="44152"/>
                </a:tc>
                <a:tc>
                  <a:txBody>
                    <a:bodyPr/>
                    <a:lstStyle/>
                    <a:p>
                      <a:pPr marL="0" marR="0" algn="l">
                        <a:lnSpc>
                          <a:spcPct val="107000"/>
                        </a:lnSpc>
                        <a:spcBef>
                          <a:spcPts val="1500"/>
                        </a:spcBef>
                        <a:spcAft>
                          <a:spcPts val="1500"/>
                        </a:spcAft>
                      </a:pPr>
                      <a:r>
                        <a:rPr lang="en-US" sz="700">
                          <a:effectLst/>
                        </a:rPr>
                        <a:t>Capture and group</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44152" marR="44152" marT="44152" marB="44152"/>
                </a:tc>
                <a:tc>
                  <a:txBody>
                    <a:bodyPr/>
                    <a:lstStyle/>
                    <a:p>
                      <a:pPr algn="l">
                        <a:lnSpc>
                          <a:spcPct val="107000"/>
                        </a:lnSpc>
                      </a:pPr>
                      <a:endParaRPr lang="en-US" sz="600" dirty="0">
                        <a:effectLst/>
                        <a:latin typeface="Calibri" panose="020F0502020204030204" pitchFamily="34" charset="0"/>
                        <a:cs typeface="Times New Roman" panose="02020603050405020304" pitchFamily="18" charset="0"/>
                      </a:endParaRPr>
                    </a:p>
                  </a:txBody>
                  <a:tcPr marL="5519" marR="5519" marT="5519" marB="5519" anchor="ctr"/>
                </a:tc>
              </a:tr>
            </a:tbl>
          </a:graphicData>
        </a:graphic>
      </p:graphicFrame>
      <p:sp>
        <p:nvSpPr>
          <p:cNvPr id="8" name="Footer Placeholder 7"/>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02246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58794"/>
          </a:xfrm>
        </p:spPr>
        <p:txBody>
          <a:bodyPr>
            <a:normAutofit fontScale="90000"/>
          </a:bodyPr>
          <a:lstStyle/>
          <a:p>
            <a:pPr algn="ctr"/>
            <a:r>
              <a:rPr lang="en-US" dirty="0"/>
              <a:t>Special </a:t>
            </a:r>
            <a:r>
              <a:rPr lang="en-US" dirty="0" smtClean="0"/>
              <a:t>Sequences</a:t>
            </a:r>
            <a:endParaRPr lang="en-US" dirty="0"/>
          </a:p>
        </p:txBody>
      </p:sp>
      <p:sp>
        <p:nvSpPr>
          <p:cNvPr id="3" name="Content Placeholder 2"/>
          <p:cNvSpPr>
            <a:spLocks noGrp="1"/>
          </p:cNvSpPr>
          <p:nvPr>
            <p:ph idx="1"/>
          </p:nvPr>
        </p:nvSpPr>
        <p:spPr>
          <a:xfrm>
            <a:off x="1097280" y="945398"/>
            <a:ext cx="10058400" cy="4923696"/>
          </a:xfrm>
        </p:spPr>
        <p:txBody>
          <a:bodyPr/>
          <a:lstStyle/>
          <a:p>
            <a:pPr>
              <a:buFont typeface="Wingdings" panose="05000000000000000000" pitchFamily="2" charset="2"/>
              <a:buChar char="v"/>
            </a:pPr>
            <a:r>
              <a:rPr lang="en-US" dirty="0"/>
              <a:t>A special sequence is a \ followed by one of the characters in the list below, and has a special </a:t>
            </a:r>
            <a:r>
              <a:rPr lang="en-US" dirty="0" smtClean="0"/>
              <a:t>meaning.</a:t>
            </a:r>
          </a:p>
          <a:p>
            <a:pPr>
              <a:buFont typeface="Wingdings" panose="05000000000000000000" pitchFamily="2" charset="2"/>
              <a:buChar char="v"/>
            </a:pPr>
            <a:r>
              <a:rPr lang="en-US" b="1" dirty="0"/>
              <a:t>Example for the following</a:t>
            </a:r>
          </a:p>
          <a:p>
            <a:pPr>
              <a:buFont typeface="Wingdings" panose="05000000000000000000" pitchFamily="2" charset="2"/>
              <a:buChar char="v"/>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95358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08827102"/>
              </p:ext>
            </p:extLst>
          </p:nvPr>
        </p:nvGraphicFramePr>
        <p:xfrm>
          <a:off x="1159274" y="196697"/>
          <a:ext cx="9531456" cy="5745252"/>
        </p:xfrm>
        <a:graphic>
          <a:graphicData uri="http://schemas.openxmlformats.org/drawingml/2006/table">
            <a:tbl>
              <a:tblPr firstRow="1" firstCol="1" bandRow="1">
                <a:tableStyleId>{5C22544A-7EE6-4342-B048-85BDC9FD1C3A}</a:tableStyleId>
              </a:tblPr>
              <a:tblGrid>
                <a:gridCol w="2377361"/>
                <a:gridCol w="5156816"/>
                <a:gridCol w="1997279"/>
              </a:tblGrid>
              <a:tr h="255837">
                <a:tc>
                  <a:txBody>
                    <a:bodyPr/>
                    <a:lstStyle/>
                    <a:p>
                      <a:pPr marL="0" marR="0" algn="l">
                        <a:lnSpc>
                          <a:spcPct val="106000"/>
                        </a:lnSpc>
                        <a:spcBef>
                          <a:spcPts val="1500"/>
                        </a:spcBef>
                        <a:spcAft>
                          <a:spcPts val="1500"/>
                        </a:spcAft>
                      </a:pPr>
                      <a:r>
                        <a:rPr lang="en-US" sz="1400" dirty="0">
                          <a:effectLst/>
                        </a:rPr>
                        <a:t>Character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Example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33855">
                <a:tc>
                  <a:txBody>
                    <a:bodyPr/>
                    <a:lstStyle/>
                    <a:p>
                      <a:pPr marL="0" marR="0" algn="l">
                        <a:lnSpc>
                          <a:spcPct val="106000"/>
                        </a:lnSpc>
                        <a:spcBef>
                          <a:spcPts val="1500"/>
                        </a:spcBef>
                        <a:spcAft>
                          <a:spcPts val="1500"/>
                        </a:spcAft>
                      </a:pPr>
                      <a:r>
                        <a:rPr lang="en-U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if the specified characters are at the beginning of the string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dirty="0">
                          <a:effectLst/>
                        </a:rPr>
                        <a:t>"\</a:t>
                      </a:r>
                      <a:r>
                        <a:rPr lang="en-US" sz="1400" dirty="0" err="1">
                          <a:effectLst/>
                        </a:rPr>
                        <a:t>AThe</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759800">
                <a:tc>
                  <a:txBody>
                    <a:bodyPr/>
                    <a:lstStyle/>
                    <a:p>
                      <a:pPr marL="0" marR="0" algn="l">
                        <a:lnSpc>
                          <a:spcPct val="106000"/>
                        </a:lnSpc>
                        <a:spcBef>
                          <a:spcPts val="1500"/>
                        </a:spcBef>
                        <a:spcAft>
                          <a:spcPts val="1500"/>
                        </a:spcAft>
                      </a:pPr>
                      <a:r>
                        <a:rPr lang="en-US" sz="14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specified characters are at the beginning or at the end of a word</a:t>
                      </a:r>
                      <a:br>
                        <a:rPr lang="en-US" sz="1400">
                          <a:effectLst/>
                        </a:rPr>
                      </a:br>
                      <a:r>
                        <a:rPr lang="en-US" sz="1400">
                          <a:effectLst/>
                        </a:rPr>
                        <a:t>(the "r" in the beginning is making sure that the string is being treated as a "raw string")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r"\bain"</a:t>
                      </a:r>
                      <a:br>
                        <a:rPr lang="en-US" sz="1400">
                          <a:effectLst/>
                        </a:rPr>
                      </a:br>
                      <a:r>
                        <a:rPr lang="en-US" sz="1400">
                          <a:effectLst/>
                        </a:rPr>
                        <a:t/>
                      </a:r>
                      <a:br>
                        <a:rPr lang="en-US" sz="1400">
                          <a:effectLst/>
                        </a:rPr>
                      </a:br>
                      <a:r>
                        <a:rPr lang="en-US" sz="1400">
                          <a:effectLst/>
                        </a:rPr>
                        <a:t>r"ain\b"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845942">
                <a:tc>
                  <a:txBody>
                    <a:bodyPr/>
                    <a:lstStyle/>
                    <a:p>
                      <a:pPr marL="0" marR="0" algn="l">
                        <a:lnSpc>
                          <a:spcPct val="106000"/>
                        </a:lnSpc>
                        <a:spcBef>
                          <a:spcPts val="1500"/>
                        </a:spcBef>
                        <a:spcAft>
                          <a:spcPts val="1500"/>
                        </a:spcAft>
                      </a:pPr>
                      <a:r>
                        <a:rPr lang="en-US" sz="1400">
                          <a:effectLst/>
                        </a:rPr>
                        <a:t>\B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specified characters are present, but NOT at the beginning (or at the end) of a word</a:t>
                      </a:r>
                      <a:br>
                        <a:rPr lang="en-US" sz="1400">
                          <a:effectLst/>
                        </a:rPr>
                      </a:br>
                      <a:r>
                        <a:rPr lang="en-US" sz="1400">
                          <a:effectLst/>
                        </a:rPr>
                        <a:t>(the "r" in the beginning is making sure that the string is being treated as a "raw string")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r"\Bain"</a:t>
                      </a:r>
                      <a:br>
                        <a:rPr lang="en-US" sz="1400">
                          <a:effectLst/>
                        </a:rPr>
                      </a:br>
                      <a:r>
                        <a:rPr lang="en-US" sz="1400">
                          <a:effectLst/>
                        </a:rPr>
                        <a:t/>
                      </a:r>
                      <a:br>
                        <a:rPr lang="en-US" sz="1400">
                          <a:effectLst/>
                        </a:rPr>
                      </a:br>
                      <a:r>
                        <a:rPr lang="en-US" sz="1400">
                          <a:effectLst/>
                        </a:rPr>
                        <a:t>r"ain\B"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29085">
                <a:tc>
                  <a:txBody>
                    <a:bodyPr/>
                    <a:lstStyle/>
                    <a:p>
                      <a:pPr marL="0" marR="0" algn="l">
                        <a:lnSpc>
                          <a:spcPct val="106000"/>
                        </a:lnSpc>
                        <a:spcBef>
                          <a:spcPts val="1500"/>
                        </a:spcBef>
                        <a:spcAft>
                          <a:spcPts val="1500"/>
                        </a:spcAft>
                      </a:pPr>
                      <a:r>
                        <a:rPr lang="en-US" sz="14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dirty="0">
                          <a:effectLst/>
                        </a:rPr>
                        <a:t>Returns a match where the string contains digits (numbers from 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29085">
                <a:tc>
                  <a:txBody>
                    <a:bodyPr/>
                    <a:lstStyle/>
                    <a:p>
                      <a:pPr marL="0" marR="0" algn="l">
                        <a:lnSpc>
                          <a:spcPct val="106000"/>
                        </a:lnSpc>
                        <a:spcBef>
                          <a:spcPts val="1500"/>
                        </a:spcBef>
                        <a:spcAft>
                          <a:spcPts val="1500"/>
                        </a:spcAft>
                      </a:pPr>
                      <a:r>
                        <a:rPr lang="en-US" sz="14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string DOES NOT contain digits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29085">
                <a:tc>
                  <a:txBody>
                    <a:bodyPr/>
                    <a:lstStyle/>
                    <a:p>
                      <a:pPr marL="0" marR="0" algn="l">
                        <a:lnSpc>
                          <a:spcPct val="106000"/>
                        </a:lnSpc>
                        <a:spcBef>
                          <a:spcPts val="1500"/>
                        </a:spcBef>
                        <a:spcAft>
                          <a:spcPts val="1500"/>
                        </a:spcAft>
                      </a:pPr>
                      <a:r>
                        <a:rPr lang="en-US" sz="1400">
                          <a:effectLst/>
                        </a:rPr>
                        <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string contains a white space character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33855">
                <a:tc>
                  <a:txBody>
                    <a:bodyPr/>
                    <a:lstStyle/>
                    <a:p>
                      <a:pPr marL="0" marR="0" algn="l">
                        <a:lnSpc>
                          <a:spcPct val="106000"/>
                        </a:lnSpc>
                        <a:spcBef>
                          <a:spcPts val="1500"/>
                        </a:spcBef>
                        <a:spcAft>
                          <a:spcPts val="1500"/>
                        </a:spcAft>
                      </a:pPr>
                      <a:r>
                        <a:rPr lang="en-US" sz="1400">
                          <a:effectLst/>
                        </a:rPr>
                        <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string DOES NOT contain a white space character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501371">
                <a:tc>
                  <a:txBody>
                    <a:bodyPr/>
                    <a:lstStyle/>
                    <a:p>
                      <a:pPr marL="0" marR="0" algn="l">
                        <a:lnSpc>
                          <a:spcPct val="106000"/>
                        </a:lnSpc>
                        <a:spcBef>
                          <a:spcPts val="1500"/>
                        </a:spcBef>
                        <a:spcAft>
                          <a:spcPts val="1500"/>
                        </a:spcAft>
                      </a:pPr>
                      <a:r>
                        <a:rPr lang="en-US" sz="1400">
                          <a:effectLst/>
                        </a:rPr>
                        <a:t>\w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string contains any word characters (characters from a to Z, digits from 0-9, and the underscore _ character)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38271">
                <a:tc>
                  <a:txBody>
                    <a:bodyPr/>
                    <a:lstStyle/>
                    <a:p>
                      <a:pPr marL="0" marR="0" algn="l">
                        <a:lnSpc>
                          <a:spcPct val="106000"/>
                        </a:lnSpc>
                        <a:spcBef>
                          <a:spcPts val="1500"/>
                        </a:spcBef>
                        <a:spcAft>
                          <a:spcPts val="1500"/>
                        </a:spcAft>
                      </a:pPr>
                      <a:r>
                        <a:rPr lang="en-US" sz="1400">
                          <a:effectLst/>
                        </a:rPr>
                        <a:t>\W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where the string DOES NOT contain any word characters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a:effectLst/>
                        </a:rPr>
                        <a:t>"\W"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r h="329085">
                <a:tc>
                  <a:txBody>
                    <a:bodyPr/>
                    <a:lstStyle/>
                    <a:p>
                      <a:pPr marL="0" marR="0" algn="l">
                        <a:lnSpc>
                          <a:spcPct val="106000"/>
                        </a:lnSpc>
                        <a:spcBef>
                          <a:spcPts val="1500"/>
                        </a:spcBef>
                        <a:spcAft>
                          <a:spcPts val="1500"/>
                        </a:spcAft>
                      </a:pPr>
                      <a:r>
                        <a:rPr lang="en-US" sz="1400">
                          <a:effectLst/>
                        </a:rPr>
                        <a:t>\Z</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0665" marR="30333" marT="30333" marB="30333"/>
                </a:tc>
                <a:tc>
                  <a:txBody>
                    <a:bodyPr/>
                    <a:lstStyle/>
                    <a:p>
                      <a:pPr marL="0" marR="0" algn="l">
                        <a:lnSpc>
                          <a:spcPct val="106000"/>
                        </a:lnSpc>
                        <a:spcBef>
                          <a:spcPts val="1500"/>
                        </a:spcBef>
                        <a:spcAft>
                          <a:spcPts val="1500"/>
                        </a:spcAft>
                      </a:pPr>
                      <a:r>
                        <a:rPr lang="en-US" sz="1400">
                          <a:effectLst/>
                        </a:rPr>
                        <a:t>Returns a match if the specified characters are at the end of the string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c>
                  <a:txBody>
                    <a:bodyPr/>
                    <a:lstStyle/>
                    <a:p>
                      <a:pPr marL="0" marR="0" algn="l">
                        <a:lnSpc>
                          <a:spcPct val="106000"/>
                        </a:lnSpc>
                        <a:spcBef>
                          <a:spcPts val="1500"/>
                        </a:spcBef>
                        <a:spcAft>
                          <a:spcPts val="1500"/>
                        </a:spcAft>
                      </a:pPr>
                      <a:r>
                        <a:rPr lang="en-US" sz="1400" dirty="0">
                          <a:effectLst/>
                        </a:rPr>
                        <a:t>"Spain\Z"</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333" marR="30333" marT="30333" marB="30333"/>
                </a:tc>
              </a:tr>
            </a:tbl>
          </a:graphicData>
        </a:graphic>
      </p:graphicFrame>
      <p:sp>
        <p:nvSpPr>
          <p:cNvPr id="5" name="Footer Placeholder 4"/>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00032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43840"/>
            <a:ext cx="10058400" cy="2403787"/>
          </a:xfrm>
        </p:spPr>
        <p:txBody>
          <a:bodyPr>
            <a:normAutofit fontScale="90000"/>
          </a:bodyPr>
          <a:lstStyle/>
          <a:p>
            <a:pPr algn="ctr"/>
            <a:r>
              <a:rPr lang="en-US" sz="2700" dirty="0"/>
              <a:t>The </a:t>
            </a:r>
            <a:r>
              <a:rPr lang="en-US" sz="2700" dirty="0" err="1"/>
              <a:t>findall</a:t>
            </a:r>
            <a:r>
              <a:rPr lang="en-US" sz="2700" dirty="0"/>
              <a:t>() </a:t>
            </a:r>
            <a:r>
              <a:rPr lang="en-US" sz="2700" dirty="0" smtClean="0"/>
              <a:t>Function, </a:t>
            </a:r>
            <a:r>
              <a:rPr lang="en-US" sz="2700" dirty="0"/>
              <a:t>The search() Function</a:t>
            </a:r>
            <a:br>
              <a:rPr lang="en-US" sz="2700" dirty="0"/>
            </a:br>
            <a:r>
              <a:rPr lang="en-US" sz="2700" dirty="0"/>
              <a:t>The split() </a:t>
            </a:r>
            <a:r>
              <a:rPr lang="en-US" sz="2700" dirty="0" err="1" smtClean="0"/>
              <a:t>Function,The</a:t>
            </a:r>
            <a:r>
              <a:rPr lang="en-US" sz="2700" dirty="0" smtClean="0"/>
              <a:t> </a:t>
            </a:r>
            <a:r>
              <a:rPr lang="en-US" sz="2700" dirty="0"/>
              <a:t>sub() Function</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smtClean="0"/>
              <a:t>The </a:t>
            </a:r>
            <a:r>
              <a:rPr lang="en-US" b="1" dirty="0" err="1"/>
              <a:t>findall</a:t>
            </a:r>
            <a:r>
              <a:rPr lang="en-US" b="1" dirty="0"/>
              <a:t>() </a:t>
            </a:r>
            <a:r>
              <a:rPr lang="en-US" dirty="0"/>
              <a:t>function returns a list containing all matches.</a:t>
            </a:r>
          </a:p>
          <a:p>
            <a:pPr>
              <a:buFont typeface="Wingdings" panose="05000000000000000000" pitchFamily="2" charset="2"/>
              <a:buChar char="v"/>
            </a:pPr>
            <a:r>
              <a:rPr lang="en-US" b="1" dirty="0" smtClean="0"/>
              <a:t>The </a:t>
            </a:r>
            <a:r>
              <a:rPr lang="en-US" b="1" dirty="0"/>
              <a:t>search() </a:t>
            </a:r>
            <a:r>
              <a:rPr lang="en-US" dirty="0"/>
              <a:t>function searches the string for a match, and returns a Match object if there is a match</a:t>
            </a:r>
            <a:r>
              <a:rPr lang="en-US" dirty="0" smtClean="0"/>
              <a:t>.</a:t>
            </a:r>
            <a:endParaRPr lang="en-US" dirty="0"/>
          </a:p>
          <a:p>
            <a:pPr>
              <a:buFont typeface="Wingdings" panose="05000000000000000000" pitchFamily="2" charset="2"/>
              <a:buChar char="v"/>
            </a:pPr>
            <a:r>
              <a:rPr lang="en-US" dirty="0"/>
              <a:t>If there is more than one match, only the first occurrence of the match will be </a:t>
            </a:r>
            <a:r>
              <a:rPr lang="en-US" dirty="0" smtClean="0"/>
              <a:t>returned.</a:t>
            </a:r>
          </a:p>
          <a:p>
            <a:pPr>
              <a:buFont typeface="Wingdings" panose="05000000000000000000" pitchFamily="2" charset="2"/>
              <a:buChar char="v"/>
            </a:pPr>
            <a:r>
              <a:rPr lang="en-US" b="1" dirty="0" smtClean="0"/>
              <a:t>The </a:t>
            </a:r>
            <a:r>
              <a:rPr lang="en-US" b="1" dirty="0"/>
              <a:t>split() </a:t>
            </a:r>
            <a:r>
              <a:rPr lang="en-US" dirty="0"/>
              <a:t>function returns a list where the string has been split at each </a:t>
            </a:r>
            <a:r>
              <a:rPr lang="en-US" dirty="0" smtClean="0"/>
              <a:t>match</a:t>
            </a:r>
          </a:p>
          <a:p>
            <a:pPr>
              <a:buFont typeface="Wingdings" panose="05000000000000000000" pitchFamily="2" charset="2"/>
              <a:buChar char="v"/>
            </a:pPr>
            <a:r>
              <a:rPr lang="en-US" b="1" dirty="0"/>
              <a:t>The sub() </a:t>
            </a:r>
            <a:r>
              <a:rPr lang="en-US" dirty="0"/>
              <a:t>function replaces the matches with the text of your </a:t>
            </a:r>
            <a:r>
              <a:rPr lang="en-US" dirty="0" smtClean="0"/>
              <a:t>choice</a:t>
            </a:r>
            <a:endParaRPr lang="en-US" dirty="0"/>
          </a:p>
          <a:p>
            <a:pPr>
              <a:buFont typeface="Wingdings" panose="05000000000000000000" pitchFamily="2" charset="2"/>
              <a:buChar char="v"/>
            </a:pPr>
            <a:r>
              <a:rPr lang="en-US" b="1" dirty="0" smtClean="0"/>
              <a:t>Example for the following</a:t>
            </a:r>
            <a:endParaRPr lang="en-US" b="1" dirty="0"/>
          </a:p>
        </p:txBody>
      </p:sp>
      <p:sp>
        <p:nvSpPr>
          <p:cNvPr id="6" name="Footer Placeholder 5"/>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68247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HORUS EDUCATION</a:t>
            </a:r>
            <a:endParaRPr lang="en-US"/>
          </a:p>
        </p:txBody>
      </p:sp>
      <p:sp>
        <p:nvSpPr>
          <p:cNvPr id="5" name="Title 4"/>
          <p:cNvSpPr>
            <a:spLocks noGrp="1"/>
          </p:cNvSpPr>
          <p:nvPr>
            <p:ph type="title" idx="4294967295"/>
          </p:nvPr>
        </p:nvSpPr>
        <p:spPr>
          <a:xfrm>
            <a:off x="1068387" y="1758574"/>
            <a:ext cx="10058400" cy="1450975"/>
          </a:xfrm>
        </p:spPr>
        <p:txBody>
          <a:bodyPr/>
          <a:lstStyle/>
          <a:p>
            <a:pPr algn="ctr"/>
            <a:r>
              <a:rPr lang="en-US" dirty="0" err="1" smtClean="0"/>
              <a:t>Thankyou</a:t>
            </a:r>
            <a:r>
              <a:rPr lang="en-US" dirty="0" smtClean="0"/>
              <a:t>..!</a:t>
            </a:r>
            <a:endParaRPr lang="en-US" dirty="0"/>
          </a:p>
        </p:txBody>
      </p:sp>
    </p:spTree>
    <p:extLst>
      <p:ext uri="{BB962C8B-B14F-4D97-AF65-F5344CB8AC3E}">
        <p14:creationId xmlns:p14="http://schemas.microsoft.com/office/powerpoint/2010/main" val="65934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File Handling in Python</a:t>
            </a:r>
            <a:br>
              <a:rPr lang="en-US" b="1" dirty="0"/>
            </a:br>
            <a:endParaRPr lang="en-US" dirty="0"/>
          </a:p>
        </p:txBody>
      </p:sp>
      <p:sp>
        <p:nvSpPr>
          <p:cNvPr id="3" name="Content Placeholder 2"/>
          <p:cNvSpPr>
            <a:spLocks noGrp="1"/>
          </p:cNvSpPr>
          <p:nvPr>
            <p:ph idx="1"/>
          </p:nvPr>
        </p:nvSpPr>
        <p:spPr/>
        <p:txBody>
          <a:bodyPr/>
          <a:lstStyle/>
          <a:p>
            <a:r>
              <a:rPr lang="en-US" dirty="0"/>
              <a:t>File handling in Python is a powerful and versatile tool that can be used to perform a wide range of operations. However, it is important to carefully consider the advantages and disadvantages of file handling when writing Python programs, to ensure that the code is secure, reliable, and performs well</a:t>
            </a:r>
            <a:r>
              <a:rPr lang="en-US" dirty="0" smtClean="0"/>
              <a:t>.</a:t>
            </a:r>
          </a:p>
          <a:p>
            <a:r>
              <a:rPr lang="en-US" dirty="0"/>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like other concepts of Python, this concept here is also easy and short. Python treats files differently as text or binary and this is important. 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 Let’s start with the reading and writing files. </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7644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Advantages of File Handling</a:t>
            </a:r>
            <a:br>
              <a:rPr lang="en-US" b="1" dirty="0"/>
            </a:br>
            <a:endParaRPr lang="en-US" dirty="0"/>
          </a:p>
        </p:txBody>
      </p:sp>
      <p:sp>
        <p:nvSpPr>
          <p:cNvPr id="3" name="Content Placeholder 2"/>
          <p:cNvSpPr>
            <a:spLocks noGrp="1"/>
          </p:cNvSpPr>
          <p:nvPr>
            <p:ph idx="1"/>
          </p:nvPr>
        </p:nvSpPr>
        <p:spPr/>
        <p:txBody>
          <a:bodyPr/>
          <a:lstStyle/>
          <a:p>
            <a:pPr fontAlgn="base"/>
            <a:r>
              <a:rPr lang="en-US" b="1" dirty="0" smtClean="0"/>
              <a:t>Versatility</a:t>
            </a:r>
            <a:r>
              <a:rPr lang="en-US" dirty="0"/>
              <a:t>: File handling in Python allows you to perform a wide range of operations, such as creating, reading, writing, appending, renaming, and deleting files.</a:t>
            </a:r>
          </a:p>
          <a:p>
            <a:pPr fontAlgn="base"/>
            <a:r>
              <a:rPr lang="en-US" b="1" dirty="0"/>
              <a:t>Flexibility</a:t>
            </a:r>
            <a:r>
              <a:rPr lang="en-US" dirty="0"/>
              <a:t>: File handling in Python is highly flexible, as it allows you to work with different file types (e.g. text files, binary files, CSV files, etc.), and to perform different operations on files (e.g. read, write, append, etc.).</a:t>
            </a:r>
          </a:p>
          <a:p>
            <a:pPr fontAlgn="base"/>
            <a:r>
              <a:rPr lang="en-US" b="1" dirty="0"/>
              <a:t>User</a:t>
            </a:r>
            <a:r>
              <a:rPr lang="en-US" dirty="0"/>
              <a:t>–</a:t>
            </a:r>
            <a:r>
              <a:rPr lang="en-US" b="1" dirty="0"/>
              <a:t>friendly</a:t>
            </a:r>
            <a:r>
              <a:rPr lang="en-US" dirty="0"/>
              <a:t>: Python provides a user-friendly interface for file handling, making it easy to create, read, and manipulate files.</a:t>
            </a:r>
          </a:p>
          <a:p>
            <a:pPr fontAlgn="base"/>
            <a:r>
              <a:rPr lang="en-US" b="1" dirty="0"/>
              <a:t>Cross-platform</a:t>
            </a:r>
            <a:r>
              <a:rPr lang="en-US" dirty="0"/>
              <a:t>: Python file-handling functions work across different platforms (e.g. Windows, Mac, Linux), allowing for seamless integration and compatibility.</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83622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Disadvantages of File Handling</a:t>
            </a:r>
            <a:br>
              <a:rPr lang="en-US" b="1" dirty="0"/>
            </a:br>
            <a:endParaRPr lang="en-US" dirty="0"/>
          </a:p>
        </p:txBody>
      </p:sp>
      <p:sp>
        <p:nvSpPr>
          <p:cNvPr id="3" name="Content Placeholder 2"/>
          <p:cNvSpPr>
            <a:spLocks noGrp="1"/>
          </p:cNvSpPr>
          <p:nvPr>
            <p:ph idx="1"/>
          </p:nvPr>
        </p:nvSpPr>
        <p:spPr/>
        <p:txBody>
          <a:bodyPr/>
          <a:lstStyle/>
          <a:p>
            <a:pPr fontAlgn="base"/>
            <a:r>
              <a:rPr lang="en-US" b="1" dirty="0"/>
              <a:t>Error-prone:</a:t>
            </a:r>
            <a:r>
              <a:rPr lang="en-US" dirty="0"/>
              <a:t> File handling operations in Python can be prone to errors, especially if the code is not carefully written or if there are issues with the file system (e.g. file permissions, file locks, etc.).</a:t>
            </a:r>
          </a:p>
          <a:p>
            <a:pPr fontAlgn="base"/>
            <a:r>
              <a:rPr lang="en-US" b="1" dirty="0"/>
              <a:t>Security risks</a:t>
            </a:r>
            <a:r>
              <a:rPr lang="en-US" dirty="0"/>
              <a:t>: File handling in Python can also pose security risks, especially if the program accepts user input that can be used to access or modify sensitive files on the system.</a:t>
            </a:r>
          </a:p>
          <a:p>
            <a:pPr fontAlgn="base"/>
            <a:r>
              <a:rPr lang="en-US" b="1" dirty="0"/>
              <a:t>Complexity</a:t>
            </a:r>
            <a:r>
              <a:rPr lang="en-US" dirty="0"/>
              <a:t>: File handling in Python can be complex, especially when working with more advanced file formats or operations. Careful attention must be paid to the code to ensure that files are handled properly and securely.</a:t>
            </a:r>
          </a:p>
          <a:p>
            <a:pPr fontAlgn="base"/>
            <a:r>
              <a:rPr lang="en-US" b="1" dirty="0"/>
              <a:t>Performance</a:t>
            </a:r>
            <a:r>
              <a:rPr lang="en-US" dirty="0"/>
              <a:t>: File handling operations in Python can be slower than other programming languages, especially when dealing with large files or performing complex operations.</a:t>
            </a:r>
          </a:p>
          <a:p>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06822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Working of open() Function in Python</a:t>
            </a:r>
            <a:br>
              <a:rPr lang="en-US" b="1" dirty="0"/>
            </a:br>
            <a:endParaRPr lang="en-US" dirty="0"/>
          </a:p>
        </p:txBody>
      </p:sp>
      <p:sp>
        <p:nvSpPr>
          <p:cNvPr id="3" name="Content Placeholder 2"/>
          <p:cNvSpPr>
            <a:spLocks noGrp="1"/>
          </p:cNvSpPr>
          <p:nvPr>
            <p:ph idx="1"/>
          </p:nvPr>
        </p:nvSpPr>
        <p:spPr>
          <a:xfrm>
            <a:off x="1097280" y="1845733"/>
            <a:ext cx="10058400" cy="4121113"/>
          </a:xfrm>
        </p:spPr>
        <p:txBody>
          <a:bodyPr>
            <a:normAutofit fontScale="92500" lnSpcReduction="20000"/>
          </a:bodyPr>
          <a:lstStyle/>
          <a:p>
            <a:r>
              <a:rPr lang="en-US" sz="2200" dirty="0"/>
              <a:t>Before performing any operation on the file like reading or writing, first, we have to open that file. For this, we should use Python’s inbuilt function </a:t>
            </a:r>
            <a:r>
              <a:rPr lang="en-US" sz="2200" u="sng" dirty="0">
                <a:hlinkClick r:id="rId2"/>
              </a:rPr>
              <a:t>open()</a:t>
            </a:r>
            <a:r>
              <a:rPr lang="en-US" sz="2200" dirty="0"/>
              <a:t> but at the time of opening, we have to specify the mode, which represents the purpose of the opening file</a:t>
            </a:r>
            <a:r>
              <a:rPr lang="en-US" sz="2200" dirty="0" smtClean="0"/>
              <a:t>.</a:t>
            </a:r>
          </a:p>
          <a:p>
            <a:pPr algn="ctr"/>
            <a:r>
              <a:rPr lang="en-US" sz="2200" b="1" dirty="0"/>
              <a:t>f = open(filename, mode</a:t>
            </a:r>
            <a:r>
              <a:rPr lang="en-US" sz="2200" b="1" dirty="0" smtClean="0"/>
              <a:t>)</a:t>
            </a:r>
          </a:p>
          <a:p>
            <a:pPr fontAlgn="base"/>
            <a:r>
              <a:rPr lang="en-US" sz="2200" dirty="0"/>
              <a:t>Where the following mode is supported:</a:t>
            </a:r>
          </a:p>
          <a:p>
            <a:pPr fontAlgn="base"/>
            <a:r>
              <a:rPr lang="en-US" sz="2200" b="1" dirty="0"/>
              <a:t>r: </a:t>
            </a:r>
            <a:r>
              <a:rPr lang="en-US" sz="2200" dirty="0"/>
              <a:t>open an existing file for a read operation.</a:t>
            </a:r>
          </a:p>
          <a:p>
            <a:pPr fontAlgn="base"/>
            <a:r>
              <a:rPr lang="en-US" sz="2200" b="1" dirty="0"/>
              <a:t>w:</a:t>
            </a:r>
            <a:r>
              <a:rPr lang="en-US" sz="2200" dirty="0"/>
              <a:t> open an existing file for a write operation. If the file already contains some data then it will be overridden but if the file is not present then it creates the file as well.</a:t>
            </a:r>
          </a:p>
          <a:p>
            <a:pPr fontAlgn="base"/>
            <a:r>
              <a:rPr lang="en-US" sz="2200" b="1" dirty="0"/>
              <a:t>a:  </a:t>
            </a:r>
            <a:r>
              <a:rPr lang="en-US" sz="2200" dirty="0"/>
              <a:t>open an existing file for append operation. It won’t override existing data.</a:t>
            </a:r>
          </a:p>
          <a:p>
            <a:pPr fontAlgn="base"/>
            <a:r>
              <a:rPr lang="en-US" sz="2200" b="1" dirty="0"/>
              <a:t> r+:</a:t>
            </a:r>
            <a:r>
              <a:rPr lang="en-US" sz="2200" dirty="0"/>
              <a:t>  To read and write data into the file. The previous data in the file will be overridden.</a:t>
            </a:r>
          </a:p>
          <a:p>
            <a:pPr fontAlgn="base"/>
            <a:r>
              <a:rPr lang="en-US" sz="2200" b="1" dirty="0"/>
              <a:t>w+:</a:t>
            </a:r>
            <a:r>
              <a:rPr lang="en-US" sz="2200" dirty="0"/>
              <a:t> To write and read data. It will override existing data.</a:t>
            </a:r>
          </a:p>
          <a:p>
            <a:pPr fontAlgn="base"/>
            <a:r>
              <a:rPr lang="en-US" sz="2200" b="1" dirty="0"/>
              <a:t>a+:</a:t>
            </a:r>
            <a:r>
              <a:rPr lang="en-US" sz="2200" dirty="0"/>
              <a:t> To append and read data from the file. It won’t override existing data</a:t>
            </a:r>
          </a:p>
          <a:p>
            <a:pPr algn="ctr"/>
            <a:endParaRPr lang="en-US" b="1" dirty="0"/>
          </a:p>
        </p:txBody>
      </p:sp>
      <p:sp>
        <p:nvSpPr>
          <p:cNvPr id="5" name="Footer Placeholder 4"/>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23094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Working in Read mode</a:t>
            </a:r>
            <a:br>
              <a:rPr lang="en-US" b="1" dirty="0"/>
            </a:br>
            <a:endParaRPr lang="en-US" dirty="0"/>
          </a:p>
        </p:txBody>
      </p:sp>
      <p:sp>
        <p:nvSpPr>
          <p:cNvPr id="3" name="Content Placeholder 2"/>
          <p:cNvSpPr>
            <a:spLocks noGrp="1"/>
          </p:cNvSpPr>
          <p:nvPr>
            <p:ph idx="1"/>
          </p:nvPr>
        </p:nvSpPr>
        <p:spPr/>
        <p:txBody>
          <a:bodyPr>
            <a:normAutofit/>
          </a:bodyPr>
          <a:lstStyle/>
          <a:p>
            <a:r>
              <a:rPr lang="en-US" dirty="0"/>
              <a:t>There is more than one way to </a:t>
            </a:r>
            <a:r>
              <a:rPr lang="en-US" u="sng" dirty="0">
                <a:hlinkClick r:id="rId2"/>
              </a:rPr>
              <a:t>read a file in Python</a:t>
            </a:r>
            <a:r>
              <a:rPr lang="en-US" dirty="0"/>
              <a:t>. Let us see how we can read the content of a file in read mode</a:t>
            </a:r>
            <a:r>
              <a:rPr lang="en-US" dirty="0" smtClean="0"/>
              <a:t>.</a:t>
            </a:r>
          </a:p>
          <a:p>
            <a:r>
              <a:rPr lang="en-US" b="1" dirty="0"/>
              <a:t>Example 1:</a:t>
            </a:r>
            <a:r>
              <a:rPr lang="en-US" dirty="0"/>
              <a:t> The open command will open the file in the read mode and the for loop will print each line present in the file</a:t>
            </a:r>
            <a:r>
              <a:rPr lang="en-US" dirty="0" smtClean="0"/>
              <a:t>.</a:t>
            </a:r>
          </a:p>
          <a:p>
            <a:r>
              <a:rPr lang="en-US" b="1" dirty="0"/>
              <a:t>Example 2:</a:t>
            </a:r>
            <a:r>
              <a:rPr lang="en-US" dirty="0"/>
              <a:t> In this example, we will extract a string that contains all characters in the file then we can use </a:t>
            </a:r>
            <a:r>
              <a:rPr lang="en-US" b="1" dirty="0" err="1"/>
              <a:t>file.read</a:t>
            </a:r>
            <a:r>
              <a:rPr lang="en-US" b="1" dirty="0"/>
              <a:t>()</a:t>
            </a:r>
            <a:r>
              <a:rPr lang="en-US" dirty="0"/>
              <a:t>. </a:t>
            </a:r>
            <a:endParaRPr lang="en-US" dirty="0" smtClean="0"/>
          </a:p>
          <a:p>
            <a:r>
              <a:rPr lang="en-US" b="1" dirty="0"/>
              <a:t>Example 3:</a:t>
            </a:r>
            <a:r>
              <a:rPr lang="en-US" dirty="0"/>
              <a:t> In this example, we will see how we can read a file using the </a:t>
            </a:r>
            <a:r>
              <a:rPr lang="en-US" b="1" u="sng" dirty="0">
                <a:hlinkClick r:id="rId3"/>
              </a:rPr>
              <a:t>with </a:t>
            </a:r>
            <a:r>
              <a:rPr lang="en-US" u="sng" dirty="0">
                <a:hlinkClick r:id="rId3"/>
              </a:rPr>
              <a:t>statement</a:t>
            </a:r>
            <a:r>
              <a:rPr lang="en-US" dirty="0" smtClean="0"/>
              <a:t>.</a:t>
            </a:r>
          </a:p>
          <a:p>
            <a:r>
              <a:rPr lang="en-US" b="1" dirty="0"/>
              <a:t>Example 4:</a:t>
            </a:r>
            <a:r>
              <a:rPr lang="en-US" dirty="0"/>
              <a:t> Another way to read a file is to call a certain number of characters like in the following code the interpreter will read the first five characters of stored data and return it as a string: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99470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Creating a File using the write() Function</a:t>
            </a:r>
            <a:br>
              <a:rPr lang="en-US" b="1" dirty="0"/>
            </a:br>
            <a:endParaRPr lang="en-US" dirty="0"/>
          </a:p>
        </p:txBody>
      </p:sp>
      <p:sp>
        <p:nvSpPr>
          <p:cNvPr id="3" name="Content Placeholder 2"/>
          <p:cNvSpPr>
            <a:spLocks noGrp="1"/>
          </p:cNvSpPr>
          <p:nvPr>
            <p:ph idx="1"/>
          </p:nvPr>
        </p:nvSpPr>
        <p:spPr/>
        <p:txBody>
          <a:bodyPr/>
          <a:lstStyle/>
          <a:p>
            <a:r>
              <a:rPr lang="en-US" dirty="0"/>
              <a:t>Just like reading a file in Python, there are a number of ways to </a:t>
            </a:r>
            <a:r>
              <a:rPr lang="en-US" u="sng" dirty="0">
                <a:hlinkClick r:id="rId2"/>
              </a:rPr>
              <a:t>write in a file in Python</a:t>
            </a:r>
            <a:r>
              <a:rPr lang="en-US" dirty="0"/>
              <a:t>. Let us see how we can write the content of a file using the write() function in Python</a:t>
            </a:r>
            <a:r>
              <a:rPr lang="en-US" dirty="0" smtClean="0"/>
              <a:t>.</a:t>
            </a:r>
          </a:p>
          <a:p>
            <a:r>
              <a:rPr lang="en-US" b="1" dirty="0"/>
              <a:t>Example 1:</a:t>
            </a:r>
            <a:r>
              <a:rPr lang="en-US" dirty="0"/>
              <a:t> In this example, we will see how the write mode and the write() function is used to write in a file. The close() command terminates all the resources in use and frees the system of this particular program. </a:t>
            </a:r>
            <a:endParaRPr lang="en-US" dirty="0" smtClean="0"/>
          </a:p>
          <a:p>
            <a:r>
              <a:rPr lang="en-US" b="1" dirty="0"/>
              <a:t>Example 2:</a:t>
            </a:r>
            <a:r>
              <a:rPr lang="en-US" dirty="0"/>
              <a:t> We can also use the written statement along with the  with() function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5260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Python </a:t>
            </a:r>
            <a:r>
              <a:rPr lang="en-US" dirty="0" err="1"/>
              <a:t>RegEx</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a:t>
            </a:r>
            <a:r>
              <a:rPr lang="en-US" dirty="0" err="1"/>
              <a:t>RegEx</a:t>
            </a:r>
            <a:r>
              <a:rPr lang="en-US" dirty="0"/>
              <a:t>, or Regular Expression, is a sequence of characters that forms a search pattern.</a:t>
            </a:r>
          </a:p>
          <a:p>
            <a:r>
              <a:rPr lang="en-US" dirty="0" err="1"/>
              <a:t>RegEx</a:t>
            </a:r>
            <a:r>
              <a:rPr lang="en-US" dirty="0"/>
              <a:t> can be used to check if a string contains the specified search pattern.</a:t>
            </a:r>
          </a:p>
          <a:p>
            <a:endParaRPr lang="en-US" dirty="0"/>
          </a:p>
          <a:p>
            <a:r>
              <a:rPr lang="en-US" b="1" dirty="0" err="1"/>
              <a:t>RegEx</a:t>
            </a:r>
            <a:r>
              <a:rPr lang="en-US" b="1" dirty="0"/>
              <a:t> Module</a:t>
            </a:r>
          </a:p>
          <a:p>
            <a:r>
              <a:rPr lang="en-US" dirty="0"/>
              <a:t>Python has a built-in package called re, which can be used to work with Regular Expressions.</a:t>
            </a:r>
          </a:p>
          <a:p>
            <a:endParaRPr lang="en-US" dirty="0"/>
          </a:p>
          <a:p>
            <a:r>
              <a:rPr lang="en-US" dirty="0"/>
              <a:t>Import the re module:  </a:t>
            </a:r>
            <a:r>
              <a:rPr lang="en-US" b="1" dirty="0"/>
              <a:t>import </a:t>
            </a:r>
            <a:r>
              <a:rPr lang="en-US" b="1" dirty="0" smtClean="0"/>
              <a:t>re</a:t>
            </a:r>
          </a:p>
          <a:p>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40041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RegEx</a:t>
            </a:r>
            <a:r>
              <a:rPr lang="en-US" dirty="0"/>
              <a:t> </a:t>
            </a:r>
            <a:r>
              <a:rPr lang="en-US" dirty="0" smtClean="0"/>
              <a:t>Functions</a:t>
            </a:r>
            <a:endParaRPr lang="en-US" dirty="0"/>
          </a:p>
        </p:txBody>
      </p:sp>
      <p:sp>
        <p:nvSpPr>
          <p:cNvPr id="3" name="Content Placeholder 2"/>
          <p:cNvSpPr>
            <a:spLocks noGrp="1"/>
          </p:cNvSpPr>
          <p:nvPr>
            <p:ph idx="1"/>
          </p:nvPr>
        </p:nvSpPr>
        <p:spPr/>
        <p:txBody>
          <a:bodyPr/>
          <a:lstStyle/>
          <a:p>
            <a:r>
              <a:rPr lang="en-US" dirty="0" smtClean="0"/>
              <a:t>The </a:t>
            </a:r>
            <a:r>
              <a:rPr lang="en-US" dirty="0"/>
              <a:t>re module offers a set of functions that allows us to search a string for a match:</a:t>
            </a:r>
          </a:p>
          <a:p>
            <a:endParaRPr lang="en-US" dirty="0"/>
          </a:p>
          <a:p>
            <a:r>
              <a:rPr lang="en-US" b="1" dirty="0"/>
              <a:t>Function</a:t>
            </a:r>
            <a:r>
              <a:rPr lang="en-US" dirty="0"/>
              <a:t>	</a:t>
            </a:r>
            <a:r>
              <a:rPr lang="en-US" b="1" dirty="0"/>
              <a:t>Description</a:t>
            </a:r>
          </a:p>
          <a:p>
            <a:r>
              <a:rPr lang="en-US" b="1" dirty="0" err="1" smtClean="0"/>
              <a:t>Findall</a:t>
            </a:r>
            <a:r>
              <a:rPr lang="en-US" b="1" dirty="0" smtClean="0"/>
              <a:t>: </a:t>
            </a:r>
            <a:r>
              <a:rPr lang="en-US" dirty="0"/>
              <a:t>	Returns a list containing all matches</a:t>
            </a:r>
          </a:p>
          <a:p>
            <a:r>
              <a:rPr lang="en-US" b="1" dirty="0" smtClean="0"/>
              <a:t>Search: </a:t>
            </a:r>
            <a:r>
              <a:rPr lang="en-US" b="1" dirty="0"/>
              <a:t>	</a:t>
            </a:r>
            <a:r>
              <a:rPr lang="en-US" dirty="0"/>
              <a:t>Returns a Match object if there is a match anywhere in the string</a:t>
            </a:r>
          </a:p>
          <a:p>
            <a:r>
              <a:rPr lang="en-US" b="1" dirty="0" smtClean="0"/>
              <a:t>Split: </a:t>
            </a:r>
            <a:r>
              <a:rPr lang="en-US" dirty="0"/>
              <a:t>	</a:t>
            </a:r>
            <a:r>
              <a:rPr lang="en-US" dirty="0" smtClean="0"/>
              <a:t>                Returns </a:t>
            </a:r>
            <a:r>
              <a:rPr lang="en-US" dirty="0"/>
              <a:t>a list where the string has been split at each match</a:t>
            </a:r>
          </a:p>
          <a:p>
            <a:r>
              <a:rPr lang="en-US" b="1" dirty="0" smtClean="0"/>
              <a:t>Sub: 	</a:t>
            </a:r>
            <a:r>
              <a:rPr lang="en-US" dirty="0"/>
              <a:t>	Replaces one or many matches with a string</a:t>
            </a:r>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6398061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TotalTime>
  <Words>1005</Words>
  <Application>Microsoft Office PowerPoint</Application>
  <PresentationFormat>Widescreen</PresentationFormat>
  <Paragraphs>151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Caslon Pro Bold</vt:lpstr>
      <vt:lpstr>Calibri</vt:lpstr>
      <vt:lpstr>Calibri Light</vt:lpstr>
      <vt:lpstr>Times New Roman</vt:lpstr>
      <vt:lpstr>Wingdings</vt:lpstr>
      <vt:lpstr>Retrospect</vt:lpstr>
      <vt:lpstr>PYTHON</vt:lpstr>
      <vt:lpstr>File Handling in Python </vt:lpstr>
      <vt:lpstr>Advantages of File Handling </vt:lpstr>
      <vt:lpstr>Disadvantages of File Handling </vt:lpstr>
      <vt:lpstr>Working of open() Function in Python </vt:lpstr>
      <vt:lpstr>Working in Read mode </vt:lpstr>
      <vt:lpstr>Creating a File using the write() Function </vt:lpstr>
      <vt:lpstr>Python RegEx </vt:lpstr>
      <vt:lpstr>RegEx Functions</vt:lpstr>
      <vt:lpstr>Metacharacters </vt:lpstr>
      <vt:lpstr>Special Sequences</vt:lpstr>
      <vt:lpstr>PowerPoint Presentation</vt:lpstr>
      <vt:lpstr>The findall() Function, The search() Function The split() Function,The sub() Function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7</cp:revision>
  <dcterms:created xsi:type="dcterms:W3CDTF">2023-12-04T08:16:52Z</dcterms:created>
  <dcterms:modified xsi:type="dcterms:W3CDTF">2023-12-04T08:53:42Z</dcterms:modified>
</cp:coreProperties>
</file>