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B18FE-ADD5-4CDD-93C5-8402B5E35A65}"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4A242-2B96-4F56-9EEF-B70ADE78EA97}" type="slidenum">
              <a:rPr lang="en-US" smtClean="0"/>
              <a:t>‹#›</a:t>
            </a:fld>
            <a:endParaRPr lang="en-US"/>
          </a:p>
        </p:txBody>
      </p:sp>
    </p:spTree>
    <p:extLst>
      <p:ext uri="{BB962C8B-B14F-4D97-AF65-F5344CB8AC3E}">
        <p14:creationId xmlns:p14="http://schemas.microsoft.com/office/powerpoint/2010/main" val="277957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14A242-2B96-4F56-9EEF-B70ADE78EA97}" type="slidenum">
              <a:rPr lang="en-US" smtClean="0"/>
              <a:t>1</a:t>
            </a:fld>
            <a:endParaRPr lang="en-US"/>
          </a:p>
        </p:txBody>
      </p:sp>
    </p:spTree>
    <p:extLst>
      <p:ext uri="{BB962C8B-B14F-4D97-AF65-F5344CB8AC3E}">
        <p14:creationId xmlns:p14="http://schemas.microsoft.com/office/powerpoint/2010/main" val="152925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D0F3B6-D0A2-43E4-8184-447844317B8D}" type="datetime1">
              <a:rPr lang="en-US" smtClean="0"/>
              <a:t>11/28/2023</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168231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CB49C6-5BDC-4333-AA41-38BBF39CC411}" type="datetime1">
              <a:rPr lang="en-US" smtClean="0"/>
              <a:t>11/28/2023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138539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D15342-B644-46C4-A930-DD2DF36F35EB}"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4048039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932F4-83AD-434E-83A6-8CAB382ABF9E}"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1417925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14FE6D-4063-4F46-9A36-D40072456F8C}"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2123240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AFDF24-C180-49D3-B8FE-A0B262B89386}"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17836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DF0502-179F-49CA-921C-03106044969F}"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901384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6E3DB5-6185-4EAB-BD22-BB23A6BB14BD}"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3771559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ECDC07-AA87-4D6D-A80E-3A217822645D}"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345197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47F7A6-81A5-4A65-8BDD-3BB13E8C2AA3}"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409233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D5980D-06AD-43CA-8C31-BF605B25B0FC}" type="datetime1">
              <a:rPr lang="en-US" smtClean="0"/>
              <a:t>11/28/2023</a:t>
            </a:fld>
            <a:endParaRPr lang="en-US"/>
          </a:p>
        </p:txBody>
      </p:sp>
      <p:sp>
        <p:nvSpPr>
          <p:cNvPr id="5" name="Footer Placeholder 4"/>
          <p:cNvSpPr>
            <a:spLocks noGrp="1"/>
          </p:cNvSpPr>
          <p:nvPr>
            <p:ph type="ftr" sz="quarter" idx="11"/>
          </p:nvPr>
        </p:nvSpPr>
        <p:spPr/>
        <p:txBody>
          <a:bodyPr/>
          <a:lstStyle/>
          <a:p>
            <a:r>
              <a:rPr lang="en-US" smtClean="0"/>
              <a:t>HORUS EDUCATION</a:t>
            </a:r>
            <a:endParaRPr lang="en-US"/>
          </a:p>
        </p:txBody>
      </p:sp>
      <p:sp>
        <p:nvSpPr>
          <p:cNvPr id="6" name="Slide Number Placeholder 5"/>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265001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B95956-7DA9-42B9-A50C-FCD416065586}" type="datetime1">
              <a:rPr lang="en-US" smtClean="0"/>
              <a:t>11/28/2023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163619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DC504-2933-4631-9DA1-74542A595EEE}" type="datetime1">
              <a:rPr lang="en-US" smtClean="0"/>
              <a:t>11/28/2023</a:t>
            </a:fld>
            <a:endParaRPr lang="en-US"/>
          </a:p>
        </p:txBody>
      </p:sp>
      <p:sp>
        <p:nvSpPr>
          <p:cNvPr id="8" name="Footer Placeholder 7"/>
          <p:cNvSpPr>
            <a:spLocks noGrp="1"/>
          </p:cNvSpPr>
          <p:nvPr>
            <p:ph type="ftr" sz="quarter" idx="11"/>
          </p:nvPr>
        </p:nvSpPr>
        <p:spPr/>
        <p:txBody>
          <a:bodyPr/>
          <a:lstStyle/>
          <a:p>
            <a:r>
              <a:rPr lang="en-US" smtClean="0"/>
              <a:t>HORUS EDUCATION</a:t>
            </a:r>
            <a:endParaRPr lang="en-US"/>
          </a:p>
        </p:txBody>
      </p:sp>
      <p:sp>
        <p:nvSpPr>
          <p:cNvPr id="9" name="Slide Number Placeholder 8"/>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424270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3C4D7B-8F40-4A1D-9CCD-43B4E08314BE}" type="datetime1">
              <a:rPr lang="en-US" smtClean="0"/>
              <a:t>11/28/2023</a:t>
            </a:fld>
            <a:endParaRPr lang="en-US"/>
          </a:p>
        </p:txBody>
      </p:sp>
      <p:sp>
        <p:nvSpPr>
          <p:cNvPr id="4" name="Footer Placeholder 3"/>
          <p:cNvSpPr>
            <a:spLocks noGrp="1"/>
          </p:cNvSpPr>
          <p:nvPr>
            <p:ph type="ftr" sz="quarter" idx="11"/>
          </p:nvPr>
        </p:nvSpPr>
        <p:spPr/>
        <p:txBody>
          <a:bodyPr/>
          <a:lstStyle/>
          <a:p>
            <a:r>
              <a:rPr lang="en-US" smtClean="0"/>
              <a:t>HORUS EDUCATION</a:t>
            </a:r>
            <a:endParaRPr lang="en-US"/>
          </a:p>
        </p:txBody>
      </p:sp>
      <p:sp>
        <p:nvSpPr>
          <p:cNvPr id="5" name="Slide Number Placeholder 4"/>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6111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A7D631-7632-45A7-B018-857EF58C309B}" type="datetime1">
              <a:rPr lang="en-US" smtClean="0"/>
              <a:t>11/28/2023</a:t>
            </a:fld>
            <a:endParaRPr lang="en-US"/>
          </a:p>
        </p:txBody>
      </p:sp>
      <p:sp>
        <p:nvSpPr>
          <p:cNvPr id="3" name="Footer Placeholder 2"/>
          <p:cNvSpPr>
            <a:spLocks noGrp="1"/>
          </p:cNvSpPr>
          <p:nvPr>
            <p:ph type="ftr" sz="quarter" idx="11"/>
          </p:nvPr>
        </p:nvSpPr>
        <p:spPr/>
        <p:txBody>
          <a:bodyPr/>
          <a:lstStyle/>
          <a:p>
            <a:r>
              <a:rPr lang="en-US" smtClean="0"/>
              <a:t>HORUS EDUCATION</a:t>
            </a:r>
            <a:endParaRPr lang="en-US"/>
          </a:p>
        </p:txBody>
      </p:sp>
      <p:sp>
        <p:nvSpPr>
          <p:cNvPr id="4" name="Slide Number Placeholder 3"/>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2255847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CEC9E-281E-490C-8291-4A051BB01AB2}" type="datetime1">
              <a:rPr lang="en-US" smtClean="0"/>
              <a:t>11/28/2023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396621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B0E155-502B-4D5C-9499-26868B5CE3EB}" type="datetime1">
              <a:rPr lang="en-US" smtClean="0"/>
              <a:t>11/28/2023</a:t>
            </a:fld>
            <a:endParaRPr lang="en-US"/>
          </a:p>
        </p:txBody>
      </p:sp>
      <p:sp>
        <p:nvSpPr>
          <p:cNvPr id="6" name="Footer Placeholder 5"/>
          <p:cNvSpPr>
            <a:spLocks noGrp="1"/>
          </p:cNvSpPr>
          <p:nvPr>
            <p:ph type="ftr" sz="quarter" idx="11"/>
          </p:nvPr>
        </p:nvSpPr>
        <p:spPr/>
        <p:txBody>
          <a:bodyPr/>
          <a:lstStyle/>
          <a:p>
            <a:r>
              <a:rPr lang="en-US" smtClean="0"/>
              <a:t>HORUS EDUCATION</a:t>
            </a:r>
            <a:endParaRPr lang="en-US"/>
          </a:p>
        </p:txBody>
      </p:sp>
      <p:sp>
        <p:nvSpPr>
          <p:cNvPr id="7" name="Slide Number Placeholder 6"/>
          <p:cNvSpPr>
            <a:spLocks noGrp="1"/>
          </p:cNvSpPr>
          <p:nvPr>
            <p:ph type="sldNum" sz="quarter" idx="12"/>
          </p:nvPr>
        </p:nvSpPr>
        <p:spPr/>
        <p:txBody>
          <a:bodyPr/>
          <a:lstStyle/>
          <a:p>
            <a:fld id="{50BA2744-B081-4042-BC15-7808DDBCF914}" type="slidenum">
              <a:rPr lang="en-US" smtClean="0"/>
              <a:t>‹#›</a:t>
            </a:fld>
            <a:endParaRPr lang="en-US"/>
          </a:p>
        </p:txBody>
      </p:sp>
    </p:spTree>
    <p:extLst>
      <p:ext uri="{BB962C8B-B14F-4D97-AF65-F5344CB8AC3E}">
        <p14:creationId xmlns:p14="http://schemas.microsoft.com/office/powerpoint/2010/main" val="354458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F4C2C0-D3B7-412E-86D1-E81195EF353F}" type="datetime1">
              <a:rPr lang="en-US" smtClean="0"/>
              <a:t>11/28/2023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HORUS EDUCATION</a:t>
            </a:r>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BA2744-B081-4042-BC15-7808DDBCF914}" type="slidenum">
              <a:rPr lang="en-US" smtClean="0"/>
              <a:t>‹#›</a:t>
            </a:fld>
            <a:endParaRPr lang="en-US"/>
          </a:p>
        </p:txBody>
      </p:sp>
    </p:spTree>
    <p:extLst>
      <p:ext uri="{BB962C8B-B14F-4D97-AF65-F5344CB8AC3E}">
        <p14:creationId xmlns:p14="http://schemas.microsoft.com/office/powerpoint/2010/main" val="1249791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PYTHON</a:t>
            </a:r>
          </a:p>
        </p:txBody>
      </p:sp>
      <p:sp>
        <p:nvSpPr>
          <p:cNvPr id="5" name="Content Placeholder 4"/>
          <p:cNvSpPr>
            <a:spLocks noGrp="1"/>
          </p:cNvSpPr>
          <p:nvPr>
            <p:ph idx="1"/>
          </p:nvPr>
        </p:nvSpPr>
        <p:spPr>
          <a:xfrm>
            <a:off x="1105010" y="2598736"/>
            <a:ext cx="10018713" cy="3124201"/>
          </a:xfrm>
        </p:spPr>
        <p:txBody>
          <a:bodyPr/>
          <a:lstStyle/>
          <a:p>
            <a:pPr marL="0" indent="0" algn="ctr">
              <a:buNone/>
            </a:pPr>
            <a:r>
              <a:rPr lang="en-US" sz="2800" dirty="0"/>
              <a:t>Module </a:t>
            </a:r>
            <a:r>
              <a:rPr lang="en-US" sz="2800" dirty="0" smtClean="0"/>
              <a:t>2:</a:t>
            </a:r>
            <a:r>
              <a:rPr lang="en-US" sz="2800" dirty="0"/>
              <a:t>Beginning Python Basics </a:t>
            </a:r>
            <a:endParaRPr lang="en-US" sz="2800" dirty="0" smtClean="0"/>
          </a:p>
          <a:p>
            <a:pPr marL="0" indent="0" algn="ctr">
              <a:buNone/>
            </a:pPr>
            <a:r>
              <a:rPr lang="en-US" sz="2800" dirty="0" smtClean="0"/>
              <a:t>PRESENTATION BY: GOPINATH.G</a:t>
            </a:r>
          </a:p>
          <a:p>
            <a:endParaRPr lang="en-US" dirty="0"/>
          </a:p>
        </p:txBody>
      </p:sp>
      <p:sp>
        <p:nvSpPr>
          <p:cNvPr id="6" name="Footer Placeholder 5"/>
          <p:cNvSpPr>
            <a:spLocks noGrp="1"/>
          </p:cNvSpPr>
          <p:nvPr>
            <p:ph type="ftr" sz="quarter" idx="11"/>
          </p:nvPr>
        </p:nvSpPr>
        <p:spPr>
          <a:xfrm>
            <a:off x="5107823" y="6471295"/>
            <a:ext cx="7084177" cy="365125"/>
          </a:xfrm>
        </p:spPr>
        <p:txBody>
          <a:bodyPr/>
          <a:lstStyle/>
          <a:p>
            <a:r>
              <a:rPr lang="en-US" dirty="0" smtClean="0"/>
              <a:t>HORUS EDUCATION</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4129" y="-6551"/>
            <a:ext cx="1162373" cy="1162373"/>
          </a:xfrm>
          <a:prstGeom prst="rect">
            <a:avLst/>
          </a:prstGeom>
        </p:spPr>
      </p:pic>
    </p:spTree>
    <p:extLst>
      <p:ext uri="{BB962C8B-B14F-4D97-AF65-F5344CB8AC3E}">
        <p14:creationId xmlns:p14="http://schemas.microsoft.com/office/powerpoint/2010/main" val="1570101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3660" y="499821"/>
            <a:ext cx="6435323" cy="1273069"/>
          </a:xfrm>
        </p:spPr>
        <p:txBody>
          <a:bodyPr>
            <a:normAutofit fontScale="90000"/>
          </a:bodyPr>
          <a:lstStyle/>
          <a:p>
            <a:r>
              <a:rPr lang="en-US" dirty="0" smtClean="0"/>
              <a:t>Assigning more then one value</a:t>
            </a:r>
            <a:endParaRPr lang="en-US" dirty="0"/>
          </a:p>
        </p:txBody>
      </p:sp>
      <p:sp>
        <p:nvSpPr>
          <p:cNvPr id="3" name="Content Placeholder 2"/>
          <p:cNvSpPr>
            <a:spLocks noGrp="1"/>
          </p:cNvSpPr>
          <p:nvPr>
            <p:ph idx="1"/>
          </p:nvPr>
        </p:nvSpPr>
        <p:spPr>
          <a:xfrm>
            <a:off x="1580827" y="2076773"/>
            <a:ext cx="8834034" cy="3806501"/>
          </a:xfrm>
        </p:spPr>
        <p:txBody>
          <a:bodyPr/>
          <a:lstStyle/>
          <a:p>
            <a:endParaRPr lang="en-US" dirty="0" smtClean="0"/>
          </a:p>
          <a:p>
            <a:endParaRPr lang="en-US" dirty="0" smtClean="0"/>
          </a:p>
          <a:p>
            <a:endParaRPr lang="en-US" dirty="0"/>
          </a:p>
          <a:p>
            <a:r>
              <a:rPr lang="en-US" dirty="0" smtClean="0"/>
              <a:t>More then one variable for single value</a:t>
            </a:r>
          </a:p>
          <a:p>
            <a:pPr>
              <a:buFont typeface="Wingdings" panose="05000000000000000000" pitchFamily="2" charset="2"/>
              <a:buChar char="v"/>
            </a:pPr>
            <a:r>
              <a:rPr lang="en-US" b="1" dirty="0"/>
              <a:t>Example </a:t>
            </a:r>
            <a:endParaRPr lang="en-US" dirty="0" smtClean="0"/>
          </a:p>
          <a:p>
            <a:r>
              <a:rPr lang="en-US" dirty="0" smtClean="0"/>
              <a:t>multiple </a:t>
            </a:r>
            <a:r>
              <a:rPr lang="en-US" dirty="0"/>
              <a:t>values to </a:t>
            </a:r>
            <a:r>
              <a:rPr lang="en-US" dirty="0" smtClean="0"/>
              <a:t>single variables</a:t>
            </a:r>
          </a:p>
          <a:p>
            <a:r>
              <a:rPr lang="en-US" b="1" dirty="0"/>
              <a:t>Example </a:t>
            </a:r>
            <a:endParaRPr lang="en-US" b="1" dirty="0" smtClean="0"/>
          </a:p>
          <a:p>
            <a:endParaRPr lang="en-US" b="1" dirty="0" smtClean="0"/>
          </a:p>
          <a:p>
            <a:endParaRPr lang="en-US" b="1" dirty="0"/>
          </a:p>
          <a:p>
            <a:endParaRPr lang="en-US" dirty="0" smtClean="0"/>
          </a:p>
          <a:p>
            <a:pPr marL="0" indent="0">
              <a:buNone/>
            </a:pPr>
            <a:endParaRPr lang="en-US" dirty="0"/>
          </a:p>
          <a:p>
            <a:pPr marL="0" indent="0">
              <a:buNone/>
            </a:pPr>
            <a:endParaRPr lang="en-US" b="1" dirty="0"/>
          </a:p>
          <a:p>
            <a:pPr>
              <a:buFont typeface="Wingdings" panose="05000000000000000000" pitchFamily="2" charset="2"/>
              <a:buChar char="v"/>
            </a:pP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055121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2048" y="499820"/>
            <a:ext cx="4560028" cy="1189495"/>
          </a:xfrm>
        </p:spPr>
        <p:txBody>
          <a:bodyPr/>
          <a:lstStyle/>
          <a:p>
            <a:r>
              <a:rPr lang="en-US" dirty="0"/>
              <a:t>Output </a:t>
            </a:r>
            <a:r>
              <a:rPr lang="en-US" dirty="0" smtClean="0"/>
              <a:t>Variables</a:t>
            </a:r>
            <a:endParaRPr lang="en-US" dirty="0"/>
          </a:p>
        </p:txBody>
      </p:sp>
      <p:sp>
        <p:nvSpPr>
          <p:cNvPr id="3" name="Content Placeholder 2"/>
          <p:cNvSpPr>
            <a:spLocks noGrp="1"/>
          </p:cNvSpPr>
          <p:nvPr>
            <p:ph idx="1"/>
          </p:nvPr>
        </p:nvSpPr>
        <p:spPr>
          <a:xfrm>
            <a:off x="1410346" y="1689315"/>
            <a:ext cx="10092678" cy="4101885"/>
          </a:xfrm>
        </p:spPr>
        <p:txBody>
          <a:bodyPr/>
          <a:lstStyle/>
          <a:p>
            <a:r>
              <a:rPr lang="en-US" dirty="0" smtClean="0"/>
              <a:t>The </a:t>
            </a:r>
            <a:r>
              <a:rPr lang="en-US" dirty="0"/>
              <a:t>Python print() function is often used to output variables</a:t>
            </a:r>
            <a:r>
              <a:rPr lang="en-US" dirty="0" smtClean="0"/>
              <a:t>.</a:t>
            </a:r>
          </a:p>
          <a:p>
            <a:pPr>
              <a:buFont typeface="Wingdings" panose="05000000000000000000" pitchFamily="2" charset="2"/>
              <a:buChar char="v"/>
            </a:pPr>
            <a:r>
              <a:rPr lang="en-US" b="1" dirty="0" smtClean="0"/>
              <a:t>Example for Output variable</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352698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6583" y="468824"/>
            <a:ext cx="4947486" cy="554064"/>
          </a:xfrm>
        </p:spPr>
        <p:txBody>
          <a:bodyPr>
            <a:normAutofit fontScale="90000"/>
          </a:bodyPr>
          <a:lstStyle/>
          <a:p>
            <a:r>
              <a:rPr lang="en-US" dirty="0"/>
              <a:t>Python Data </a:t>
            </a:r>
            <a:r>
              <a:rPr lang="en-US" dirty="0" smtClean="0"/>
              <a:t>Types</a:t>
            </a:r>
            <a:endParaRPr lang="en-US" dirty="0"/>
          </a:p>
        </p:txBody>
      </p:sp>
      <p:sp>
        <p:nvSpPr>
          <p:cNvPr id="3" name="Content Placeholder 2"/>
          <p:cNvSpPr>
            <a:spLocks noGrp="1"/>
          </p:cNvSpPr>
          <p:nvPr>
            <p:ph idx="1"/>
          </p:nvPr>
        </p:nvSpPr>
        <p:spPr>
          <a:xfrm>
            <a:off x="1549831" y="1146875"/>
            <a:ext cx="9953192" cy="4644325"/>
          </a:xfrm>
        </p:spPr>
        <p:txBody>
          <a:bodyPr>
            <a:normAutofit fontScale="92500" lnSpcReduction="20000"/>
          </a:bodyPr>
          <a:lstStyle/>
          <a:p>
            <a:r>
              <a:rPr lang="en-US" dirty="0"/>
              <a:t>Built-in Data Types</a:t>
            </a:r>
          </a:p>
          <a:p>
            <a:pPr marL="0" indent="0">
              <a:buNone/>
            </a:pPr>
            <a:r>
              <a:rPr lang="en-US" dirty="0"/>
              <a:t>Variables can store data of different types, and different types can do different </a:t>
            </a:r>
            <a:r>
              <a:rPr lang="en-US" dirty="0" smtClean="0"/>
              <a:t>things.</a:t>
            </a:r>
          </a:p>
          <a:p>
            <a:pPr marL="0" indent="0">
              <a:buNone/>
            </a:pPr>
            <a:r>
              <a:rPr lang="en-US" dirty="0"/>
              <a:t>data types built-in by </a:t>
            </a:r>
            <a:r>
              <a:rPr lang="en-US" dirty="0" smtClean="0"/>
              <a:t>default</a:t>
            </a:r>
          </a:p>
          <a:p>
            <a:r>
              <a:rPr lang="en-US" dirty="0"/>
              <a:t>Text Type:	</a:t>
            </a:r>
            <a:r>
              <a:rPr lang="en-US" dirty="0" err="1"/>
              <a:t>str</a:t>
            </a:r>
            <a:endParaRPr lang="en-US" dirty="0"/>
          </a:p>
          <a:p>
            <a:r>
              <a:rPr lang="en-US" dirty="0"/>
              <a:t>Numeric Types:	</a:t>
            </a:r>
            <a:r>
              <a:rPr lang="en-US" dirty="0" err="1"/>
              <a:t>int</a:t>
            </a:r>
            <a:r>
              <a:rPr lang="en-US" dirty="0"/>
              <a:t>, float, complex</a:t>
            </a:r>
          </a:p>
          <a:p>
            <a:r>
              <a:rPr lang="en-US" dirty="0"/>
              <a:t>Sequence Types:	list, tuple, range</a:t>
            </a:r>
          </a:p>
          <a:p>
            <a:r>
              <a:rPr lang="en-US" dirty="0"/>
              <a:t>Mapping Type:	</a:t>
            </a:r>
            <a:r>
              <a:rPr lang="en-US" dirty="0" err="1"/>
              <a:t>dict</a:t>
            </a:r>
            <a:endParaRPr lang="en-US" dirty="0"/>
          </a:p>
          <a:p>
            <a:r>
              <a:rPr lang="en-US" dirty="0"/>
              <a:t>Set Types:	set, </a:t>
            </a:r>
            <a:r>
              <a:rPr lang="en-US" dirty="0" err="1"/>
              <a:t>frozenset</a:t>
            </a:r>
            <a:endParaRPr lang="en-US" dirty="0"/>
          </a:p>
          <a:p>
            <a:r>
              <a:rPr lang="en-US" dirty="0"/>
              <a:t>Boolean Type:	</a:t>
            </a:r>
            <a:r>
              <a:rPr lang="en-US" dirty="0" err="1" smtClean="0"/>
              <a:t>bool</a:t>
            </a:r>
            <a:endParaRPr lang="en-US" dirty="0" smtClean="0"/>
          </a:p>
          <a:p>
            <a:pPr>
              <a:buFont typeface="Wingdings" panose="05000000000000000000" pitchFamily="2" charset="2"/>
              <a:buChar char="v"/>
            </a:pPr>
            <a:r>
              <a:rPr lang="en-US" b="1" dirty="0" smtClean="0"/>
              <a:t>Examples for each data type</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0326" y="2211407"/>
            <a:ext cx="4823847" cy="3100232"/>
          </a:xfrm>
          <a:prstGeom prst="rect">
            <a:avLst/>
          </a:prstGeom>
        </p:spPr>
      </p:pic>
    </p:spTree>
    <p:extLst>
      <p:ext uri="{BB962C8B-B14F-4D97-AF65-F5344CB8AC3E}">
        <p14:creationId xmlns:p14="http://schemas.microsoft.com/office/powerpoint/2010/main" val="3447565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the Data </a:t>
            </a:r>
            <a:r>
              <a:rPr lang="en-US" dirty="0" smtClean="0"/>
              <a:t>Type</a:t>
            </a:r>
            <a:endParaRPr lang="en-US" dirty="0"/>
          </a:p>
        </p:txBody>
      </p:sp>
      <p:sp>
        <p:nvSpPr>
          <p:cNvPr id="3" name="Content Placeholder 2"/>
          <p:cNvSpPr>
            <a:spLocks noGrp="1"/>
          </p:cNvSpPr>
          <p:nvPr>
            <p:ph idx="1"/>
          </p:nvPr>
        </p:nvSpPr>
        <p:spPr/>
        <p:txBody>
          <a:bodyPr/>
          <a:lstStyle/>
          <a:p>
            <a:r>
              <a:rPr lang="en-US" dirty="0"/>
              <a:t>You can get the data type of any object by using the type() </a:t>
            </a:r>
            <a:r>
              <a:rPr lang="en-US" dirty="0" smtClean="0"/>
              <a:t>function</a:t>
            </a:r>
          </a:p>
          <a:p>
            <a:pPr>
              <a:buFont typeface="Wingdings" panose="05000000000000000000" pitchFamily="2" charset="2"/>
              <a:buChar char="v"/>
            </a:pPr>
            <a:r>
              <a:rPr lang="en-US" b="1" dirty="0" smtClean="0"/>
              <a:t>Example for type()</a:t>
            </a:r>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935664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522" y="391333"/>
            <a:ext cx="4343052" cy="802036"/>
          </a:xfrm>
        </p:spPr>
        <p:txBody>
          <a:bodyPr>
            <a:normAutofit fontScale="90000"/>
          </a:bodyPr>
          <a:lstStyle/>
          <a:p>
            <a:r>
              <a:rPr lang="en-US" dirty="0" smtClean="0"/>
              <a:t/>
            </a:r>
            <a:br>
              <a:rPr lang="en-US" dirty="0" smtClean="0"/>
            </a:br>
            <a:r>
              <a:rPr lang="en-US" dirty="0" smtClean="0"/>
              <a:t>Random </a:t>
            </a:r>
            <a:r>
              <a:rPr lang="en-US" dirty="0"/>
              <a:t>Number</a:t>
            </a:r>
            <a:br>
              <a:rPr lang="en-US" dirty="0"/>
            </a:br>
            <a:endParaRPr lang="en-US" dirty="0"/>
          </a:p>
        </p:txBody>
      </p:sp>
      <p:sp>
        <p:nvSpPr>
          <p:cNvPr id="3" name="Content Placeholder 2"/>
          <p:cNvSpPr>
            <a:spLocks noGrp="1"/>
          </p:cNvSpPr>
          <p:nvPr>
            <p:ph idx="1"/>
          </p:nvPr>
        </p:nvSpPr>
        <p:spPr/>
        <p:txBody>
          <a:bodyPr/>
          <a:lstStyle/>
          <a:p>
            <a:r>
              <a:rPr lang="en-US" dirty="0"/>
              <a:t> Python has a built-in module called random that can be used to make random </a:t>
            </a:r>
            <a:r>
              <a:rPr lang="en-US" dirty="0" smtClean="0"/>
              <a:t>numbers</a:t>
            </a:r>
          </a:p>
          <a:p>
            <a:pPr>
              <a:buFont typeface="Wingdings" panose="05000000000000000000" pitchFamily="2" charset="2"/>
              <a:buChar char="v"/>
            </a:pPr>
            <a:r>
              <a:rPr lang="en-US" b="1" dirty="0" smtClean="0"/>
              <a:t>Example for Random</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974987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758" y="2295039"/>
            <a:ext cx="6897185" cy="1300567"/>
          </a:xfrm>
        </p:spPr>
        <p:txBody>
          <a:bodyPr/>
          <a:lstStyle/>
          <a:p>
            <a:pPr algn="ctr"/>
            <a:r>
              <a:rPr lang="en-US" dirty="0" smtClean="0">
                <a:latin typeface="Adobe Garamond Pro Bold" panose="02020702060506020403" pitchFamily="18" charset="0"/>
              </a:rPr>
              <a:t>THANKYOU..!</a:t>
            </a: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782749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1567" y="732295"/>
            <a:ext cx="4668516" cy="771041"/>
          </a:xfrm>
        </p:spPr>
        <p:txBody>
          <a:bodyPr/>
          <a:lstStyle/>
          <a:p>
            <a:r>
              <a:rPr lang="en-US" dirty="0" smtClean="0"/>
              <a:t>Python syntax</a:t>
            </a:r>
            <a:endParaRPr lang="en-US" dirty="0"/>
          </a:p>
        </p:txBody>
      </p:sp>
      <p:sp>
        <p:nvSpPr>
          <p:cNvPr id="3" name="Content Placeholder 2"/>
          <p:cNvSpPr>
            <a:spLocks noGrp="1"/>
          </p:cNvSpPr>
          <p:nvPr>
            <p:ph idx="1"/>
          </p:nvPr>
        </p:nvSpPr>
        <p:spPr>
          <a:xfrm>
            <a:off x="1549831" y="1797803"/>
            <a:ext cx="9872420" cy="4085472"/>
          </a:xfrm>
        </p:spPr>
        <p:txBody>
          <a:bodyPr>
            <a:normAutofit fontScale="70000" lnSpcReduction="20000"/>
          </a:bodyPr>
          <a:lstStyle/>
          <a:p>
            <a:r>
              <a:rPr lang="en-US" b="1" dirty="0" smtClean="0"/>
              <a:t>What is syntax ?</a:t>
            </a:r>
          </a:p>
          <a:p>
            <a:r>
              <a:rPr lang="en-US" dirty="0"/>
              <a:t>Python syntax refers to the set of rules that dictate how Python programs should be written. It defines the correct combinations of symbols, keywords, and other elements to create valid Python programs. </a:t>
            </a:r>
            <a:endParaRPr lang="en-US" dirty="0" smtClean="0"/>
          </a:p>
          <a:p>
            <a:pPr lvl="0"/>
            <a:r>
              <a:rPr lang="en-US" dirty="0"/>
              <a:t>Indentation</a:t>
            </a:r>
          </a:p>
          <a:p>
            <a:pPr lvl="0"/>
            <a:r>
              <a:rPr lang="en-US" dirty="0"/>
              <a:t>Variables</a:t>
            </a:r>
          </a:p>
          <a:p>
            <a:pPr lvl="0"/>
            <a:r>
              <a:rPr lang="en-US" dirty="0"/>
              <a:t>Data types</a:t>
            </a:r>
          </a:p>
          <a:p>
            <a:pPr lvl="0"/>
            <a:r>
              <a:rPr lang="en-US" dirty="0"/>
              <a:t>Comments</a:t>
            </a:r>
          </a:p>
          <a:p>
            <a:pPr lvl="0"/>
            <a:r>
              <a:rPr lang="en-US" dirty="0"/>
              <a:t>Control flow statements</a:t>
            </a:r>
          </a:p>
          <a:p>
            <a:pPr lvl="0"/>
            <a:r>
              <a:rPr lang="en-US" dirty="0"/>
              <a:t>Loops</a:t>
            </a:r>
          </a:p>
          <a:p>
            <a:pPr lvl="0"/>
            <a:r>
              <a:rPr lang="en-US" dirty="0"/>
              <a:t>Functions</a:t>
            </a:r>
          </a:p>
          <a:p>
            <a:pPr lvl="0"/>
            <a:r>
              <a:rPr lang="en-US" dirty="0"/>
              <a:t>classes</a:t>
            </a:r>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440890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000" y="639305"/>
            <a:ext cx="4560028" cy="802037"/>
          </a:xfrm>
        </p:spPr>
        <p:txBody>
          <a:bodyPr>
            <a:normAutofit fontScale="90000"/>
          </a:bodyPr>
          <a:lstStyle/>
          <a:p>
            <a:r>
              <a:rPr lang="en-US" dirty="0" smtClean="0"/>
              <a:t/>
            </a:r>
            <a:br>
              <a:rPr lang="en-US" dirty="0" smtClean="0"/>
            </a:br>
            <a:r>
              <a:rPr lang="en-US" dirty="0"/>
              <a:t/>
            </a:r>
            <a:br>
              <a:rPr lang="en-US" dirty="0"/>
            </a:br>
            <a:r>
              <a:rPr lang="en-US" dirty="0" smtClean="0"/>
              <a:t>Python </a:t>
            </a:r>
            <a:r>
              <a:rPr lang="en-US" dirty="0"/>
              <a:t>Indentation</a:t>
            </a:r>
            <a:br>
              <a:rPr lang="en-US" dirty="0"/>
            </a:br>
            <a:r>
              <a:rPr lang="en-US" dirty="0"/>
              <a:t/>
            </a:r>
            <a:br>
              <a:rPr lang="en-US" dirty="0"/>
            </a:br>
            <a:endParaRPr lang="en-US" dirty="0"/>
          </a:p>
        </p:txBody>
      </p:sp>
      <p:sp>
        <p:nvSpPr>
          <p:cNvPr id="3" name="Content Placeholder 2"/>
          <p:cNvSpPr>
            <a:spLocks noGrp="1"/>
          </p:cNvSpPr>
          <p:nvPr>
            <p:ph idx="1"/>
          </p:nvPr>
        </p:nvSpPr>
        <p:spPr>
          <a:xfrm>
            <a:off x="1484310" y="1720313"/>
            <a:ext cx="9968937" cy="4070888"/>
          </a:xfrm>
        </p:spPr>
        <p:txBody>
          <a:bodyPr/>
          <a:lstStyle/>
          <a:p>
            <a:pPr marL="0" indent="0">
              <a:buNone/>
            </a:pPr>
            <a:r>
              <a:rPr lang="en-US" dirty="0"/>
              <a:t>Indentation refers to the spaces at the beginning of a code line</a:t>
            </a:r>
            <a:r>
              <a:rPr lang="en-US" dirty="0" smtClean="0"/>
              <a:t>.</a:t>
            </a:r>
          </a:p>
          <a:p>
            <a:pPr marL="0" indent="0">
              <a:buNone/>
            </a:pPr>
            <a:r>
              <a:rPr lang="en-US" dirty="0"/>
              <a:t>I</a:t>
            </a:r>
            <a:r>
              <a:rPr lang="en-US" dirty="0" smtClean="0"/>
              <a:t>n </a:t>
            </a:r>
            <a:r>
              <a:rPr lang="en-US" dirty="0"/>
              <a:t>other programming languages the indentation in code is for readability only, the indentation in Python is very important</a:t>
            </a:r>
            <a:r>
              <a:rPr lang="en-US" dirty="0" smtClean="0"/>
              <a:t>.</a:t>
            </a:r>
          </a:p>
          <a:p>
            <a:pPr marL="0" indent="0">
              <a:buNone/>
            </a:pPr>
            <a:r>
              <a:rPr lang="en-US" dirty="0"/>
              <a:t>Python uses indentation to indicate a block of code</a:t>
            </a:r>
            <a:r>
              <a:rPr lang="en-US" dirty="0" smtClean="0"/>
              <a:t>.</a:t>
            </a:r>
          </a:p>
          <a:p>
            <a:pPr>
              <a:buFont typeface="Wingdings" panose="05000000000000000000" pitchFamily="2" charset="2"/>
              <a:buChar char="v"/>
            </a:pPr>
            <a:r>
              <a:rPr lang="en-US" b="1" dirty="0" smtClean="0"/>
              <a:t>Indentation example</a:t>
            </a:r>
          </a:p>
          <a:p>
            <a:pPr marL="0" indent="0">
              <a:buNone/>
            </a:pPr>
            <a:endParaRPr lang="en-US" b="1" dirty="0" smtClean="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4292149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087" y="794289"/>
            <a:ext cx="4947486" cy="865476"/>
          </a:xfrm>
        </p:spPr>
        <p:txBody>
          <a:bodyPr/>
          <a:lstStyle/>
          <a:p>
            <a:r>
              <a:rPr lang="en-US" dirty="0"/>
              <a:t>Python </a:t>
            </a:r>
            <a:r>
              <a:rPr lang="en-US" dirty="0" smtClean="0"/>
              <a:t>Variables</a:t>
            </a:r>
            <a:endParaRPr lang="en-US" dirty="0"/>
          </a:p>
        </p:txBody>
      </p:sp>
      <p:sp>
        <p:nvSpPr>
          <p:cNvPr id="3" name="Content Placeholder 2"/>
          <p:cNvSpPr>
            <a:spLocks noGrp="1"/>
          </p:cNvSpPr>
          <p:nvPr>
            <p:ph idx="1"/>
          </p:nvPr>
        </p:nvSpPr>
        <p:spPr>
          <a:xfrm>
            <a:off x="1472340" y="1659765"/>
            <a:ext cx="10030684" cy="4131435"/>
          </a:xfrm>
        </p:spPr>
        <p:txBody>
          <a:bodyPr/>
          <a:lstStyle/>
          <a:p>
            <a:pPr marL="0" indent="0">
              <a:buNone/>
            </a:pPr>
            <a:r>
              <a:rPr lang="en-US" dirty="0"/>
              <a:t>Variables are containers for storing data values.</a:t>
            </a:r>
          </a:p>
          <a:p>
            <a:pPr marL="0" indent="0">
              <a:buNone/>
            </a:pPr>
            <a:r>
              <a:rPr lang="en-US" dirty="0" smtClean="0"/>
              <a:t>Creating </a:t>
            </a:r>
            <a:r>
              <a:rPr lang="en-US" dirty="0"/>
              <a:t>Variables</a:t>
            </a:r>
          </a:p>
          <a:p>
            <a:pPr marL="0" indent="0">
              <a:buNone/>
            </a:pPr>
            <a:r>
              <a:rPr lang="en-US" dirty="0"/>
              <a:t>Python has no command for declaring a variable.</a:t>
            </a:r>
          </a:p>
          <a:p>
            <a:pPr marL="0" indent="0">
              <a:buNone/>
            </a:pPr>
            <a:r>
              <a:rPr lang="en-US" dirty="0"/>
              <a:t>A variable is created the moment you first assign a value to it</a:t>
            </a:r>
            <a:r>
              <a:rPr lang="en-US" dirty="0" smtClean="0"/>
              <a:t>.</a:t>
            </a:r>
          </a:p>
          <a:p>
            <a:pPr>
              <a:buFont typeface="Wingdings" panose="05000000000000000000" pitchFamily="2" charset="2"/>
              <a:buChar char="v"/>
            </a:pPr>
            <a:r>
              <a:rPr lang="en-US" b="1" dirty="0" smtClean="0"/>
              <a:t>Variables example</a:t>
            </a:r>
          </a:p>
          <a:p>
            <a:pPr marL="0" indent="0">
              <a:buNone/>
            </a:pPr>
            <a:endParaRPr lang="en-US" b="1" dirty="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257286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9024" y="437827"/>
            <a:ext cx="4575526" cy="1204993"/>
          </a:xfrm>
        </p:spPr>
        <p:txBody>
          <a:bodyPr>
            <a:normAutofit fontScale="90000"/>
          </a:bodyPr>
          <a:lstStyle/>
          <a:p>
            <a:r>
              <a:rPr lang="en-US" dirty="0"/>
              <a:t>P</a:t>
            </a:r>
            <a:r>
              <a:rPr lang="en-US" dirty="0" smtClean="0"/>
              <a:t>ython </a:t>
            </a:r>
            <a:r>
              <a:rPr lang="en-US" dirty="0"/>
              <a:t>comments</a:t>
            </a:r>
            <a:br>
              <a:rPr lang="en-US" dirty="0"/>
            </a:br>
            <a:endParaRPr lang="en-US" dirty="0"/>
          </a:p>
        </p:txBody>
      </p:sp>
      <p:sp>
        <p:nvSpPr>
          <p:cNvPr id="3" name="Content Placeholder 2"/>
          <p:cNvSpPr>
            <a:spLocks noGrp="1"/>
          </p:cNvSpPr>
          <p:nvPr>
            <p:ph idx="1"/>
          </p:nvPr>
        </p:nvSpPr>
        <p:spPr>
          <a:xfrm>
            <a:off x="1425844" y="1518835"/>
            <a:ext cx="10077179" cy="4272366"/>
          </a:xfrm>
        </p:spPr>
        <p:txBody>
          <a:bodyPr>
            <a:normAutofit/>
          </a:bodyPr>
          <a:lstStyle/>
          <a:p>
            <a:pPr marL="0" indent="0">
              <a:buNone/>
            </a:pPr>
            <a:r>
              <a:rPr lang="en-US" dirty="0" smtClean="0"/>
              <a:t>A comment </a:t>
            </a:r>
            <a:r>
              <a:rPr lang="en-US" dirty="0"/>
              <a:t>is a programmer-readable explanation or annotation in the source code of a computer program. They are added with the purpose of making the source code easier for humans to understand, and are generally ignored by compilers and interpreters</a:t>
            </a:r>
            <a:r>
              <a:rPr lang="en-US" dirty="0" smtClean="0"/>
              <a:t>.</a:t>
            </a:r>
          </a:p>
          <a:p>
            <a:r>
              <a:rPr lang="en-US" dirty="0"/>
              <a:t>Python has commenting capability for the purpose of in-code documentation.</a:t>
            </a:r>
          </a:p>
          <a:p>
            <a:r>
              <a:rPr lang="en-US" dirty="0"/>
              <a:t>Comments start with a #, and Python will render the rest of the line as a comment</a:t>
            </a:r>
            <a:r>
              <a:rPr lang="en-US" dirty="0" smtClean="0"/>
              <a:t>:</a:t>
            </a:r>
          </a:p>
          <a:p>
            <a:pPr>
              <a:buFont typeface="Wingdings" panose="05000000000000000000" pitchFamily="2" charset="2"/>
              <a:buChar char="v"/>
            </a:pPr>
            <a:r>
              <a:rPr lang="en-US" b="1" dirty="0" smtClean="0"/>
              <a:t>Comments example</a:t>
            </a:r>
            <a:endParaRPr lang="en-US" b="1"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4219148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170" y="468823"/>
            <a:ext cx="4900991" cy="895027"/>
          </a:xfrm>
        </p:spPr>
        <p:txBody>
          <a:bodyPr/>
          <a:lstStyle/>
          <a:p>
            <a:r>
              <a:rPr lang="en-US" dirty="0"/>
              <a:t>Multiline </a:t>
            </a:r>
            <a:r>
              <a:rPr lang="en-US" dirty="0" smtClean="0"/>
              <a:t>Comments</a:t>
            </a:r>
            <a:endParaRPr lang="en-US" dirty="0"/>
          </a:p>
        </p:txBody>
      </p:sp>
      <p:sp>
        <p:nvSpPr>
          <p:cNvPr id="3" name="Content Placeholder 2"/>
          <p:cNvSpPr>
            <a:spLocks noGrp="1"/>
          </p:cNvSpPr>
          <p:nvPr>
            <p:ph idx="1"/>
          </p:nvPr>
        </p:nvSpPr>
        <p:spPr>
          <a:xfrm>
            <a:off x="1394848" y="1363851"/>
            <a:ext cx="10108176" cy="4427350"/>
          </a:xfrm>
        </p:spPr>
        <p:txBody>
          <a:bodyPr/>
          <a:lstStyle/>
          <a:p>
            <a:r>
              <a:rPr lang="en-US" dirty="0" smtClean="0"/>
              <a:t>Python </a:t>
            </a:r>
            <a:r>
              <a:rPr lang="en-US" dirty="0"/>
              <a:t>does not really have a syntax for multiline comments</a:t>
            </a:r>
            <a:r>
              <a:rPr lang="en-US" dirty="0" smtClean="0"/>
              <a:t>.</a:t>
            </a:r>
            <a:endParaRPr lang="en-US" dirty="0"/>
          </a:p>
          <a:p>
            <a:r>
              <a:rPr lang="en-US" dirty="0"/>
              <a:t>To add a multiline comment you could insert a # for each </a:t>
            </a:r>
            <a:r>
              <a:rPr lang="en-US" dirty="0" smtClean="0"/>
              <a:t>line</a:t>
            </a:r>
          </a:p>
          <a:p>
            <a:r>
              <a:rPr lang="en-US" dirty="0"/>
              <a:t>s</a:t>
            </a:r>
            <a:r>
              <a:rPr lang="en-US" dirty="0" smtClean="0"/>
              <a:t>hortcut alt+f3 to make selected line comment.</a:t>
            </a:r>
          </a:p>
          <a:p>
            <a:r>
              <a:rPr lang="en-US" dirty="0" smtClean="0"/>
              <a:t>Shortcut alt+f4 to remove selected line comment.</a:t>
            </a:r>
          </a:p>
          <a:p>
            <a:r>
              <a:rPr lang="en-US" dirty="0"/>
              <a:t> Python will ignore string literals that are not assigned to a variable, you can add a multiline string (triple quotes) in your code, and place your comment inside </a:t>
            </a:r>
            <a:r>
              <a:rPr lang="en-US" dirty="0" smtClean="0"/>
              <a:t>it.</a:t>
            </a:r>
          </a:p>
          <a:p>
            <a:pPr>
              <a:buFont typeface="Wingdings" panose="05000000000000000000" pitchFamily="2" charset="2"/>
              <a:buChar char="v"/>
            </a:pPr>
            <a:r>
              <a:rPr lang="en-US" b="1" dirty="0" smtClean="0"/>
              <a:t>Multiline comment example</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3741409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7613" y="437827"/>
            <a:ext cx="5892882" cy="709047"/>
          </a:xfrm>
        </p:spPr>
        <p:txBody>
          <a:bodyPr/>
          <a:lstStyle/>
          <a:p>
            <a:r>
              <a:rPr lang="en-US" dirty="0" smtClean="0"/>
              <a:t>Python Variables (detailed)</a:t>
            </a:r>
            <a:endParaRPr lang="en-US" dirty="0"/>
          </a:p>
        </p:txBody>
      </p:sp>
      <p:sp>
        <p:nvSpPr>
          <p:cNvPr id="3" name="Content Placeholder 2"/>
          <p:cNvSpPr>
            <a:spLocks noGrp="1"/>
          </p:cNvSpPr>
          <p:nvPr>
            <p:ph idx="1"/>
          </p:nvPr>
        </p:nvSpPr>
        <p:spPr>
          <a:xfrm>
            <a:off x="1456841" y="1549831"/>
            <a:ext cx="10244379" cy="3952067"/>
          </a:xfrm>
        </p:spPr>
        <p:txBody>
          <a:bodyPr>
            <a:normAutofit/>
          </a:bodyPr>
          <a:lstStyle/>
          <a:p>
            <a:endParaRPr lang="en-US" dirty="0" smtClean="0"/>
          </a:p>
          <a:p>
            <a:r>
              <a:rPr lang="en-US" dirty="0" smtClean="0"/>
              <a:t>Variables of two types:</a:t>
            </a:r>
          </a:p>
          <a:p>
            <a:pPr marL="0" indent="0">
              <a:buNone/>
            </a:pPr>
            <a:r>
              <a:rPr lang="en-US" dirty="0" smtClean="0"/>
              <a:t>1. Local variable</a:t>
            </a:r>
          </a:p>
          <a:p>
            <a:pPr marL="0" indent="0">
              <a:buNone/>
            </a:pPr>
            <a:r>
              <a:rPr lang="en-US" dirty="0" smtClean="0"/>
              <a:t>2. Global Variable </a:t>
            </a:r>
          </a:p>
          <a:p>
            <a:pPr marL="0" indent="0">
              <a:buNone/>
            </a:pPr>
            <a:r>
              <a:rPr lang="en-US" dirty="0" smtClean="0"/>
              <a:t>Casting</a:t>
            </a:r>
            <a:endParaRPr lang="en-US" dirty="0"/>
          </a:p>
          <a:p>
            <a:pPr marL="0" indent="0">
              <a:buNone/>
            </a:pPr>
            <a:r>
              <a:rPr lang="en-US" dirty="0"/>
              <a:t>If you want to specify the data type of a variable, this can be done with casting</a:t>
            </a:r>
            <a:r>
              <a:rPr lang="en-US" dirty="0" smtClean="0"/>
              <a:t>.</a:t>
            </a:r>
          </a:p>
          <a:p>
            <a:pPr>
              <a:buFont typeface="Wingdings" panose="05000000000000000000" pitchFamily="2" charset="2"/>
              <a:buChar char="v"/>
            </a:pPr>
            <a:r>
              <a:rPr lang="en-US" dirty="0" smtClean="0"/>
              <a:t>Example for Casting</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491957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000" y="623808"/>
            <a:ext cx="3568136" cy="740044"/>
          </a:xfrm>
        </p:spPr>
        <p:txBody>
          <a:bodyPr/>
          <a:lstStyle/>
          <a:p>
            <a:r>
              <a:rPr lang="en-US" dirty="0"/>
              <a:t>Variable </a:t>
            </a:r>
            <a:r>
              <a:rPr lang="en-US" dirty="0" smtClean="0"/>
              <a:t>Names</a:t>
            </a:r>
            <a:endParaRPr lang="en-US" dirty="0"/>
          </a:p>
        </p:txBody>
      </p:sp>
      <p:sp>
        <p:nvSpPr>
          <p:cNvPr id="3" name="Content Placeholder 2"/>
          <p:cNvSpPr>
            <a:spLocks noGrp="1"/>
          </p:cNvSpPr>
          <p:nvPr>
            <p:ph idx="1"/>
          </p:nvPr>
        </p:nvSpPr>
        <p:spPr>
          <a:xfrm>
            <a:off x="1441342" y="1363853"/>
            <a:ext cx="10061681" cy="4427348"/>
          </a:xfrm>
        </p:spPr>
        <p:txBody>
          <a:bodyPr>
            <a:normAutofit lnSpcReduction="10000"/>
          </a:bodyPr>
          <a:lstStyle/>
          <a:p>
            <a:r>
              <a:rPr lang="en-US" dirty="0" smtClean="0"/>
              <a:t>A </a:t>
            </a:r>
            <a:r>
              <a:rPr lang="en-US" dirty="0"/>
              <a:t>variable can have a short name (like x and y) or a more descriptive name (age, </a:t>
            </a:r>
            <a:r>
              <a:rPr lang="en-US" dirty="0" err="1"/>
              <a:t>carname</a:t>
            </a:r>
            <a:r>
              <a:rPr lang="en-US" dirty="0"/>
              <a:t>, </a:t>
            </a:r>
            <a:r>
              <a:rPr lang="en-US" dirty="0" err="1"/>
              <a:t>total_volume</a:t>
            </a:r>
            <a:r>
              <a:rPr lang="en-US" dirty="0"/>
              <a:t>). Rules for Python </a:t>
            </a:r>
            <a:r>
              <a:rPr lang="en-US" dirty="0" err="1"/>
              <a:t>variables:A</a:t>
            </a:r>
            <a:r>
              <a:rPr lang="en-US" dirty="0"/>
              <a:t> variable name must start with a letter or the underscore </a:t>
            </a:r>
            <a:r>
              <a:rPr lang="en-US" dirty="0" smtClean="0"/>
              <a:t>character.</a:t>
            </a:r>
            <a:endParaRPr lang="en-US" dirty="0"/>
          </a:p>
          <a:p>
            <a:r>
              <a:rPr lang="en-US" dirty="0"/>
              <a:t>A variable name cannot start with a </a:t>
            </a:r>
            <a:r>
              <a:rPr lang="en-US" dirty="0" smtClean="0"/>
              <a:t>number.</a:t>
            </a:r>
            <a:endParaRPr lang="en-US" dirty="0"/>
          </a:p>
          <a:p>
            <a:r>
              <a:rPr lang="en-US" dirty="0"/>
              <a:t>A variable name can only contain alpha-numeric characters and underscores (A-z, 0-9, and _ </a:t>
            </a:r>
            <a:r>
              <a:rPr lang="en-US" dirty="0" smtClean="0"/>
              <a:t>).</a:t>
            </a:r>
            <a:endParaRPr lang="en-US" dirty="0"/>
          </a:p>
          <a:p>
            <a:r>
              <a:rPr lang="en-US" dirty="0"/>
              <a:t>Variable names are case-sensitive (age, Age and AGE are three different variables</a:t>
            </a:r>
            <a:r>
              <a:rPr lang="en-US" dirty="0" smtClean="0"/>
              <a:t>).</a:t>
            </a:r>
            <a:endParaRPr lang="en-US" dirty="0"/>
          </a:p>
          <a:p>
            <a:r>
              <a:rPr lang="en-US" dirty="0"/>
              <a:t>A variable name cannot be any of the</a:t>
            </a:r>
            <a:r>
              <a:rPr lang="en-US" b="1" dirty="0"/>
              <a:t> </a:t>
            </a:r>
            <a:r>
              <a:rPr lang="en-US" b="1" dirty="0" smtClean="0"/>
              <a:t>python keywords</a:t>
            </a:r>
            <a:r>
              <a:rPr lang="en-US" dirty="0" smtClean="0"/>
              <a:t>.</a:t>
            </a:r>
          </a:p>
          <a:p>
            <a:pPr>
              <a:buFont typeface="Wingdings" panose="05000000000000000000" pitchFamily="2" charset="2"/>
              <a:buChar char="v"/>
            </a:pPr>
            <a:r>
              <a:rPr lang="en-US" b="1" dirty="0" smtClean="0"/>
              <a:t>Variable names examples</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1976376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words Variables</a:t>
            </a:r>
            <a:endParaRPr lang="en-US" dirty="0"/>
          </a:p>
        </p:txBody>
      </p:sp>
      <p:sp>
        <p:nvSpPr>
          <p:cNvPr id="3" name="Content Placeholder 2"/>
          <p:cNvSpPr>
            <a:spLocks noGrp="1"/>
          </p:cNvSpPr>
          <p:nvPr>
            <p:ph idx="1"/>
          </p:nvPr>
        </p:nvSpPr>
        <p:spPr/>
        <p:txBody>
          <a:bodyPr/>
          <a:lstStyle/>
          <a:p>
            <a:r>
              <a:rPr lang="en-US" dirty="0" smtClean="0"/>
              <a:t>Variables with one or more word is difficult to read and assign </a:t>
            </a:r>
          </a:p>
          <a:p>
            <a:r>
              <a:rPr lang="en-US" dirty="0" smtClean="0"/>
              <a:t>It is possible with basic cases</a:t>
            </a:r>
          </a:p>
          <a:p>
            <a:pPr>
              <a:buFont typeface="Wingdings" panose="05000000000000000000" pitchFamily="2" charset="2"/>
              <a:buChar char="v"/>
            </a:pPr>
            <a:r>
              <a:rPr lang="en-US" dirty="0"/>
              <a:t>Camel case</a:t>
            </a:r>
            <a:r>
              <a:rPr lang="en-US" dirty="0" smtClean="0"/>
              <a:t>: Each </a:t>
            </a:r>
            <a:r>
              <a:rPr lang="en-US" dirty="0"/>
              <a:t>word, except the first, starts with a capital letter</a:t>
            </a:r>
            <a:endParaRPr lang="en-US" dirty="0" smtClean="0"/>
          </a:p>
          <a:p>
            <a:pPr>
              <a:buFont typeface="Wingdings" panose="05000000000000000000" pitchFamily="2" charset="2"/>
              <a:buChar char="v"/>
            </a:pPr>
            <a:r>
              <a:rPr lang="en-US" dirty="0" smtClean="0"/>
              <a:t>Pascal case</a:t>
            </a:r>
            <a:r>
              <a:rPr lang="en-US" dirty="0"/>
              <a:t>: Each word starts with a capital letter</a:t>
            </a:r>
            <a:endParaRPr lang="en-US" dirty="0" smtClean="0"/>
          </a:p>
          <a:p>
            <a:pPr>
              <a:buFont typeface="Wingdings" panose="05000000000000000000" pitchFamily="2" charset="2"/>
              <a:buChar char="v"/>
            </a:pPr>
            <a:r>
              <a:rPr lang="en-US" dirty="0" smtClean="0"/>
              <a:t>Snake case: </a:t>
            </a:r>
            <a:r>
              <a:rPr lang="en-US" dirty="0"/>
              <a:t>Each word is separated by an underscore character</a:t>
            </a:r>
            <a:endParaRPr lang="en-US" dirty="0" smtClean="0"/>
          </a:p>
          <a:p>
            <a:pPr>
              <a:buFont typeface="Wingdings" panose="05000000000000000000" pitchFamily="2" charset="2"/>
              <a:buChar char="v"/>
            </a:pPr>
            <a:r>
              <a:rPr lang="en-US" b="1" dirty="0" smtClean="0"/>
              <a:t>Examples for the following cases</a:t>
            </a:r>
            <a:endParaRPr lang="en-US" b="1" dirty="0"/>
          </a:p>
        </p:txBody>
      </p:sp>
      <p:sp>
        <p:nvSpPr>
          <p:cNvPr id="4" name="Footer Placeholder 3"/>
          <p:cNvSpPr>
            <a:spLocks noGrp="1"/>
          </p:cNvSpPr>
          <p:nvPr>
            <p:ph type="ftr" sz="quarter" idx="11"/>
          </p:nvPr>
        </p:nvSpPr>
        <p:spPr/>
        <p:txBody>
          <a:bodyPr/>
          <a:lstStyle/>
          <a:p>
            <a:r>
              <a:rPr lang="en-US" smtClean="0"/>
              <a:t>HORUS EDUCATION</a:t>
            </a:r>
            <a:endParaRPr lang="en-US"/>
          </a:p>
        </p:txBody>
      </p:sp>
    </p:spTree>
    <p:extLst>
      <p:ext uri="{BB962C8B-B14F-4D97-AF65-F5344CB8AC3E}">
        <p14:creationId xmlns:p14="http://schemas.microsoft.com/office/powerpoint/2010/main" val="20451092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94</TotalTime>
  <Words>528</Words>
  <Application>Microsoft Office PowerPoint</Application>
  <PresentationFormat>Widescreen</PresentationFormat>
  <Paragraphs>108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Adobe Garamond Pro Bold</vt:lpstr>
      <vt:lpstr>Arial</vt:lpstr>
      <vt:lpstr>Calibri</vt:lpstr>
      <vt:lpstr>Corbel</vt:lpstr>
      <vt:lpstr>Wingdings</vt:lpstr>
      <vt:lpstr>Parallax</vt:lpstr>
      <vt:lpstr>PYTHON</vt:lpstr>
      <vt:lpstr>Python syntax</vt:lpstr>
      <vt:lpstr>  Python Indentation  </vt:lpstr>
      <vt:lpstr>Python Variables</vt:lpstr>
      <vt:lpstr>Python comments </vt:lpstr>
      <vt:lpstr>Multiline Comments</vt:lpstr>
      <vt:lpstr>Python Variables (detailed)</vt:lpstr>
      <vt:lpstr>Variable Names</vt:lpstr>
      <vt:lpstr>Multi words Variables</vt:lpstr>
      <vt:lpstr>Assigning more then one value</vt:lpstr>
      <vt:lpstr>Output Variables</vt:lpstr>
      <vt:lpstr>Python Data Types</vt:lpstr>
      <vt:lpstr>Getting the Data Type</vt:lpstr>
      <vt:lpstr> Random Number </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admin</dc:creator>
  <cp:lastModifiedBy>admin</cp:lastModifiedBy>
  <cp:revision>12</cp:revision>
  <dcterms:created xsi:type="dcterms:W3CDTF">2023-11-28T12:42:36Z</dcterms:created>
  <dcterms:modified xsi:type="dcterms:W3CDTF">2023-11-28T14:16:51Z</dcterms:modified>
</cp:coreProperties>
</file>