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5164-EAED-4B6E-827A-53D900863D9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0530-E470-44C6-9F02-9ABF55B75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00530-E470-44C6-9F02-9ABF55B754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9757-EEDD-4C46-A0F9-0A4C611354F6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2D88-36A1-4C77-A397-8F81D3B8148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80E5-7832-4BBF-8C1B-0EBA777309CD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04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871-4CD6-48A5-9A33-FFBDAB09032B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B455-D31A-4255-8DD1-03B7CA73B1FA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73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1B5-AF92-4D4C-BE62-D3F9F4B97B9E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A88F-8481-4172-943B-0F1C87FBBB5C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F212-3E36-4DCD-9DC7-272488FF3BBE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A755-C6D5-4DF6-8FAA-EAC7612D387B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4A1-3394-48EF-B33E-9C26853AC664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12B6-6926-40FE-B586-77390AABF135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536-C407-4CBD-8180-ECAA6FFCD03A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8BFB-0A0B-4E1D-9F73-28E2C7927C01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8093-6975-4BC4-B5D1-11D257BBF042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0EA5-8C2E-42DE-BB50-13800C7DED44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D30-18F8-43A6-8EF4-AC0F9C2BB2EC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57DB-3CB7-4766-9B6E-0C076E72B05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3BE9A9-4E00-432F-AC2A-AD1E29771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3367" y="103322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9654" y="201593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Module </a:t>
            </a:r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: Beginning </a:t>
            </a:r>
            <a:r>
              <a:rPr lang="en-US" sz="2400" dirty="0">
                <a:solidFill>
                  <a:schemeClr val="tx1"/>
                </a:solidFill>
              </a:rPr>
              <a:t>Python Basics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PRESENTATION BY: GOPINATH.G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HORUS EDUCATION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129" y="-6551"/>
            <a:ext cx="1162373" cy="116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698" y="283147"/>
            <a:ext cx="3931861" cy="708744"/>
          </a:xfrm>
        </p:spPr>
        <p:txBody>
          <a:bodyPr/>
          <a:lstStyle/>
          <a:p>
            <a:pPr algn="ctr"/>
            <a:r>
              <a:rPr lang="en-US" dirty="0" smtClean="0"/>
              <a:t>String </a:t>
            </a:r>
            <a:r>
              <a:rPr lang="en-US" dirty="0"/>
              <a:t>Slicing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7871"/>
            <a:ext cx="8709052" cy="4733351"/>
          </a:xfrm>
        </p:spPr>
        <p:txBody>
          <a:bodyPr/>
          <a:lstStyle/>
          <a:p>
            <a:r>
              <a:rPr lang="en-US" dirty="0" smtClean="0"/>
              <a:t>Slicing return </a:t>
            </a:r>
            <a:r>
              <a:rPr lang="en-US" dirty="0"/>
              <a:t>a range of characters by using the slice </a:t>
            </a:r>
            <a:r>
              <a:rPr lang="en-US" dirty="0" smtClean="0"/>
              <a:t>syntax.</a:t>
            </a:r>
          </a:p>
          <a:p>
            <a:r>
              <a:rPr lang="en-US" dirty="0"/>
              <a:t>start index and the end index, separated by a colon, to return a part of the </a:t>
            </a:r>
            <a:r>
              <a:rPr lang="en-US" dirty="0" smtClean="0"/>
              <a:t>string </a:t>
            </a:r>
            <a:r>
              <a:rPr lang="en-US" b="1" dirty="0" smtClean="0"/>
              <a:t>operand [index value </a:t>
            </a:r>
            <a:r>
              <a:rPr lang="en-US" b="1" dirty="0" err="1" smtClean="0"/>
              <a:t>start:index</a:t>
            </a:r>
            <a:r>
              <a:rPr lang="en-US" b="1" dirty="0" smtClean="0"/>
              <a:t> value end].</a:t>
            </a:r>
          </a:p>
          <a:p>
            <a:r>
              <a:rPr lang="en-US" dirty="0"/>
              <a:t>Slice From the </a:t>
            </a:r>
            <a:r>
              <a:rPr lang="en-US" dirty="0" smtClean="0"/>
              <a:t>Start </a:t>
            </a:r>
            <a:r>
              <a:rPr lang="en-US" b="1" dirty="0" smtClean="0"/>
              <a:t>operand[:index value]</a:t>
            </a:r>
          </a:p>
          <a:p>
            <a:r>
              <a:rPr lang="en-US" dirty="0"/>
              <a:t>Slice To the </a:t>
            </a:r>
            <a:r>
              <a:rPr lang="en-US" dirty="0" smtClean="0"/>
              <a:t>End </a:t>
            </a:r>
            <a:r>
              <a:rPr lang="en-US" b="1" dirty="0" smtClean="0"/>
              <a:t>operand[index value:]</a:t>
            </a:r>
          </a:p>
          <a:p>
            <a:r>
              <a:rPr lang="en-US" dirty="0"/>
              <a:t>negative indexes to start the slice from the end of the </a:t>
            </a:r>
            <a:r>
              <a:rPr lang="en-US" dirty="0" smtClean="0"/>
              <a:t>string </a:t>
            </a:r>
            <a:r>
              <a:rPr lang="en-US" b="1" dirty="0" smtClean="0"/>
              <a:t> operand[negative index start value: negative index end value]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Example for each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738" y="345140"/>
            <a:ext cx="4706777" cy="801734"/>
          </a:xfrm>
        </p:spPr>
        <p:txBody>
          <a:bodyPr/>
          <a:lstStyle/>
          <a:p>
            <a:pPr algn="ctr"/>
            <a:r>
              <a:rPr lang="en-US" dirty="0"/>
              <a:t>Modify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6874"/>
            <a:ext cx="8693554" cy="4764348"/>
          </a:xfrm>
        </p:spPr>
        <p:txBody>
          <a:bodyPr/>
          <a:lstStyle/>
          <a:p>
            <a:r>
              <a:rPr lang="en-US" dirty="0"/>
              <a:t>Upper </a:t>
            </a:r>
            <a:r>
              <a:rPr lang="en-US" dirty="0" smtClean="0"/>
              <a:t>Case syntax: </a:t>
            </a:r>
            <a:r>
              <a:rPr lang="en-US" b="1" dirty="0" err="1" smtClean="0"/>
              <a:t>operand.upper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Lower case syntax: </a:t>
            </a:r>
            <a:r>
              <a:rPr lang="en-US" b="1" dirty="0" err="1" smtClean="0"/>
              <a:t>operand.lower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remove white space within a string  syntax: </a:t>
            </a:r>
            <a:r>
              <a:rPr lang="en-US" b="1" dirty="0" err="1" smtClean="0"/>
              <a:t>operand.strip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replace a word by a following syntax: </a:t>
            </a:r>
            <a:r>
              <a:rPr lang="en-US" b="1" dirty="0" err="1" smtClean="0"/>
              <a:t>operand.replace</a:t>
            </a:r>
            <a:r>
              <a:rPr lang="en-US" b="1" dirty="0" smtClean="0"/>
              <a:t>(“char </a:t>
            </a:r>
            <a:r>
              <a:rPr lang="en-US" b="1" dirty="0" err="1" smtClean="0"/>
              <a:t>present”,”char</a:t>
            </a:r>
            <a:r>
              <a:rPr lang="en-US" b="1" dirty="0" smtClean="0"/>
              <a:t> new”)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Example for each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20838" cy="8017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String </a:t>
            </a:r>
            <a:r>
              <a:rPr lang="en-US" dirty="0" smtClean="0"/>
              <a:t>Concatenation and formatting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565330"/>
            <a:ext cx="7469187" cy="1401863"/>
          </a:xfrm>
        </p:spPr>
        <p:txBody>
          <a:bodyPr/>
          <a:lstStyle/>
          <a:p>
            <a:r>
              <a:rPr lang="en-US" dirty="0"/>
              <a:t>To concatenate, or combine, two strings you can use the +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Combine a string and number by using format() method.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47143" y="2803732"/>
            <a:ext cx="3952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format() method </a:t>
            </a:r>
            <a:r>
              <a:rPr lang="en-US" dirty="0"/>
              <a:t>takes the passed arguments, formats them, and places them in the string where the placeholders </a:t>
            </a:r>
            <a:r>
              <a:rPr lang="en-US" dirty="0" smtClean="0"/>
              <a:t>{ }.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Example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7143" y="4288642"/>
            <a:ext cx="5162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= 3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= 6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>
                <a:solidFill>
                  <a:schemeClr val="accent1"/>
                </a:solidFill>
              </a:rPr>
              <a:t>= 2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myfruits</a:t>
            </a:r>
            <a:r>
              <a:rPr lang="en-US" dirty="0" smtClean="0">
                <a:solidFill>
                  <a:schemeClr val="accent1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smtClean="0">
                <a:solidFill>
                  <a:schemeClr val="accent1"/>
                </a:solidFill>
              </a:rPr>
              <a:t>“apple </a:t>
            </a:r>
            <a:r>
              <a:rPr lang="en-US" dirty="0">
                <a:solidFill>
                  <a:schemeClr val="accent1"/>
                </a:solidFill>
              </a:rPr>
              <a:t>{} </a:t>
            </a:r>
            <a:r>
              <a:rPr lang="en-US" dirty="0" smtClean="0">
                <a:solidFill>
                  <a:schemeClr val="accent1"/>
                </a:solidFill>
              </a:rPr>
              <a:t>banana {} grapes </a:t>
            </a:r>
            <a:r>
              <a:rPr lang="en-US" dirty="0">
                <a:solidFill>
                  <a:schemeClr val="accent1"/>
                </a:solidFill>
              </a:rPr>
              <a:t>{} </a:t>
            </a:r>
            <a:r>
              <a:rPr lang="en-US" dirty="0" smtClean="0">
                <a:solidFill>
                  <a:schemeClr val="accent1"/>
                </a:solidFill>
              </a:rPr>
              <a:t>kg."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print(</a:t>
            </a:r>
            <a:r>
              <a:rPr lang="en-US" dirty="0" err="1" smtClean="0">
                <a:solidFill>
                  <a:schemeClr val="accent1"/>
                </a:solidFill>
              </a:rPr>
              <a:t>myorder.format</a:t>
            </a:r>
            <a:r>
              <a:rPr lang="en-US" dirty="0" smtClean="0">
                <a:solidFill>
                  <a:schemeClr val="accent1"/>
                </a:solidFill>
              </a:rPr>
              <a:t>(a,</a:t>
            </a:r>
            <a:r>
              <a:rPr lang="en-US" dirty="0">
                <a:solidFill>
                  <a:schemeClr val="accent1"/>
                </a:solidFill>
              </a:rPr>
              <a:t> b</a:t>
            </a:r>
            <a:r>
              <a:rPr lang="en-US" dirty="0" smtClean="0">
                <a:solidFill>
                  <a:schemeClr val="accent1"/>
                </a:solidFill>
              </a:rPr>
              <a:t>, c))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25" y="205656"/>
            <a:ext cx="3916363" cy="6312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String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254" y="836909"/>
            <a:ext cx="9257358" cy="50743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capitalize()	Converts the first character to upper case</a:t>
            </a:r>
          </a:p>
          <a:p>
            <a:r>
              <a:rPr lang="en-US" dirty="0" err="1"/>
              <a:t>casefold</a:t>
            </a:r>
            <a:r>
              <a:rPr lang="en-US" dirty="0"/>
              <a:t>()	Converts string into lower case</a:t>
            </a:r>
          </a:p>
          <a:p>
            <a:r>
              <a:rPr lang="en-US" dirty="0"/>
              <a:t>center()	Returns a centered string</a:t>
            </a:r>
          </a:p>
          <a:p>
            <a:r>
              <a:rPr lang="en-US" dirty="0"/>
              <a:t>count()	Returns the number of times a specified value occurs in a string</a:t>
            </a:r>
          </a:p>
          <a:p>
            <a:r>
              <a:rPr lang="en-US" dirty="0"/>
              <a:t>encode()	Returns an encoded version of the string</a:t>
            </a:r>
          </a:p>
          <a:p>
            <a:r>
              <a:rPr lang="en-US" dirty="0" err="1"/>
              <a:t>endswith</a:t>
            </a:r>
            <a:r>
              <a:rPr lang="en-US" dirty="0"/>
              <a:t>()	Returns true if the string ends with the specified value</a:t>
            </a:r>
          </a:p>
          <a:p>
            <a:r>
              <a:rPr lang="en-US" dirty="0" err="1"/>
              <a:t>expandtabs</a:t>
            </a:r>
            <a:r>
              <a:rPr lang="en-US" dirty="0"/>
              <a:t>()	Sets the tab size of the string</a:t>
            </a:r>
          </a:p>
          <a:p>
            <a:r>
              <a:rPr lang="en-US" dirty="0"/>
              <a:t>find()	Searches the string for a specified value and returns the position of where it was found</a:t>
            </a:r>
          </a:p>
          <a:p>
            <a:r>
              <a:rPr lang="en-US" dirty="0"/>
              <a:t>format()	Formats specified values in a string</a:t>
            </a:r>
          </a:p>
          <a:p>
            <a:r>
              <a:rPr lang="en-US" dirty="0" err="1"/>
              <a:t>format_map</a:t>
            </a:r>
            <a:r>
              <a:rPr lang="en-US" dirty="0"/>
              <a:t>()	Formats specified values in a string</a:t>
            </a:r>
          </a:p>
          <a:p>
            <a:r>
              <a:rPr lang="en-US" dirty="0"/>
              <a:t>index()	Searches the string for a specified value and returns the position of where it was found</a:t>
            </a:r>
          </a:p>
          <a:p>
            <a:r>
              <a:rPr lang="en-US" dirty="0" err="1"/>
              <a:t>isalnum</a:t>
            </a:r>
            <a:r>
              <a:rPr lang="en-US" dirty="0"/>
              <a:t>()	Returns True if all characters in the string are alphanumeric</a:t>
            </a:r>
          </a:p>
          <a:p>
            <a:r>
              <a:rPr lang="en-US" dirty="0" err="1"/>
              <a:t>isalpha</a:t>
            </a:r>
            <a:r>
              <a:rPr lang="en-US" dirty="0"/>
              <a:t>()	Returns True if all characters in the string are in the alphabet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322" y="139485"/>
            <a:ext cx="9877290" cy="5771737"/>
          </a:xfrm>
        </p:spPr>
        <p:txBody>
          <a:bodyPr/>
          <a:lstStyle/>
          <a:p>
            <a:r>
              <a:rPr lang="en-US" dirty="0" err="1"/>
              <a:t>isascii</a:t>
            </a:r>
            <a:r>
              <a:rPr lang="en-US" dirty="0"/>
              <a:t>()	Returns True if all characters in the string are </a:t>
            </a:r>
            <a:r>
              <a:rPr lang="en-US" dirty="0" err="1"/>
              <a:t>ascii</a:t>
            </a:r>
            <a:r>
              <a:rPr lang="en-US" dirty="0"/>
              <a:t> characters</a:t>
            </a:r>
          </a:p>
          <a:p>
            <a:r>
              <a:rPr lang="en-US" dirty="0" err="1"/>
              <a:t>isdecimal</a:t>
            </a:r>
            <a:r>
              <a:rPr lang="en-US" dirty="0"/>
              <a:t>()	Returns True if all characters in the string are decimals</a:t>
            </a:r>
          </a:p>
          <a:p>
            <a:r>
              <a:rPr lang="en-US" dirty="0" err="1"/>
              <a:t>isdigit</a:t>
            </a:r>
            <a:r>
              <a:rPr lang="en-US" dirty="0"/>
              <a:t>()	Returns True if all characters in the string are digits</a:t>
            </a:r>
          </a:p>
          <a:p>
            <a:r>
              <a:rPr lang="en-US" dirty="0" err="1"/>
              <a:t>isidentifier</a:t>
            </a:r>
            <a:r>
              <a:rPr lang="en-US" dirty="0"/>
              <a:t>()	Returns True if the string is an identifier</a:t>
            </a:r>
          </a:p>
          <a:p>
            <a:r>
              <a:rPr lang="en-US" dirty="0" err="1"/>
              <a:t>islower</a:t>
            </a:r>
            <a:r>
              <a:rPr lang="en-US" dirty="0"/>
              <a:t>()	Returns True if all characters in the string are lower case</a:t>
            </a:r>
          </a:p>
          <a:p>
            <a:r>
              <a:rPr lang="en-US" dirty="0" err="1"/>
              <a:t>isnumeric</a:t>
            </a:r>
            <a:r>
              <a:rPr lang="en-US" dirty="0"/>
              <a:t>()	Returns True if all characters in the string are numeric</a:t>
            </a:r>
          </a:p>
          <a:p>
            <a:r>
              <a:rPr lang="en-US" dirty="0" err="1"/>
              <a:t>isprintable</a:t>
            </a:r>
            <a:r>
              <a:rPr lang="en-US" dirty="0"/>
              <a:t>()	Returns True if all characters in the string are printable</a:t>
            </a:r>
          </a:p>
          <a:p>
            <a:r>
              <a:rPr lang="en-US" dirty="0" err="1"/>
              <a:t>isspace</a:t>
            </a:r>
            <a:r>
              <a:rPr lang="en-US" dirty="0"/>
              <a:t>()	Returns True if all characters in the string are whitespaces</a:t>
            </a:r>
          </a:p>
          <a:p>
            <a:r>
              <a:rPr lang="en-US" dirty="0" err="1"/>
              <a:t>istitle</a:t>
            </a:r>
            <a:r>
              <a:rPr lang="en-US" dirty="0"/>
              <a:t>()	Returns True if the string follows the rules of a title</a:t>
            </a:r>
          </a:p>
          <a:p>
            <a:r>
              <a:rPr lang="en-US" dirty="0" err="1"/>
              <a:t>isupper</a:t>
            </a:r>
            <a:r>
              <a:rPr lang="en-US" dirty="0"/>
              <a:t>()	Returns True if all characters in the string are upper case</a:t>
            </a:r>
          </a:p>
          <a:p>
            <a:r>
              <a:rPr lang="en-US" dirty="0"/>
              <a:t>join()	Joins the elements of an </a:t>
            </a:r>
            <a:r>
              <a:rPr lang="en-US" dirty="0" err="1"/>
              <a:t>iterable</a:t>
            </a:r>
            <a:r>
              <a:rPr lang="en-US" dirty="0"/>
              <a:t> to the end of the string</a:t>
            </a:r>
          </a:p>
          <a:p>
            <a:r>
              <a:rPr lang="en-US" dirty="0" err="1"/>
              <a:t>ljust</a:t>
            </a:r>
            <a:r>
              <a:rPr lang="en-US" dirty="0"/>
              <a:t>()	Returns a left justified version of the string</a:t>
            </a:r>
          </a:p>
          <a:p>
            <a:r>
              <a:rPr lang="en-US" dirty="0"/>
              <a:t>lower()	Converts a string into lower case</a:t>
            </a:r>
          </a:p>
          <a:p>
            <a:r>
              <a:rPr lang="en-US" dirty="0" err="1"/>
              <a:t>lstrip</a:t>
            </a:r>
            <a:r>
              <a:rPr lang="en-US" dirty="0"/>
              <a:t>()	Returns a left trim version of the string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27" y="123986"/>
            <a:ext cx="9965410" cy="601182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maketrans</a:t>
            </a:r>
            <a:r>
              <a:rPr lang="en-US" dirty="0"/>
              <a:t>()	Returns a translation table to be used in translations</a:t>
            </a:r>
          </a:p>
          <a:p>
            <a:r>
              <a:rPr lang="en-US" dirty="0"/>
              <a:t>partition()	Returns a tuple where the string is parted into three parts</a:t>
            </a:r>
          </a:p>
          <a:p>
            <a:r>
              <a:rPr lang="en-US" dirty="0"/>
              <a:t>replace()	Returns a string where a specified value is replaced with a specified value</a:t>
            </a:r>
          </a:p>
          <a:p>
            <a:r>
              <a:rPr lang="en-US" dirty="0" err="1"/>
              <a:t>rfind</a:t>
            </a:r>
            <a:r>
              <a:rPr lang="en-US" dirty="0"/>
              <a:t>()	Searches the string for a specified value and returns the last position of where it was found</a:t>
            </a:r>
          </a:p>
          <a:p>
            <a:r>
              <a:rPr lang="en-US" dirty="0" err="1"/>
              <a:t>rindex</a:t>
            </a:r>
            <a:r>
              <a:rPr lang="en-US" dirty="0"/>
              <a:t>()	Searches the string for a specified value and returns the last position of where it was found</a:t>
            </a:r>
          </a:p>
          <a:p>
            <a:r>
              <a:rPr lang="en-US" dirty="0" err="1"/>
              <a:t>rjust</a:t>
            </a:r>
            <a:r>
              <a:rPr lang="en-US" dirty="0"/>
              <a:t>()	Returns a right justified version of the string</a:t>
            </a:r>
          </a:p>
          <a:p>
            <a:r>
              <a:rPr lang="en-US" dirty="0" err="1"/>
              <a:t>rpartition</a:t>
            </a:r>
            <a:r>
              <a:rPr lang="en-US" dirty="0"/>
              <a:t>()	Returns a tuple where the string is parted into three parts</a:t>
            </a:r>
          </a:p>
          <a:p>
            <a:r>
              <a:rPr lang="en-US" dirty="0" err="1"/>
              <a:t>rsplit</a:t>
            </a:r>
            <a:r>
              <a:rPr lang="en-US" dirty="0"/>
              <a:t>()	Splits the string at the specified separator, and returns a list</a:t>
            </a:r>
          </a:p>
          <a:p>
            <a:r>
              <a:rPr lang="en-US" dirty="0" err="1"/>
              <a:t>rstrip</a:t>
            </a:r>
            <a:r>
              <a:rPr lang="en-US" dirty="0"/>
              <a:t>()	Returns a right trim version of the string</a:t>
            </a:r>
          </a:p>
          <a:p>
            <a:r>
              <a:rPr lang="en-US" dirty="0"/>
              <a:t>split()	Splits the string at the specified separator, and returns a list</a:t>
            </a:r>
          </a:p>
          <a:p>
            <a:r>
              <a:rPr lang="en-US" dirty="0" err="1"/>
              <a:t>splitlines</a:t>
            </a:r>
            <a:r>
              <a:rPr lang="en-US" dirty="0"/>
              <a:t>()	Splits the string at line breaks and returns a list</a:t>
            </a:r>
          </a:p>
          <a:p>
            <a:r>
              <a:rPr lang="en-US" dirty="0" err="1"/>
              <a:t>startswith</a:t>
            </a:r>
            <a:r>
              <a:rPr lang="en-US" dirty="0"/>
              <a:t>()	Returns true if the string starts with the specified value</a:t>
            </a:r>
          </a:p>
          <a:p>
            <a:r>
              <a:rPr lang="en-US" dirty="0"/>
              <a:t>strip()	Returns a trimmed version of the string</a:t>
            </a:r>
          </a:p>
          <a:p>
            <a:r>
              <a:rPr lang="en-US" dirty="0" err="1"/>
              <a:t>swapcase</a:t>
            </a:r>
            <a:r>
              <a:rPr lang="en-US" dirty="0"/>
              <a:t>()	Swaps cases, lower case becomes upper case and vice versa</a:t>
            </a:r>
          </a:p>
          <a:p>
            <a:r>
              <a:rPr lang="en-US" dirty="0"/>
              <a:t>title()	Converts the first character of each word to upper case</a:t>
            </a:r>
          </a:p>
          <a:p>
            <a:r>
              <a:rPr lang="en-US" dirty="0"/>
              <a:t>translate()	Returns a translated string</a:t>
            </a:r>
          </a:p>
          <a:p>
            <a:r>
              <a:rPr lang="en-US" dirty="0"/>
              <a:t>upper()	Converts a string into upper case</a:t>
            </a:r>
          </a:p>
          <a:p>
            <a:r>
              <a:rPr lang="en-US" dirty="0" err="1"/>
              <a:t>zfill</a:t>
            </a:r>
            <a:r>
              <a:rPr lang="en-US" dirty="0"/>
              <a:t>()	Fills the string with a specified number of 0 values at the beginning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3367" y="2793872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THANKYOU..!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96" y="515622"/>
            <a:ext cx="4148838" cy="6622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Python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8834"/>
            <a:ext cx="8631561" cy="4392388"/>
          </a:xfrm>
        </p:spPr>
        <p:txBody>
          <a:bodyPr>
            <a:normAutofit/>
          </a:bodyPr>
          <a:lstStyle/>
          <a:p>
            <a:r>
              <a:rPr lang="en-US" dirty="0"/>
              <a:t>Operators perform mathematical, string, and logical operations on values. Operands are expressions on which operations are performed</a:t>
            </a:r>
            <a:r>
              <a:rPr lang="en-US" dirty="0" smtClean="0"/>
              <a:t>.</a:t>
            </a:r>
          </a:p>
          <a:p>
            <a:r>
              <a:rPr lang="en-US" dirty="0"/>
              <a:t>Operators are used to perform operations on variables and values</a:t>
            </a:r>
            <a:r>
              <a:rPr lang="en-US" dirty="0" smtClean="0"/>
              <a:t>.(simple)</a:t>
            </a:r>
          </a:p>
          <a:p>
            <a:r>
              <a:rPr lang="en-US" dirty="0"/>
              <a:t>Python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 smtClean="0"/>
              <a:t>Bitwise </a:t>
            </a:r>
            <a:r>
              <a:rPr lang="en-US" dirty="0"/>
              <a:t>operators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257" y="546619"/>
            <a:ext cx="5078736" cy="507266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316189"/>
              </p:ext>
            </p:extLst>
          </p:nvPr>
        </p:nvGraphicFramePr>
        <p:xfrm>
          <a:off x="2867186" y="1257071"/>
          <a:ext cx="6974237" cy="4725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7558"/>
                <a:gridCol w="2712581"/>
                <a:gridCol w="2324098"/>
              </a:tblGrid>
              <a:tr h="594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Operator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84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Addition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x + 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4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Subtraction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x - 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4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Multiplication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x * 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84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Division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x / 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4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Modulus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x % 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84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Exponentiation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x ** 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94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//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Floor division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x // 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3416" y="1301857"/>
            <a:ext cx="2092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Arithmetic operators are used with numeric values to perform common mathematical operations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85200" y="375059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/>
              <a:t>Example for each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890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282" y="360638"/>
            <a:ext cx="5574682" cy="6467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523"/>
              </p:ext>
            </p:extLst>
          </p:nvPr>
        </p:nvGraphicFramePr>
        <p:xfrm>
          <a:off x="1952787" y="1007384"/>
          <a:ext cx="8586061" cy="512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2331"/>
                <a:gridCol w="2641865"/>
                <a:gridCol w="2641865"/>
              </a:tblGrid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Operator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Same 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+=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+=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= x + 3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-=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-=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= x - 3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*=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*=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= x *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/=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/=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= x /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%=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%=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%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//=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//=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//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**=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**=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**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&amp;=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&amp;=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&amp;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|=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|=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|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^=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^=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^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&gt;&gt;=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&gt;&gt;=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&gt;&gt;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  <a:tr h="3663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&lt;&lt;=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637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</a:rPr>
                        <a:t>x &lt;&lt;=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x = x &lt;&lt;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318" marR="75318" marT="75318" marB="75318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55824" y="1503334"/>
            <a:ext cx="1239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Assignment operators are used to assign values to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81921" y="2888329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/>
              <a:t>Example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759" y="469128"/>
            <a:ext cx="5001243" cy="615754"/>
          </a:xfrm>
        </p:spPr>
        <p:txBody>
          <a:bodyPr>
            <a:normAutofit fontScale="90000"/>
          </a:bodyPr>
          <a:lstStyle/>
          <a:p>
            <a:r>
              <a:rPr lang="en-US" dirty="0"/>
              <a:t> Comparison </a:t>
            </a:r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14164"/>
              </p:ext>
            </p:extLst>
          </p:nvPr>
        </p:nvGraphicFramePr>
        <p:xfrm>
          <a:off x="2086876" y="1247616"/>
          <a:ext cx="7816542" cy="4347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68"/>
                <a:gridCol w="3039694"/>
                <a:gridCol w="2605080"/>
              </a:tblGrid>
              <a:tr h="6209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 dirty="0">
                          <a:effectLst/>
                        </a:rPr>
                        <a:t>Operator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150">
                          <a:effectLst/>
                        </a:rPr>
                        <a:t>Example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==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Equal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==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!=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Not equal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!=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&gt;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Greater than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&gt;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&lt;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&lt;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&gt;=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Greater than or equal 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&gt;=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210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&lt;=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Less than or equal 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x &lt;= 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09211" y="1565329"/>
            <a:ext cx="1600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operators are used to compare two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Examples for each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886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16" y="345140"/>
            <a:ext cx="4350316" cy="724243"/>
          </a:xfrm>
        </p:spPr>
        <p:txBody>
          <a:bodyPr/>
          <a:lstStyle/>
          <a:p>
            <a:pPr algn="ctr"/>
            <a:r>
              <a:rPr lang="en-US" dirty="0"/>
              <a:t>Logical Operators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95953"/>
              </p:ext>
            </p:extLst>
          </p:nvPr>
        </p:nvGraphicFramePr>
        <p:xfrm>
          <a:off x="2169764" y="1456841"/>
          <a:ext cx="8039446" cy="3859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931"/>
                <a:gridCol w="4248785"/>
                <a:gridCol w="2084730"/>
              </a:tblGrid>
              <a:tr h="862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Operator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847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and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Returns True if both statements are 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x &lt; 5 and  x &lt; 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023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Returns True if one of the statements is 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x &lt; 5 or x &lt;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1259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not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Reverse the result, returns False if the result is 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not(x &lt; 5 and x &lt; 10)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38849" y="1472340"/>
            <a:ext cx="1472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 are used to combine conditional </a:t>
            </a:r>
            <a:r>
              <a:rPr lang="en-US" dirty="0" smtClean="0"/>
              <a:t>statements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/>
              <a:t>Examplefor</a:t>
            </a:r>
            <a:r>
              <a:rPr lang="en-US" b="1" dirty="0" smtClean="0"/>
              <a:t> each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740" y="391636"/>
            <a:ext cx="4365814" cy="693246"/>
          </a:xfrm>
        </p:spPr>
        <p:txBody>
          <a:bodyPr/>
          <a:lstStyle/>
          <a:p>
            <a:pPr algn="ctr"/>
            <a:r>
              <a:rPr lang="en-US" dirty="0"/>
              <a:t>Identity </a:t>
            </a:r>
            <a:r>
              <a:rPr lang="en-US" dirty="0" smtClean="0"/>
              <a:t>Operator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2934"/>
              </p:ext>
            </p:extLst>
          </p:nvPr>
        </p:nvGraphicFramePr>
        <p:xfrm>
          <a:off x="2774197" y="1224365"/>
          <a:ext cx="6881248" cy="4339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098"/>
                <a:gridCol w="3528168"/>
                <a:gridCol w="1790982"/>
              </a:tblGrid>
              <a:tr h="1150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594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is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Returns True if both variables are the same object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x is 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5947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is not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Returns True if both variables are not the same object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x is not 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39946" y="1363852"/>
            <a:ext cx="2882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operators are used to compare the objects, not if they are equal, but if they are actually the same object, with the same memory location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Example for each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794" y="577615"/>
            <a:ext cx="4474301" cy="5382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67559"/>
              </p:ext>
            </p:extLst>
          </p:nvPr>
        </p:nvGraphicFramePr>
        <p:xfrm>
          <a:off x="2236459" y="1518150"/>
          <a:ext cx="7635960" cy="432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231"/>
                <a:gridCol w="1204327"/>
                <a:gridCol w="3895345"/>
                <a:gridCol w="1195057"/>
              </a:tblGrid>
              <a:tr h="5654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Operator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654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&amp;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AND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Sets each bit to 1 if both bits are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&amp;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654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|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Sets each bit to 1 if one of two bits is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|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654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^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Sets each bit to 1 if only one of two bits is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^ 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57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~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NOT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Inverts all the bits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~x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750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&lt;&lt;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Zero fill left shift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Shift left by pushing zeros in from the right and let the leftmost bits fall 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x &lt;&lt;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6750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&gt;&gt;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Signed right shift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Shift right by pushing copies of the leftmost bit in from the left, and let the rightmost bits fall 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x &gt;&gt;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27402" y="1799948"/>
            <a:ext cx="19682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Bitwise operators are used to compare (binary) numbers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600" b="1" dirty="0" smtClean="0">
                <a:latin typeface="Arial" panose="020B0604020202020204" pitchFamily="34" charset="0"/>
              </a:rPr>
              <a:t>Example for each</a:t>
            </a: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are surrounded by either single quotation marks, or double quotation </a:t>
            </a:r>
            <a:r>
              <a:rPr lang="en-US" dirty="0" smtClean="0"/>
              <a:t>marks.</a:t>
            </a:r>
          </a:p>
          <a:p>
            <a:r>
              <a:rPr lang="en-US" dirty="0" smtClean="0"/>
              <a:t>Display a string using print() function.</a:t>
            </a:r>
          </a:p>
          <a:p>
            <a:r>
              <a:rPr lang="en-US" dirty="0"/>
              <a:t>Assigning a string to a </a:t>
            </a:r>
            <a:r>
              <a:rPr lang="en-US" dirty="0" smtClean="0"/>
              <a:t>variable.</a:t>
            </a:r>
          </a:p>
          <a:p>
            <a:r>
              <a:rPr lang="en-US" dirty="0"/>
              <a:t>assign a multiline string to a variable by using three </a:t>
            </a:r>
            <a:r>
              <a:rPr lang="en-US" dirty="0" smtClean="0"/>
              <a:t>quotes.</a:t>
            </a:r>
          </a:p>
          <a:p>
            <a:r>
              <a:rPr lang="en-US" dirty="0"/>
              <a:t>Strings are </a:t>
            </a:r>
            <a:r>
              <a:rPr lang="en-US" dirty="0" smtClean="0"/>
              <a:t>Arrays:</a:t>
            </a:r>
            <a:r>
              <a:rPr lang="en-US" dirty="0"/>
              <a:t> </a:t>
            </a:r>
            <a:r>
              <a:rPr lang="en-US" dirty="0" smtClean="0"/>
              <a:t>print(operand[index value]).</a:t>
            </a:r>
          </a:p>
          <a:p>
            <a:r>
              <a:rPr lang="en-US" dirty="0" smtClean="0"/>
              <a:t>Length of string using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To check certain </a:t>
            </a:r>
            <a:r>
              <a:rPr lang="en-US" dirty="0" err="1" smtClean="0"/>
              <a:t>chare</a:t>
            </a:r>
            <a:r>
              <a:rPr lang="en-US" dirty="0" smtClean="0"/>
              <a:t> in a string we can use in keyword </a:t>
            </a:r>
            <a:r>
              <a:rPr lang="en-US" sz="1400" dirty="0" smtClean="0"/>
              <a:t>print(char in operand).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 smtClean="0"/>
              <a:t>Example for each</a:t>
            </a:r>
            <a:endParaRPr lang="en-US" sz="14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57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816</Words>
  <Application>Microsoft Office PowerPoint</Application>
  <PresentationFormat>Widescreen</PresentationFormat>
  <Paragraphs>263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Garamond Pro Bold</vt:lpstr>
      <vt:lpstr>Arial</vt:lpstr>
      <vt:lpstr>Calibri</vt:lpstr>
      <vt:lpstr>Century Gothic</vt:lpstr>
      <vt:lpstr>Times New Roman</vt:lpstr>
      <vt:lpstr>Verdana</vt:lpstr>
      <vt:lpstr>Wingdings</vt:lpstr>
      <vt:lpstr>Wingdings 3</vt:lpstr>
      <vt:lpstr>Wisp</vt:lpstr>
      <vt:lpstr>PYTHON </vt:lpstr>
      <vt:lpstr>Python Operators </vt:lpstr>
      <vt:lpstr>Arithmetic operators </vt:lpstr>
      <vt:lpstr>Assignment operators </vt:lpstr>
      <vt:lpstr> Comparison Operator</vt:lpstr>
      <vt:lpstr>Logical Operators</vt:lpstr>
      <vt:lpstr>Identity Operator</vt:lpstr>
      <vt:lpstr>Bitwise operators</vt:lpstr>
      <vt:lpstr>Strings </vt:lpstr>
      <vt:lpstr>String Slicing </vt:lpstr>
      <vt:lpstr>Modify String</vt:lpstr>
      <vt:lpstr>String Concatenation and formatting  </vt:lpstr>
      <vt:lpstr>String Methods </vt:lpstr>
      <vt:lpstr>PowerPoint Presentation</vt:lpstr>
      <vt:lpstr>PowerPoint Presentation</vt:lpstr>
      <vt:lpstr>THANKYOU..!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15</cp:revision>
  <dcterms:created xsi:type="dcterms:W3CDTF">2023-11-29T13:57:06Z</dcterms:created>
  <dcterms:modified xsi:type="dcterms:W3CDTF">2023-11-29T15:32:24Z</dcterms:modified>
</cp:coreProperties>
</file>