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5" r:id="rId2"/>
    <p:sldId id="256" r:id="rId3"/>
    <p:sldId id="257" r:id="rId4"/>
    <p:sldId id="258" r:id="rId5"/>
    <p:sldId id="259"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78077-DF39-445A-9C16-735A2FBA77F2}"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CA1BC-1BD3-472D-8047-5D859BA93FD6}" type="slidenum">
              <a:rPr lang="en-US" smtClean="0"/>
              <a:t>‹#›</a:t>
            </a:fld>
            <a:endParaRPr lang="en-US"/>
          </a:p>
        </p:txBody>
      </p:sp>
    </p:spTree>
    <p:extLst>
      <p:ext uri="{BB962C8B-B14F-4D97-AF65-F5344CB8AC3E}">
        <p14:creationId xmlns:p14="http://schemas.microsoft.com/office/powerpoint/2010/main" val="39129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CA1BC-1BD3-472D-8047-5D859BA93FD6}" type="slidenum">
              <a:rPr lang="en-US" smtClean="0"/>
              <a:t>2</a:t>
            </a:fld>
            <a:endParaRPr lang="en-US"/>
          </a:p>
        </p:txBody>
      </p:sp>
    </p:spTree>
    <p:extLst>
      <p:ext uri="{BB962C8B-B14F-4D97-AF65-F5344CB8AC3E}">
        <p14:creationId xmlns:p14="http://schemas.microsoft.com/office/powerpoint/2010/main" val="3146471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E140C3-1380-43DD-BB41-1EBF8C65E5CD}"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B99EDA-C2B7-4F97-B6C8-D4C7BDE8D4A8}"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48832C-34EF-48EC-A5EE-F24AA4931659}"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D3E9F88-7E7A-4EF2-B858-5B1B07EFF157}" type="datetime1">
              <a:rPr lang="en-US" smtClean="0"/>
              <a:t>12/3/2023</a:t>
            </a:fld>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E74B639-C8FD-42F4-8781-887E3DA46B82}" type="datetime1">
              <a:rPr lang="en-US" smtClean="0"/>
              <a:t>12/3/2023</a:t>
            </a:fld>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8FE350D-924E-4894-91E6-B0BAD215E2F0}" type="datetime1">
              <a:rPr lang="en-US" smtClean="0"/>
              <a:t>12/3/2023</a:t>
            </a:fld>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B6BAAE-B0F2-4189-A89A-D80A1FDED99E}"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E57D1E-CE39-4B6D-A2B1-AB6DA9981A05}"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4837BD-6C61-4473-85A2-19A3C0797317}"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5503F-CFCA-403A-BB7A-FA07F3FC2473}"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5BFC8B-487B-4D3E-91E7-BE3A381A1133}" type="datetime1">
              <a:rPr lang="en-US" smtClean="0"/>
              <a:t>12/3/2023</a:t>
            </a:fld>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E5AE83-7A0B-4EE6-8540-861D8D7AEFC8}" type="datetime1">
              <a:rPr lang="en-US" smtClean="0"/>
              <a:t>12/3/2023</a:t>
            </a:fld>
            <a:endParaRPr lang="en-US" dirty="0"/>
          </a:p>
        </p:txBody>
      </p:sp>
      <p:sp>
        <p:nvSpPr>
          <p:cNvPr id="8" name="Footer Placeholder 7"/>
          <p:cNvSpPr>
            <a:spLocks noGrp="1"/>
          </p:cNvSpPr>
          <p:nvPr>
            <p:ph type="ftr" sz="quarter" idx="11"/>
          </p:nvPr>
        </p:nvSpPr>
        <p:spPr/>
        <p:txBody>
          <a:bodyPr/>
          <a:lstStyle/>
          <a:p>
            <a:r>
              <a:rPr lang="en-US" smtClean="0"/>
              <a:t>HORUS EDUCATION</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F4CD0E-65AE-45DB-9636-1DE5B7003BCA}" type="datetime1">
              <a:rPr lang="en-US" smtClean="0"/>
              <a:t>12/3/2023</a:t>
            </a:fld>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47D8C-B376-4FA0-9B46-BF91415F5B77}" type="datetime1">
              <a:rPr lang="en-US" smtClean="0"/>
              <a:t>12/3/2023</a:t>
            </a:fld>
            <a:endParaRPr lang="en-US" dirty="0"/>
          </a:p>
        </p:txBody>
      </p:sp>
      <p:sp>
        <p:nvSpPr>
          <p:cNvPr id="3" name="Footer Placeholder 2"/>
          <p:cNvSpPr>
            <a:spLocks noGrp="1"/>
          </p:cNvSpPr>
          <p:nvPr>
            <p:ph type="ftr" sz="quarter" idx="11"/>
          </p:nvPr>
        </p:nvSpPr>
        <p:spPr/>
        <p:txBody>
          <a:bodyPr/>
          <a:lstStyle/>
          <a:p>
            <a:r>
              <a:rPr lang="en-US" smtClean="0"/>
              <a:t>HORUS EDUCATION</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1875C-CBE5-4497-B35A-D2606C0917F9}" type="datetime1">
              <a:rPr lang="en-US" smtClean="0"/>
              <a:t>12/3/2023</a:t>
            </a:fld>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5E89AF-7314-4594-AA78-4FDC2276F05A}" type="datetime1">
              <a:rPr lang="en-US" smtClean="0"/>
              <a:t>12/3/2023</a:t>
            </a:fld>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B92983-D137-4428-9563-2B71814FC505}" type="datetime1">
              <a:rPr lang="en-US" smtClean="0"/>
              <a:t>12/3/2023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HORUS EDUCATION</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63747" y="2099181"/>
            <a:ext cx="8915399" cy="1468800"/>
          </a:xfrm>
        </p:spPr>
        <p:txBody>
          <a:bodyPr/>
          <a:lstStyle/>
          <a:p>
            <a:pPr algn="ctr"/>
            <a:r>
              <a:rPr lang="en-US" dirty="0"/>
              <a:t>PYTHON</a:t>
            </a:r>
          </a:p>
        </p:txBody>
      </p:sp>
      <p:sp>
        <p:nvSpPr>
          <p:cNvPr id="8" name="Text Placeholder 7"/>
          <p:cNvSpPr>
            <a:spLocks noGrp="1"/>
          </p:cNvSpPr>
          <p:nvPr>
            <p:ph type="body" idx="1"/>
          </p:nvPr>
        </p:nvSpPr>
        <p:spPr>
          <a:xfrm>
            <a:off x="2155259" y="3567981"/>
            <a:ext cx="8915399" cy="2095757"/>
          </a:xfrm>
        </p:spPr>
        <p:txBody>
          <a:bodyPr>
            <a:normAutofit/>
          </a:bodyPr>
          <a:lstStyle/>
          <a:p>
            <a:pPr algn="ctr"/>
            <a:r>
              <a:rPr lang="en-US" sz="2400" dirty="0">
                <a:solidFill>
                  <a:schemeClr val="tx1"/>
                </a:solidFill>
              </a:rPr>
              <a:t>Module </a:t>
            </a:r>
            <a:r>
              <a:rPr lang="en-US" sz="2400" dirty="0" smtClean="0">
                <a:solidFill>
                  <a:schemeClr val="tx1"/>
                </a:solidFill>
              </a:rPr>
              <a:t>7</a:t>
            </a:r>
            <a:endParaRPr lang="en-US" sz="2400" dirty="0">
              <a:solidFill>
                <a:schemeClr val="tx1"/>
              </a:solidFill>
            </a:endParaRPr>
          </a:p>
          <a:p>
            <a:pPr algn="ctr"/>
            <a:r>
              <a:rPr lang="en-US" sz="2400" dirty="0" smtClean="0">
                <a:solidFill>
                  <a:schemeClr val="tx1"/>
                </a:solidFill>
              </a:rPr>
              <a:t>FUNCTIONS</a:t>
            </a:r>
            <a:endParaRPr lang="en-US" sz="2400" dirty="0">
              <a:solidFill>
                <a:schemeClr val="tx1"/>
              </a:solidFill>
            </a:endParaRPr>
          </a:p>
          <a:p>
            <a:pPr algn="ctr"/>
            <a:r>
              <a:rPr lang="en-US" sz="2400" dirty="0">
                <a:solidFill>
                  <a:schemeClr val="tx1"/>
                </a:solidFill>
              </a:rPr>
              <a:t>Presentation by: </a:t>
            </a:r>
            <a:r>
              <a:rPr lang="en-US" sz="2400" dirty="0" err="1">
                <a:solidFill>
                  <a:schemeClr val="tx1"/>
                </a:solidFill>
              </a:rPr>
              <a:t>Gopinath.G</a:t>
            </a:r>
            <a:endParaRPr lang="en-US" sz="2400" dirty="0">
              <a:solidFill>
                <a:schemeClr val="tx1"/>
              </a:solidFill>
            </a:endParaRP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dirty="0"/>
          </a:p>
        </p:txBody>
      </p:sp>
    </p:spTree>
    <p:extLst>
      <p:ext uri="{BB962C8B-B14F-4D97-AF65-F5344CB8AC3E}">
        <p14:creationId xmlns:p14="http://schemas.microsoft.com/office/powerpoint/2010/main" val="17192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28164"/>
            <a:ext cx="8911687" cy="553761"/>
          </a:xfrm>
        </p:spPr>
        <p:txBody>
          <a:bodyPr>
            <a:normAutofit fontScale="90000"/>
          </a:bodyPr>
          <a:lstStyle/>
          <a:p>
            <a:pPr algn="ctr"/>
            <a:r>
              <a:rPr lang="en-US" dirty="0"/>
              <a:t>Python </a:t>
            </a:r>
            <a:r>
              <a:rPr lang="en-US" dirty="0" smtClean="0"/>
              <a:t>Lambda</a:t>
            </a:r>
            <a:endParaRPr lang="en-US" dirty="0"/>
          </a:p>
        </p:txBody>
      </p:sp>
      <p:sp>
        <p:nvSpPr>
          <p:cNvPr id="3" name="Content Placeholder 2"/>
          <p:cNvSpPr>
            <a:spLocks noGrp="1"/>
          </p:cNvSpPr>
          <p:nvPr>
            <p:ph idx="1"/>
          </p:nvPr>
        </p:nvSpPr>
        <p:spPr>
          <a:xfrm>
            <a:off x="2589212" y="790415"/>
            <a:ext cx="8915400" cy="5486400"/>
          </a:xfrm>
        </p:spPr>
        <p:txBody>
          <a:bodyPr>
            <a:normAutofit lnSpcReduction="10000"/>
          </a:bodyPr>
          <a:lstStyle/>
          <a:p>
            <a:r>
              <a:rPr lang="en-US" dirty="0"/>
              <a:t>A lambda function is a small anonymous function.</a:t>
            </a:r>
          </a:p>
          <a:p>
            <a:r>
              <a:rPr lang="en-US" dirty="0"/>
              <a:t>A lambda function can take any number of arguments, but can only have one expression</a:t>
            </a:r>
          </a:p>
          <a:p>
            <a:r>
              <a:rPr lang="en-US" b="1" dirty="0" smtClean="0"/>
              <a:t>Syntax:</a:t>
            </a:r>
          </a:p>
          <a:p>
            <a:pPr marL="0" indent="0">
              <a:buNone/>
            </a:pPr>
            <a:r>
              <a:rPr lang="en-US" dirty="0"/>
              <a:t>lambda </a:t>
            </a:r>
            <a:r>
              <a:rPr lang="en-US" i="1" dirty="0"/>
              <a:t>arguments </a:t>
            </a:r>
            <a:r>
              <a:rPr lang="en-US" dirty="0"/>
              <a:t>: </a:t>
            </a:r>
            <a:r>
              <a:rPr lang="en-US" i="1" dirty="0" smtClean="0"/>
              <a:t>expression</a:t>
            </a:r>
          </a:p>
          <a:p>
            <a:r>
              <a:rPr lang="en-US" dirty="0"/>
              <a:t>The expression is executed and the result is </a:t>
            </a:r>
            <a:r>
              <a:rPr lang="en-US" dirty="0" smtClean="0"/>
              <a:t>returned</a:t>
            </a:r>
          </a:p>
          <a:p>
            <a:r>
              <a:rPr lang="en-US" dirty="0"/>
              <a:t>Lambda functions can take any number of </a:t>
            </a:r>
            <a:r>
              <a:rPr lang="en-US" dirty="0" smtClean="0"/>
              <a:t>arguments</a:t>
            </a:r>
          </a:p>
          <a:p>
            <a:r>
              <a:rPr lang="en-US" b="1" dirty="0"/>
              <a:t>Why Use Lambda Functions?</a:t>
            </a:r>
          </a:p>
          <a:p>
            <a:r>
              <a:rPr lang="en-US" dirty="0"/>
              <a:t>The power of lambda is better shown when you use them as an anonymous function inside another function</a:t>
            </a:r>
            <a:r>
              <a:rPr lang="en-US" dirty="0" smtClean="0"/>
              <a:t>.</a:t>
            </a:r>
          </a:p>
          <a:p>
            <a:r>
              <a:rPr lang="pt-BR" dirty="0"/>
              <a:t>def myfunc(n):</a:t>
            </a:r>
            <a:r>
              <a:rPr lang="pt-BR" dirty="0"/>
              <a:t/>
            </a:r>
            <a:br>
              <a:rPr lang="pt-BR" dirty="0"/>
            </a:br>
            <a:r>
              <a:rPr lang="pt-BR" dirty="0"/>
              <a:t>  return lambda a : a * </a:t>
            </a:r>
            <a:r>
              <a:rPr lang="pt-BR" dirty="0" smtClean="0"/>
              <a:t>n</a:t>
            </a:r>
          </a:p>
          <a:p>
            <a:r>
              <a:rPr lang="en-US" dirty="0"/>
              <a:t>you have a function definition that takes one argument, and that argument will be multiplied with an unknown </a:t>
            </a:r>
            <a:r>
              <a:rPr lang="en-US" dirty="0" smtClean="0"/>
              <a:t>number</a:t>
            </a:r>
          </a:p>
          <a:p>
            <a:r>
              <a:rPr lang="en-US" dirty="0"/>
              <a:t>Use that function definition to make a function that always doubles the number you send </a:t>
            </a:r>
            <a:r>
              <a:rPr lang="en-US" dirty="0" smtClean="0"/>
              <a:t>in.</a:t>
            </a:r>
            <a:endParaRPr lang="en-US" dirty="0"/>
          </a:p>
          <a:p>
            <a:endParaRPr lang="en-US" dirty="0"/>
          </a:p>
          <a:p>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dirty="0"/>
          </a:p>
        </p:txBody>
      </p:sp>
    </p:spTree>
    <p:extLst>
      <p:ext uri="{BB962C8B-B14F-4D97-AF65-F5344CB8AC3E}">
        <p14:creationId xmlns:p14="http://schemas.microsoft.com/office/powerpoint/2010/main" val="688483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80447"/>
            <a:ext cx="8915400" cy="5430775"/>
          </a:xfrm>
        </p:spPr>
        <p:txBody>
          <a:bodyPr/>
          <a:lstStyle/>
          <a:p>
            <a:r>
              <a:rPr lang="en-US" dirty="0"/>
              <a:t>Use that function definition to make a function that always doubles the number you send </a:t>
            </a:r>
            <a:r>
              <a:rPr lang="en-US" dirty="0" smtClean="0"/>
              <a:t>in.</a:t>
            </a:r>
          </a:p>
          <a:p>
            <a:r>
              <a:rPr lang="en-US" dirty="0"/>
              <a:t>Or, use the same function definition to make both functions, in the same </a:t>
            </a:r>
            <a:r>
              <a:rPr lang="en-US" dirty="0" smtClean="0"/>
              <a:t>program</a:t>
            </a:r>
          </a:p>
          <a:p>
            <a:r>
              <a:rPr lang="en-US" dirty="0"/>
              <a:t>Use lambda functions when an anonymous function is required for a short period of time</a:t>
            </a:r>
            <a:r>
              <a:rPr lang="en-US" dirty="0" smtClean="0"/>
              <a:t>.</a:t>
            </a:r>
          </a:p>
          <a:p>
            <a:r>
              <a:rPr lang="en-US" b="1" dirty="0" smtClean="0"/>
              <a:t>EXAMPLE FOR LAMBDA FUNCTION</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dirty="0"/>
          </a:p>
        </p:txBody>
      </p:sp>
    </p:spTree>
    <p:extLst>
      <p:ext uri="{BB962C8B-B14F-4D97-AF65-F5344CB8AC3E}">
        <p14:creationId xmlns:p14="http://schemas.microsoft.com/office/powerpoint/2010/main" val="314937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946" y="2995350"/>
            <a:ext cx="8911687" cy="1280890"/>
          </a:xfrm>
        </p:spPr>
        <p:txBody>
          <a:bodyPr/>
          <a:lstStyle/>
          <a:p>
            <a:pPr algn="ctr"/>
            <a:r>
              <a:rPr lang="en-US" dirty="0" smtClean="0"/>
              <a:t>THANKYOU..!</a:t>
            </a:r>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dirty="0"/>
          </a:p>
        </p:txBody>
      </p:sp>
    </p:spTree>
    <p:extLst>
      <p:ext uri="{BB962C8B-B14F-4D97-AF65-F5344CB8AC3E}">
        <p14:creationId xmlns:p14="http://schemas.microsoft.com/office/powerpoint/2010/main" val="401616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751"/>
          </a:xfrm>
        </p:spPr>
        <p:txBody>
          <a:bodyPr/>
          <a:lstStyle/>
          <a:p>
            <a:pPr algn="ctr"/>
            <a:r>
              <a:rPr lang="en-US" b="1" dirty="0"/>
              <a:t>Python Functions</a:t>
            </a:r>
            <a:endParaRPr lang="en-US" dirty="0"/>
          </a:p>
        </p:txBody>
      </p:sp>
      <p:sp>
        <p:nvSpPr>
          <p:cNvPr id="4" name="Content Placeholder 3"/>
          <p:cNvSpPr>
            <a:spLocks noGrp="1"/>
          </p:cNvSpPr>
          <p:nvPr>
            <p:ph idx="1"/>
          </p:nvPr>
        </p:nvSpPr>
        <p:spPr>
          <a:xfrm>
            <a:off x="2589212" y="1410346"/>
            <a:ext cx="8915400" cy="4500876"/>
          </a:xfrm>
        </p:spPr>
        <p:txBody>
          <a:bodyPr/>
          <a:lstStyle/>
          <a:p>
            <a:r>
              <a:rPr lang="en-US" dirty="0" smtClean="0"/>
              <a:t>Simple definition:</a:t>
            </a:r>
          </a:p>
          <a:p>
            <a:pPr marL="0" indent="0">
              <a:buNone/>
            </a:pPr>
            <a:r>
              <a:rPr lang="en-US" dirty="0"/>
              <a:t>A function is a block of code which only runs when it is called.</a:t>
            </a:r>
          </a:p>
          <a:p>
            <a:pPr marL="0" indent="0">
              <a:buNone/>
            </a:pPr>
            <a:r>
              <a:rPr lang="en-US" dirty="0"/>
              <a:t>You can pass data, known as parameters, into a function.</a:t>
            </a:r>
          </a:p>
          <a:p>
            <a:pPr marL="0" indent="0">
              <a:buNone/>
            </a:pPr>
            <a:r>
              <a:rPr lang="en-US" dirty="0"/>
              <a:t>A function can return data as a result.</a:t>
            </a:r>
          </a:p>
          <a:p>
            <a:r>
              <a:rPr lang="en-US" b="1" dirty="0"/>
              <a:t>Python Functions</a:t>
            </a:r>
            <a:r>
              <a:rPr lang="en-US" dirty="0"/>
              <a:t> 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a:t>
            </a:r>
            <a:r>
              <a:rPr lang="en-US" dirty="0" smtClean="0"/>
              <a:t>.</a:t>
            </a:r>
          </a:p>
          <a:p>
            <a:r>
              <a:rPr lang="en-US" dirty="0" smtClean="0"/>
              <a:t>Advantages:</a:t>
            </a:r>
          </a:p>
          <a:p>
            <a:pPr fontAlgn="base"/>
            <a:r>
              <a:rPr lang="en-US" dirty="0"/>
              <a:t>Increase Code Readability </a:t>
            </a:r>
          </a:p>
          <a:p>
            <a:pPr fontAlgn="base"/>
            <a:r>
              <a:rPr lang="en-US" dirty="0"/>
              <a:t>Increase Code Reusability</a:t>
            </a:r>
          </a:p>
          <a:p>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Tree>
    <p:extLst>
      <p:ext uri="{BB962C8B-B14F-4D97-AF65-F5344CB8AC3E}">
        <p14:creationId xmlns:p14="http://schemas.microsoft.com/office/powerpoint/2010/main" val="237390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80447"/>
            <a:ext cx="8915400" cy="5889356"/>
          </a:xfrm>
        </p:spPr>
        <p:txBody>
          <a:bodyPr/>
          <a:lstStyle/>
          <a:p>
            <a:r>
              <a:rPr lang="en-US" b="1" dirty="0" smtClean="0"/>
              <a:t>Syntax:</a:t>
            </a:r>
          </a:p>
          <a:p>
            <a:endParaRPr lang="en-US" b="1" dirty="0" smtClean="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r>
              <a:rPr lang="en-US" b="1" dirty="0" smtClean="0"/>
              <a:t>Types </a:t>
            </a:r>
            <a:r>
              <a:rPr lang="en-US" b="1" dirty="0"/>
              <a:t>of Functions in Python</a:t>
            </a:r>
          </a:p>
          <a:p>
            <a:r>
              <a:rPr lang="en-US" dirty="0"/>
              <a:t>Built-in library function: These are Standard functions in Python that are available to use.</a:t>
            </a:r>
          </a:p>
          <a:p>
            <a:r>
              <a:rPr lang="en-US" dirty="0"/>
              <a:t>User-defined function: We can create our own functions based on our requirements.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180" y="1073339"/>
            <a:ext cx="6329204" cy="2661752"/>
          </a:xfrm>
          <a:prstGeom prst="rect">
            <a:avLst/>
          </a:prstGeom>
        </p:spPr>
      </p:pic>
      <p:sp>
        <p:nvSpPr>
          <p:cNvPr id="5" name="Footer Placeholder 4"/>
          <p:cNvSpPr>
            <a:spLocks noGrp="1"/>
          </p:cNvSpPr>
          <p:nvPr>
            <p:ph type="ftr" sz="quarter" idx="11"/>
          </p:nvPr>
        </p:nvSpPr>
        <p:spPr/>
        <p:txBody>
          <a:bodyPr/>
          <a:lstStyle/>
          <a:p>
            <a:r>
              <a:rPr lang="en-US" smtClean="0"/>
              <a:t>HORUS EDUCATION</a:t>
            </a:r>
            <a:endParaRPr lang="en-US" dirty="0"/>
          </a:p>
        </p:txBody>
      </p:sp>
    </p:spTree>
    <p:extLst>
      <p:ext uri="{BB962C8B-B14F-4D97-AF65-F5344CB8AC3E}">
        <p14:creationId xmlns:p14="http://schemas.microsoft.com/office/powerpoint/2010/main" val="347285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47973"/>
            <a:ext cx="8915400" cy="5663249"/>
          </a:xfrm>
        </p:spPr>
        <p:txBody>
          <a:bodyPr>
            <a:normAutofit fontScale="92500" lnSpcReduction="10000"/>
          </a:bodyPr>
          <a:lstStyle/>
          <a:p>
            <a:pPr fontAlgn="base"/>
            <a:r>
              <a:rPr lang="en-US" b="1" dirty="0"/>
              <a:t>Creating a Function in Python</a:t>
            </a:r>
          </a:p>
          <a:p>
            <a:pPr marL="0" indent="0" fontAlgn="base">
              <a:buNone/>
            </a:pPr>
            <a:r>
              <a:rPr lang="en-US" dirty="0"/>
              <a:t>We can create a user-defined function in Python, using the </a:t>
            </a:r>
            <a:r>
              <a:rPr lang="en-US" b="1" dirty="0" err="1"/>
              <a:t>def</a:t>
            </a:r>
            <a:r>
              <a:rPr lang="en-US" dirty="0"/>
              <a:t> keyword. We can add any type of functionalities and properties to it as we require</a:t>
            </a:r>
            <a:r>
              <a:rPr lang="en-US" dirty="0" smtClean="0"/>
              <a:t>.</a:t>
            </a:r>
            <a:endParaRPr lang="en-US" b="1" dirty="0" smtClean="0"/>
          </a:p>
          <a:p>
            <a:pPr fontAlgn="base"/>
            <a:r>
              <a:rPr lang="en-US" b="1" dirty="0" smtClean="0"/>
              <a:t>Calling </a:t>
            </a:r>
            <a:r>
              <a:rPr lang="en-US" b="1" dirty="0"/>
              <a:t>a  Python Function</a:t>
            </a:r>
          </a:p>
          <a:p>
            <a:pPr marL="0" indent="0" fontAlgn="base">
              <a:buNone/>
            </a:pPr>
            <a:r>
              <a:rPr lang="en-US" dirty="0"/>
              <a:t>After creating a function in Python we can call it by using the name of the function followed by parenthesis containing parameters of that particular function</a:t>
            </a:r>
            <a:r>
              <a:rPr lang="en-US" dirty="0" smtClean="0"/>
              <a:t>.</a:t>
            </a:r>
          </a:p>
          <a:p>
            <a:pPr fontAlgn="base">
              <a:buFont typeface="Wingdings" panose="05000000000000000000" pitchFamily="2" charset="2"/>
              <a:buChar char="v"/>
            </a:pPr>
            <a:r>
              <a:rPr lang="en-US" b="1" dirty="0" smtClean="0"/>
              <a:t>Example program</a:t>
            </a:r>
          </a:p>
          <a:p>
            <a:pPr fontAlgn="base"/>
            <a:r>
              <a:rPr lang="en-US" b="1" dirty="0"/>
              <a:t>Python Function with Parameters</a:t>
            </a:r>
          </a:p>
          <a:p>
            <a:pPr marL="0" indent="0" fontAlgn="base">
              <a:buNone/>
            </a:pPr>
            <a:r>
              <a:rPr lang="en-US" dirty="0"/>
              <a:t>If you have experience in C/C++ or Java then you must be thinking about the </a:t>
            </a:r>
            <a:r>
              <a:rPr lang="en-US" i="1" dirty="0"/>
              <a:t>return type</a:t>
            </a:r>
            <a:r>
              <a:rPr lang="en-US" dirty="0"/>
              <a:t> of the function and </a:t>
            </a:r>
            <a:r>
              <a:rPr lang="en-US" i="1" dirty="0"/>
              <a:t>data type</a:t>
            </a:r>
            <a:r>
              <a:rPr lang="en-US" dirty="0"/>
              <a:t> of arguments. That is possible in Python as well (specifically for Python 3.5 and above).</a:t>
            </a:r>
          </a:p>
          <a:p>
            <a:pPr fontAlgn="base"/>
            <a:r>
              <a:rPr lang="en-US" dirty="0"/>
              <a:t>Defining and calling a function with </a:t>
            </a:r>
            <a:r>
              <a:rPr lang="en-US" dirty="0" smtClean="0"/>
              <a:t>parameters</a:t>
            </a:r>
            <a:endParaRPr lang="en-US" dirty="0"/>
          </a:p>
          <a:p>
            <a:pPr marL="0" indent="0" fontAlgn="base">
              <a:buNone/>
            </a:pPr>
            <a:r>
              <a:rPr lang="en-US" dirty="0"/>
              <a:t> </a:t>
            </a:r>
            <a:r>
              <a:rPr lang="en-US" dirty="0" err="1"/>
              <a:t>def</a:t>
            </a:r>
            <a:r>
              <a:rPr lang="en-US" dirty="0"/>
              <a:t> </a:t>
            </a:r>
            <a:r>
              <a:rPr lang="en-US" dirty="0" err="1"/>
              <a:t>function_name</a:t>
            </a:r>
            <a:r>
              <a:rPr lang="en-US" dirty="0"/>
              <a:t>(parameter: </a:t>
            </a:r>
            <a:r>
              <a:rPr lang="en-US" dirty="0" err="1"/>
              <a:t>data_type</a:t>
            </a:r>
            <a:r>
              <a:rPr lang="en-US" dirty="0"/>
              <a:t>) -&gt; </a:t>
            </a:r>
            <a:r>
              <a:rPr lang="en-US" dirty="0" err="1"/>
              <a:t>return_type</a:t>
            </a:r>
            <a:r>
              <a:rPr lang="en-US" dirty="0"/>
              <a:t>:</a:t>
            </a:r>
          </a:p>
          <a:p>
            <a:pPr marL="0" indent="0" fontAlgn="base">
              <a:buNone/>
            </a:pPr>
            <a:r>
              <a:rPr lang="en-US" dirty="0"/>
              <a:t>    """</a:t>
            </a:r>
            <a:r>
              <a:rPr lang="en-US" dirty="0" err="1"/>
              <a:t>Docstring</a:t>
            </a:r>
            <a:r>
              <a:rPr lang="en-US" dirty="0"/>
              <a:t>"""</a:t>
            </a:r>
          </a:p>
          <a:p>
            <a:pPr marL="0" indent="0" fontAlgn="base">
              <a:buNone/>
            </a:pPr>
            <a:r>
              <a:rPr lang="en-US" dirty="0"/>
              <a:t>    # body of the function</a:t>
            </a:r>
          </a:p>
          <a:p>
            <a:pPr marL="0" indent="0" fontAlgn="base">
              <a:buNone/>
            </a:pPr>
            <a:r>
              <a:rPr lang="en-US" dirty="0"/>
              <a:t>    return </a:t>
            </a:r>
            <a:r>
              <a:rPr lang="en-US" dirty="0" smtClean="0"/>
              <a:t>expression</a:t>
            </a:r>
          </a:p>
          <a:p>
            <a:pPr marL="0" indent="0" fontAlgn="base">
              <a:buNone/>
            </a:pPr>
            <a:r>
              <a:rPr lang="en-US" b="1" dirty="0"/>
              <a:t>Example program</a:t>
            </a:r>
            <a:endParaRPr lang="en-US" dirty="0"/>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dirty="0"/>
          </a:p>
        </p:txBody>
      </p:sp>
    </p:spTree>
    <p:extLst>
      <p:ext uri="{BB962C8B-B14F-4D97-AF65-F5344CB8AC3E}">
        <p14:creationId xmlns:p14="http://schemas.microsoft.com/office/powerpoint/2010/main" val="59152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02956"/>
            <a:ext cx="8915400" cy="5508266"/>
          </a:xfrm>
        </p:spPr>
        <p:txBody>
          <a:bodyPr/>
          <a:lstStyle/>
          <a:p>
            <a:pPr fontAlgn="base"/>
            <a:r>
              <a:rPr lang="en-US" b="1" dirty="0"/>
              <a:t>Python Function Arguments</a:t>
            </a:r>
          </a:p>
          <a:p>
            <a:pPr fontAlgn="base"/>
            <a:r>
              <a:rPr lang="en-US" dirty="0"/>
              <a:t>Arguments are the values passed inside the parenthesis of the function. A function can have any number of arguments separated by a comma.</a:t>
            </a:r>
          </a:p>
          <a:p>
            <a:pPr fontAlgn="base"/>
            <a:r>
              <a:rPr lang="en-US" b="1" dirty="0"/>
              <a:t>Types of Python Function Arguments</a:t>
            </a:r>
          </a:p>
          <a:p>
            <a:pPr fontAlgn="base"/>
            <a:r>
              <a:rPr lang="en-US" dirty="0"/>
              <a:t>Python supports various types of arguments that can be passed at the time of the function call. In Python, we have the following 4 types of function arguments.</a:t>
            </a:r>
          </a:p>
          <a:p>
            <a:pPr fontAlgn="base"/>
            <a:r>
              <a:rPr lang="en-US" b="1" dirty="0"/>
              <a:t>Default </a:t>
            </a:r>
            <a:r>
              <a:rPr lang="en-US" b="1" dirty="0" smtClean="0"/>
              <a:t>argument</a:t>
            </a:r>
            <a:endParaRPr lang="en-US" dirty="0"/>
          </a:p>
          <a:p>
            <a:pPr fontAlgn="base"/>
            <a:r>
              <a:rPr lang="en-US" b="1" dirty="0"/>
              <a:t>Keyword arguments (named arguments)</a:t>
            </a:r>
            <a:endParaRPr lang="en-US" dirty="0"/>
          </a:p>
          <a:p>
            <a:pPr fontAlgn="base"/>
            <a:r>
              <a:rPr lang="en-US" b="1" dirty="0"/>
              <a:t>Positional arguments</a:t>
            </a:r>
            <a:endParaRPr lang="en-US" dirty="0"/>
          </a:p>
          <a:p>
            <a:pPr fontAlgn="base"/>
            <a:r>
              <a:rPr lang="en-US" b="1" dirty="0"/>
              <a:t>Arbitrary arguments</a:t>
            </a:r>
            <a:r>
              <a:rPr lang="en-US" dirty="0"/>
              <a:t> </a:t>
            </a:r>
            <a:endParaRPr lang="en-US" dirty="0" smtClean="0"/>
          </a:p>
          <a:p>
            <a:pPr fontAlgn="base">
              <a:buFont typeface="Wingdings" panose="05000000000000000000" pitchFamily="2" charset="2"/>
              <a:buChar char="v"/>
            </a:pPr>
            <a:r>
              <a:rPr lang="en-US" b="1" dirty="0"/>
              <a:t>Example </a:t>
            </a:r>
            <a:r>
              <a:rPr lang="en-US" b="1" dirty="0" smtClean="0"/>
              <a:t>program for each</a:t>
            </a: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Tree>
    <p:extLst>
      <p:ext uri="{BB962C8B-B14F-4D97-AF65-F5344CB8AC3E}">
        <p14:creationId xmlns:p14="http://schemas.microsoft.com/office/powerpoint/2010/main" val="129614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744"/>
          </a:xfrm>
        </p:spPr>
        <p:txBody>
          <a:bodyPr>
            <a:normAutofit fontScale="90000"/>
          </a:bodyPr>
          <a:lstStyle/>
          <a:p>
            <a:pPr algn="ctr"/>
            <a:r>
              <a:rPr lang="en-US" b="1" dirty="0"/>
              <a:t>Python Function within Functions</a:t>
            </a:r>
            <a:br>
              <a:rPr lang="en-US" b="1" dirty="0"/>
            </a:br>
            <a:endParaRPr lang="en-US" dirty="0"/>
          </a:p>
        </p:txBody>
      </p:sp>
      <p:sp>
        <p:nvSpPr>
          <p:cNvPr id="3" name="Content Placeholder 2"/>
          <p:cNvSpPr>
            <a:spLocks noGrp="1"/>
          </p:cNvSpPr>
          <p:nvPr>
            <p:ph idx="1"/>
          </p:nvPr>
        </p:nvSpPr>
        <p:spPr>
          <a:xfrm>
            <a:off x="2589212" y="1441342"/>
            <a:ext cx="8915400" cy="4469880"/>
          </a:xfrm>
        </p:spPr>
        <p:txBody>
          <a:bodyPr/>
          <a:lstStyle/>
          <a:p>
            <a:pPr fontAlgn="base"/>
            <a:r>
              <a:rPr lang="en-US" dirty="0" smtClean="0"/>
              <a:t>A </a:t>
            </a:r>
            <a:r>
              <a:rPr lang="en-US" dirty="0"/>
              <a:t>function that is defined inside another function is known as the inner function or nested function. Nested functions are able to access variables of the enclosing scope. Inner functions are used so that they can be protected from everything happening outside the function</a:t>
            </a:r>
            <a:r>
              <a:rPr lang="en-US" dirty="0" smtClean="0"/>
              <a:t>.</a:t>
            </a:r>
          </a:p>
          <a:p>
            <a:pPr fontAlgn="base">
              <a:buFont typeface="Wingdings" panose="05000000000000000000" pitchFamily="2" charset="2"/>
              <a:buChar char="v"/>
            </a:pPr>
            <a:r>
              <a:rPr lang="en-US" b="1" dirty="0"/>
              <a:t>Example program</a:t>
            </a:r>
            <a:endParaRPr lang="en-US" dirty="0"/>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dirty="0"/>
          </a:p>
        </p:txBody>
      </p:sp>
    </p:spTree>
    <p:extLst>
      <p:ext uri="{BB962C8B-B14F-4D97-AF65-F5344CB8AC3E}">
        <p14:creationId xmlns:p14="http://schemas.microsoft.com/office/powerpoint/2010/main" val="2077192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751"/>
          </a:xfrm>
        </p:spPr>
        <p:txBody>
          <a:bodyPr>
            <a:normAutofit fontScale="90000"/>
          </a:bodyPr>
          <a:lstStyle/>
          <a:p>
            <a:pPr algn="ctr"/>
            <a:r>
              <a:rPr lang="en-US" b="1" dirty="0"/>
              <a:t>Return Statement in Python Function</a:t>
            </a:r>
            <a:br>
              <a:rPr lang="en-US" b="1" dirty="0"/>
            </a:br>
            <a:endParaRPr lang="en-US" dirty="0"/>
          </a:p>
        </p:txBody>
      </p:sp>
      <p:sp>
        <p:nvSpPr>
          <p:cNvPr id="3" name="Content Placeholder 2"/>
          <p:cNvSpPr>
            <a:spLocks noGrp="1"/>
          </p:cNvSpPr>
          <p:nvPr>
            <p:ph idx="1"/>
          </p:nvPr>
        </p:nvSpPr>
        <p:spPr>
          <a:xfrm>
            <a:off x="2589212" y="1379349"/>
            <a:ext cx="8915400" cy="4531873"/>
          </a:xfrm>
        </p:spPr>
        <p:txBody>
          <a:bodyPr/>
          <a:lstStyle/>
          <a:p>
            <a:r>
              <a:rPr lang="en-US" dirty="0"/>
              <a:t>The function return statement is used to exit from a function and go back to the function caller and return the specified value or data item to the caller. The syntax for the return statement is:</a:t>
            </a:r>
          </a:p>
          <a:p>
            <a:endParaRPr lang="en-US" dirty="0"/>
          </a:p>
          <a:p>
            <a:r>
              <a:rPr lang="en-US" dirty="0"/>
              <a:t>return [</a:t>
            </a:r>
            <a:r>
              <a:rPr lang="en-US" dirty="0" err="1"/>
              <a:t>expression_list</a:t>
            </a:r>
            <a:r>
              <a:rPr lang="en-US" dirty="0"/>
              <a:t>]</a:t>
            </a:r>
          </a:p>
          <a:p>
            <a:r>
              <a:rPr lang="en-US" dirty="0"/>
              <a:t>The return statement can consist of a variable, an expression, or a constant which is returned at the end of the function execution. If none of the above is present with the return statement a None object is returned.</a:t>
            </a:r>
          </a:p>
          <a:p>
            <a:pPr>
              <a:buFont typeface="Wingdings" panose="05000000000000000000" pitchFamily="2" charset="2"/>
              <a:buChar char="v"/>
            </a:pPr>
            <a:r>
              <a:rPr lang="en-US" b="1" dirty="0"/>
              <a:t>Example program</a:t>
            </a:r>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dirty="0"/>
          </a:p>
        </p:txBody>
      </p:sp>
    </p:spTree>
    <p:extLst>
      <p:ext uri="{BB962C8B-B14F-4D97-AF65-F5344CB8AC3E}">
        <p14:creationId xmlns:p14="http://schemas.microsoft.com/office/powerpoint/2010/main" val="114757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Pass by Reference and Pass by </a:t>
            </a:r>
            <a:r>
              <a:rPr lang="en-US" b="1" dirty="0" smtClean="0"/>
              <a:t>Value</a:t>
            </a:r>
            <a:endParaRPr lang="en-US" dirty="0"/>
          </a:p>
        </p:txBody>
      </p:sp>
      <p:sp>
        <p:nvSpPr>
          <p:cNvPr id="3" name="Content Placeholder 2"/>
          <p:cNvSpPr>
            <a:spLocks noGrp="1"/>
          </p:cNvSpPr>
          <p:nvPr>
            <p:ph idx="1"/>
          </p:nvPr>
        </p:nvSpPr>
        <p:spPr/>
        <p:txBody>
          <a:bodyPr/>
          <a:lstStyle/>
          <a:p>
            <a:pPr fontAlgn="base"/>
            <a:r>
              <a:rPr lang="en-US" dirty="0" smtClean="0"/>
              <a:t>One </a:t>
            </a:r>
            <a:r>
              <a:rPr lang="en-US" dirty="0"/>
              <a:t>important thing to note is, in Python every variable name is a reference. When we pass a variable to a function, a new reference to the object is created. Parameter passing in Python is the same as reference passing in Java.</a:t>
            </a:r>
          </a:p>
          <a:p>
            <a:pPr>
              <a:buFont typeface="Wingdings" panose="05000000000000000000" pitchFamily="2" charset="2"/>
              <a:buChar char="v"/>
            </a:pPr>
            <a:r>
              <a:rPr lang="en-US" b="1" dirty="0"/>
              <a:t>Example program</a:t>
            </a:r>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dirty="0"/>
          </a:p>
        </p:txBody>
      </p:sp>
    </p:spTree>
    <p:extLst>
      <p:ext uri="{BB962C8B-B14F-4D97-AF65-F5344CB8AC3E}">
        <p14:creationId xmlns:p14="http://schemas.microsoft.com/office/powerpoint/2010/main" val="21243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Recursion</a:t>
            </a:r>
            <a:br>
              <a:rPr lang="en-US" dirty="0"/>
            </a:br>
            <a:endParaRPr lang="en-US" dirty="0"/>
          </a:p>
        </p:txBody>
      </p:sp>
      <p:sp>
        <p:nvSpPr>
          <p:cNvPr id="3" name="Content Placeholder 2"/>
          <p:cNvSpPr>
            <a:spLocks noGrp="1"/>
          </p:cNvSpPr>
          <p:nvPr>
            <p:ph idx="1"/>
          </p:nvPr>
        </p:nvSpPr>
        <p:spPr/>
        <p:txBody>
          <a:bodyPr/>
          <a:lstStyle/>
          <a:p>
            <a:r>
              <a:rPr lang="en-US" dirty="0"/>
              <a:t>Python also accepts function recursion, which means a defined function can call itself.</a:t>
            </a:r>
          </a:p>
          <a:p>
            <a:r>
              <a:rPr lang="en-US" dirty="0"/>
              <a:t>Recursion is a common mathematical and programming concept. It means that a function calls itself. This has the benefit of meaning that you can loop through data to reach a result.</a:t>
            </a:r>
          </a:p>
          <a:p>
            <a:r>
              <a:rPr lang="en-US" dirty="0"/>
              <a:t>The developer should be very careful with recursion as it can be quite easy to slip into writing a function which never terminates, or one that uses excess amounts of memory or processor power. However, when written correctly recursion can be a very efficient and mathematically-elegant approach to programming.</a:t>
            </a:r>
          </a:p>
          <a:p>
            <a:r>
              <a:rPr lang="en-US" b="1" dirty="0" smtClean="0"/>
              <a:t>Example </a:t>
            </a:r>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dirty="0"/>
          </a:p>
        </p:txBody>
      </p:sp>
    </p:spTree>
    <p:extLst>
      <p:ext uri="{BB962C8B-B14F-4D97-AF65-F5344CB8AC3E}">
        <p14:creationId xmlns:p14="http://schemas.microsoft.com/office/powerpoint/2010/main" val="33985973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TotalTime>
  <Words>595</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Wisp</vt:lpstr>
      <vt:lpstr>PYTHON</vt:lpstr>
      <vt:lpstr>Python Functions</vt:lpstr>
      <vt:lpstr>PowerPoint Presentation</vt:lpstr>
      <vt:lpstr>PowerPoint Presentation</vt:lpstr>
      <vt:lpstr>PowerPoint Presentation</vt:lpstr>
      <vt:lpstr>Python Function within Functions </vt:lpstr>
      <vt:lpstr>Return Statement in Python Function </vt:lpstr>
      <vt:lpstr>Pass by Reference and Pass by Value</vt:lpstr>
      <vt:lpstr>Recursion </vt:lpstr>
      <vt:lpstr>Python Lambda</vt:lpstr>
      <vt:lpstr>PowerPoint Presentation</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Functions</dc:title>
  <dc:creator>admin</dc:creator>
  <cp:lastModifiedBy>admin</cp:lastModifiedBy>
  <cp:revision>8</cp:revision>
  <dcterms:created xsi:type="dcterms:W3CDTF">2023-12-03T10:41:56Z</dcterms:created>
  <dcterms:modified xsi:type="dcterms:W3CDTF">2023-12-03T11:19:04Z</dcterms:modified>
</cp:coreProperties>
</file>