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A30BF-7D07-4E73-9ECA-A7CA683B4B8B}"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FAAD2-C3E8-41DE-A284-1D722B522730}" type="slidenum">
              <a:rPr lang="en-US" smtClean="0"/>
              <a:t>‹#›</a:t>
            </a:fld>
            <a:endParaRPr lang="en-US"/>
          </a:p>
        </p:txBody>
      </p:sp>
    </p:spTree>
    <p:extLst>
      <p:ext uri="{BB962C8B-B14F-4D97-AF65-F5344CB8AC3E}">
        <p14:creationId xmlns:p14="http://schemas.microsoft.com/office/powerpoint/2010/main" val="149892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8FAAD2-C3E8-41DE-A284-1D722B522730}" type="slidenum">
              <a:rPr lang="en-US" smtClean="0"/>
              <a:t>1</a:t>
            </a:fld>
            <a:endParaRPr lang="en-US"/>
          </a:p>
        </p:txBody>
      </p:sp>
    </p:spTree>
    <p:extLst>
      <p:ext uri="{BB962C8B-B14F-4D97-AF65-F5344CB8AC3E}">
        <p14:creationId xmlns:p14="http://schemas.microsoft.com/office/powerpoint/2010/main" val="117690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4FFEAA-57A9-4072-AF5A-B5484FE99B4B}"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206606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9F9B00-D7FC-4BDA-A6C4-E4D610336896}"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129994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7B93E-1988-49C4-AAB5-956272D50686}"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3039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B4564-1AAD-41DE-BEE2-200DFE6DFF08}"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290525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02BCC2-E8CA-4845-BE20-D003DB236102}"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181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542287-0BC9-4A07-AC5C-38350BF84B9A}"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3929361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7B8BF8-7399-4458-897A-DD6A6EC490A6}"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1709343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4DC32C-22F4-410A-BB53-772051A0B0E0}"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262758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133376-7D6D-48D3-A5C7-C1D64802A3ED}"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135856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76515-BBFE-4940-BACB-A5772422F90A}" type="datetime1">
              <a:rPr lang="en-US" smtClean="0"/>
              <a:t>12/4/2023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292293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7D6DF0-FB5C-4B2F-A52A-BC4FF4F13272}" type="datetime1">
              <a:rPr lang="en-US" smtClean="0"/>
              <a:t>12/4/2023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313522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3622A2-8076-418B-AD1F-7054EC88BE9F}" type="datetime1">
              <a:rPr lang="en-US" smtClean="0"/>
              <a:t>12/4/2023</a:t>
            </a:fld>
            <a:endParaRPr lang="en-US"/>
          </a:p>
        </p:txBody>
      </p:sp>
      <p:sp>
        <p:nvSpPr>
          <p:cNvPr id="8" name="Footer Placeholder 7"/>
          <p:cNvSpPr>
            <a:spLocks noGrp="1"/>
          </p:cNvSpPr>
          <p:nvPr>
            <p:ph type="ftr" sz="quarter" idx="11"/>
          </p:nvPr>
        </p:nvSpPr>
        <p:spPr/>
        <p:txBody>
          <a:bodyPr/>
          <a:lstStyle/>
          <a:p>
            <a:r>
              <a:rPr lang="en-US" smtClean="0"/>
              <a:t>HORUS EDUCATION</a:t>
            </a:r>
            <a:endParaRPr lang="en-US"/>
          </a:p>
        </p:txBody>
      </p:sp>
      <p:sp>
        <p:nvSpPr>
          <p:cNvPr id="9" name="Slide Number Placeholder 8"/>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267196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912AD3-4007-4D56-A1F0-4CCA66B5021F}" type="datetime1">
              <a:rPr lang="en-US" smtClean="0"/>
              <a:t>12/4/2023</a:t>
            </a:fld>
            <a:endParaRPr lang="en-US"/>
          </a:p>
        </p:txBody>
      </p:sp>
      <p:sp>
        <p:nvSpPr>
          <p:cNvPr id="4" name="Footer Placeholder 3"/>
          <p:cNvSpPr>
            <a:spLocks noGrp="1"/>
          </p:cNvSpPr>
          <p:nvPr>
            <p:ph type="ftr" sz="quarter" idx="11"/>
          </p:nvPr>
        </p:nvSpPr>
        <p:spPr/>
        <p:txBody>
          <a:bodyPr/>
          <a:lstStyle/>
          <a:p>
            <a:r>
              <a:rPr lang="en-US" smtClean="0"/>
              <a:t>HORUS EDUCATION</a:t>
            </a:r>
            <a:endParaRPr lang="en-US"/>
          </a:p>
        </p:txBody>
      </p:sp>
      <p:sp>
        <p:nvSpPr>
          <p:cNvPr id="5" name="Slide Number Placeholder 4"/>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338949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3E68A-8066-4832-938D-D709EC98416D}" type="datetime1">
              <a:rPr lang="en-US" smtClean="0"/>
              <a:t>12/4/2023</a:t>
            </a:fld>
            <a:endParaRPr lang="en-US"/>
          </a:p>
        </p:txBody>
      </p:sp>
      <p:sp>
        <p:nvSpPr>
          <p:cNvPr id="3" name="Footer Placeholder 2"/>
          <p:cNvSpPr>
            <a:spLocks noGrp="1"/>
          </p:cNvSpPr>
          <p:nvPr>
            <p:ph type="ftr" sz="quarter" idx="11"/>
          </p:nvPr>
        </p:nvSpPr>
        <p:spPr/>
        <p:txBody>
          <a:bodyPr/>
          <a:lstStyle/>
          <a:p>
            <a:r>
              <a:rPr lang="en-US" smtClean="0"/>
              <a:t>HORUS EDUCATION</a:t>
            </a:r>
            <a:endParaRPr lang="en-US"/>
          </a:p>
        </p:txBody>
      </p:sp>
      <p:sp>
        <p:nvSpPr>
          <p:cNvPr id="4" name="Slide Number Placeholder 3"/>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29227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63DBC-EA2D-4C40-A50E-8D8EFBBDA815}" type="datetime1">
              <a:rPr lang="en-US" smtClean="0"/>
              <a:t>12/4/2023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409508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70046-9CCD-4506-A3D8-972DC28C70BB}" type="datetime1">
              <a:rPr lang="en-US" smtClean="0"/>
              <a:t>12/4/2023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CADAD89D-9845-44DE-B15A-885772E19C85}" type="slidenum">
              <a:rPr lang="en-US" smtClean="0"/>
              <a:t>‹#›</a:t>
            </a:fld>
            <a:endParaRPr lang="en-US"/>
          </a:p>
        </p:txBody>
      </p:sp>
    </p:spTree>
    <p:extLst>
      <p:ext uri="{BB962C8B-B14F-4D97-AF65-F5344CB8AC3E}">
        <p14:creationId xmlns:p14="http://schemas.microsoft.com/office/powerpoint/2010/main" val="204689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3798EB-91E9-45E3-8DC5-76958D5FBB94}" type="datetime1">
              <a:rPr lang="en-US" smtClean="0"/>
              <a:t>12/4/2023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HORUS EDUCATION</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DAD89D-9845-44DE-B15A-885772E19C85}" type="slidenum">
              <a:rPr lang="en-US" smtClean="0"/>
              <a:t>‹#›</a:t>
            </a:fld>
            <a:endParaRPr lang="en-US"/>
          </a:p>
        </p:txBody>
      </p:sp>
    </p:spTree>
    <p:extLst>
      <p:ext uri="{BB962C8B-B14F-4D97-AF65-F5344CB8AC3E}">
        <p14:creationId xmlns:p14="http://schemas.microsoft.com/office/powerpoint/2010/main" val="2980988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__init__-in-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PYTHON</a:t>
            </a:r>
          </a:p>
        </p:txBody>
      </p:sp>
      <p:sp>
        <p:nvSpPr>
          <p:cNvPr id="3" name="Subtitle 2"/>
          <p:cNvSpPr>
            <a:spLocks noGrp="1"/>
          </p:cNvSpPr>
          <p:nvPr>
            <p:ph type="subTitle" idx="1"/>
          </p:nvPr>
        </p:nvSpPr>
        <p:spPr/>
        <p:txBody>
          <a:bodyPr>
            <a:normAutofit lnSpcReduction="10000"/>
          </a:bodyPr>
          <a:lstStyle/>
          <a:p>
            <a:pPr algn="ctr"/>
            <a:r>
              <a:rPr lang="en-US" dirty="0">
                <a:solidFill>
                  <a:schemeClr val="tx1"/>
                </a:solidFill>
              </a:rPr>
              <a:t>Module </a:t>
            </a:r>
            <a:r>
              <a:rPr lang="en-US" dirty="0" smtClean="0">
                <a:solidFill>
                  <a:schemeClr val="tx1"/>
                </a:solidFill>
              </a:rPr>
              <a:t>9</a:t>
            </a:r>
            <a:endParaRPr lang="en-US" dirty="0">
              <a:solidFill>
                <a:schemeClr val="tx1"/>
              </a:solidFill>
            </a:endParaRPr>
          </a:p>
          <a:p>
            <a:pPr algn="ctr"/>
            <a:r>
              <a:rPr lang="en-US" dirty="0" smtClean="0">
                <a:solidFill>
                  <a:schemeClr val="tx1"/>
                </a:solidFill>
              </a:rPr>
              <a:t>OOPs</a:t>
            </a:r>
            <a:endParaRPr lang="en-US" dirty="0">
              <a:solidFill>
                <a:schemeClr val="tx1"/>
              </a:solidFill>
            </a:endParaRPr>
          </a:p>
          <a:p>
            <a:pPr algn="ctr"/>
            <a:r>
              <a:rPr lang="en-US" dirty="0">
                <a:solidFill>
                  <a:schemeClr val="tx1"/>
                </a:solidFill>
              </a:rPr>
              <a:t>Presentation by: </a:t>
            </a:r>
            <a:r>
              <a:rPr lang="en-US" dirty="0" err="1">
                <a:solidFill>
                  <a:schemeClr val="tx1"/>
                </a:solidFill>
              </a:rPr>
              <a:t>Gopinath.G</a:t>
            </a:r>
            <a:endParaRPr lang="en-US"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2762129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7640"/>
            <a:ext cx="8596668" cy="552773"/>
          </a:xfrm>
        </p:spPr>
        <p:txBody>
          <a:bodyPr>
            <a:normAutofit fontScale="90000"/>
          </a:bodyPr>
          <a:lstStyle/>
          <a:p>
            <a:pPr algn="ctr"/>
            <a:r>
              <a:rPr lang="en-US" b="1" dirty="0"/>
              <a:t>Creating Classes and objects with methods</a:t>
            </a:r>
            <a:br>
              <a:rPr lang="en-US" b="1" dirty="0"/>
            </a:br>
            <a:endParaRPr lang="en-US" dirty="0"/>
          </a:p>
        </p:txBody>
      </p:sp>
      <p:sp>
        <p:nvSpPr>
          <p:cNvPr id="3" name="Content Placeholder 2"/>
          <p:cNvSpPr>
            <a:spLocks noGrp="1"/>
          </p:cNvSpPr>
          <p:nvPr>
            <p:ph idx="1"/>
          </p:nvPr>
        </p:nvSpPr>
        <p:spPr>
          <a:xfrm>
            <a:off x="677334" y="976393"/>
            <a:ext cx="8596668" cy="5064969"/>
          </a:xfrm>
        </p:spPr>
        <p:txBody>
          <a:bodyPr/>
          <a:lstStyle/>
          <a:p>
            <a:pPr fontAlgn="base"/>
            <a:r>
              <a:rPr lang="en-US" dirty="0"/>
              <a:t>The Dog class is defined with two attributes:</a:t>
            </a:r>
          </a:p>
          <a:p>
            <a:pPr fontAlgn="base"/>
            <a:r>
              <a:rPr lang="en-US" dirty="0"/>
              <a:t>attr1 is a class attribute set to the value “mammal”. Class attributes are shared by all instances of the class.</a:t>
            </a:r>
          </a:p>
          <a:p>
            <a:pPr fontAlgn="base"/>
            <a:r>
              <a:rPr lang="en-US" dirty="0"/>
              <a:t>__</a:t>
            </a:r>
            <a:r>
              <a:rPr lang="en-US" dirty="0" err="1"/>
              <a:t>init</a:t>
            </a:r>
            <a:r>
              <a:rPr lang="en-US" dirty="0"/>
              <a:t>__ is a special method (constructor) that initializes an instance of the Dog class. It takes two parameters: self (referring to the instance being created) and name (representing the name of the dog). The name parameter is used to assign a name attribute to each instance of Dog.</a:t>
            </a:r>
            <a:br>
              <a:rPr lang="en-US" dirty="0"/>
            </a:br>
            <a:r>
              <a:rPr lang="en-US" dirty="0"/>
              <a:t>The speak method is defined within the Dog class. This method prints a string that includes the name of the dog instance.</a:t>
            </a:r>
          </a:p>
          <a:p>
            <a:pPr fontAlgn="base"/>
            <a:r>
              <a:rPr lang="en-US" dirty="0"/>
              <a:t>The driver code starts by creating two instances of the Dog class: Rodger and Tommy. The __</a:t>
            </a:r>
            <a:r>
              <a:rPr lang="en-US" dirty="0" err="1"/>
              <a:t>init</a:t>
            </a:r>
            <a:r>
              <a:rPr lang="en-US" dirty="0"/>
              <a:t>__ method is called for each instance to initialize their name attributes with the provided names. The speak method is called in both instances (</a:t>
            </a:r>
            <a:r>
              <a:rPr lang="en-US" dirty="0" err="1"/>
              <a:t>Rodger.speak</a:t>
            </a:r>
            <a:r>
              <a:rPr lang="en-US" dirty="0"/>
              <a:t>() and </a:t>
            </a:r>
            <a:r>
              <a:rPr lang="en-US" dirty="0" err="1"/>
              <a:t>Tommy.speak</a:t>
            </a:r>
            <a:r>
              <a:rPr lang="en-US" dirty="0"/>
              <a:t>()), causing each dog to print a statement with its name</a:t>
            </a:r>
            <a:r>
              <a:rPr lang="en-US" dirty="0" smtClean="0"/>
              <a:t>.</a:t>
            </a:r>
          </a:p>
          <a:p>
            <a:pPr fontAlgn="base"/>
            <a:r>
              <a:rPr lang="en-US" b="1" dirty="0"/>
              <a:t>Example for the following</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66297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3987"/>
            <a:ext cx="8596668" cy="5917376"/>
          </a:xfrm>
        </p:spPr>
        <p:txBody>
          <a:bodyPr>
            <a:normAutofit fontScale="40000" lnSpcReduction="20000"/>
          </a:bodyPr>
          <a:lstStyle/>
          <a:p>
            <a:pPr marL="0" indent="0">
              <a:buNone/>
            </a:pPr>
            <a:r>
              <a:rPr lang="en-US" sz="2900" dirty="0" smtClean="0">
                <a:solidFill>
                  <a:schemeClr val="tx1"/>
                </a:solidFill>
              </a:rPr>
              <a:t>   </a:t>
            </a:r>
            <a:r>
              <a:rPr lang="en-US" sz="2900" dirty="0">
                <a:solidFill>
                  <a:schemeClr val="tx1"/>
                </a:solidFill>
              </a:rPr>
              <a:t>class Dog:</a:t>
            </a:r>
          </a:p>
          <a:p>
            <a:pPr marL="0" indent="0">
              <a:buNone/>
            </a:pPr>
            <a:r>
              <a:rPr lang="en-US" sz="2900" dirty="0">
                <a:solidFill>
                  <a:schemeClr val="tx1"/>
                </a:solidFill>
              </a:rPr>
              <a:t> </a:t>
            </a:r>
          </a:p>
          <a:p>
            <a:pPr marL="0" indent="0">
              <a:buNone/>
            </a:pPr>
            <a:r>
              <a:rPr lang="en-US" sz="2900" dirty="0">
                <a:solidFill>
                  <a:schemeClr val="tx1"/>
                </a:solidFill>
              </a:rPr>
              <a:t>    # class attribute</a:t>
            </a:r>
          </a:p>
          <a:p>
            <a:pPr marL="0" indent="0">
              <a:buNone/>
            </a:pPr>
            <a:r>
              <a:rPr lang="en-US" sz="2900" dirty="0">
                <a:solidFill>
                  <a:schemeClr val="tx1"/>
                </a:solidFill>
              </a:rPr>
              <a:t>    attr1 = "mammal"</a:t>
            </a:r>
          </a:p>
          <a:p>
            <a:pPr marL="0" indent="0">
              <a:buNone/>
            </a:pPr>
            <a:r>
              <a:rPr lang="en-US" sz="2900" dirty="0">
                <a:solidFill>
                  <a:schemeClr val="tx1"/>
                </a:solidFill>
              </a:rPr>
              <a:t> </a:t>
            </a:r>
          </a:p>
          <a:p>
            <a:pPr marL="0" indent="0">
              <a:buNone/>
            </a:pPr>
            <a:r>
              <a:rPr lang="en-US" sz="2900" dirty="0">
                <a:solidFill>
                  <a:schemeClr val="tx1"/>
                </a:solidFill>
              </a:rPr>
              <a:t>    # Instance attribute</a:t>
            </a:r>
          </a:p>
          <a:p>
            <a:pPr marL="0" indent="0">
              <a:buNone/>
            </a:pPr>
            <a:r>
              <a:rPr lang="en-US" sz="2900" dirty="0">
                <a:solidFill>
                  <a:schemeClr val="tx1"/>
                </a:solidFill>
              </a:rPr>
              <a:t>    </a:t>
            </a:r>
            <a:r>
              <a:rPr lang="en-US" sz="2900" dirty="0" err="1">
                <a:solidFill>
                  <a:schemeClr val="tx1"/>
                </a:solidFill>
              </a:rPr>
              <a:t>def</a:t>
            </a:r>
            <a:r>
              <a:rPr lang="en-US" sz="2900" dirty="0">
                <a:solidFill>
                  <a:schemeClr val="tx1"/>
                </a:solidFill>
              </a:rPr>
              <a:t> __</a:t>
            </a:r>
            <a:r>
              <a:rPr lang="en-US" sz="2900" dirty="0" err="1">
                <a:solidFill>
                  <a:schemeClr val="tx1"/>
                </a:solidFill>
              </a:rPr>
              <a:t>init</a:t>
            </a:r>
            <a:r>
              <a:rPr lang="en-US" sz="2900" dirty="0">
                <a:solidFill>
                  <a:schemeClr val="tx1"/>
                </a:solidFill>
              </a:rPr>
              <a:t>__(self, name):</a:t>
            </a:r>
          </a:p>
          <a:p>
            <a:pPr marL="0" indent="0">
              <a:buNone/>
            </a:pPr>
            <a:r>
              <a:rPr lang="en-US" sz="2900" dirty="0">
                <a:solidFill>
                  <a:schemeClr val="tx1"/>
                </a:solidFill>
              </a:rPr>
              <a:t>        self.name = name</a:t>
            </a:r>
          </a:p>
          <a:p>
            <a:pPr marL="0" indent="0">
              <a:buNone/>
            </a:pPr>
            <a:r>
              <a:rPr lang="en-US" sz="2900" dirty="0">
                <a:solidFill>
                  <a:schemeClr val="tx1"/>
                </a:solidFill>
              </a:rPr>
              <a:t>         </a:t>
            </a:r>
          </a:p>
          <a:p>
            <a:pPr marL="0" indent="0">
              <a:buNone/>
            </a:pPr>
            <a:r>
              <a:rPr lang="en-US" sz="2900" dirty="0">
                <a:solidFill>
                  <a:schemeClr val="tx1"/>
                </a:solidFill>
              </a:rPr>
              <a:t>    </a:t>
            </a:r>
            <a:r>
              <a:rPr lang="en-US" sz="2900" dirty="0" err="1">
                <a:solidFill>
                  <a:schemeClr val="tx1"/>
                </a:solidFill>
              </a:rPr>
              <a:t>def</a:t>
            </a:r>
            <a:r>
              <a:rPr lang="en-US" sz="2900" dirty="0">
                <a:solidFill>
                  <a:schemeClr val="tx1"/>
                </a:solidFill>
              </a:rPr>
              <a:t> speak(self):</a:t>
            </a:r>
          </a:p>
          <a:p>
            <a:pPr marL="0" indent="0">
              <a:buNone/>
            </a:pPr>
            <a:r>
              <a:rPr lang="en-US" sz="2900" dirty="0">
                <a:solidFill>
                  <a:schemeClr val="tx1"/>
                </a:solidFill>
              </a:rPr>
              <a:t>        print("My name is {}".format(self.name))</a:t>
            </a:r>
          </a:p>
          <a:p>
            <a:pPr marL="0" indent="0">
              <a:buNone/>
            </a:pPr>
            <a:r>
              <a:rPr lang="en-US" sz="2900" dirty="0">
                <a:solidFill>
                  <a:schemeClr val="tx1"/>
                </a:solidFill>
              </a:rPr>
              <a:t> </a:t>
            </a:r>
          </a:p>
          <a:p>
            <a:pPr marL="0" indent="0">
              <a:buNone/>
            </a:pPr>
            <a:r>
              <a:rPr lang="en-US" sz="2900" dirty="0">
                <a:solidFill>
                  <a:schemeClr val="tx1"/>
                </a:solidFill>
              </a:rPr>
              <a:t># Driver code</a:t>
            </a:r>
          </a:p>
          <a:p>
            <a:pPr marL="0" indent="0">
              <a:buNone/>
            </a:pPr>
            <a:r>
              <a:rPr lang="en-US" sz="2900" dirty="0">
                <a:solidFill>
                  <a:schemeClr val="tx1"/>
                </a:solidFill>
              </a:rPr>
              <a:t># Object instantiation</a:t>
            </a:r>
          </a:p>
          <a:p>
            <a:pPr marL="0" indent="0">
              <a:buNone/>
            </a:pPr>
            <a:r>
              <a:rPr lang="en-US" sz="2900" dirty="0">
                <a:solidFill>
                  <a:schemeClr val="tx1"/>
                </a:solidFill>
              </a:rPr>
              <a:t>Rodger = Dog("Rodger")</a:t>
            </a:r>
          </a:p>
          <a:p>
            <a:pPr marL="0" indent="0">
              <a:buNone/>
            </a:pPr>
            <a:r>
              <a:rPr lang="en-US" sz="2900" dirty="0">
                <a:solidFill>
                  <a:schemeClr val="tx1"/>
                </a:solidFill>
              </a:rPr>
              <a:t>Tommy = Dog("Tommy")</a:t>
            </a:r>
          </a:p>
          <a:p>
            <a:pPr marL="0" indent="0">
              <a:buNone/>
            </a:pPr>
            <a:r>
              <a:rPr lang="en-US" sz="2900" dirty="0">
                <a:solidFill>
                  <a:schemeClr val="tx1"/>
                </a:solidFill>
              </a:rPr>
              <a:t> </a:t>
            </a:r>
          </a:p>
          <a:p>
            <a:pPr marL="0" indent="0">
              <a:buNone/>
            </a:pPr>
            <a:r>
              <a:rPr lang="en-US" sz="2900" dirty="0">
                <a:solidFill>
                  <a:schemeClr val="tx1"/>
                </a:solidFill>
              </a:rPr>
              <a:t># Accessing class methods</a:t>
            </a:r>
          </a:p>
          <a:p>
            <a:pPr marL="0" indent="0">
              <a:buNone/>
            </a:pPr>
            <a:r>
              <a:rPr lang="en-US" sz="2900" dirty="0" err="1">
                <a:solidFill>
                  <a:schemeClr val="tx1"/>
                </a:solidFill>
              </a:rPr>
              <a:t>Rodger.speak</a:t>
            </a:r>
            <a:r>
              <a:rPr lang="en-US" sz="2900" dirty="0">
                <a:solidFill>
                  <a:schemeClr val="tx1"/>
                </a:solidFill>
              </a:rPr>
              <a:t>()</a:t>
            </a:r>
          </a:p>
          <a:p>
            <a:pPr marL="0" indent="0">
              <a:buNone/>
            </a:pPr>
            <a:r>
              <a:rPr lang="en-US" sz="2900" dirty="0" err="1">
                <a:solidFill>
                  <a:schemeClr val="tx1"/>
                </a:solidFill>
              </a:rPr>
              <a:t>Tommy.speak</a:t>
            </a:r>
            <a:r>
              <a:rPr lang="en-US" sz="2900" dirty="0">
                <a:solidFill>
                  <a:schemeClr val="tx1"/>
                </a:solidFill>
              </a:rPr>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
        <p:nvSpPr>
          <p:cNvPr id="5" name="TextBox 4"/>
          <p:cNvSpPr txBox="1"/>
          <p:nvPr/>
        </p:nvSpPr>
        <p:spPr>
          <a:xfrm>
            <a:off x="6851667" y="3812583"/>
            <a:ext cx="2118657" cy="923330"/>
          </a:xfrm>
          <a:prstGeom prst="rect">
            <a:avLst/>
          </a:prstGeom>
          <a:noFill/>
        </p:spPr>
        <p:txBody>
          <a:bodyPr wrap="none" rtlCol="0">
            <a:spAutoFit/>
          </a:bodyPr>
          <a:lstStyle/>
          <a:p>
            <a:r>
              <a:rPr lang="en-US" dirty="0" smtClean="0"/>
              <a:t>Output</a:t>
            </a:r>
          </a:p>
          <a:p>
            <a:r>
              <a:rPr lang="en-US" dirty="0" smtClean="0"/>
              <a:t>My name is Rodger</a:t>
            </a:r>
          </a:p>
          <a:p>
            <a:r>
              <a:rPr lang="en-US" dirty="0" smtClean="0"/>
              <a:t>My name is Tommy</a:t>
            </a:r>
            <a:endParaRPr lang="en-US" dirty="0"/>
          </a:p>
        </p:txBody>
      </p:sp>
    </p:spTree>
    <p:extLst>
      <p:ext uri="{BB962C8B-B14F-4D97-AF65-F5344CB8AC3E}">
        <p14:creationId xmlns:p14="http://schemas.microsoft.com/office/powerpoint/2010/main" val="424760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763"/>
          </a:xfrm>
        </p:spPr>
        <p:txBody>
          <a:bodyPr>
            <a:normAutofit fontScale="90000"/>
          </a:bodyPr>
          <a:lstStyle/>
          <a:p>
            <a:pPr algn="ctr"/>
            <a:r>
              <a:rPr lang="en-US" b="1" dirty="0"/>
              <a:t>Python Inheritance</a:t>
            </a:r>
            <a:br>
              <a:rPr lang="en-US" b="1" dirty="0"/>
            </a:br>
            <a:endParaRPr lang="en-US" dirty="0"/>
          </a:p>
        </p:txBody>
      </p:sp>
      <p:sp>
        <p:nvSpPr>
          <p:cNvPr id="3" name="Content Placeholder 2"/>
          <p:cNvSpPr>
            <a:spLocks noGrp="1"/>
          </p:cNvSpPr>
          <p:nvPr>
            <p:ph idx="1"/>
          </p:nvPr>
        </p:nvSpPr>
        <p:spPr>
          <a:xfrm>
            <a:off x="677334" y="1255363"/>
            <a:ext cx="8596668" cy="4785999"/>
          </a:xfrm>
        </p:spPr>
        <p:txBody>
          <a:bodyPr/>
          <a:lstStyle/>
          <a:p>
            <a:pPr fontAlgn="base"/>
            <a:r>
              <a:rPr lang="en-US" dirty="0"/>
              <a:t>Inheritance is the capability of one class to derive or inherit the properties from another class. The class that derives properties is called the derived class or child class and the class from which the properties are being derived is called the base class or parent class. The benefits of inheritance are:</a:t>
            </a:r>
          </a:p>
          <a:p>
            <a:pPr fontAlgn="base"/>
            <a:r>
              <a:rPr lang="en-US" dirty="0"/>
              <a:t>It represents real-world relationships well.</a:t>
            </a:r>
          </a:p>
          <a:p>
            <a:pPr fontAlgn="base"/>
            <a:r>
              <a:rPr lang="en-US" dirty="0"/>
              <a:t>It provides the reusability of a code. We don’t have to write the same code again and again. Also, it allows us to add more features to a class without modifying it.</a:t>
            </a:r>
          </a:p>
          <a:p>
            <a:pPr fontAlgn="base"/>
            <a:r>
              <a:rPr lang="en-US" dirty="0"/>
              <a:t>It is transitive in nature, which means that if class B inherits from another class A, then all the subclasses of B would automatically inherit from class A.</a:t>
            </a:r>
          </a:p>
          <a:p>
            <a:r>
              <a:rPr lang="en-US" b="1" dirty="0"/>
              <a:t>Example for the following</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7415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Inheritance</a:t>
            </a:r>
            <a:br>
              <a:rPr lang="en-US" b="1" dirty="0"/>
            </a:br>
            <a:endParaRPr lang="en-US" dirty="0"/>
          </a:p>
        </p:txBody>
      </p:sp>
      <p:sp>
        <p:nvSpPr>
          <p:cNvPr id="3" name="Content Placeholder 2"/>
          <p:cNvSpPr>
            <a:spLocks noGrp="1"/>
          </p:cNvSpPr>
          <p:nvPr>
            <p:ph idx="1"/>
          </p:nvPr>
        </p:nvSpPr>
        <p:spPr/>
        <p:txBody>
          <a:bodyPr/>
          <a:lstStyle/>
          <a:p>
            <a:pPr fontAlgn="base"/>
            <a:r>
              <a:rPr lang="en-US" b="1" dirty="0" smtClean="0"/>
              <a:t>Single </a:t>
            </a:r>
            <a:r>
              <a:rPr lang="en-US" b="1" dirty="0"/>
              <a:t>Inheritance</a:t>
            </a:r>
            <a:r>
              <a:rPr lang="en-US" dirty="0"/>
              <a:t>: Single-level inheritance enables a derived class to inherit characteristics from a single-parent class.</a:t>
            </a:r>
          </a:p>
          <a:p>
            <a:pPr fontAlgn="base"/>
            <a:r>
              <a:rPr lang="en-US" b="1" dirty="0"/>
              <a:t>Multilevel Inheritance: </a:t>
            </a:r>
            <a:r>
              <a:rPr lang="en-US" dirty="0"/>
              <a:t>Multi-level inheritance enables a derived class to inherit properties from an immediate parent class which in turn inherits properties from his parent class. </a:t>
            </a:r>
          </a:p>
          <a:p>
            <a:pPr fontAlgn="base"/>
            <a:r>
              <a:rPr lang="en-US" b="1" dirty="0"/>
              <a:t>Hierarchical Inheritance: </a:t>
            </a:r>
            <a:r>
              <a:rPr lang="en-US" dirty="0"/>
              <a:t>Hierarchical-level inheritance enables more than one derived class to inherit properties from a parent class.</a:t>
            </a:r>
          </a:p>
          <a:p>
            <a:pPr fontAlgn="base"/>
            <a:r>
              <a:rPr lang="en-US" b="1" dirty="0"/>
              <a:t>Multiple Inheritance: </a:t>
            </a:r>
            <a:r>
              <a:rPr lang="en-US" dirty="0"/>
              <a:t>Multiple-level inheritance enables one derived class to inherit properties from more than one base class.</a:t>
            </a:r>
          </a:p>
          <a:p>
            <a:r>
              <a:rPr lang="en-US" b="1" dirty="0"/>
              <a:t>Example for the following</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2655467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US" b="1" dirty="0"/>
              <a:t>Inheritance in Python</a:t>
            </a:r>
            <a:br>
              <a:rPr lang="en-US" b="1" dirty="0"/>
            </a:br>
            <a:endParaRPr lang="en-US" dirty="0"/>
          </a:p>
        </p:txBody>
      </p:sp>
      <p:sp>
        <p:nvSpPr>
          <p:cNvPr id="3" name="Content Placeholder 2"/>
          <p:cNvSpPr>
            <a:spLocks noGrp="1"/>
          </p:cNvSpPr>
          <p:nvPr>
            <p:ph idx="1"/>
          </p:nvPr>
        </p:nvSpPr>
        <p:spPr/>
        <p:txBody>
          <a:bodyPr/>
          <a:lstStyle/>
          <a:p>
            <a:r>
              <a:rPr lang="en-US" dirty="0"/>
              <a:t>In the above article, we have created two classes i.e. Person (parent class) and Employee (Child Class). The Employee class inherits from the Person class. We can use the methods of the person class through the employee class as seen in the display function in the above code. A child class can also modify the behavior of the parent class as seen through the details() method.</a:t>
            </a:r>
            <a:br>
              <a:rPr lang="en-US" dirty="0"/>
            </a:br>
            <a:r>
              <a:rPr lang="en-US" b="1" dirty="0"/>
              <a:t>Example for the following</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35437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Python Polymorphism</a:t>
            </a:r>
            <a:br>
              <a:rPr lang="en-US" b="1" dirty="0"/>
            </a:br>
            <a:endParaRPr lang="en-US" dirty="0"/>
          </a:p>
        </p:txBody>
      </p:sp>
      <p:sp>
        <p:nvSpPr>
          <p:cNvPr id="3" name="Content Placeholder 2"/>
          <p:cNvSpPr>
            <a:spLocks noGrp="1"/>
          </p:cNvSpPr>
          <p:nvPr>
            <p:ph idx="1"/>
          </p:nvPr>
        </p:nvSpPr>
        <p:spPr/>
        <p:txBody>
          <a:bodyPr/>
          <a:lstStyle/>
          <a:p>
            <a:pPr fontAlgn="base"/>
            <a:r>
              <a:rPr lang="en-US" dirty="0"/>
              <a:t>Polymorphism simply means having many forms. For example, we need to determine if the given species of birds fly or not, using polymorphism we can do this using a single function.</a:t>
            </a:r>
          </a:p>
          <a:p>
            <a:pPr fontAlgn="base"/>
            <a:r>
              <a:rPr lang="en-US" b="1" dirty="0"/>
              <a:t>Polymorphism in Python</a:t>
            </a:r>
          </a:p>
          <a:p>
            <a:pPr fontAlgn="base"/>
            <a:r>
              <a:rPr lang="en-US" dirty="0"/>
              <a:t>This code demonstrates the concept of inheritance and method overriding in Python classes. It shows how subclasses can override methods defined in their parent class to provide specific behavior while still inheriting other methods from the parent class</a:t>
            </a:r>
            <a:r>
              <a:rPr lang="en-US" dirty="0" smtClean="0"/>
              <a:t>.</a:t>
            </a:r>
          </a:p>
          <a:p>
            <a:pPr fontAlgn="base"/>
            <a:r>
              <a:rPr lang="en-US" b="1" dirty="0"/>
              <a:t>Example for the following</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59629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3254"/>
          </a:xfrm>
        </p:spPr>
        <p:txBody>
          <a:bodyPr>
            <a:normAutofit fontScale="90000"/>
          </a:bodyPr>
          <a:lstStyle/>
          <a:p>
            <a:pPr algn="ctr"/>
            <a:r>
              <a:rPr lang="en-US" b="1" dirty="0"/>
              <a:t>Python Encapsulation</a:t>
            </a:r>
            <a:br>
              <a:rPr lang="en-US" b="1" dirty="0"/>
            </a:br>
            <a:endParaRPr lang="en-US" dirty="0"/>
          </a:p>
        </p:txBody>
      </p:sp>
      <p:sp>
        <p:nvSpPr>
          <p:cNvPr id="3" name="Content Placeholder 2"/>
          <p:cNvSpPr>
            <a:spLocks noGrp="1"/>
          </p:cNvSpPr>
          <p:nvPr>
            <p:ph idx="1"/>
          </p:nvPr>
        </p:nvSpPr>
        <p:spPr>
          <a:xfrm>
            <a:off x="677334" y="1332855"/>
            <a:ext cx="8596668" cy="4708508"/>
          </a:xfrm>
        </p:spPr>
        <p:txBody>
          <a:bodyPr/>
          <a:lstStyle/>
          <a:p>
            <a:pPr fontAlgn="base"/>
            <a:r>
              <a:rPr lang="en-US" dirty="0"/>
              <a:t>Encapsulation is one of the fundamental concepts in object-oriented programming (OOP). It describes the idea of wrapping data and the methods that work on data within one unit. This puts restrictions on accessing variables and methods directly and can prevent the accidental modification of data. To prevent accidental change, an object’s variable can only be changed by an object’s method. Those types of variables are known as private variables.</a:t>
            </a:r>
          </a:p>
          <a:p>
            <a:pPr fontAlgn="base"/>
            <a:r>
              <a:rPr lang="en-US" dirty="0"/>
              <a:t>A class is an example of encapsulation as it encapsulates all the data that is member functions, variables, etc</a:t>
            </a:r>
            <a:r>
              <a:rPr lang="en-US" dirty="0" smtClean="0"/>
              <a:t>.</a:t>
            </a:r>
          </a:p>
          <a:p>
            <a:pPr fontAlgn="base"/>
            <a:r>
              <a:rPr lang="en-US" b="1" dirty="0"/>
              <a:t>Encapsulation in Python</a:t>
            </a:r>
          </a:p>
          <a:p>
            <a:pPr fontAlgn="base"/>
            <a:r>
              <a:rPr lang="en-US" dirty="0"/>
              <a:t>In the above example, we have created the c variable as the private attribute. We cannot even access this attribute directly and can’t even change its value</a:t>
            </a:r>
            <a:r>
              <a:rPr lang="en-US" dirty="0" smtClean="0"/>
              <a:t>.</a:t>
            </a:r>
          </a:p>
          <a:p>
            <a:pPr fontAlgn="base"/>
            <a:r>
              <a:rPr lang="en-US" b="1" dirty="0"/>
              <a:t>Example for the following</a:t>
            </a:r>
          </a:p>
          <a:p>
            <a:pPr fontAlgn="base"/>
            <a:endParaRPr lang="en-US" dirty="0"/>
          </a:p>
          <a:p>
            <a:pPr fontAlgn="base"/>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609108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090" y="1592223"/>
            <a:ext cx="4181431" cy="2468334"/>
          </a:xfrm>
        </p:spPr>
      </p:pic>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911959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Abstraction </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dirty="0"/>
              <a:t>It hides unnecessary code details from the user. Also,  when we do not want to give out sensitive parts of our code implementation and this is where data abstraction came.</a:t>
            </a:r>
          </a:p>
          <a:p>
            <a:pPr fontAlgn="base"/>
            <a:r>
              <a:rPr lang="en-US" dirty="0"/>
              <a:t>Data Abstraction in Python can be achieved by creating abstract classes.</a:t>
            </a:r>
          </a:p>
          <a:p>
            <a:r>
              <a:rPr lang="en-US" b="1" dirty="0" smtClean="0"/>
              <a:t>Example for the following</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150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1956948"/>
            <a:ext cx="8596668" cy="1826581"/>
          </a:xfrm>
        </p:spPr>
        <p:txBody>
          <a:bodyPr/>
          <a:lstStyle/>
          <a:p>
            <a:pPr algn="ctr"/>
            <a:r>
              <a:rPr lang="en-US" dirty="0" smtClean="0"/>
              <a:t>THANKYOU..!</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83381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Python OOPs Concepts</a:t>
            </a:r>
            <a:br>
              <a:rPr lang="en-US" b="1" dirty="0"/>
            </a:br>
            <a:endParaRPr lang="en-US" dirty="0"/>
          </a:p>
        </p:txBody>
      </p:sp>
      <p:sp>
        <p:nvSpPr>
          <p:cNvPr id="3" name="Content Placeholder 2"/>
          <p:cNvSpPr>
            <a:spLocks noGrp="1"/>
          </p:cNvSpPr>
          <p:nvPr>
            <p:ph idx="1"/>
          </p:nvPr>
        </p:nvSpPr>
        <p:spPr/>
        <p:txBody>
          <a:bodyPr/>
          <a:lstStyle/>
          <a:p>
            <a:r>
              <a:rPr lang="en-US" dirty="0"/>
              <a:t>In Python, object-oriented Programming (OOPs) is a programming paradigm that uses objects and classes in programming. It aims to implement real-world entities like inheritance, polymorphisms, encapsulation, etc. in the programming. The main concept of OOPs is to bind the data and the functions that work on that together as a single unit so that no other part of the code can access this data</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283537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OOPs Concepts in Python</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Class</a:t>
            </a:r>
            <a:endParaRPr lang="en-US" dirty="0"/>
          </a:p>
          <a:p>
            <a:pPr fontAlgn="base"/>
            <a:r>
              <a:rPr lang="en-US" dirty="0"/>
              <a:t>Objects</a:t>
            </a:r>
          </a:p>
          <a:p>
            <a:pPr fontAlgn="base"/>
            <a:r>
              <a:rPr lang="en-US" dirty="0"/>
              <a:t>Polymorphism</a:t>
            </a:r>
          </a:p>
          <a:p>
            <a:pPr fontAlgn="base"/>
            <a:r>
              <a:rPr lang="en-US" dirty="0"/>
              <a:t>Encapsulation</a:t>
            </a:r>
          </a:p>
          <a:p>
            <a:pPr fontAlgn="base"/>
            <a:r>
              <a:rPr lang="en-US" dirty="0"/>
              <a:t>Inheritance</a:t>
            </a:r>
          </a:p>
          <a:p>
            <a:pPr fontAlgn="base"/>
            <a:r>
              <a:rPr lang="en-US" dirty="0"/>
              <a:t>Data Abstraction</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98501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5647"/>
            <a:ext cx="8596668" cy="552773"/>
          </a:xfrm>
        </p:spPr>
        <p:txBody>
          <a:bodyPr>
            <a:normAutofit fontScale="90000"/>
          </a:bodyPr>
          <a:lstStyle/>
          <a:p>
            <a:pPr algn="ctr"/>
            <a:r>
              <a:rPr lang="en-US" b="1" dirty="0"/>
              <a:t>Python Class </a:t>
            </a:r>
            <a:br>
              <a:rPr lang="en-US" b="1" dirty="0"/>
            </a:br>
            <a:endParaRPr lang="en-US" dirty="0"/>
          </a:p>
        </p:txBody>
      </p:sp>
      <p:sp>
        <p:nvSpPr>
          <p:cNvPr id="3" name="Content Placeholder 2"/>
          <p:cNvSpPr>
            <a:spLocks noGrp="1"/>
          </p:cNvSpPr>
          <p:nvPr>
            <p:ph idx="1"/>
          </p:nvPr>
        </p:nvSpPr>
        <p:spPr>
          <a:xfrm>
            <a:off x="677334" y="929899"/>
            <a:ext cx="8596668" cy="5111464"/>
          </a:xfrm>
        </p:spPr>
        <p:txBody>
          <a:bodyPr>
            <a:normAutofit fontScale="92500" lnSpcReduction="10000"/>
          </a:bodyPr>
          <a:lstStyle/>
          <a:p>
            <a:r>
              <a:rPr lang="en-US" dirty="0"/>
              <a:t>A class is a collection of objects. A class contains the blueprints or the prototype from which the objects are being created. It is a logical entity that contains some attributes and methods. </a:t>
            </a:r>
            <a:endParaRPr lang="en-US" dirty="0" smtClean="0"/>
          </a:p>
          <a:p>
            <a:r>
              <a:rPr lang="en-US" b="1" dirty="0"/>
              <a:t> points on Python </a:t>
            </a:r>
            <a:r>
              <a:rPr lang="en-US" b="1" dirty="0" smtClean="0"/>
              <a:t>class:</a:t>
            </a:r>
          </a:p>
          <a:p>
            <a:pPr fontAlgn="base"/>
            <a:r>
              <a:rPr lang="en-US" dirty="0"/>
              <a:t>Classes are created by keyword class.</a:t>
            </a:r>
          </a:p>
          <a:p>
            <a:pPr fontAlgn="base"/>
            <a:r>
              <a:rPr lang="en-US" dirty="0"/>
              <a:t>Attributes are the variables that belong to a class.</a:t>
            </a:r>
          </a:p>
          <a:p>
            <a:pPr fontAlgn="base"/>
            <a:r>
              <a:rPr lang="en-US" dirty="0"/>
              <a:t>Attributes are always public and can be accessed using the dot (.) operator. </a:t>
            </a:r>
            <a:r>
              <a:rPr lang="en-US" dirty="0" err="1"/>
              <a:t>Eg</a:t>
            </a:r>
            <a:r>
              <a:rPr lang="en-US" dirty="0"/>
              <a:t>.: </a:t>
            </a:r>
            <a:r>
              <a:rPr lang="en-US" dirty="0" err="1"/>
              <a:t>Myclass.Myattribute</a:t>
            </a:r>
            <a:endParaRPr lang="en-US" dirty="0"/>
          </a:p>
          <a:p>
            <a:r>
              <a:rPr lang="en-US" b="1" dirty="0"/>
              <a:t>Class Definition Syntax</a:t>
            </a:r>
            <a:r>
              <a:rPr lang="en-US" b="1" dirty="0" smtClean="0"/>
              <a:t>:</a:t>
            </a:r>
          </a:p>
          <a:p>
            <a:pPr marL="0" indent="0">
              <a:buNone/>
            </a:pPr>
            <a:r>
              <a:rPr lang="en-US" dirty="0"/>
              <a:t>class </a:t>
            </a:r>
            <a:r>
              <a:rPr lang="en-US" dirty="0" err="1"/>
              <a:t>ClassName</a:t>
            </a:r>
            <a:r>
              <a:rPr lang="en-US" dirty="0"/>
              <a:t>:</a:t>
            </a:r>
          </a:p>
          <a:p>
            <a:pPr marL="0" indent="0">
              <a:buNone/>
            </a:pPr>
            <a:r>
              <a:rPr lang="en-US" dirty="0"/>
              <a:t>   # Statement-1</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 Statement-N</a:t>
            </a:r>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00994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149"/>
            <a:ext cx="8596668" cy="599268"/>
          </a:xfrm>
        </p:spPr>
        <p:txBody>
          <a:bodyPr>
            <a:normAutofit fontScale="90000"/>
          </a:bodyPr>
          <a:lstStyle/>
          <a:p>
            <a:pPr algn="ctr"/>
            <a:r>
              <a:rPr lang="en-US" b="1" dirty="0"/>
              <a:t>Python Objects</a:t>
            </a:r>
            <a:br>
              <a:rPr lang="en-US" b="1" dirty="0"/>
            </a:br>
            <a:endParaRPr lang="en-US" dirty="0"/>
          </a:p>
        </p:txBody>
      </p:sp>
      <p:sp>
        <p:nvSpPr>
          <p:cNvPr id="3" name="Content Placeholder 2"/>
          <p:cNvSpPr>
            <a:spLocks noGrp="1"/>
          </p:cNvSpPr>
          <p:nvPr>
            <p:ph idx="1"/>
          </p:nvPr>
        </p:nvSpPr>
        <p:spPr>
          <a:xfrm>
            <a:off x="677334" y="976393"/>
            <a:ext cx="8596668" cy="5064969"/>
          </a:xfrm>
        </p:spPr>
        <p:txBody>
          <a:bodyPr/>
          <a:lstStyle/>
          <a:p>
            <a:r>
              <a:rPr lang="en-US" dirty="0"/>
              <a:t>The object is an entity that has a state and behavior associated with it. It may be any real-world object like a mouse, keyboard, chair, table, pen, etc. Integers, strings, floating-point numbers, even arrays, and dictionaries, are all objects. More specifically, any single integer or any single string is an object. The number 12 is an object, the string “Hello, world” is an object, a list is an object that can hold other objects, and so on. You’ve been using objects all along and may not even realize it</a:t>
            </a:r>
            <a:r>
              <a:rPr lang="en-US" dirty="0" smtClean="0"/>
              <a:t>.</a:t>
            </a:r>
          </a:p>
          <a:p>
            <a:r>
              <a:rPr lang="en-US" b="1" dirty="0"/>
              <a:t>An object consists of</a:t>
            </a:r>
            <a:r>
              <a:rPr lang="en-US" b="1" dirty="0" smtClean="0"/>
              <a:t>:</a:t>
            </a:r>
          </a:p>
          <a:p>
            <a:pPr fontAlgn="base"/>
            <a:r>
              <a:rPr lang="en-US" b="1" dirty="0"/>
              <a:t>State:</a:t>
            </a:r>
            <a:r>
              <a:rPr lang="en-US" dirty="0"/>
              <a:t> It is represented by the attributes of an object. It also reflects the properties of an object.</a:t>
            </a:r>
          </a:p>
          <a:p>
            <a:pPr fontAlgn="base"/>
            <a:r>
              <a:rPr lang="en-US" b="1" dirty="0"/>
              <a:t>Behavior:</a:t>
            </a:r>
            <a:r>
              <a:rPr lang="en-US" dirty="0"/>
              <a:t> It is represented by the methods of an object. It also reflects the response of an object to other objects.</a:t>
            </a:r>
          </a:p>
          <a:p>
            <a:pPr fontAlgn="base"/>
            <a:r>
              <a:rPr lang="en-US" b="1" dirty="0"/>
              <a:t>Identity:</a:t>
            </a:r>
            <a:r>
              <a:rPr lang="en-US" dirty="0"/>
              <a:t> It gives a unique name to an object and enables one object to interact with other objects.</a:t>
            </a:r>
          </a:p>
          <a:p>
            <a:r>
              <a:rPr lang="en-US" b="1" dirty="0"/>
              <a:t>Example for the following</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6226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967"/>
            <a:ext cx="8596668" cy="5731396"/>
          </a:xfrm>
        </p:spPr>
        <p:txBody>
          <a:bodyPr/>
          <a:lstStyle/>
          <a:p>
            <a:pPr fontAlgn="base"/>
            <a:r>
              <a:rPr lang="en-US" dirty="0"/>
              <a:t>To understand the state, behavior, and identity let us take the example of the class dog (explained above). </a:t>
            </a:r>
          </a:p>
          <a:p>
            <a:pPr fontAlgn="base"/>
            <a:r>
              <a:rPr lang="en-US" dirty="0"/>
              <a:t>The identity can be considered as the name of the dog.</a:t>
            </a:r>
          </a:p>
          <a:p>
            <a:pPr fontAlgn="base"/>
            <a:r>
              <a:rPr lang="en-US" dirty="0"/>
              <a:t>State or Attributes can be considered as the breed, age, or color of the dog.</a:t>
            </a:r>
          </a:p>
          <a:p>
            <a:pPr fontAlgn="base"/>
            <a:r>
              <a:rPr lang="en-US" dirty="0"/>
              <a:t>The behavior can be considered as to whether the dog is eating or sleeping.</a:t>
            </a:r>
          </a:p>
          <a:p>
            <a:r>
              <a:rPr lang="en-US" b="1" dirty="0"/>
              <a:t>Example for the following</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287806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Creating an Object</a:t>
            </a:r>
            <a:br>
              <a:rPr lang="en-US" b="1" dirty="0"/>
            </a:br>
            <a:endParaRPr lang="en-US" dirty="0"/>
          </a:p>
        </p:txBody>
      </p:sp>
      <p:sp>
        <p:nvSpPr>
          <p:cNvPr id="3" name="Content Placeholder 2"/>
          <p:cNvSpPr>
            <a:spLocks noGrp="1"/>
          </p:cNvSpPr>
          <p:nvPr>
            <p:ph idx="1"/>
          </p:nvPr>
        </p:nvSpPr>
        <p:spPr/>
        <p:txBody>
          <a:bodyPr/>
          <a:lstStyle/>
          <a:p>
            <a:r>
              <a:rPr lang="en-US" dirty="0"/>
              <a:t>This will create an object named </a:t>
            </a:r>
            <a:r>
              <a:rPr lang="en-US" dirty="0" err="1"/>
              <a:t>obj</a:t>
            </a:r>
            <a:r>
              <a:rPr lang="en-US" dirty="0"/>
              <a:t> of the class Dog defined above. Before diving deep into objects and classes let us understand some basic keywords that will we used while working with objects and classes</a:t>
            </a:r>
            <a:r>
              <a:rPr lang="en-US" dirty="0" smtClean="0"/>
              <a:t>.</a:t>
            </a:r>
          </a:p>
          <a:p>
            <a:r>
              <a:rPr lang="en-US" b="1" dirty="0"/>
              <a:t>Example for the following</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407205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Python self </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Class </a:t>
            </a:r>
            <a:r>
              <a:rPr lang="en-US" dirty="0"/>
              <a:t>methods must have an extra first parameter in the method definition. We do not give a value for this parameter when we call the method, Python provides it</a:t>
            </a:r>
          </a:p>
          <a:p>
            <a:pPr fontAlgn="base"/>
            <a:r>
              <a:rPr lang="en-US" dirty="0"/>
              <a:t>If we have a method that takes no arguments, then we still have to have one argument.</a:t>
            </a:r>
          </a:p>
          <a:p>
            <a:pPr fontAlgn="base"/>
            <a:r>
              <a:rPr lang="en-US" dirty="0"/>
              <a:t>This is similar to this pointer in C++ and this reference in Java.</a:t>
            </a:r>
          </a:p>
          <a:p>
            <a:pPr fontAlgn="base"/>
            <a:r>
              <a:rPr lang="en-US" dirty="0"/>
              <a:t>When we call a method of this object as </a:t>
            </a:r>
            <a:r>
              <a:rPr lang="en-US" dirty="0" err="1"/>
              <a:t>myobject.method</a:t>
            </a:r>
            <a:r>
              <a:rPr lang="en-US" dirty="0"/>
              <a:t>(arg1, arg2), this is automatically converted by Python into </a:t>
            </a:r>
            <a:r>
              <a:rPr lang="en-US" dirty="0" err="1"/>
              <a:t>MyClass.method</a:t>
            </a:r>
            <a:r>
              <a:rPr lang="en-US" dirty="0"/>
              <a:t>(</a:t>
            </a:r>
            <a:r>
              <a:rPr lang="en-US" dirty="0" err="1"/>
              <a:t>myobject</a:t>
            </a:r>
            <a:r>
              <a:rPr lang="en-US" dirty="0"/>
              <a:t>, arg1, arg2) – this is all the special self is about.</a:t>
            </a:r>
          </a:p>
          <a:p>
            <a:r>
              <a:rPr lang="en-US" b="1" dirty="0"/>
              <a:t>Example for the following</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17901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4766"/>
          </a:xfrm>
        </p:spPr>
        <p:txBody>
          <a:bodyPr>
            <a:normAutofit fontScale="90000"/>
          </a:bodyPr>
          <a:lstStyle/>
          <a:p>
            <a:pPr algn="ctr"/>
            <a:r>
              <a:rPr lang="en-US" b="1" dirty="0"/>
              <a:t>The Python __</a:t>
            </a:r>
            <a:r>
              <a:rPr lang="en-US" b="1" dirty="0" err="1"/>
              <a:t>init</a:t>
            </a:r>
            <a:r>
              <a:rPr lang="en-US" b="1" dirty="0"/>
              <a:t>__ Method </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u="sng" dirty="0">
                <a:hlinkClick r:id="rId2"/>
              </a:rPr>
              <a:t>__</a:t>
            </a:r>
            <a:r>
              <a:rPr lang="en-US" u="sng" dirty="0" err="1">
                <a:hlinkClick r:id="rId2"/>
              </a:rPr>
              <a:t>init</a:t>
            </a:r>
            <a:r>
              <a:rPr lang="en-US" u="sng" dirty="0">
                <a:hlinkClick r:id="rId2"/>
              </a:rPr>
              <a:t>__ method</a:t>
            </a:r>
            <a:r>
              <a:rPr lang="en-US" dirty="0"/>
              <a:t> is similar to constructors in C++ and Java. It is run as soon as an object of a class is instantiated. The method is useful to do any initialization you want to do with your object. Now let us define a class and create some objects using the self and __</a:t>
            </a:r>
            <a:r>
              <a:rPr lang="en-US" dirty="0" err="1"/>
              <a:t>init</a:t>
            </a:r>
            <a:r>
              <a:rPr lang="en-US" dirty="0"/>
              <a:t>__ method</a:t>
            </a:r>
            <a:r>
              <a:rPr lang="en-US" dirty="0" smtClean="0"/>
              <a:t>.</a:t>
            </a:r>
          </a:p>
          <a:p>
            <a:r>
              <a:rPr lang="en-US" b="1" dirty="0"/>
              <a:t>Creating a class and object with class and instance attributes</a:t>
            </a:r>
          </a:p>
          <a:p>
            <a:r>
              <a:rPr lang="en-US" b="1" dirty="0" smtClean="0"/>
              <a:t>Example</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884410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TotalTime>
  <Words>1129</Words>
  <Application>Microsoft Office PowerPoint</Application>
  <PresentationFormat>Widescreen</PresentationFormat>
  <Paragraphs>130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PYTHON</vt:lpstr>
      <vt:lpstr>Python OOPs Concepts </vt:lpstr>
      <vt:lpstr>OOPs Concepts in Python </vt:lpstr>
      <vt:lpstr>Python Class  </vt:lpstr>
      <vt:lpstr>Python Objects </vt:lpstr>
      <vt:lpstr>PowerPoint Presentation</vt:lpstr>
      <vt:lpstr>Creating an Object </vt:lpstr>
      <vt:lpstr>The Python self  </vt:lpstr>
      <vt:lpstr>The Python __init__ Method  </vt:lpstr>
      <vt:lpstr>Creating Classes and objects with methods </vt:lpstr>
      <vt:lpstr>PowerPoint Presentation</vt:lpstr>
      <vt:lpstr>Python Inheritance </vt:lpstr>
      <vt:lpstr>Types of Inheritance </vt:lpstr>
      <vt:lpstr>Inheritance in Python </vt:lpstr>
      <vt:lpstr>Python Polymorphism </vt:lpstr>
      <vt:lpstr>Python Encapsulation </vt:lpstr>
      <vt:lpstr>PowerPoint Presentation</vt:lpstr>
      <vt:lpstr>Data Abstraction  </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admin</dc:creator>
  <cp:lastModifiedBy>admin</cp:lastModifiedBy>
  <cp:revision>5</cp:revision>
  <dcterms:created xsi:type="dcterms:W3CDTF">2023-12-04T07:50:17Z</dcterms:created>
  <dcterms:modified xsi:type="dcterms:W3CDTF">2023-12-04T08:16:39Z</dcterms:modified>
</cp:coreProperties>
</file>