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96AB57-975A-477F-B404-41A5822283E5}">
          <p14:sldIdLst>
            <p14:sldId id="256"/>
            <p14:sldId id="257"/>
          </p14:sldIdLst>
        </p14:section>
        <p14:section name="Situation" id="{D126CD9B-00E8-4C6E-8FEF-181939B1E63C}">
          <p14:sldIdLst>
            <p14:sldId id="258"/>
            <p14:sldId id="259"/>
          </p14:sldIdLst>
        </p14:section>
        <p14:section name="Complication" id="{1D17CAA3-BDC3-4E2C-B554-6DDB059E793F}">
          <p14:sldIdLst>
            <p14:sldId id="260"/>
            <p14:sldId id="261"/>
          </p14:sldIdLst>
        </p14:section>
        <p14:section name="Course of action" id="{2157299C-7C09-4CEB-9805-EEFC6F645801}">
          <p14:sldIdLst>
            <p14:sldId id="262"/>
          </p14:sldIdLst>
        </p14:section>
        <p14:section name="Closure" id="{9A593A24-A062-43CF-A363-B1FD1ABD7DAF}">
          <p14:sldIdLst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3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76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0" y="234"/>
      </p:cViewPr>
      <p:guideLst>
        <p:guide pos="3840"/>
        <p:guide orient="horz" pos="33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Freshly Fruit Juice sales volume</a:t>
            </a:r>
            <a:r>
              <a:rPr lang="en-US" sz="1400" dirty="0"/>
              <a:t>,</a:t>
            </a:r>
            <a:br>
              <a:rPr lang="hu-HU" sz="1400" dirty="0"/>
            </a:br>
            <a:r>
              <a:rPr lang="en-US" sz="1400" dirty="0"/>
              <a:t>in million units</a:t>
            </a:r>
          </a:p>
        </c:rich>
      </c:tx>
      <c:layout>
        <c:manualLayout>
          <c:xMode val="edge"/>
          <c:yMode val="edge"/>
          <c:x val="1.9965121809438248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3.61767866265039E-2"/>
          <c:y val="0.11966339259139"/>
          <c:w val="0.93474043932427908"/>
          <c:h val="0.77780769370214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Freshly Fruit Juice sales volume, in million units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F9D-4126-888E-CA1E66A1BD6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Munka1!$A$2:$A$6</c:f>
              <c:strCache>
                <c:ptCount val="5"/>
                <c:pt idx="0">
                  <c:v>2037</c:v>
                </c:pt>
                <c:pt idx="1">
                  <c:v>2038</c:v>
                </c:pt>
                <c:pt idx="2">
                  <c:v>2039</c:v>
                </c:pt>
                <c:pt idx="3">
                  <c:v>2040</c:v>
                </c:pt>
                <c:pt idx="4">
                  <c:v>2041 (projected)</c:v>
                </c:pt>
              </c:strCache>
            </c:strRef>
          </c:cat>
          <c:val>
            <c:numRef>
              <c:f>Munka1!$B$2:$B$6</c:f>
              <c:numCache>
                <c:formatCode>0.00</c:formatCode>
                <c:ptCount val="5"/>
                <c:pt idx="0">
                  <c:v>2.15</c:v>
                </c:pt>
                <c:pt idx="1">
                  <c:v>2.1</c:v>
                </c:pt>
                <c:pt idx="2">
                  <c:v>2</c:v>
                </c:pt>
                <c:pt idx="3">
                  <c:v>1.7</c:v>
                </c:pt>
                <c:pt idx="4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D-4126-888E-CA1E66A1BD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0326496"/>
        <c:axId val="320323976"/>
      </c:barChart>
      <c:catAx>
        <c:axId val="320326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20323976"/>
        <c:crosses val="autoZero"/>
        <c:auto val="1"/>
        <c:lblAlgn val="ctr"/>
        <c:lblOffset val="100"/>
        <c:noMultiLvlLbl val="0"/>
      </c:catAx>
      <c:valAx>
        <c:axId val="3203239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crossAx val="320326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Household drinking water consumption</a:t>
            </a:r>
            <a:r>
              <a:rPr lang="en-US" sz="1800" dirty="0"/>
              <a:t>, </a:t>
            </a:r>
            <a:br>
              <a:rPr lang="hu-HU" sz="1800" dirty="0"/>
            </a:br>
            <a:r>
              <a:rPr lang="hu-HU" sz="1800" dirty="0"/>
              <a:t>in </a:t>
            </a:r>
            <a:r>
              <a:rPr lang="hu-HU" sz="1800" dirty="0" err="1"/>
              <a:t>liters</a:t>
            </a:r>
            <a:r>
              <a:rPr lang="hu-HU" sz="1800" dirty="0"/>
              <a:t>, </a:t>
            </a:r>
            <a:r>
              <a:rPr lang="en-US" sz="1800" dirty="0"/>
              <a:t>daily average in US, 2023-2040</a:t>
            </a:r>
          </a:p>
        </c:rich>
      </c:tx>
      <c:layout>
        <c:manualLayout>
          <c:xMode val="edge"/>
          <c:yMode val="edge"/>
          <c:x val="3.4666807588648732E-4"/>
          <c:y val="4.90175056200281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0.10987933555285455"/>
          <c:y val="0.25747439517996851"/>
          <c:w val="0.86383149253994262"/>
          <c:h val="0.66351065563034506"/>
        </c:manualLayout>
      </c:layout>
      <c:lineChart>
        <c:grouping val="standar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Household drinking water consumption, daily average in US, 2023-2040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1C3-45B9-AD5D-2A58DB471460}"/>
                </c:ext>
              </c:extLst>
            </c:dLbl>
            <c:dLbl>
              <c:idx val="8"/>
              <c:layout>
                <c:manualLayout>
                  <c:x val="-2.062639821029091E-2"/>
                  <c:y val="-4.17388857320670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1C3-45B9-AD5D-2A58DB471460}"/>
                </c:ext>
              </c:extLst>
            </c:dLbl>
            <c:dLbl>
              <c:idx val="1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1C3-45B9-AD5D-2A58DB4714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Munka1!$A$2:$A$19</c:f>
              <c:numCache>
                <c:formatCode>General</c:formatCode>
                <c:ptCount val="18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  <c:pt idx="4">
                  <c:v>2027</c:v>
                </c:pt>
                <c:pt idx="5">
                  <c:v>2028</c:v>
                </c:pt>
                <c:pt idx="6">
                  <c:v>2029</c:v>
                </c:pt>
                <c:pt idx="7">
                  <c:v>2030</c:v>
                </c:pt>
                <c:pt idx="8">
                  <c:v>2031</c:v>
                </c:pt>
                <c:pt idx="9">
                  <c:v>2032</c:v>
                </c:pt>
                <c:pt idx="10">
                  <c:v>2033</c:v>
                </c:pt>
                <c:pt idx="11">
                  <c:v>2034</c:v>
                </c:pt>
                <c:pt idx="12">
                  <c:v>2035</c:v>
                </c:pt>
                <c:pt idx="13">
                  <c:v>2036</c:v>
                </c:pt>
                <c:pt idx="14">
                  <c:v>2037</c:v>
                </c:pt>
                <c:pt idx="15">
                  <c:v>2038</c:v>
                </c:pt>
                <c:pt idx="16">
                  <c:v>2039</c:v>
                </c:pt>
                <c:pt idx="17">
                  <c:v>2040</c:v>
                </c:pt>
              </c:numCache>
            </c:numRef>
          </c:cat>
          <c:val>
            <c:numRef>
              <c:f>Munka1!$B$2:$B$19</c:f>
              <c:numCache>
                <c:formatCode>0.0</c:formatCode>
                <c:ptCount val="18"/>
                <c:pt idx="0">
                  <c:v>120</c:v>
                </c:pt>
                <c:pt idx="1">
                  <c:v>126</c:v>
                </c:pt>
                <c:pt idx="2">
                  <c:v>127</c:v>
                </c:pt>
                <c:pt idx="3">
                  <c:v>124</c:v>
                </c:pt>
                <c:pt idx="4">
                  <c:v>128</c:v>
                </c:pt>
                <c:pt idx="5">
                  <c:v>127</c:v>
                </c:pt>
                <c:pt idx="6">
                  <c:v>127</c:v>
                </c:pt>
                <c:pt idx="7">
                  <c:v>130</c:v>
                </c:pt>
                <c:pt idx="8">
                  <c:v>128.6</c:v>
                </c:pt>
                <c:pt idx="9">
                  <c:v>127.9</c:v>
                </c:pt>
                <c:pt idx="10">
                  <c:v>128.19999999999999</c:v>
                </c:pt>
                <c:pt idx="11">
                  <c:v>127.5</c:v>
                </c:pt>
                <c:pt idx="12">
                  <c:v>128.69999999999999</c:v>
                </c:pt>
                <c:pt idx="13">
                  <c:v>129.6</c:v>
                </c:pt>
                <c:pt idx="14">
                  <c:v>129.6</c:v>
                </c:pt>
                <c:pt idx="15">
                  <c:v>133.5</c:v>
                </c:pt>
                <c:pt idx="16">
                  <c:v>129.69999999999999</c:v>
                </c:pt>
                <c:pt idx="17">
                  <c:v>134.30000000000001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C3-45B9-AD5D-2A58DB471460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2336024"/>
        <c:axId val="322332424"/>
      </c:lineChart>
      <c:catAx>
        <c:axId val="322336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22332424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322332424"/>
        <c:scaling>
          <c:orientation val="minMax"/>
          <c:min val="1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22336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Beverage consumption (nonalcoholic) in US </a:t>
            </a:r>
            <a:r>
              <a:rPr lang="en-US" sz="1800" dirty="0"/>
              <a:t>in % of total, 2040</a:t>
            </a:r>
          </a:p>
        </c:rich>
      </c:tx>
      <c:layout>
        <c:manualLayout>
          <c:xMode val="edge"/>
          <c:yMode val="edge"/>
          <c:x val="1.1016575948140683E-3"/>
          <c:y val="7.410604477755640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Beverage consumption (nonalcoholic) in US in % of total, 2040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F80-4A52-B072-CEDC94A0540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80-4A52-B072-CEDC94A0540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4F80-4A52-B072-CEDC94A0540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4F80-4A52-B072-CEDC94A05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Munka1!$A$2:$A$7</c:f>
              <c:strCache>
                <c:ptCount val="6"/>
                <c:pt idx="0">
                  <c:v>Water</c:v>
                </c:pt>
                <c:pt idx="1">
                  <c:v>Coffe</c:v>
                </c:pt>
                <c:pt idx="2">
                  <c:v>Tea</c:v>
                </c:pt>
                <c:pt idx="3">
                  <c:v>Milk</c:v>
                </c:pt>
                <c:pt idx="4">
                  <c:v>Fruit Juice</c:v>
                </c:pt>
                <c:pt idx="5">
                  <c:v>Others</c:v>
                </c:pt>
              </c:strCache>
            </c:strRef>
          </c:cat>
          <c:val>
            <c:numRef>
              <c:f>Munka1!$B$2:$B$7</c:f>
              <c:numCache>
                <c:formatCode>0.0</c:formatCode>
                <c:ptCount val="6"/>
                <c:pt idx="0">
                  <c:v>51.2</c:v>
                </c:pt>
                <c:pt idx="1">
                  <c:v>14.9</c:v>
                </c:pt>
                <c:pt idx="2">
                  <c:v>8.6999999999999993</c:v>
                </c:pt>
                <c:pt idx="3">
                  <c:v>5.5</c:v>
                </c:pt>
                <c:pt idx="4">
                  <c:v>5.0999999999999996</c:v>
                </c:pt>
                <c:pt idx="5">
                  <c:v>14.6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80-4A52-B072-CEDC94A0540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0.59172</cdr:x>
      <cdr:y>0.20479</cdr:y>
    </cdr:from>
    <cdr:to>
      <cdr:x>0.75593</cdr:x>
      <cdr:y>0.29625</cdr:y>
    </cdr:to>
    <cdr:sp macro="" textlink="">
      <cdr:nvSpPr>
        <cdr:cNvPr id="2" name="Beszédbuborék: négyszög 1">
          <a:extLst xmlns:a="http://schemas.openxmlformats.org/drawingml/2006/main">
            <a:ext uri="{FF2B5EF4-FFF2-40B4-BE49-F238E27FC236}">
              <a16:creationId xmlns:a16="http://schemas.microsoft.com/office/drawing/2014/main" id="{1C2A3798-4A22-46AE-C999-82B274FF10BA}"/>
            </a:ext>
          </a:extLst>
        </cdr:cNvPr>
        <cdr:cNvSpPr/>
      </cdr:nvSpPr>
      <cdr:spPr>
        <a:xfrm xmlns:a="http://schemas.openxmlformats.org/drawingml/2006/main">
          <a:off x="3359161" y="1033663"/>
          <a:ext cx="932156" cy="461638"/>
        </a:xfrm>
        <a:prstGeom xmlns:a="http://schemas.openxmlformats.org/drawingml/2006/main" prst="wedgeRectCallout">
          <a:avLst>
            <a:gd name="adj1" fmla="val -10357"/>
            <a:gd name="adj2" fmla="val 95192"/>
          </a:avLst>
        </a:prstGeom>
        <a:solidFill xmlns:a="http://schemas.openxmlformats.org/drawingml/2006/main">
          <a:schemeClr val="tx1">
            <a:lumMod val="75000"/>
          </a:schemeClr>
        </a:solidFill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hu-HU" dirty="0"/>
            <a:t>-300.000 unit </a:t>
          </a:r>
          <a:r>
            <a:rPr lang="hu-HU" dirty="0" err="1"/>
            <a:t>sales</a:t>
          </a:r>
          <a:endParaRPr lang="hu-HU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0.14068</cdr:x>
      <cdr:y>0.22338</cdr:y>
    </cdr:from>
    <cdr:to>
      <cdr:x>0.31426</cdr:x>
      <cdr:y>0.35598</cdr:y>
    </cdr:to>
    <cdr:sp macro="" textlink="">
      <cdr:nvSpPr>
        <cdr:cNvPr id="2" name="Szövegdoboz 1">
          <a:extLst xmlns:a="http://schemas.openxmlformats.org/drawingml/2006/main">
            <a:ext uri="{FF2B5EF4-FFF2-40B4-BE49-F238E27FC236}">
              <a16:creationId xmlns:a16="http://schemas.microsoft.com/office/drawing/2014/main" id="{8561D137-A9EB-D3DA-ACE2-6C6E0DF81542}"/>
            </a:ext>
          </a:extLst>
        </cdr:cNvPr>
        <cdr:cNvSpPr txBox="1"/>
      </cdr:nvSpPr>
      <cdr:spPr>
        <a:xfrm xmlns:a="http://schemas.openxmlformats.org/drawingml/2006/main">
          <a:off x="798620" y="1031937"/>
          <a:ext cx="985422" cy="61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hu-HU" sz="1100" dirty="0"/>
        </a:p>
      </cdr:txBody>
    </cdr:sp>
  </cdr:relSizeAnchor>
  <cdr:relSizeAnchor xmlns:cdr="http://schemas.openxmlformats.org/drawingml/2006/chartDrawing">
    <cdr:from>
      <cdr:x>0.15944</cdr:x>
      <cdr:y>0.21185</cdr:y>
    </cdr:from>
    <cdr:to>
      <cdr:x>0.33928</cdr:x>
      <cdr:y>0.32715</cdr:y>
    </cdr:to>
    <cdr:sp macro="" textlink="">
      <cdr:nvSpPr>
        <cdr:cNvPr id="3" name="Szövegdoboz 2">
          <a:extLst xmlns:a="http://schemas.openxmlformats.org/drawingml/2006/main">
            <a:ext uri="{FF2B5EF4-FFF2-40B4-BE49-F238E27FC236}">
              <a16:creationId xmlns:a16="http://schemas.microsoft.com/office/drawing/2014/main" id="{10FB6C9A-1D92-3ACA-F7DF-80A556D3ACEC}"/>
            </a:ext>
          </a:extLst>
        </cdr:cNvPr>
        <cdr:cNvSpPr txBox="1"/>
      </cdr:nvSpPr>
      <cdr:spPr>
        <a:xfrm xmlns:a="http://schemas.openxmlformats.org/drawingml/2006/main">
          <a:off x="905152" y="978671"/>
          <a:ext cx="1020932" cy="5326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hu-HU" sz="1100" dirty="0"/>
        </a:p>
      </cdr:txBody>
    </cdr:sp>
  </cdr:relSizeAnchor>
  <cdr:relSizeAnchor xmlns:cdr="http://schemas.openxmlformats.org/drawingml/2006/chartDrawing">
    <cdr:from>
      <cdr:x>0</cdr:x>
      <cdr:y>0.15983</cdr:y>
    </cdr:from>
    <cdr:to>
      <cdr:x>0.11879</cdr:x>
      <cdr:y>0.22009</cdr:y>
    </cdr:to>
    <cdr:sp macro="" textlink="">
      <cdr:nvSpPr>
        <cdr:cNvPr id="4" name="Szövegdoboz 3">
          <a:extLst xmlns:a="http://schemas.openxmlformats.org/drawingml/2006/main">
            <a:ext uri="{FF2B5EF4-FFF2-40B4-BE49-F238E27FC236}">
              <a16:creationId xmlns:a16="http://schemas.microsoft.com/office/drawing/2014/main" id="{9B374484-29EA-1EF9-B55B-15C55069BB0B}"/>
            </a:ext>
          </a:extLst>
        </cdr:cNvPr>
        <cdr:cNvSpPr txBox="1"/>
      </cdr:nvSpPr>
      <cdr:spPr>
        <a:xfrm xmlns:a="http://schemas.openxmlformats.org/drawingml/2006/main">
          <a:off x="0" y="800479"/>
          <a:ext cx="674332" cy="3018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hu-HU" sz="1100" dirty="0"/>
            <a:t>In </a:t>
          </a:r>
          <a:r>
            <a:rPr lang="hu-HU" sz="1100" dirty="0" err="1"/>
            <a:t>liters</a:t>
          </a:r>
          <a:endParaRPr lang="hu-HU" sz="1100" dirty="0"/>
        </a:p>
      </cdr:txBody>
    </cdr:sp>
  </cdr:relSizeAnchor>
  <cdr:relSizeAnchor xmlns:cdr="http://schemas.openxmlformats.org/drawingml/2006/chartDrawing">
    <cdr:from>
      <cdr:x>0.90226</cdr:x>
      <cdr:y>0.9305</cdr:y>
    </cdr:from>
    <cdr:to>
      <cdr:x>1</cdr:x>
      <cdr:y>1</cdr:y>
    </cdr:to>
    <cdr:sp macro="" textlink="">
      <cdr:nvSpPr>
        <cdr:cNvPr id="5" name="Szövegdoboz 4">
          <a:extLst xmlns:a="http://schemas.openxmlformats.org/drawingml/2006/main">
            <a:ext uri="{FF2B5EF4-FFF2-40B4-BE49-F238E27FC236}">
              <a16:creationId xmlns:a16="http://schemas.microsoft.com/office/drawing/2014/main" id="{375FA3E4-0358-9958-1D74-BF767D23E0CF}"/>
            </a:ext>
          </a:extLst>
        </cdr:cNvPr>
        <cdr:cNvSpPr txBox="1"/>
      </cdr:nvSpPr>
      <cdr:spPr>
        <a:xfrm xmlns:a="http://schemas.openxmlformats.org/drawingml/2006/main">
          <a:off x="5122045" y="5363601"/>
          <a:ext cx="554855" cy="4006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hu-HU" sz="1100" dirty="0"/>
            <a:t>Year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C9312-C2BA-4A83-935D-DCB19D68C49B}" type="datetimeFigureOut">
              <a:rPr lang="pl-PL" smtClean="0"/>
              <a:t>30.10.2024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D57B5-08FF-437E-A094-2E9451097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36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560" y="1656079"/>
            <a:ext cx="7426960" cy="1309371"/>
          </a:xfrm>
        </p:spPr>
        <p:txBody>
          <a:bodyPr anchor="t" anchorCtr="0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4560" y="3114358"/>
            <a:ext cx="7426960" cy="109188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53B1D5-5935-54F7-F111-FF60FD6C64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7183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96E7DFD-2FA0-0D07-1DB8-A9F7ED3D94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3925" y="4327525"/>
            <a:ext cx="2632075" cy="69215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448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8AC-27AB-3A69-C28F-B578E2D4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3205"/>
            <a:ext cx="11658600" cy="1325563"/>
          </a:xfrm>
        </p:spPr>
        <p:txBody>
          <a:bodyPr lIns="45720" rIns="45720" anchor="t" anchorCtr="0"/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8176D-7857-D5DE-CCB8-EDC8E05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BE92-95DD-4E14-9950-1A07929FE18D}" type="datetime1">
              <a:rPr lang="pl-PL" smtClean="0"/>
              <a:t>30.10.2024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67A3-B149-409C-7D4C-7CEFEE93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2041 Konscript. All rights reserved.</a:t>
            </a: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F61A0-58B7-F529-9CA0-06452FAE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D463AE-1C4D-63A5-CBF8-C2E4D53062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0" y="1667192"/>
            <a:ext cx="11658600" cy="4619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42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L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8AC-27AB-3A69-C28F-B578E2D4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3205"/>
            <a:ext cx="11658600" cy="1325563"/>
          </a:xfrm>
        </p:spPr>
        <p:txBody>
          <a:bodyPr lIns="45720" rIns="45720" anchor="t" anchorCtr="0"/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8176D-7857-D5DE-CCB8-EDC8E05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BE92-95DD-4E14-9950-1A07929FE18D}" type="datetime1">
              <a:rPr lang="pl-PL" smtClean="0"/>
              <a:t>30.10.2024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67A3-B149-409C-7D4C-7CEFEE93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2041 Konscript. All rights reserved.</a:t>
            </a: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F61A0-58B7-F529-9CA0-06452FAE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D463AE-1C4D-63A5-CBF8-C2E4D53062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0" y="1667191"/>
            <a:ext cx="5676900" cy="4619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EFED5F3-E079-4855-4578-4D435B518D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48400" y="1667191"/>
            <a:ext cx="5676900" cy="4619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822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 T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8AC-27AB-3A69-C28F-B578E2D4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3205"/>
            <a:ext cx="11658600" cy="1325563"/>
          </a:xfrm>
        </p:spPr>
        <p:txBody>
          <a:bodyPr lIns="45720" rIns="45720" anchor="t" anchorCtr="0"/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8176D-7857-D5DE-CCB8-EDC8E05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BE92-95DD-4E14-9950-1A07929FE18D}" type="datetime1">
              <a:rPr lang="pl-PL" smtClean="0"/>
              <a:t>30.10.2024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67A3-B149-409C-7D4C-7CEFEE93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F61A0-58B7-F529-9CA0-06452FAE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D463AE-1C4D-63A5-CBF8-C2E4D53062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0" y="1654809"/>
            <a:ext cx="11658600" cy="2264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E30785F-FB01-B919-02B0-079F8F8C83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6700" y="4005579"/>
            <a:ext cx="11658600" cy="2264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862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8AC-27AB-3A69-C28F-B578E2D4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3205"/>
            <a:ext cx="11658600" cy="1325563"/>
          </a:xfrm>
        </p:spPr>
        <p:txBody>
          <a:bodyPr lIns="45720" rIns="45720" anchor="t" anchorCtr="0"/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8176D-7857-D5DE-CCB8-EDC8E05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BE92-95DD-4E14-9950-1A07929FE18D}" type="datetime1">
              <a:rPr lang="pl-PL" smtClean="0"/>
              <a:t>30.10.2024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67A3-B149-409C-7D4C-7CEFEE93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F61A0-58B7-F529-9CA0-06452FAE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161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10800" y="6356350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BE92-95DD-4E14-9950-1A07929FE18D}" type="datetime1">
              <a:rPr lang="pl-PL" smtClean="0"/>
              <a:pPr/>
              <a:t>30.10.2024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" y="6356349"/>
            <a:ext cx="3825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360" y="6356350"/>
            <a:ext cx="662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713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pos="7512" userDrawn="1">
          <p15:clr>
            <a:srgbClr val="F26B43"/>
          </p15:clr>
        </p15:guide>
        <p15:guide id="10" pos="168" userDrawn="1">
          <p15:clr>
            <a:srgbClr val="F26B43"/>
          </p15:clr>
        </p15:guide>
        <p15:guide id="11" pos="3936" userDrawn="1">
          <p15:clr>
            <a:srgbClr val="FDE53C"/>
          </p15:clr>
        </p15:guide>
        <p15:guide id="12" pos="3744" userDrawn="1">
          <p15:clr>
            <a:srgbClr val="FDE53C"/>
          </p15:clr>
        </p15:guide>
        <p15:guide id="13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ottledwater.org/bottled-water-consumption-shift/" TargetMode="External"/><Relationship Id="rId3" Type="http://schemas.openxmlformats.org/officeDocument/2006/relationships/hyperlink" Target="https://www.dietaryguidelines.gov/sites/default/files/2020-12/Dietary_Guidelines_for_Americans_2020-2025.pdf" TargetMode="External"/><Relationship Id="rId7" Type="http://schemas.openxmlformats.org/officeDocument/2006/relationships/hyperlink" Target="https://www.cdc.gov/nchs/products/databriefs/db376.htm" TargetMode="External"/><Relationship Id="rId2" Type="http://schemas.openxmlformats.org/officeDocument/2006/relationships/hyperlink" Target="https://www.cdc.gov/healthyweight/healthy_eating/water-and-healthier-drink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statista.com/statistics/387199/us-consumption-share-of-beverages-by-segment/" TargetMode="External"/><Relationship Id="rId5" Type="http://schemas.openxmlformats.org/officeDocument/2006/relationships/hyperlink" Target="https://www.cdc.gov/obesity/downloads/early-childhood-drinking-water-toolkit-final-508reduced.pdf" TargetMode="External"/><Relationship Id="rId4" Type="http://schemas.openxmlformats.org/officeDocument/2006/relationships/hyperlink" Target="https://www.cdc.gov/healthyweight/healthy_eating/drinks.html" TargetMode="External"/><Relationship Id="rId9" Type="http://schemas.openxmlformats.org/officeDocument/2006/relationships/hyperlink" Target="https://bottledwater.org/bottled-water-advertisin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B40218C-16EC-6418-89E1-2B0CACB5F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3924" y="1656079"/>
            <a:ext cx="7427595" cy="1309371"/>
          </a:xfrm>
        </p:spPr>
        <p:txBody>
          <a:bodyPr anchor="b" anchorCtr="0"/>
          <a:lstStyle/>
          <a:p>
            <a:r>
              <a:rPr lang="pl-PL" dirty="0"/>
              <a:t>Reinventing “Freshly” company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CF95D5B-3371-88BF-7DF0-0459120F8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 to rebrand key products and reinvigorate sales</a:t>
            </a:r>
            <a:endParaRPr lang="pl-PL" dirty="0"/>
          </a:p>
        </p:txBody>
      </p:sp>
      <p:pic>
        <p:nvPicPr>
          <p:cNvPr id="3" name="Kép helye 2" descr="A képen ital, gyümölcslé, étel, koktél látható&#10;&#10;Automatikusan generált leírás">
            <a:extLst>
              <a:ext uri="{FF2B5EF4-FFF2-40B4-BE49-F238E27FC236}">
                <a16:creationId xmlns:a16="http://schemas.microsoft.com/office/drawing/2014/main" id="{73526B6A-66A7-E144-0BF1-79F47472E8F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9" r="1421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F8975FC-B6E3-13C7-E77C-4B2FCF3B98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Dec 2041</a:t>
            </a:r>
          </a:p>
        </p:txBody>
      </p:sp>
      <p:pic>
        <p:nvPicPr>
          <p:cNvPr id="5" name="Kép 4" descr="A képen Betűtípus, Grafika, Grafikus tervezés, embléma látható&#10;&#10;Automatikusan generált leírás">
            <a:extLst>
              <a:ext uri="{FF2B5EF4-FFF2-40B4-BE49-F238E27FC236}">
                <a16:creationId xmlns:a16="http://schemas.microsoft.com/office/drawing/2014/main" id="{FEE25410-FEA0-48FA-48C5-5D5F2CED1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332" y="5456206"/>
            <a:ext cx="2116995" cy="645628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2A0082CB-976E-D744-AD80-95B8573790B6}"/>
              </a:ext>
            </a:extLst>
          </p:cNvPr>
          <p:cNvSpPr txBox="1"/>
          <p:nvPr/>
        </p:nvSpPr>
        <p:spPr>
          <a:xfrm>
            <a:off x="8920164" y="5917168"/>
            <a:ext cx="31521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material is confidential. All rights reserved</a:t>
            </a:r>
            <a:r>
              <a:rPr lang="hu-H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377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1107EB-BB27-8BF5-95F0-B4D29524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3206"/>
            <a:ext cx="11658600" cy="328296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Executive Summary</a:t>
            </a:r>
            <a:r>
              <a:rPr lang="hu-H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C5D04C3-66C0-57A6-4BDD-957E20B2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2041 </a:t>
            </a:r>
            <a:r>
              <a:rPr lang="en-US" dirty="0" err="1"/>
              <a:t>Konscript</a:t>
            </a:r>
            <a:r>
              <a:rPr lang="en-US" dirty="0"/>
              <a:t>. All rights reserved.</a:t>
            </a:r>
            <a:endParaRPr lang="pl-PL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1198738-6D11-670D-8F9E-2E4A00A7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10</a:t>
            </a:fld>
            <a:endParaRPr lang="pl-PL"/>
          </a:p>
        </p:txBody>
      </p:sp>
      <p:pic>
        <p:nvPicPr>
          <p:cNvPr id="15" name="Tartalom helye 14" descr="Lineáris grafikon körvonalas">
            <a:extLst>
              <a:ext uri="{FF2B5EF4-FFF2-40B4-BE49-F238E27FC236}">
                <a16:creationId xmlns:a16="http://schemas.microsoft.com/office/drawing/2014/main" id="{7E3FFB2D-5A51-B472-7B0A-2086146E5C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0035" y="1820474"/>
            <a:ext cx="487902" cy="528399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4547BE9-EED2-B81A-6F2B-1EC7467CB232}"/>
              </a:ext>
            </a:extLst>
          </p:cNvPr>
          <p:cNvSpPr txBox="1"/>
          <p:nvPr/>
        </p:nvSpPr>
        <p:spPr>
          <a:xfrm>
            <a:off x="4314547" y="2174851"/>
            <a:ext cx="3950563" cy="255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previous year sales show, “Freshly” Fruit Beverage won’t be sustainable for the company in its current form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20-market to be the most appropriate and reachable target for “Freshly” to reestablish brand position and reinvigorate sales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BDA8A04-583C-9719-AB15-35861422334D}"/>
              </a:ext>
            </a:extLst>
          </p:cNvPr>
          <p:cNvSpPr txBox="1"/>
          <p:nvPr/>
        </p:nvSpPr>
        <p:spPr>
          <a:xfrm>
            <a:off x="440480" y="2174851"/>
            <a:ext cx="3651457" cy="227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“Freshly” Fruit Juice sales experience significant decrease due to healthier alternatives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 water and nutrient-rich beverage consumption is a challenge for sweetened drinks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D25F3DA-E833-F569-8E59-C0F98CA4B876}"/>
              </a:ext>
            </a:extLst>
          </p:cNvPr>
          <p:cNvSpPr txBox="1"/>
          <p:nvPr/>
        </p:nvSpPr>
        <p:spPr>
          <a:xfrm>
            <a:off x="8558073" y="2174851"/>
            <a:ext cx="3367225" cy="399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recommendations for the Company as their next steps: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Demystify what causes diseases and what sugars are in your product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Become an ambassador of a healthy event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Stay in compliance with government standards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Rebranding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Cater to a younger audience (20-39)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A74E969-DB15-3F20-ACC0-920D32713821}"/>
              </a:ext>
            </a:extLst>
          </p:cNvPr>
          <p:cNvSpPr/>
          <p:nvPr/>
        </p:nvSpPr>
        <p:spPr>
          <a:xfrm>
            <a:off x="266698" y="874520"/>
            <a:ext cx="3825239" cy="656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insights</a:t>
            </a:r>
            <a:endParaRPr lang="hu-HU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195C57BA-FE0C-2665-18D3-F9A381833522}"/>
              </a:ext>
            </a:extLst>
          </p:cNvPr>
          <p:cNvSpPr/>
          <p:nvPr/>
        </p:nvSpPr>
        <p:spPr>
          <a:xfrm>
            <a:off x="4314547" y="878848"/>
            <a:ext cx="3950563" cy="656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</a:t>
            </a:r>
            <a:r>
              <a:rPr lang="hu-HU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hu-HU" dirty="0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52AAB968-5807-F1F7-70EE-403545D54158}"/>
              </a:ext>
            </a:extLst>
          </p:cNvPr>
          <p:cNvSpPr/>
          <p:nvPr/>
        </p:nvSpPr>
        <p:spPr>
          <a:xfrm>
            <a:off x="8558074" y="870012"/>
            <a:ext cx="3367226" cy="656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Proposed</a:t>
            </a:r>
            <a:r>
              <a:rPr lang="hu-HU" dirty="0"/>
              <a:t> </a:t>
            </a:r>
            <a:r>
              <a:rPr lang="hu-HU" dirty="0" err="1"/>
              <a:t>changes</a:t>
            </a:r>
            <a:endParaRPr lang="hu-HU" dirty="0"/>
          </a:p>
        </p:txBody>
      </p:sp>
      <p:pic>
        <p:nvPicPr>
          <p:cNvPr id="17" name="Ábra 16" descr="Ötletgyűjtés körvonalas">
            <a:extLst>
              <a:ext uri="{FF2B5EF4-FFF2-40B4-BE49-F238E27FC236}">
                <a16:creationId xmlns:a16="http://schemas.microsoft.com/office/drawing/2014/main" id="{07AABA8F-9CE6-A697-8D5E-41F085BD8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4703" y="892350"/>
            <a:ext cx="708734" cy="634609"/>
          </a:xfrm>
          <a:prstGeom prst="rect">
            <a:avLst/>
          </a:prstGeom>
        </p:spPr>
      </p:pic>
      <p:pic>
        <p:nvPicPr>
          <p:cNvPr id="19" name="Ábra 18" descr="Lineáris grafikon körvonalas">
            <a:extLst>
              <a:ext uri="{FF2B5EF4-FFF2-40B4-BE49-F238E27FC236}">
                <a16:creationId xmlns:a16="http://schemas.microsoft.com/office/drawing/2014/main" id="{D9115DF6-3051-A0BA-D11F-624C12BCF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8807" y="903754"/>
            <a:ext cx="558923" cy="656948"/>
          </a:xfrm>
          <a:prstGeom prst="rect">
            <a:avLst/>
          </a:prstGeom>
        </p:spPr>
      </p:pic>
      <p:pic>
        <p:nvPicPr>
          <p:cNvPr id="21" name="Ábra 20" descr="Kereslet és kínálat egyszínű kitöltéssel">
            <a:extLst>
              <a:ext uri="{FF2B5EF4-FFF2-40B4-BE49-F238E27FC236}">
                <a16:creationId xmlns:a16="http://schemas.microsoft.com/office/drawing/2014/main" id="{640295BB-635A-D43B-13E0-61BF5B68B7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30575" y="934199"/>
            <a:ext cx="609600" cy="5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3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EA1C2068-11B0-3558-D3BD-EB39DE7328D3}"/>
              </a:ext>
            </a:extLst>
          </p:cNvPr>
          <p:cNvSpPr/>
          <p:nvPr/>
        </p:nvSpPr>
        <p:spPr>
          <a:xfrm>
            <a:off x="4091940" y="571501"/>
            <a:ext cx="4004495" cy="6713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5B436-F87F-5EA6-C0EC-43661413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571501"/>
            <a:ext cx="11658600" cy="1065320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sz="40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have a choice:</a:t>
            </a:r>
            <a:br>
              <a:rPr lang="hu-HU" sz="40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l-PL" dirty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5496D-5CBB-389C-81C6-C5C1207D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Copyright © 2041 Konscript. All rights reserved.</a:t>
            </a:r>
            <a:endParaRPr lang="pl-PL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F2997-EFF4-E7AA-944A-7E3F06F1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>
                <a:solidFill>
                  <a:schemeClr val="bg2"/>
                </a:solidFill>
              </a:rPr>
              <a:t>2</a:t>
            </a:fld>
            <a:endParaRPr lang="pl-PL" dirty="0">
              <a:solidFill>
                <a:schemeClr val="bg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9499B-B23E-A6CC-B206-4CB78E9137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61099" y="2041864"/>
            <a:ext cx="8069802" cy="424463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6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Remain a drink that contributes to </a:t>
            </a:r>
            <a:r>
              <a:rPr lang="en-US" sz="3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25% </a:t>
            </a:r>
            <a:r>
              <a:rPr lang="en-US" sz="36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 sugar intake </a:t>
            </a:r>
            <a:endParaRPr lang="hu-HU" sz="36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endParaRPr lang="hu-HU" sz="36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6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 a nutrient-rich and healthy lifestyle beverage.</a:t>
            </a:r>
            <a:endParaRPr lang="hu-HU" sz="36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AE890D92-4A6B-40E6-6DD8-B4F997C9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3205"/>
            <a:ext cx="11658600" cy="981913"/>
          </a:xfrm>
        </p:spPr>
        <p:txBody>
          <a:bodyPr>
            <a:normAutofit/>
          </a:bodyPr>
          <a:lstStyle/>
          <a:p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“Freshly”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Fruit Juice sales experience significant decrease due to healthier alternatives</a:t>
            </a:r>
            <a:endParaRPr lang="hu-HU" sz="4800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4696A5B-BA86-2D21-45B9-6C4C0257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F9578B8-26BF-09D8-C9BF-EC4B6CCD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3</a:t>
            </a:fld>
            <a:endParaRPr lang="pl-PL"/>
          </a:p>
        </p:txBody>
      </p:sp>
      <p:graphicFrame>
        <p:nvGraphicFramePr>
          <p:cNvPr id="13" name="Tartalom helye 12">
            <a:extLst>
              <a:ext uri="{FF2B5EF4-FFF2-40B4-BE49-F238E27FC236}">
                <a16:creationId xmlns:a16="http://schemas.microsoft.com/office/drawing/2014/main" id="{3B8D773F-DD7B-1E88-986E-69A4E03ADFA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14927463"/>
              </p:ext>
            </p:extLst>
          </p:nvPr>
        </p:nvGraphicFramePr>
        <p:xfrm>
          <a:off x="266701" y="1239021"/>
          <a:ext cx="5676900" cy="504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artalom helye 7">
            <a:extLst>
              <a:ext uri="{FF2B5EF4-FFF2-40B4-BE49-F238E27FC236}">
                <a16:creationId xmlns:a16="http://schemas.microsoft.com/office/drawing/2014/main" id="{D2E880C8-582F-983F-77D8-299FCD964B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48400" y="1225119"/>
            <a:ext cx="5676900" cy="5061382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takeaways between 2039 and 2040: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volume between 2039 and 2040 reduced by 300 thousand units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Gross revenue 5% lower (from 174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USD in 2039 to 165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240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mln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„Freshly” Fruit Juice is mostly sold in stores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sales make up only 13% of total sales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sales experience a slow but consistent decline</a:t>
            </a:r>
            <a:endParaRPr lang="hu-HU" dirty="0"/>
          </a:p>
        </p:txBody>
      </p:sp>
      <p:sp>
        <p:nvSpPr>
          <p:cNvPr id="14" name="Háromszög 13">
            <a:extLst>
              <a:ext uri="{FF2B5EF4-FFF2-40B4-BE49-F238E27FC236}">
                <a16:creationId xmlns:a16="http://schemas.microsoft.com/office/drawing/2014/main" id="{18515312-0424-AD1A-4C62-763F61435804}"/>
              </a:ext>
            </a:extLst>
          </p:cNvPr>
          <p:cNvSpPr/>
          <p:nvPr/>
        </p:nvSpPr>
        <p:spPr>
          <a:xfrm rot="5400000">
            <a:off x="4351906" y="3884725"/>
            <a:ext cx="3488187" cy="2478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151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C27FF0-A0B8-79D6-9709-761B8607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 water and nutrient-rich beverage consumption is a challenge for sweetened drinks</a:t>
            </a:r>
            <a:endParaRPr lang="hu-HU" sz="4400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E6E961-3A4B-B83D-0ADA-B2D58BD2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363B79D-A283-3D59-A048-4C49001A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4</a:t>
            </a:fld>
            <a:endParaRPr lang="pl-PL"/>
          </a:p>
        </p:txBody>
      </p:sp>
      <p:graphicFrame>
        <p:nvGraphicFramePr>
          <p:cNvPr id="9" name="Tartalom helye 8">
            <a:extLst>
              <a:ext uri="{FF2B5EF4-FFF2-40B4-BE49-F238E27FC236}">
                <a16:creationId xmlns:a16="http://schemas.microsoft.com/office/drawing/2014/main" id="{E850954D-DE2D-E237-F00D-48C2B9C24B1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14480629"/>
              </p:ext>
            </p:extLst>
          </p:nvPr>
        </p:nvGraphicFramePr>
        <p:xfrm>
          <a:off x="266701" y="905986"/>
          <a:ext cx="5676900" cy="5764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Tartalom helye 12">
            <a:extLst>
              <a:ext uri="{FF2B5EF4-FFF2-40B4-BE49-F238E27FC236}">
                <a16:creationId xmlns:a16="http://schemas.microsoft.com/office/drawing/2014/main" id="{86ABCF9D-5311-BA60-6D05-9687DF0B0AF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158082691"/>
              </p:ext>
            </p:extLst>
          </p:nvPr>
        </p:nvGraphicFramePr>
        <p:xfrm>
          <a:off x="6248400" y="1145219"/>
          <a:ext cx="5676900" cy="5141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430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FBB7D5B5-62C8-5438-5226-67FF1286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previous year sales show, “Freshly” Fruit Beverage won’t be sustainable for the company in its current form</a:t>
            </a:r>
            <a:b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675258E-2AF4-5467-18E9-43EA87CA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E652611-2644-1A29-F113-9E61A970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5</a:t>
            </a:fld>
            <a:endParaRPr lang="pl-PL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0F5F67EE-A553-FF8D-0E80-BC112E2094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10034" y="1654809"/>
            <a:ext cx="9315265" cy="2264729"/>
          </a:xfrm>
        </p:spPr>
        <p:txBody>
          <a:bodyPr anchor="ctr" anchorCtr="0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Sugary drinks are stigmatized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marked as partial cause for diabetes, heart disease and obesity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Fruit beverages are 5,3 %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intake in the US and the trend isn’t positive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0B3C527F-637D-37E9-E741-888E7AF2E0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10034" y="4005579"/>
            <a:ext cx="9315266" cy="2264729"/>
          </a:xfrm>
        </p:spPr>
        <p:txBody>
          <a:bodyPr anchor="ctr" anchorCtr="0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 artificial flavors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don’t contribute to better taste and health values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found out that “Freshly”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 increased amounts of lead of other metals. Reevaluation of sources necessary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1DE4D1C1-AF48-B505-9EC1-095F2DBF86A3}"/>
              </a:ext>
            </a:extLst>
          </p:cNvPr>
          <p:cNvSpPr/>
          <p:nvPr/>
        </p:nvSpPr>
        <p:spPr>
          <a:xfrm>
            <a:off x="488642" y="2103437"/>
            <a:ext cx="1997107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 problems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81A6FBBC-1621-9E1C-C994-9E55FD1BD860}"/>
              </a:ext>
            </a:extLst>
          </p:cNvPr>
          <p:cNvSpPr/>
          <p:nvPr/>
        </p:nvSpPr>
        <p:spPr>
          <a:xfrm>
            <a:off x="488641" y="4497227"/>
            <a:ext cx="1997107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problems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267A1069-EA44-509F-5AC4-0467827AAC10}"/>
              </a:ext>
            </a:extLst>
          </p:cNvPr>
          <p:cNvCxnSpPr>
            <a:cxnSpLocks/>
          </p:cNvCxnSpPr>
          <p:nvPr/>
        </p:nvCxnSpPr>
        <p:spPr>
          <a:xfrm flipV="1">
            <a:off x="266700" y="3936102"/>
            <a:ext cx="11658599" cy="275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7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20B68B57-BAB9-E58F-567A-538EF528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20-market to be the most appropriate and reachable target for “Freshly” to reestablish brand position and reinvigorate sales</a:t>
            </a:r>
            <a:endParaRPr lang="hu-HU" sz="4000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26E3CE2-8884-0DF4-D899-2B9ED760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71C647-D96E-581C-C4E1-75007C3B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6</a:t>
            </a:fld>
            <a:endParaRPr lang="pl-PL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52053AC-6212-5FDB-D52F-0A8328B5F39C}"/>
              </a:ext>
            </a:extLst>
          </p:cNvPr>
          <p:cNvSpPr/>
          <p:nvPr/>
        </p:nvSpPr>
        <p:spPr>
          <a:xfrm>
            <a:off x="266699" y="1831546"/>
            <a:ext cx="1997107" cy="704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20y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D9D48B09-87B2-70A8-967F-51E3DF72A348}"/>
              </a:ext>
            </a:extLst>
          </p:cNvPr>
          <p:cNvSpPr/>
          <p:nvPr/>
        </p:nvSpPr>
        <p:spPr>
          <a:xfrm>
            <a:off x="266700" y="5582374"/>
            <a:ext cx="1997107" cy="704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65y +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0B170B3F-517E-89A8-A451-4894B1D532ED}"/>
              </a:ext>
            </a:extLst>
          </p:cNvPr>
          <p:cNvSpPr/>
          <p:nvPr/>
        </p:nvSpPr>
        <p:spPr>
          <a:xfrm>
            <a:off x="266700" y="4332099"/>
            <a:ext cx="1997107" cy="704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39y – 64y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0414CE-38D3-3D37-8088-04226901937F}"/>
              </a:ext>
            </a:extLst>
          </p:cNvPr>
          <p:cNvSpPr/>
          <p:nvPr/>
        </p:nvSpPr>
        <p:spPr>
          <a:xfrm>
            <a:off x="266700" y="3081822"/>
            <a:ext cx="1997107" cy="704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20y – 39y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E3A5C220-7614-886D-A3FE-F26BCBAAD816}"/>
              </a:ext>
            </a:extLst>
          </p:cNvPr>
          <p:cNvSpPr txBox="1"/>
          <p:nvPr/>
        </p:nvSpPr>
        <p:spPr>
          <a:xfrm>
            <a:off x="266700" y="1350491"/>
            <a:ext cx="19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group</a:t>
            </a:r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120DE36-8AC0-7915-EC54-6617AF4162BF}"/>
              </a:ext>
            </a:extLst>
          </p:cNvPr>
          <p:cNvSpPr txBox="1"/>
          <p:nvPr/>
        </p:nvSpPr>
        <p:spPr>
          <a:xfrm>
            <a:off x="4702576" y="1316880"/>
            <a:ext cx="19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evaluation</a:t>
            </a: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E60319B-BE67-8867-FD81-50F4D8E2136A}"/>
              </a:ext>
            </a:extLst>
          </p:cNvPr>
          <p:cNvSpPr txBox="1"/>
          <p:nvPr/>
        </p:nvSpPr>
        <p:spPr>
          <a:xfrm>
            <a:off x="9138451" y="1384102"/>
            <a:ext cx="19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</a:t>
            </a:r>
            <a:endParaRPr lang="hu-HU" dirty="0"/>
          </a:p>
        </p:txBody>
      </p: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C9958C19-938D-1D5F-BDA2-9904D1AE598C}"/>
              </a:ext>
            </a:extLst>
          </p:cNvPr>
          <p:cNvCxnSpPr>
            <a:cxnSpLocks/>
          </p:cNvCxnSpPr>
          <p:nvPr/>
        </p:nvCxnSpPr>
        <p:spPr>
          <a:xfrm flipV="1">
            <a:off x="266701" y="1707841"/>
            <a:ext cx="11658599" cy="275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9052746A-89F5-E697-ABC7-10CFB2EB9F51}"/>
              </a:ext>
            </a:extLst>
          </p:cNvPr>
          <p:cNvSpPr txBox="1"/>
          <p:nvPr/>
        </p:nvSpPr>
        <p:spPr>
          <a:xfrm>
            <a:off x="2769832" y="1869421"/>
            <a:ext cx="4767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Healthy and well-tasting products are preferred. Sizeable market potential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667015A7-EC94-A12B-734F-6E8CB0196B3E}"/>
              </a:ext>
            </a:extLst>
          </p:cNvPr>
          <p:cNvSpPr txBox="1"/>
          <p:nvPr/>
        </p:nvSpPr>
        <p:spPr>
          <a:xfrm>
            <a:off x="2769832" y="3123204"/>
            <a:ext cx="4767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market potential with high quality and smart product placement</a:t>
            </a:r>
            <a:endParaRPr lang="hu-HU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821C55AC-F7BA-CA4F-8A6C-3AF972F2E44B}"/>
              </a:ext>
            </a:extLst>
          </p:cNvPr>
          <p:cNvSpPr txBox="1"/>
          <p:nvPr/>
        </p:nvSpPr>
        <p:spPr>
          <a:xfrm>
            <a:off x="2769832" y="4262808"/>
            <a:ext cx="47673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Mature and cautious buyer. Gaining trust towards product can form long-term purchase preference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04C12F58-B49A-A5BE-19C4-744B4753E196}"/>
              </a:ext>
            </a:extLst>
          </p:cNvPr>
          <p:cNvSpPr txBox="1"/>
          <p:nvPr/>
        </p:nvSpPr>
        <p:spPr>
          <a:xfrm>
            <a:off x="2769832" y="5576752"/>
            <a:ext cx="4767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market potential. Customer tends to spend less on sugary beverages</a:t>
            </a:r>
            <a:endParaRPr lang="hu-HU" dirty="0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3A75734C-65C1-92AE-B7B6-CB86D0CCB533}"/>
              </a:ext>
            </a:extLst>
          </p:cNvPr>
          <p:cNvSpPr txBox="1"/>
          <p:nvPr/>
        </p:nvSpPr>
        <p:spPr>
          <a:xfrm>
            <a:off x="7767961" y="1869421"/>
            <a:ext cx="4424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Healthy and well-tasting products are preferred. Sizeable market potential</a:t>
            </a:r>
            <a:endParaRPr lang="hu-HU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9339D966-333B-CA57-4F78-D3A86812F142}"/>
              </a:ext>
            </a:extLst>
          </p:cNvPr>
          <p:cNvSpPr txBox="1"/>
          <p:nvPr/>
        </p:nvSpPr>
        <p:spPr>
          <a:xfrm>
            <a:off x="7767961" y="3123204"/>
            <a:ext cx="44240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won’t invest or purchase products that aren’t healthy, sustainable or environmentally responsible</a:t>
            </a:r>
            <a:endParaRPr lang="hu-HU" dirty="0"/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E7E06996-B4E9-0221-1DDC-E9080F012BF6}"/>
              </a:ext>
            </a:extLst>
          </p:cNvPr>
          <p:cNvSpPr txBox="1"/>
          <p:nvPr/>
        </p:nvSpPr>
        <p:spPr>
          <a:xfrm>
            <a:off x="7767961" y="4262808"/>
            <a:ext cx="4424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are interested in a product that positively impacts their lives</a:t>
            </a:r>
            <a:endParaRPr lang="hu-HU" dirty="0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B66E4234-BBF7-2D84-D308-52AEB0E810CC}"/>
              </a:ext>
            </a:extLst>
          </p:cNvPr>
          <p:cNvSpPr txBox="1"/>
          <p:nvPr/>
        </p:nvSpPr>
        <p:spPr>
          <a:xfrm>
            <a:off x="7767961" y="5576752"/>
            <a:ext cx="4424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Habits are already formed. Good taste and nutrients play a role</a:t>
            </a:r>
            <a:endParaRPr lang="hu-HU" dirty="0"/>
          </a:p>
        </p:txBody>
      </p: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EE3A9CCE-A8EA-452C-C427-116100358321}"/>
              </a:ext>
            </a:extLst>
          </p:cNvPr>
          <p:cNvCxnSpPr/>
          <p:nvPr/>
        </p:nvCxnSpPr>
        <p:spPr>
          <a:xfrm>
            <a:off x="2521258" y="2831977"/>
            <a:ext cx="9404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4CB9139E-B0E9-A12F-83C1-8647B52C949E}"/>
              </a:ext>
            </a:extLst>
          </p:cNvPr>
          <p:cNvCxnSpPr/>
          <p:nvPr/>
        </p:nvCxnSpPr>
        <p:spPr>
          <a:xfrm>
            <a:off x="2521258" y="4048014"/>
            <a:ext cx="9404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B4406397-5C90-AD75-6C31-2E5718CA3326}"/>
              </a:ext>
            </a:extLst>
          </p:cNvPr>
          <p:cNvCxnSpPr/>
          <p:nvPr/>
        </p:nvCxnSpPr>
        <p:spPr>
          <a:xfrm>
            <a:off x="2497583" y="5322379"/>
            <a:ext cx="9404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áromszög 35">
            <a:extLst>
              <a:ext uri="{FF2B5EF4-FFF2-40B4-BE49-F238E27FC236}">
                <a16:creationId xmlns:a16="http://schemas.microsoft.com/office/drawing/2014/main" id="{89BD0975-02F6-4E76-831B-339EEA5FEF3A}"/>
              </a:ext>
            </a:extLst>
          </p:cNvPr>
          <p:cNvSpPr/>
          <p:nvPr/>
        </p:nvSpPr>
        <p:spPr>
          <a:xfrm rot="5400000">
            <a:off x="7123744" y="2148805"/>
            <a:ext cx="1057614" cy="230820"/>
          </a:xfrm>
          <a:prstGeom prst="triangle">
            <a:avLst>
              <a:gd name="adj" fmla="val 491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Háromszög 36">
            <a:extLst>
              <a:ext uri="{FF2B5EF4-FFF2-40B4-BE49-F238E27FC236}">
                <a16:creationId xmlns:a16="http://schemas.microsoft.com/office/drawing/2014/main" id="{CBE3CC78-E6D6-ABD0-FF08-02E8981A8767}"/>
              </a:ext>
            </a:extLst>
          </p:cNvPr>
          <p:cNvSpPr/>
          <p:nvPr/>
        </p:nvSpPr>
        <p:spPr>
          <a:xfrm rot="5400000">
            <a:off x="7123744" y="3374149"/>
            <a:ext cx="1057614" cy="230820"/>
          </a:xfrm>
          <a:prstGeom prst="triangle">
            <a:avLst>
              <a:gd name="adj" fmla="val 491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Háromszög 37">
            <a:extLst>
              <a:ext uri="{FF2B5EF4-FFF2-40B4-BE49-F238E27FC236}">
                <a16:creationId xmlns:a16="http://schemas.microsoft.com/office/drawing/2014/main" id="{EF30AD5B-F931-D321-6ADE-A6333BDE4047}"/>
              </a:ext>
            </a:extLst>
          </p:cNvPr>
          <p:cNvSpPr/>
          <p:nvPr/>
        </p:nvSpPr>
        <p:spPr>
          <a:xfrm rot="5400000">
            <a:off x="7123744" y="4550233"/>
            <a:ext cx="1057614" cy="230820"/>
          </a:xfrm>
          <a:prstGeom prst="triangle">
            <a:avLst>
              <a:gd name="adj" fmla="val 491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Háromszög 38">
            <a:extLst>
              <a:ext uri="{FF2B5EF4-FFF2-40B4-BE49-F238E27FC236}">
                <a16:creationId xmlns:a16="http://schemas.microsoft.com/office/drawing/2014/main" id="{03E228DC-623C-3844-AE21-C68625607F6E}"/>
              </a:ext>
            </a:extLst>
          </p:cNvPr>
          <p:cNvSpPr/>
          <p:nvPr/>
        </p:nvSpPr>
        <p:spPr>
          <a:xfrm rot="5400000">
            <a:off x="7123744" y="5814328"/>
            <a:ext cx="1057614" cy="230820"/>
          </a:xfrm>
          <a:prstGeom prst="triangle">
            <a:avLst>
              <a:gd name="adj" fmla="val 491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272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1FE547-8AA1-0332-6CAA-966E2103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recommendations for “Freshly” to establish their identity as a company, raise brand awareness and product popularity</a:t>
            </a:r>
            <a:br>
              <a:rPr lang="hu-H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drivers divided into brand and product undertakings</a:t>
            </a:r>
            <a:endParaRPr lang="hu-HU" dirty="0">
              <a:solidFill>
                <a:schemeClr val="accent2"/>
              </a:solidFill>
            </a:endParaRP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6DBFE26-5684-D17F-520C-058A21A7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3C4747-EA28-569E-0B39-C839DAE6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7</a:t>
            </a:fld>
            <a:endParaRPr lang="pl-PL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9BEBEA4-ECF9-F6E6-D4E0-D3AA7F9D522F}"/>
              </a:ext>
            </a:extLst>
          </p:cNvPr>
          <p:cNvSpPr/>
          <p:nvPr/>
        </p:nvSpPr>
        <p:spPr>
          <a:xfrm>
            <a:off x="254490" y="1591067"/>
            <a:ext cx="1997107" cy="704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Educate and inform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78282E08-2ACE-59B2-F76D-CDECFEABB668}"/>
              </a:ext>
            </a:extLst>
          </p:cNvPr>
          <p:cNvSpPr/>
          <p:nvPr/>
        </p:nvSpPr>
        <p:spPr>
          <a:xfrm>
            <a:off x="3479057" y="1591067"/>
            <a:ext cx="1997107" cy="704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Promote healthy lifestyle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4A3205C-8DFA-8D87-D661-205BF5E968F4}"/>
              </a:ext>
            </a:extLst>
          </p:cNvPr>
          <p:cNvSpPr/>
          <p:nvPr/>
        </p:nvSpPr>
        <p:spPr>
          <a:xfrm>
            <a:off x="6711336" y="1602726"/>
            <a:ext cx="1997107" cy="704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 juice composition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5397D4A8-F7B7-CAAC-B92D-31CEB06F6085}"/>
              </a:ext>
            </a:extLst>
          </p:cNvPr>
          <p:cNvSpPr/>
          <p:nvPr/>
        </p:nvSpPr>
        <p:spPr>
          <a:xfrm>
            <a:off x="9928193" y="1591067"/>
            <a:ext cx="1997107" cy="704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Rebrand, establish identity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D5BE5BFE-55A5-7578-5D20-9F1508305202}"/>
              </a:ext>
            </a:extLst>
          </p:cNvPr>
          <p:cNvSpPr/>
          <p:nvPr/>
        </p:nvSpPr>
        <p:spPr>
          <a:xfrm>
            <a:off x="254491" y="2610034"/>
            <a:ext cx="1997106" cy="195277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Demystify what causes diseases and what sugars are in your product</a:t>
            </a:r>
            <a:endParaRPr lang="hu-HU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 about daily calorie limits</a:t>
            </a:r>
            <a:endParaRPr lang="hu-HU" sz="1400" dirty="0">
              <a:solidFill>
                <a:schemeClr val="tx1"/>
              </a:solidFill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417EC640-80D6-72CC-0FFB-C4545F260234}"/>
              </a:ext>
            </a:extLst>
          </p:cNvPr>
          <p:cNvSpPr/>
          <p:nvPr/>
        </p:nvSpPr>
        <p:spPr>
          <a:xfrm>
            <a:off x="3487197" y="2610036"/>
            <a:ext cx="1997106" cy="195277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Become an ambassador of a healthy event</a:t>
            </a:r>
            <a:endParaRPr lang="hu-HU" sz="14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Launch a campaign promoting healthy lifestyle branded by „Freshly”</a:t>
            </a:r>
            <a:endParaRPr lang="hu-HU" sz="14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hu-HU" dirty="0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B020BBB1-EB3C-F13A-518B-9B5F7A01BEC9}"/>
              </a:ext>
            </a:extLst>
          </p:cNvPr>
          <p:cNvSpPr/>
          <p:nvPr/>
        </p:nvSpPr>
        <p:spPr>
          <a:xfrm>
            <a:off x="6707694" y="2610036"/>
            <a:ext cx="1997107" cy="195277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Stay in compliance with government standards</a:t>
            </a:r>
            <a:endParaRPr lang="hu-HU" sz="14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Add organic nutrients, widen your product range</a:t>
            </a:r>
            <a:endParaRPr lang="hu-HU" sz="14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hu-HU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8F31236C-1387-8D4B-1B65-47682C61000D}"/>
              </a:ext>
            </a:extLst>
          </p:cNvPr>
          <p:cNvSpPr/>
          <p:nvPr/>
        </p:nvSpPr>
        <p:spPr>
          <a:xfrm>
            <a:off x="9928192" y="2610035"/>
            <a:ext cx="1997105" cy="195277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Cater to a younger audience (20-39)</a:t>
            </a:r>
            <a:endParaRPr lang="hu-HU" sz="14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Form healthy habits</a:t>
            </a:r>
            <a:endParaRPr lang="hu-HU" sz="14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Add value to their lives</a:t>
            </a:r>
            <a:endParaRPr lang="hu-HU" sz="14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hu-HU" dirty="0"/>
          </a:p>
        </p:txBody>
      </p:sp>
      <p:sp>
        <p:nvSpPr>
          <p:cNvPr id="13" name="Bal oldali szögletes zárójel 12">
            <a:extLst>
              <a:ext uri="{FF2B5EF4-FFF2-40B4-BE49-F238E27FC236}">
                <a16:creationId xmlns:a16="http://schemas.microsoft.com/office/drawing/2014/main" id="{C374BFBB-9E7E-AB49-A366-32F3295C5FA3}"/>
              </a:ext>
            </a:extLst>
          </p:cNvPr>
          <p:cNvSpPr/>
          <p:nvPr/>
        </p:nvSpPr>
        <p:spPr>
          <a:xfrm rot="16200000">
            <a:off x="9171986" y="3121221"/>
            <a:ext cx="257705" cy="325514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Bal oldali szögletes zárójel 13">
            <a:extLst>
              <a:ext uri="{FF2B5EF4-FFF2-40B4-BE49-F238E27FC236}">
                <a16:creationId xmlns:a16="http://schemas.microsoft.com/office/drawing/2014/main" id="{9A28F577-5B55-83B8-D07E-3408BA00E332}"/>
              </a:ext>
            </a:extLst>
          </p:cNvPr>
          <p:cNvSpPr/>
          <p:nvPr/>
        </p:nvSpPr>
        <p:spPr>
          <a:xfrm rot="16200000">
            <a:off x="2698344" y="3057254"/>
            <a:ext cx="257705" cy="338308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Ábra 15" descr="Könyvek körvonalas">
            <a:extLst>
              <a:ext uri="{FF2B5EF4-FFF2-40B4-BE49-F238E27FC236}">
                <a16:creationId xmlns:a16="http://schemas.microsoft.com/office/drawing/2014/main" id="{9E8B750E-660C-FA1E-7229-0393BE013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168" y="1996958"/>
            <a:ext cx="457200" cy="348449"/>
          </a:xfrm>
          <a:prstGeom prst="rect">
            <a:avLst/>
          </a:prstGeom>
        </p:spPr>
      </p:pic>
      <p:pic>
        <p:nvPicPr>
          <p:cNvPr id="18" name="Ábra 17" descr="Egészségügy körvonalas">
            <a:extLst>
              <a:ext uri="{FF2B5EF4-FFF2-40B4-BE49-F238E27FC236}">
                <a16:creationId xmlns:a16="http://schemas.microsoft.com/office/drawing/2014/main" id="{00B10482-23B0-D561-17E6-E2CA5731E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9233" y="1944675"/>
            <a:ext cx="542526" cy="457200"/>
          </a:xfrm>
          <a:prstGeom prst="rect">
            <a:avLst/>
          </a:prstGeom>
        </p:spPr>
      </p:pic>
      <p:pic>
        <p:nvPicPr>
          <p:cNvPr id="20" name="Ábra 19" descr="Alma körvonalas">
            <a:extLst>
              <a:ext uri="{FF2B5EF4-FFF2-40B4-BE49-F238E27FC236}">
                <a16:creationId xmlns:a16="http://schemas.microsoft.com/office/drawing/2014/main" id="{0F82A29E-7F67-F638-648D-661DC21DCC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6007" y="1914892"/>
            <a:ext cx="457200" cy="457200"/>
          </a:xfrm>
          <a:prstGeom prst="rect">
            <a:avLst/>
          </a:prstGeom>
        </p:spPr>
      </p:pic>
      <p:pic>
        <p:nvPicPr>
          <p:cNvPr id="22" name="Ábra 21" descr="Üzleti növekedés körvonalas">
            <a:extLst>
              <a:ext uri="{FF2B5EF4-FFF2-40B4-BE49-F238E27FC236}">
                <a16:creationId xmlns:a16="http://schemas.microsoft.com/office/drawing/2014/main" id="{1C7A7570-A2D3-8FCC-4338-EB98EACD66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28192" y="1888207"/>
            <a:ext cx="457200" cy="457200"/>
          </a:xfrm>
          <a:prstGeom prst="rect">
            <a:avLst/>
          </a:prstGeom>
        </p:spPr>
      </p:pic>
      <p:sp>
        <p:nvSpPr>
          <p:cNvPr id="23" name="Szövegdoboz 22">
            <a:extLst>
              <a:ext uri="{FF2B5EF4-FFF2-40B4-BE49-F238E27FC236}">
                <a16:creationId xmlns:a16="http://schemas.microsoft.com/office/drawing/2014/main" id="{F0C4E5D6-0FFA-41F0-2D7A-CC23675BDAF8}"/>
              </a:ext>
            </a:extLst>
          </p:cNvPr>
          <p:cNvSpPr txBox="1"/>
          <p:nvPr/>
        </p:nvSpPr>
        <p:spPr>
          <a:xfrm>
            <a:off x="1842301" y="4934781"/>
            <a:ext cx="181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Brand</a:t>
            </a:r>
            <a:r>
              <a:rPr lang="hu-HU" dirty="0"/>
              <a:t> </a:t>
            </a:r>
            <a:r>
              <a:rPr lang="hu-HU" dirty="0" err="1"/>
              <a:t>awarness</a:t>
            </a:r>
            <a:endParaRPr lang="hu-HU" dirty="0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46AE6F62-B625-EEB6-D6BE-EE2B1A9D60D3}"/>
              </a:ext>
            </a:extLst>
          </p:cNvPr>
          <p:cNvSpPr txBox="1"/>
          <p:nvPr/>
        </p:nvSpPr>
        <p:spPr>
          <a:xfrm>
            <a:off x="8426389" y="4917692"/>
            <a:ext cx="20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populiary</a:t>
            </a:r>
            <a:endParaRPr lang="hu-HU" dirty="0"/>
          </a:p>
        </p:txBody>
      </p: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73B1E2FE-D72B-8343-A538-0E65C7CCA023}"/>
              </a:ext>
            </a:extLst>
          </p:cNvPr>
          <p:cNvCxnSpPr>
            <a:stCxn id="23" idx="0"/>
            <a:endCxn id="23" idx="0"/>
          </p:cNvCxnSpPr>
          <p:nvPr/>
        </p:nvCxnSpPr>
        <p:spPr>
          <a:xfrm>
            <a:off x="2751399" y="49347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67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6ED495-78A8-9A9F-F32E-BEE50023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3206"/>
            <a:ext cx="11658600" cy="600174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u-HU" dirty="0" err="1"/>
              <a:t>References</a:t>
            </a:r>
            <a:r>
              <a:rPr lang="hu-HU" dirty="0"/>
              <a:t>:</a:t>
            </a:r>
            <a:br>
              <a:rPr lang="hu-HU" dirty="0"/>
            </a:b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https://www.cdc.gov/healthyweight/healthy_eating/water-and-healthier-drinks.html</a:t>
            </a:r>
            <a:b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https://www.dietaryguidelines.gov/sites/default/files/2020-12/Dietary_Guidelines_for_Americans_2020-2025.pdf#page=48</a:t>
            </a:r>
            <a:b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https://www.cdc.gov/healthyweight/healthy_eating/drinks.html</a:t>
            </a:r>
            <a:b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https://www.cdc.gov/obesity/downloads/early-childhood-drinking-water-toolkit-final-508reduced.pdf</a:t>
            </a:r>
            <a:b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https://www.statista.com/statistics/387199/us-consumption-share-of-beverages-by-segment/</a:t>
            </a:r>
            <a:b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https://www.cdc.gov/nchs/products/databriefs/db376.htm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https://www.statista.com/statistics/387199/us-consumption-share-of-beverages-by-segment/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https://bottledwater.org/bottled-water-consumption-shift/</a:t>
            </a:r>
            <a:b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https://bottledwater.org/bottled-water-advertising/</a:t>
            </a:r>
            <a:b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thanks to:</a:t>
            </a:r>
            <a:b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 would like to thank Joe Joel for sharing information about bottled water and fruit juice sales within His company “Juicer”.</a:t>
            </a:r>
            <a:b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A753688-74E9-FD8E-A2AB-EB1ADA1F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0114F36-C65F-6DCA-D351-D2227098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711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B40218C-16EC-6418-89E1-2B0CACB5F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229" y="1622724"/>
            <a:ext cx="7156298" cy="1309371"/>
          </a:xfrm>
        </p:spPr>
        <p:txBody>
          <a:bodyPr anchor="b" anchorCtr="0"/>
          <a:lstStyle/>
          <a:p>
            <a:r>
              <a:rPr lang="pl-PL" dirty="0"/>
              <a:t>Reinventing “Freshly” company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CF95D5B-3371-88BF-7DF0-0459120F8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623" y="3196256"/>
            <a:ext cx="2782044" cy="1091882"/>
          </a:xfrm>
        </p:spPr>
        <p:txBody>
          <a:bodyPr/>
          <a:lstStyle/>
          <a:p>
            <a:pPr algn="r"/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listening</a:t>
            </a:r>
            <a:b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Ready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l-PL" dirty="0"/>
          </a:p>
        </p:txBody>
      </p:sp>
      <p:pic>
        <p:nvPicPr>
          <p:cNvPr id="3" name="Kép helye 2" descr="A képen ital, gyümölcslé, étel, koktél látható&#10;&#10;Automatikusan generált leírás">
            <a:extLst>
              <a:ext uri="{FF2B5EF4-FFF2-40B4-BE49-F238E27FC236}">
                <a16:creationId xmlns:a16="http://schemas.microsoft.com/office/drawing/2014/main" id="{73526B6A-66A7-E144-0BF1-79F47472E8F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9" r="14219"/>
          <a:stretch>
            <a:fillRect/>
          </a:stretch>
        </p:blipFill>
        <p:spPr>
          <a:xfrm>
            <a:off x="8920162" y="0"/>
            <a:ext cx="3271838" cy="6858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F8975FC-B6E3-13C7-E77C-4B2FCF3B98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7592" y="3942063"/>
            <a:ext cx="2632075" cy="692150"/>
          </a:xfrm>
        </p:spPr>
        <p:txBody>
          <a:bodyPr/>
          <a:lstStyle/>
          <a:p>
            <a:pPr algn="r"/>
            <a:r>
              <a:rPr lang="pl-PL" dirty="0"/>
              <a:t>Dec 2041</a:t>
            </a:r>
          </a:p>
        </p:txBody>
      </p:sp>
      <p:pic>
        <p:nvPicPr>
          <p:cNvPr id="5" name="Kép 4" descr="A képen Betűtípus, Grafika, Grafikus tervezés, embléma látható&#10;&#10;Automatikusan generált leírás">
            <a:extLst>
              <a:ext uri="{FF2B5EF4-FFF2-40B4-BE49-F238E27FC236}">
                <a16:creationId xmlns:a16="http://schemas.microsoft.com/office/drawing/2014/main" id="{FEE25410-FEA0-48FA-48C5-5D5F2CED1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88" y="4673600"/>
            <a:ext cx="2116995" cy="645628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2A0082CB-976E-D744-AD80-95B8573790B6}"/>
              </a:ext>
            </a:extLst>
          </p:cNvPr>
          <p:cNvSpPr txBox="1"/>
          <p:nvPr/>
        </p:nvSpPr>
        <p:spPr>
          <a:xfrm>
            <a:off x="749188" y="5198675"/>
            <a:ext cx="31521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material is confidential. All rights reserved</a:t>
            </a:r>
            <a:r>
              <a:rPr lang="hu-H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275978"/>
      </p:ext>
    </p:extLst>
  </p:cSld>
  <p:clrMapOvr>
    <a:masterClrMapping/>
  </p:clrMapOvr>
</p:sld>
</file>

<file path=ppt/theme/theme1.xml><?xml version="1.0" encoding="utf-8"?>
<a:theme xmlns:a="http://schemas.openxmlformats.org/drawingml/2006/main" name="Red_LatoLato">
  <a:themeElements>
    <a:clrScheme name="Red_paradise #1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902B20"/>
      </a:accent1>
      <a:accent2>
        <a:srgbClr val="C0392B"/>
      </a:accent2>
      <a:accent3>
        <a:srgbClr val="CE4E41"/>
      </a:accent3>
      <a:accent4>
        <a:srgbClr val="DC6E62"/>
      </a:accent4>
      <a:accent5>
        <a:srgbClr val="E28A81"/>
      </a:accent5>
      <a:accent6>
        <a:srgbClr val="EEB7B1"/>
      </a:accent6>
      <a:hlink>
        <a:srgbClr val="F33B48"/>
      </a:hlink>
      <a:folHlink>
        <a:srgbClr val="FFC000"/>
      </a:folHlink>
    </a:clrScheme>
    <a:fontScheme name="Double 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_LatoLato" id="{8B212F91-4146-40F1-BC34-76DF8B98D172}" vid="{37366455-6A5D-4DF4-9985-344F6C9C5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Red_LatoLato</Template>
  <TotalTime>374</TotalTime>
  <Words>929</Words>
  <Application>Microsoft Office PowerPoint</Application>
  <PresentationFormat>Szélesvásznú</PresentationFormat>
  <Paragraphs>98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Lato</vt:lpstr>
      <vt:lpstr>Red_LatoLato</vt:lpstr>
      <vt:lpstr>Reinventing “Freshly” company</vt:lpstr>
      <vt:lpstr>You have a choice: </vt:lpstr>
      <vt:lpstr>“Freshly” Fruit Juice sales experience significant decrease due to healthier alternatives</vt:lpstr>
      <vt:lpstr>Increasing water and nutrient-rich beverage consumption is a challenge for sweetened drinks</vt:lpstr>
      <vt:lpstr>As previous year sales show, “Freshly” Fruit Beverage won’t be sustainable for the company in its current form </vt:lpstr>
      <vt:lpstr>Age 20-market to be the most appropriate and reachable target for “Freshly” to reestablish brand position and reinvigorate sales</vt:lpstr>
      <vt:lpstr>4 recommendations for “Freshly” to establish their identity as a company, raise brand awareness and product popularity  Key drivers divided into brand and product undertakings</vt:lpstr>
      <vt:lpstr>References: https://www.cdc.gov/healthyweight/healthy_eating/water-and-healthier-drinks.html https://www.dietaryguidelines.gov/sites/default/files/2020-12/Dietary_Guidelines_for_Americans_2020-2025.pdf#page=48 https://www.cdc.gov/healthyweight/healthy_eating/drinks.html https://www.cdc.gov/obesity/downloads/early-childhood-drinking-water-toolkit-final-508reduced.pdf  https://www.statista.com/statistics/387199/us-consumption-share-of-beverages-by-segment/ https://www.cdc.gov/nchs/products/databriefs/db376.htm  https://www.statista.com/statistics/387199/us-consumption-share-of-beverages-by-segment/  https://bottledwater.org/bottled-water-consumption-shift/ https://bottledwater.org/bottled-water-advertising/   Special thanks to: Author would like to thank Joe Joel for sharing information about bottled water and fruit juice sales within His company “Juicer”. </vt:lpstr>
      <vt:lpstr>Reinventing “Freshly” company</vt:lpstr>
      <vt:lpstr>Executive Summary Slide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Horváth András</cp:lastModifiedBy>
  <cp:revision>9</cp:revision>
  <dcterms:created xsi:type="dcterms:W3CDTF">2022-08-30T07:57:18Z</dcterms:created>
  <dcterms:modified xsi:type="dcterms:W3CDTF">2024-10-30T13:55:24Z</dcterms:modified>
</cp:coreProperties>
</file>