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5G-New-Radio-N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84f4mP0u30" TargetMode="External"/><Relationship Id="rId2" Type="http://schemas.openxmlformats.org/officeDocument/2006/relationships/hyperlink" Target="https://www.techtarget.com/searchmobilecomputing/definition/MI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5633355_MIMO_Wireless_Communic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networking/definition/orthogonal-frequency-division-multiple-access-OFDM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networking/answer/What-is-5G-massive-MIMO-and-how-can-it-boost-bandwid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networking/definition/beamform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MIMO ANTENNAS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281175"/>
            <a:ext cx="5415035" cy="76352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SU-MIMO vs. </a:t>
            </a:r>
            <a:r>
              <a:rPr lang="en-US" b="1" dirty="0" smtClean="0">
                <a:effectLst/>
              </a:rPr>
              <a:t>MU-MIMO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036053"/>
            <a:ext cx="8246070" cy="41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281175"/>
            <a:ext cx="5415035" cy="763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MIMO's primary </a:t>
            </a:r>
            <a:r>
              <a:rPr lang="en-US" b="1" dirty="0" smtClean="0">
                <a:effectLst/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MIMO enables stronger signals. It bounces and reflects signals so a user device doesn't need to be in a clear line of sight.</a:t>
            </a:r>
          </a:p>
          <a:p>
            <a:r>
              <a:rPr lang="en-US" dirty="0"/>
              <a:t>Video and other large-scale content can travel over a network in large quantities. This content travels more quickly because MIMO supports greater throughput.</a:t>
            </a:r>
          </a:p>
          <a:p>
            <a:r>
              <a:rPr lang="en-US" dirty="0"/>
              <a:t>Many data streams improve visual and auditory quality. They also decrease the chance of lost data packets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586585"/>
            <a:ext cx="5486967" cy="305410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</a:rPr>
              <a:t>How massive MIMO systems are influencing the </a:t>
            </a:r>
            <a:r>
              <a:rPr lang="en-US" sz="2000" b="1" dirty="0" smtClean="0">
                <a:effectLst/>
              </a:rPr>
              <a:t>future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High network capacities. </a:t>
            </a:r>
            <a:r>
              <a:rPr lang="en-US" dirty="0"/>
              <a:t>Data travels to more users through the deployment of 5G New Radio (</a:t>
            </a:r>
            <a:r>
              <a:rPr lang="en-US" u="sng" dirty="0">
                <a:hlinkClick r:id="rId2"/>
              </a:rPr>
              <a:t>5G NR</a:t>
            </a:r>
            <a:r>
              <a:rPr lang="en-US" dirty="0"/>
              <a:t>). MU-MIMO and 5G NR enable more users to access data at the same frequency and time rates.</a:t>
            </a:r>
          </a:p>
          <a:p>
            <a:r>
              <a:rPr lang="en-US" b="1" dirty="0"/>
              <a:t>More coverage. </a:t>
            </a:r>
            <a:r>
              <a:rPr lang="en-US" dirty="0"/>
              <a:t>Users can soon expect high-speed data wherever they are, even at the edge of service areas. Using 3D beamforming, the coverage adapts to the user's movement and location.</a:t>
            </a:r>
          </a:p>
          <a:p>
            <a:r>
              <a:rPr lang="en-US" b="1" dirty="0"/>
              <a:t>Better user experience (UX). </a:t>
            </a:r>
            <a:r>
              <a:rPr lang="en-US" dirty="0"/>
              <a:t>Watching videos and uploading content is easier and faster. Massive MIMO and 5G technology transform UX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586585"/>
            <a:ext cx="5486967" cy="30541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/>
              </a:rPr>
              <a:t>References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What is MIMO (multiple input, multiple output)? (techtarget.com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youtu.be/g84f4mP0u30</a:t>
            </a:r>
            <a:endParaRPr lang="en-US" dirty="0" smtClean="0"/>
          </a:p>
          <a:p>
            <a:r>
              <a:rPr lang="en-US" dirty="0">
                <a:hlinkClick r:id="rId4"/>
              </a:rPr>
              <a:t>(PDF) MIMO: Wireless Communications (researchgate.net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What is MIMO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MIMO (Multiple input, Multiple output) </a:t>
            </a:r>
            <a:r>
              <a:rPr lang="en-US" dirty="0" smtClean="0"/>
              <a:t>: an antenna technology for wireless communications in which multiple inputs are used at both the transmitter and receiver.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4455"/>
            <a:ext cx="3817625" cy="18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6" y="433880"/>
            <a:ext cx="4890219" cy="76352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MIMO communication system high level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1" y="1335678"/>
            <a:ext cx="855148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using MIMO?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Minimize errors.</a:t>
            </a:r>
          </a:p>
          <a:p>
            <a:r>
              <a:rPr lang="en-US" dirty="0" smtClean="0"/>
              <a:t>Optimize data speed. (Spatial multiplexing)</a:t>
            </a:r>
          </a:p>
          <a:p>
            <a:r>
              <a:rPr lang="en-US" dirty="0" smtClean="0"/>
              <a:t>Improve capacity</a:t>
            </a:r>
            <a:r>
              <a:rPr lang="en-US" dirty="0"/>
              <a:t> </a:t>
            </a:r>
            <a:r>
              <a:rPr lang="en-US" dirty="0" smtClean="0"/>
              <a:t>by enabling data to travel over many signal baths at the same time.</a:t>
            </a:r>
          </a:p>
          <a:p>
            <a:r>
              <a:rPr lang="en-US" dirty="0" smtClean="0"/>
              <a:t>Create more stable connection and less congestion.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48966" y="1350110"/>
            <a:ext cx="8246070" cy="35122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6260" y="586585"/>
            <a:ext cx="4939494" cy="45811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The importance of MIMO for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25317" y="2178993"/>
            <a:ext cx="1527050" cy="1434484"/>
          </a:xfrm>
          <a:prstGeom prst="flowChartConnector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358908"/>
            <a:ext cx="1068935" cy="1068935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2663187" y="2143838"/>
            <a:ext cx="1527050" cy="1434484"/>
          </a:xfrm>
          <a:prstGeom prst="flowChartConnector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2326613"/>
            <a:ext cx="1068935" cy="1068935"/>
          </a:xfrm>
          <a:prstGeom prst="rect">
            <a:avLst/>
          </a:prstGeom>
        </p:spPr>
      </p:pic>
      <p:sp>
        <p:nvSpPr>
          <p:cNvPr id="11" name="Flowchart: Connector 10"/>
          <p:cNvSpPr/>
          <p:nvPr/>
        </p:nvSpPr>
        <p:spPr>
          <a:xfrm>
            <a:off x="4624933" y="2175020"/>
            <a:ext cx="1527050" cy="1434484"/>
          </a:xfrm>
          <a:prstGeom prst="flowChartConnector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2350009"/>
            <a:ext cx="1068935" cy="1068935"/>
          </a:xfrm>
          <a:prstGeom prst="rect">
            <a:avLst/>
          </a:prstGeom>
        </p:spPr>
      </p:pic>
      <p:sp>
        <p:nvSpPr>
          <p:cNvPr id="12" name="Flowchart: Connector 11"/>
          <p:cNvSpPr/>
          <p:nvPr/>
        </p:nvSpPr>
        <p:spPr>
          <a:xfrm>
            <a:off x="6786221" y="2167234"/>
            <a:ext cx="1527050" cy="1434484"/>
          </a:xfrm>
          <a:prstGeom prst="flowChartConnector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79" y="2330248"/>
            <a:ext cx="1068935" cy="10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LTE applications of MIMO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LTE </a:t>
            </a:r>
            <a:r>
              <a:rPr lang="en-US" dirty="0"/>
              <a:t>uses MIMO and </a:t>
            </a:r>
            <a:r>
              <a:rPr lang="en-US" dirty="0" smtClean="0"/>
              <a:t>(</a:t>
            </a:r>
            <a:r>
              <a:rPr lang="en-US" u="sng" dirty="0">
                <a:hlinkClick r:id="rId2"/>
              </a:rPr>
              <a:t>OFDM</a:t>
            </a:r>
            <a:r>
              <a:rPr lang="en-US" dirty="0"/>
              <a:t>) to increase speeds up to 100 megabits per second (mbps) and beyond</a:t>
            </a:r>
            <a:r>
              <a:rPr lang="en-US" dirty="0" smtClean="0"/>
              <a:t>.</a:t>
            </a:r>
          </a:p>
          <a:p>
            <a:r>
              <a:rPr lang="en-US" dirty="0"/>
              <a:t>These rates are double </a:t>
            </a:r>
            <a:r>
              <a:rPr lang="en-US" dirty="0" smtClean="0"/>
              <a:t>802.11a </a:t>
            </a:r>
            <a:r>
              <a:rPr lang="en-US" dirty="0"/>
              <a:t>Wi-Fi</a:t>
            </a:r>
            <a:r>
              <a:rPr lang="en-US" dirty="0" smtClean="0"/>
              <a:t>.</a:t>
            </a:r>
          </a:p>
          <a:p>
            <a:r>
              <a:rPr lang="en-US" dirty="0"/>
              <a:t>It separates the data into individual streams before transmission.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281175"/>
            <a:ext cx="5415035" cy="763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MIMO and 5G massive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massive 5G MIMO systems</a:t>
            </a:r>
            <a:r>
              <a:rPr lang="en-US" dirty="0"/>
              <a:t> use numerous small antennas to boost bandwidth to </a:t>
            </a:r>
            <a:r>
              <a:rPr lang="en-US" dirty="0" smtClean="0"/>
              <a:t>users </a:t>
            </a:r>
            <a:r>
              <a:rPr lang="en-US" dirty="0"/>
              <a:t>and support more users per antenna</a:t>
            </a:r>
            <a:r>
              <a:rPr lang="en-US" dirty="0" smtClean="0"/>
              <a:t>.</a:t>
            </a:r>
          </a:p>
          <a:p>
            <a:r>
              <a:rPr lang="en-US" dirty="0"/>
              <a:t>Unlike 4G MIMO, </a:t>
            </a:r>
            <a:r>
              <a:rPr lang="en-US" dirty="0" smtClean="0"/>
              <a:t>which uses a frequency division duplex (FDD) system for supporting multiple devices, 5G </a:t>
            </a:r>
            <a:r>
              <a:rPr lang="en-US" dirty="0"/>
              <a:t>massive MIMO uses a different setup called time division duplex (TDD).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281175"/>
            <a:ext cx="5415035" cy="76352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MIMO and </a:t>
            </a:r>
            <a:r>
              <a:rPr lang="en-US" b="1" dirty="0" smtClean="0">
                <a:effectLst/>
              </a:rPr>
              <a:t>beamforming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>
                <a:hlinkClick r:id="rId2"/>
              </a:rPr>
              <a:t>Beamforming</a:t>
            </a:r>
            <a:r>
              <a:rPr lang="en-US" dirty="0"/>
              <a:t> is an RF management technique that maximizes the signal power at the receiver by focusing broadcast data to specific users instead of a large area</a:t>
            </a:r>
            <a:r>
              <a:rPr lang="en-US" dirty="0" smtClean="0"/>
              <a:t>.</a:t>
            </a:r>
          </a:p>
          <a:p>
            <a:r>
              <a:rPr lang="en-US" dirty="0"/>
              <a:t>These can reach devices even if they're at the top of a high-rise, for example</a:t>
            </a:r>
            <a:r>
              <a:rPr lang="en-US" dirty="0" smtClean="0"/>
              <a:t>.</a:t>
            </a:r>
          </a:p>
          <a:p>
            <a:r>
              <a:rPr lang="en-US" dirty="0"/>
              <a:t> The beams prevent interference with other wireless signals and stay with users as they move throughout a given area.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" y="281175"/>
            <a:ext cx="5415035" cy="76352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MIMO and </a:t>
            </a:r>
            <a:r>
              <a:rPr lang="en-US" b="1" dirty="0" smtClean="0">
                <a:effectLst/>
              </a:rPr>
              <a:t>beamforming</a:t>
            </a:r>
            <a:endParaRPr lang="en-US" dirty="0"/>
          </a:p>
        </p:txBody>
      </p:sp>
      <p:pic>
        <p:nvPicPr>
          <p:cNvPr id="3" name="nj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49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9785" y="1073358"/>
            <a:ext cx="7024430" cy="36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39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MIMO ANTENNAS</vt:lpstr>
      <vt:lpstr>What is MIMO ?</vt:lpstr>
      <vt:lpstr>PowerPoint Presentation</vt:lpstr>
      <vt:lpstr>Why using MIMO?</vt:lpstr>
      <vt:lpstr>PowerPoint Presentation</vt:lpstr>
      <vt:lpstr>LTE applications of MIMO</vt:lpstr>
      <vt:lpstr>MIMO and 5G massive systems</vt:lpstr>
      <vt:lpstr>MIMO and beamforming</vt:lpstr>
      <vt:lpstr>MIMO and beamforming</vt:lpstr>
      <vt:lpstr>SU-MIMO vs. MU-MIMO</vt:lpstr>
      <vt:lpstr>MIMO's primary advantages</vt:lpstr>
      <vt:lpstr>How massive MIMO systems are influencing the 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2022-04-23T17:08:26Z</dcterms:modified>
</cp:coreProperties>
</file>