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Slab"/>
      <p:regular r:id="rId34"/>
      <p:bold r:id="rId35"/>
    </p:embeddedFon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Slab-bold.fntdata"/><Relationship Id="rId12" Type="http://schemas.openxmlformats.org/officeDocument/2006/relationships/slide" Target="slides/slide8.xml"/><Relationship Id="rId34" Type="http://schemas.openxmlformats.org/officeDocument/2006/relationships/font" Target="fonts/RobotoSlab-regular.fntdata"/><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Acho que vou colocar o outro conjunto de imagens aqui. Não coloquei pq achei reduntante, mas agora acho que pode ser uma boa, principalmente se vc não gostou da minha ideia de desenhar no quadro no slide do objetivo. </a:t>
            </a:r>
          </a:p>
          <a:p>
            <a:pPr lvl="0">
              <a:spcBef>
                <a:spcPts val="0"/>
              </a:spcBef>
              <a:buNone/>
            </a:pPr>
            <a:r>
              <a:t/>
            </a:r>
            <a:endParaRP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Acho que vou colocar o outro conjunto de imagens aqui. Não coloquei pq achei reduntante, mas agora acho que pode ser uma boa, principalmente se vc não gostou da minha ideia de desenhar no quadro no slide do objetivo.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Dê uma olhada nesta figura. Acho que dá pra ver melhor a diferença entre um e outro.</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Hosana, depois vc completa com o que vc já tinha em mente aqui.</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Falar sobre a diferença entre cortar algo de qualquer jeito e cortar tentando aproveitar o máximo possível de material. Pode ser viagem minha, mas desenhar no quadro um padrão de corte otimizado e outro não otimizado pode ser interessante… ou não.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Linkar essas partes com fotos desse tipo de indústria pode prender a atenção dos ouvintes.</a:t>
            </a:r>
          </a:p>
          <a:p>
            <a:pPr lvl="0" rtl="0">
              <a:spcBef>
                <a:spcPts val="0"/>
              </a:spcBef>
              <a:buNone/>
            </a:pPr>
            <a:r>
              <a:t/>
            </a:r>
            <a:endParaRPr/>
          </a:p>
          <a:p>
            <a:pPr lvl="0" rtl="0">
              <a:spcBef>
                <a:spcPts val="0"/>
              </a:spcBef>
              <a:buNone/>
            </a:pPr>
            <a:r>
              <a:rPr lang="en"/>
              <a:t>Dificuldades de encontrar algo desse tipo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Linkar essas partes com fotos desse tipo de indústria pode prender a atenção dos ouvintes.</a:t>
            </a:r>
          </a:p>
          <a:p>
            <a:pPr lvl="0">
              <a:spcBef>
                <a:spcPts val="0"/>
              </a:spcBef>
              <a:buNone/>
            </a:pPr>
            <a:r>
              <a:t/>
            </a:r>
            <a:endParaRPr/>
          </a:p>
          <a:p>
            <a:pPr lvl="0" rtl="0">
              <a:spcBef>
                <a:spcPts val="0"/>
              </a:spcBef>
              <a:buNone/>
            </a:pPr>
            <a:r>
              <a:rPr lang="en"/>
              <a:t>Dificuldades de encontrar algo desse tipo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Achei esse exemplo de aplicação...em uma indústria de móveis, por exemplo, quando vc precisa produzir uma cômoda, devido a encomenda pelo cliente, vc precisa produzir as peças que compõem esta cômoda. Vc possui a matéria prima que seria as placas de madeira ou algo do gênero e nelas vc precisa realizar os cortes de modo que possa produzir essas peças requeridas pela demanda. Isso parece um exemplo de problema tridimensional, devido a expessura considerada, mas como aqui querermos mostrar um exemplo real com imagens…</a:t>
            </a:r>
          </a:p>
          <a:p>
            <a:pPr lvl="0">
              <a:spcBef>
                <a:spcPts val="0"/>
              </a:spcBef>
              <a:buNone/>
            </a:pPr>
            <a:r>
              <a:t/>
            </a:r>
            <a:endParaRPr/>
          </a:p>
          <a:p>
            <a:pPr lvl="0">
              <a:spcBef>
                <a:spcPts val="0"/>
              </a:spcBef>
              <a:buNone/>
            </a:pPr>
            <a:r>
              <a:rPr lang="en"/>
              <a:t>No momento não to conseguindo achar imagens que possam representar um exemplo de problema bidimensional…</a:t>
            </a:r>
          </a:p>
          <a:p>
            <a:pPr lvl="0">
              <a:spcBef>
                <a:spcPts val="0"/>
              </a:spcBef>
              <a:buNone/>
            </a:pPr>
            <a:r>
              <a:t/>
            </a:r>
            <a:endParaRPr/>
          </a:p>
          <a:p>
            <a:pPr lvl="0" rtl="0">
              <a:spcBef>
                <a:spcPts val="0"/>
              </a:spcBef>
              <a:buNone/>
            </a:pPr>
            <a:r>
              <a:rPr lang="en"/>
              <a:t>Poderia aproveitar aquele exemplo de imagem da bobina que eu tinha colocado aqui...mas eu ainda não descobri qual a finalidade de vc dividir o papel daquela forma. Se formos explicar exemplos reais, devemos dizer pra qual finalidade vc precisa cortar a matéria prima em partes...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Linkar essas partes com fotos desse tipo de indústria pode prender a atenção dos ouvintes.</a:t>
            </a:r>
          </a:p>
          <a:p>
            <a:pPr lvl="0" rtl="0">
              <a:spcBef>
                <a:spcPts val="0"/>
              </a:spcBef>
              <a:buNone/>
            </a:pPr>
            <a:r>
              <a:t/>
            </a:r>
            <a:endParaRPr/>
          </a:p>
          <a:p>
            <a:pPr lvl="0" rtl="0">
              <a:spcBef>
                <a:spcPts val="0"/>
              </a:spcBef>
              <a:buNone/>
            </a:pPr>
            <a:r>
              <a:rPr lang="en"/>
              <a:t>Dificuldades de encontrar algo desse tipo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Linkar essas partes com fotos desse tipo de indústria pode prender a atenção dos ouvintes.</a:t>
            </a:r>
          </a:p>
          <a:p>
            <a:pPr lvl="0" rtl="0">
              <a:spcBef>
                <a:spcPts val="0"/>
              </a:spcBef>
              <a:buNone/>
            </a:pPr>
            <a:r>
              <a:t/>
            </a:r>
            <a:endParaRPr/>
          </a:p>
          <a:p>
            <a:pPr lvl="0" rtl="0">
              <a:spcBef>
                <a:spcPts val="0"/>
              </a:spcBef>
              <a:buNone/>
            </a:pPr>
            <a:r>
              <a:rPr lang="en"/>
              <a:t>Dificuldades de encontrar algo desse tipo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8.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0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0" y="819425"/>
            <a:ext cx="6665400" cy="1953900"/>
          </a:xfrm>
          <a:prstGeom prst="rect">
            <a:avLst/>
          </a:prstGeom>
        </p:spPr>
        <p:txBody>
          <a:bodyPr anchorCtr="0" anchor="b" bIns="91425" lIns="91425" rIns="91425" tIns="91425">
            <a:noAutofit/>
          </a:bodyPr>
          <a:lstStyle/>
          <a:p>
            <a:pPr lvl="0">
              <a:spcBef>
                <a:spcPts val="0"/>
              </a:spcBef>
              <a:buNone/>
            </a:pPr>
            <a:r>
              <a:rPr lang="en">
                <a:solidFill>
                  <a:schemeClr val="lt1"/>
                </a:solidFill>
              </a:rPr>
              <a:t>Problema de Corte Bidimensional Não Guilhotinado</a:t>
            </a:r>
          </a:p>
        </p:txBody>
      </p:sp>
      <p:sp>
        <p:nvSpPr>
          <p:cNvPr id="64" name="Shape 64"/>
          <p:cNvSpPr txBox="1"/>
          <p:nvPr>
            <p:ph idx="1" type="subTitle"/>
          </p:nvPr>
        </p:nvSpPr>
        <p:spPr>
          <a:xfrm>
            <a:off x="1680301" y="3451375"/>
            <a:ext cx="5783400" cy="909000"/>
          </a:xfrm>
          <a:prstGeom prst="rect">
            <a:avLst/>
          </a:prstGeom>
        </p:spPr>
        <p:txBody>
          <a:bodyPr anchorCtr="0" anchor="t" bIns="91425" lIns="91425" rIns="91425" tIns="91425">
            <a:noAutofit/>
          </a:bodyPr>
          <a:lstStyle/>
          <a:p>
            <a:pPr lvl="0" algn="r">
              <a:spcBef>
                <a:spcPts val="0"/>
              </a:spcBef>
              <a:buNone/>
            </a:pPr>
            <a:r>
              <a:rPr lang="en">
                <a:solidFill>
                  <a:schemeClr val="accent2"/>
                </a:solidFill>
              </a:rPr>
              <a:t>Hosana Gomes Pinto</a:t>
            </a:r>
          </a:p>
          <a:p>
            <a:pPr lvl="0" algn="r">
              <a:spcBef>
                <a:spcPts val="0"/>
              </a:spcBef>
              <a:buNone/>
            </a:pPr>
            <a:r>
              <a:rPr lang="en">
                <a:solidFill>
                  <a:schemeClr val="accent2"/>
                </a:solidFill>
              </a:rPr>
              <a:t>Lívia de Azevedo da Silva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Motivação</a:t>
            </a:r>
          </a:p>
        </p:txBody>
      </p:sp>
      <p:sp>
        <p:nvSpPr>
          <p:cNvPr id="124" name="Shape 124"/>
          <p:cNvSpPr txBox="1"/>
          <p:nvPr>
            <p:ph idx="1" type="body"/>
          </p:nvPr>
        </p:nvSpPr>
        <p:spPr>
          <a:xfrm>
            <a:off x="387900" y="1512774"/>
            <a:ext cx="8368200" cy="3078900"/>
          </a:xfrm>
          <a:prstGeom prst="rect">
            <a:avLst/>
          </a:prstGeom>
        </p:spPr>
        <p:txBody>
          <a:bodyPr anchorCtr="0" anchor="t" bIns="91425" lIns="91425" rIns="91425" tIns="91425">
            <a:noAutofit/>
          </a:bodyPr>
          <a:lstStyle/>
          <a:p>
            <a:pPr indent="-228600" lvl="0" marL="457200" rtl="0">
              <a:spcBef>
                <a:spcPts val="0"/>
              </a:spcBef>
              <a:buClr>
                <a:schemeClr val="accent2"/>
              </a:buClr>
              <a:buChar char="-"/>
            </a:pPr>
            <a:r>
              <a:rPr lang="en">
                <a:solidFill>
                  <a:schemeClr val="accent2"/>
                </a:solidFill>
              </a:rPr>
              <a:t>Um corte não otimizado ocasiona em:</a:t>
            </a:r>
          </a:p>
          <a:p>
            <a:pPr lvl="0" rtl="0">
              <a:spcBef>
                <a:spcPts val="0"/>
              </a:spcBef>
              <a:buNone/>
            </a:pPr>
            <a:r>
              <a:rPr lang="en">
                <a:solidFill>
                  <a:schemeClr val="accent2"/>
                </a:solidFill>
              </a:rPr>
              <a:t>  </a:t>
            </a:r>
            <a:r>
              <a:rPr lang="en">
                <a:solidFill>
                  <a:schemeClr val="lt1"/>
                </a:solidFill>
              </a:rPr>
              <a:t>        -     Desperdício de material</a:t>
            </a:r>
          </a:p>
          <a:p>
            <a:pPr lvl="0" rtl="0">
              <a:spcBef>
                <a:spcPts val="0"/>
              </a:spcBef>
              <a:buNone/>
            </a:pPr>
            <a:r>
              <a:rPr lang="en">
                <a:solidFill>
                  <a:schemeClr val="lt1"/>
                </a:solidFill>
              </a:rPr>
              <a:t>          -     Prejuízo financeiro</a:t>
            </a:r>
          </a:p>
          <a:p>
            <a:pPr indent="0" lvl="0" marL="0" rtl="0">
              <a:spcBef>
                <a:spcPts val="0"/>
              </a:spcBef>
              <a:buNone/>
            </a:pPr>
            <a:r>
              <a:rPr lang="en">
                <a:solidFill>
                  <a:schemeClr val="accent2"/>
                </a:solidFill>
              </a:rPr>
              <a:t>   -	Um corte otimizado:</a:t>
            </a:r>
          </a:p>
          <a:p>
            <a:pPr lvl="0" rtl="0">
              <a:spcBef>
                <a:spcPts val="0"/>
              </a:spcBef>
              <a:buNone/>
            </a:pPr>
            <a:r>
              <a:rPr lang="en">
                <a:solidFill>
                  <a:schemeClr val="lt1"/>
                </a:solidFill>
              </a:rPr>
              <a:t>	   -    Gera melhor aproveitamento da matéria-prima</a:t>
            </a:r>
          </a:p>
          <a:p>
            <a:pPr indent="0" lvl="0" marL="457200" rtl="0">
              <a:spcBef>
                <a:spcPts val="0"/>
              </a:spcBef>
              <a:buNone/>
            </a:pPr>
            <a:r>
              <a:rPr lang="en">
                <a:solidFill>
                  <a:schemeClr val="lt1"/>
                </a:solidFill>
              </a:rPr>
              <a:t>   -	Aumenta a produção, com melhor qualidade e menor custo</a:t>
            </a:r>
          </a:p>
          <a:p>
            <a:pPr indent="0" lvl="0" marL="0" rtl="0">
              <a:spcBef>
                <a:spcPts val="0"/>
              </a:spcBef>
              <a:buNone/>
            </a:pPr>
            <a:r>
              <a:rPr lang="en">
                <a:solidFill>
                  <a:schemeClr val="lt1"/>
                </a:solidFill>
              </a:rPr>
              <a:t>          </a:t>
            </a:r>
          </a:p>
          <a:p>
            <a:pPr indent="0" lvl="0" marL="0" rtl="0">
              <a:spcBef>
                <a:spcPts val="0"/>
              </a:spcBef>
              <a:buNone/>
            </a:pPr>
            <a:r>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idx="1" type="body"/>
          </p:nvPr>
        </p:nvSpPr>
        <p:spPr>
          <a:xfrm>
            <a:off x="387900" y="1983549"/>
            <a:ext cx="8368200" cy="1343699"/>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sz="4000">
                <a:solidFill>
                  <a:schemeClr val="lt1"/>
                </a:solidFill>
                <a:latin typeface="Roboto Slab"/>
                <a:ea typeface="Roboto Slab"/>
                <a:cs typeface="Roboto Slab"/>
                <a:sym typeface="Roboto Slab"/>
              </a:rPr>
              <a:t>Problema de Corte </a:t>
            </a:r>
            <a:r>
              <a:rPr b="1" lang="en" sz="4100">
                <a:solidFill>
                  <a:schemeClr val="accent2"/>
                </a:solidFill>
                <a:latin typeface="Roboto Slab"/>
                <a:ea typeface="Roboto Slab"/>
                <a:cs typeface="Roboto Slab"/>
                <a:sym typeface="Roboto Slab"/>
              </a:rPr>
              <a:t>Bidimensional</a:t>
            </a:r>
            <a:r>
              <a:rPr lang="en" sz="4000">
                <a:solidFill>
                  <a:schemeClr val="lt1"/>
                </a:solidFill>
                <a:latin typeface="Roboto Slab"/>
                <a:ea typeface="Roboto Slab"/>
                <a:cs typeface="Roboto Slab"/>
                <a:sym typeface="Roboto Slab"/>
              </a:rPr>
              <a:t> Não Guilhotinado</a:t>
            </a:r>
          </a:p>
          <a:p>
            <a:pPr lvl="0" rtl="0">
              <a:lnSpc>
                <a:spcPct val="100000"/>
              </a:lnSpc>
              <a:spcBef>
                <a:spcPts val="0"/>
              </a:spcBef>
              <a:spcAft>
                <a:spcPts val="0"/>
              </a:spcAft>
              <a:buNone/>
            </a:pPr>
            <a:r>
              <a:rPr lang="en" sz="4000">
                <a:solidFill>
                  <a:schemeClr val="lt1"/>
                </a:solidFill>
                <a:latin typeface="Roboto Slab"/>
                <a:ea typeface="Roboto Slab"/>
                <a:cs typeface="Roboto Slab"/>
                <a:sym typeface="Roboto Slab"/>
              </a:rPr>
              <a:t>           </a:t>
            </a:r>
            <a:r>
              <a:rPr lang="en" sz="1400">
                <a:solidFill>
                  <a:schemeClr val="lt1"/>
                </a:solidFill>
                <a:latin typeface="Roboto Slab"/>
                <a:ea typeface="Roboto Slab"/>
                <a:cs typeface="Roboto Slab"/>
                <a:sym typeface="Roboto Slab"/>
              </a:rPr>
              <a:t>                                              </a:t>
            </a:r>
          </a:p>
          <a:p>
            <a:pPr lvl="0" rtl="0" algn="ctr">
              <a:lnSpc>
                <a:spcPct val="100000"/>
              </a:lnSpc>
              <a:spcBef>
                <a:spcPts val="0"/>
              </a:spcBef>
              <a:spcAft>
                <a:spcPts val="0"/>
              </a:spcAft>
              <a:buNone/>
            </a:pPr>
            <a:r>
              <a:rPr lang="en" sz="1400">
                <a:solidFill>
                  <a:schemeClr val="lt1"/>
                </a:solidFill>
                <a:latin typeface="Roboto Slab"/>
                <a:ea typeface="Roboto Slab"/>
                <a:cs typeface="Roboto Slab"/>
                <a:sym typeface="Roboto Slab"/>
              </a:rPr>
              <a:t>                                                                            </a:t>
            </a:r>
            <a:r>
              <a:rPr lang="en" sz="1400">
                <a:solidFill>
                  <a:schemeClr val="lt1"/>
                </a:solidFill>
                <a:latin typeface="Roboto Slab"/>
                <a:ea typeface="Roboto Slab"/>
                <a:cs typeface="Roboto Slab"/>
                <a:sym typeface="Roboto Slab"/>
              </a:rPr>
              <a:t>        </a:t>
            </a:r>
          </a:p>
          <a:p>
            <a:pPr lvl="0" rtl="0" algn="ctr">
              <a:lnSpc>
                <a:spcPct val="100000"/>
              </a:lnSpc>
              <a:spcBef>
                <a:spcPts val="0"/>
              </a:spcBef>
              <a:spcAft>
                <a:spcPts val="0"/>
              </a:spcAft>
              <a:buNone/>
            </a:pPr>
            <a:r>
              <a:t/>
            </a:r>
            <a:endParaRPr sz="1400">
              <a:solidFill>
                <a:schemeClr val="lt1"/>
              </a:solidFill>
              <a:latin typeface="Roboto Slab"/>
              <a:ea typeface="Roboto Slab"/>
              <a:cs typeface="Roboto Slab"/>
              <a:sym typeface="Roboto Slab"/>
            </a:endParaRPr>
          </a:p>
          <a:p>
            <a:pPr lvl="0" rtl="0" algn="ctr">
              <a:lnSpc>
                <a:spcPct val="100000"/>
              </a:lnSpc>
              <a:spcBef>
                <a:spcPts val="0"/>
              </a:spcBef>
              <a:spcAft>
                <a:spcPts val="0"/>
              </a:spcAft>
              <a:buNone/>
            </a:pPr>
            <a:r>
              <a:t/>
            </a:r>
            <a:endParaRPr sz="1400">
              <a:solidFill>
                <a:schemeClr val="lt1"/>
              </a:solidFill>
              <a:latin typeface="Roboto Slab"/>
              <a:ea typeface="Roboto Slab"/>
              <a:cs typeface="Roboto Slab"/>
              <a:sym typeface="Roboto Slab"/>
            </a:endParaRPr>
          </a:p>
          <a:p>
            <a:pPr lvl="0" rtl="0" algn="ctr">
              <a:lnSpc>
                <a:spcPct val="100000"/>
              </a:lnSpc>
              <a:spcBef>
                <a:spcPts val="0"/>
              </a:spcBef>
              <a:spcAft>
                <a:spcPts val="0"/>
              </a:spcAft>
              <a:buNone/>
            </a:pPr>
            <a:r>
              <a:rPr lang="en" sz="1400">
                <a:solidFill>
                  <a:schemeClr val="lt1"/>
                </a:solidFill>
                <a:latin typeface="Roboto Slab"/>
                <a:ea typeface="Roboto Slab"/>
                <a:cs typeface="Roboto Slab"/>
                <a:sym typeface="Roboto Slab"/>
              </a:rPr>
              <a:t>                                                                                         </a:t>
            </a:r>
          </a:p>
          <a:p>
            <a:pPr lvl="0" rtl="0" algn="ctr">
              <a:lnSpc>
                <a:spcPct val="100000"/>
              </a:lnSpc>
              <a:spcBef>
                <a:spcPts val="0"/>
              </a:spcBef>
              <a:spcAft>
                <a:spcPts val="0"/>
              </a:spcAft>
              <a:buNone/>
            </a:pPr>
            <a:r>
              <a:t/>
            </a:r>
            <a:endParaRPr sz="1400">
              <a:solidFill>
                <a:schemeClr val="lt1"/>
              </a:solidFill>
              <a:latin typeface="Roboto Slab"/>
              <a:ea typeface="Roboto Slab"/>
              <a:cs typeface="Roboto Slab"/>
              <a:sym typeface="Roboto Slab"/>
            </a:endParaRPr>
          </a:p>
          <a:p>
            <a:pPr lvl="0" rtl="0" algn="ctr">
              <a:lnSpc>
                <a:spcPct val="100000"/>
              </a:lnSpc>
              <a:spcBef>
                <a:spcPts val="0"/>
              </a:spcBef>
              <a:spcAft>
                <a:spcPts val="0"/>
              </a:spcAft>
              <a:buNone/>
            </a:pPr>
            <a:r>
              <a:rPr lang="en" sz="1400">
                <a:solidFill>
                  <a:schemeClr val="lt1"/>
                </a:solidFill>
                <a:latin typeface="Roboto Slab"/>
                <a:ea typeface="Roboto Slab"/>
                <a:cs typeface="Roboto Slab"/>
                <a:sym typeface="Roboto Slab"/>
              </a:rPr>
              <a:t>                                                        </a:t>
            </a:r>
          </a:p>
          <a:p>
            <a:pPr lvl="0" rtl="0" algn="ctr">
              <a:lnSpc>
                <a:spcPct val="100000"/>
              </a:lnSpc>
              <a:spcBef>
                <a:spcPts val="0"/>
              </a:spcBef>
              <a:spcAft>
                <a:spcPts val="0"/>
              </a:spcAft>
              <a:buNone/>
            </a:pPr>
            <a:r>
              <a:rPr lang="en" sz="1400">
                <a:solidFill>
                  <a:schemeClr val="lt1"/>
                </a:solidFill>
                <a:latin typeface="Roboto Slab"/>
                <a:ea typeface="Roboto Slab"/>
                <a:cs typeface="Roboto Slab"/>
                <a:sym typeface="Roboto Slab"/>
              </a:rPr>
              <a:t>                                                                                                                                              </a:t>
            </a:r>
          </a:p>
          <a:p>
            <a:pPr lvl="0" rtl="0" algn="ctr">
              <a:lnSpc>
                <a:spcPct val="100000"/>
              </a:lnSpc>
              <a:spcBef>
                <a:spcPts val="0"/>
              </a:spcBef>
              <a:spcAft>
                <a:spcPts val="0"/>
              </a:spcAft>
              <a:buNone/>
            </a:pPr>
            <a:r>
              <a:rPr lang="en" sz="1400">
                <a:solidFill>
                  <a:schemeClr val="lt1"/>
                </a:solidFill>
                <a:latin typeface="Roboto Slab"/>
                <a:ea typeface="Roboto Slab"/>
                <a:cs typeface="Roboto Slab"/>
                <a:sym typeface="Roboto Slab"/>
              </a:rPr>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Em uma dimensão</a:t>
            </a:r>
          </a:p>
        </p:txBody>
      </p:sp>
      <p:sp>
        <p:nvSpPr>
          <p:cNvPr id="135" name="Shape 135"/>
          <p:cNvSpPr txBox="1"/>
          <p:nvPr>
            <p:ph idx="1" type="body"/>
          </p:nvPr>
        </p:nvSpPr>
        <p:spPr>
          <a:xfrm>
            <a:off x="4566275" y="1309750"/>
            <a:ext cx="4189800" cy="3604200"/>
          </a:xfrm>
          <a:prstGeom prst="rect">
            <a:avLst/>
          </a:prstGeom>
        </p:spPr>
        <p:txBody>
          <a:bodyPr anchorCtr="0" anchor="t" bIns="91425" lIns="91425" rIns="91425" tIns="91425">
            <a:noAutofit/>
          </a:bodyPr>
          <a:lstStyle/>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rPr lang="en">
                <a:solidFill>
                  <a:schemeClr val="lt1"/>
                </a:solidFill>
              </a:rPr>
              <a:t>                                                                            </a:t>
            </a:r>
          </a:p>
          <a:p>
            <a:pPr lvl="0" rtl="0">
              <a:spcBef>
                <a:spcPts val="0"/>
              </a:spcBef>
              <a:buNone/>
            </a:pPr>
            <a:r>
              <a:t/>
            </a:r>
            <a:endParaRPr>
              <a:solidFill>
                <a:schemeClr val="lt1"/>
              </a:solidFill>
            </a:endParaRPr>
          </a:p>
          <a:p>
            <a:pPr lvl="0" rtl="0">
              <a:spcBef>
                <a:spcPts val="0"/>
              </a:spcBef>
              <a:buNone/>
            </a:pPr>
            <a:r>
              <a:rPr lang="en">
                <a:solidFill>
                  <a:schemeClr val="lt1"/>
                </a:solidFill>
              </a:rPr>
              <a:t>                                                                                                                                 </a:t>
            </a:r>
            <a:r>
              <a:rPr lang="en"/>
              <a:t>  Sdddwdw</a:t>
            </a:r>
            <a:r>
              <a:rPr lang="en">
                <a:solidFill>
                  <a:schemeClr val="lt1"/>
                </a:solidFill>
              </a:rPr>
              <a:t>        </a:t>
            </a:r>
          </a:p>
        </p:txBody>
      </p:sp>
      <p:sp>
        <p:nvSpPr>
          <p:cNvPr id="136" name="Shape 136"/>
          <p:cNvSpPr txBox="1"/>
          <p:nvPr>
            <p:ph idx="1" type="body"/>
          </p:nvPr>
        </p:nvSpPr>
        <p:spPr>
          <a:xfrm>
            <a:off x="387900" y="1489825"/>
            <a:ext cx="3926100" cy="30789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accent2"/>
                </a:solidFill>
              </a:rPr>
              <a:t>Problemas unidimensionais:</a:t>
            </a:r>
            <a:r>
              <a:rPr lang="en">
                <a:solidFill>
                  <a:schemeClr val="lt1"/>
                </a:solidFill>
              </a:rPr>
              <a:t> considerando apenas o comprimento;</a:t>
            </a:r>
          </a:p>
          <a:p>
            <a:pPr indent="-228600" lvl="0" marL="457200" rtl="0">
              <a:spcBef>
                <a:spcPts val="0"/>
              </a:spcBef>
              <a:buClr>
                <a:schemeClr val="accent2"/>
              </a:buClr>
              <a:buChar char="-"/>
            </a:pPr>
            <a:r>
              <a:rPr lang="en">
                <a:solidFill>
                  <a:schemeClr val="accent2"/>
                </a:solidFill>
              </a:rPr>
              <a:t>Exemplos:</a:t>
            </a:r>
          </a:p>
          <a:p>
            <a:pPr indent="0" lvl="0" marL="457200" rtl="0">
              <a:spcBef>
                <a:spcPts val="0"/>
              </a:spcBef>
              <a:buNone/>
            </a:pPr>
            <a:r>
              <a:rPr lang="en">
                <a:solidFill>
                  <a:schemeClr val="lt1"/>
                </a:solidFill>
              </a:rPr>
              <a:t>    </a:t>
            </a:r>
            <a:r>
              <a:rPr lang="en">
                <a:solidFill>
                  <a:srgbClr val="B6D7A8"/>
                </a:solidFill>
              </a:rPr>
              <a:t>■</a:t>
            </a:r>
            <a:r>
              <a:rPr lang="en">
                <a:solidFill>
                  <a:schemeClr val="lt1"/>
                </a:solidFill>
              </a:rPr>
              <a:t>  </a:t>
            </a:r>
            <a:r>
              <a:rPr lang="en" sz="1800">
                <a:solidFill>
                  <a:schemeClr val="lt1"/>
                </a:solidFill>
              </a:rPr>
              <a:t>Corte de bobinas de papel;</a:t>
            </a:r>
          </a:p>
          <a:p>
            <a:pPr indent="0" lvl="0" marL="0" rtl="0">
              <a:spcBef>
                <a:spcPts val="0"/>
              </a:spcBef>
              <a:buNone/>
            </a:pPr>
            <a:r>
              <a:t/>
            </a:r>
            <a:endParaRPr sz="1400">
              <a:solidFill>
                <a:schemeClr val="lt1"/>
              </a:solidFill>
            </a:endParaRPr>
          </a:p>
          <a:p>
            <a:pPr indent="0" lvl="0" marL="457200" rtl="0">
              <a:spcBef>
                <a:spcPts val="0"/>
              </a:spcBef>
              <a:buNone/>
            </a:pPr>
            <a:r>
              <a:rPr lang="en">
                <a:solidFill>
                  <a:schemeClr val="lt1"/>
                </a:solidFill>
              </a:rPr>
              <a:t> </a:t>
            </a:r>
          </a:p>
        </p:txBody>
      </p:sp>
      <p:cxnSp>
        <p:nvCxnSpPr>
          <p:cNvPr id="137" name="Shape 137"/>
          <p:cNvCxnSpPr/>
          <p:nvPr/>
        </p:nvCxnSpPr>
        <p:spPr>
          <a:xfrm>
            <a:off x="4566275" y="2635325"/>
            <a:ext cx="4189800" cy="0"/>
          </a:xfrm>
          <a:prstGeom prst="straightConnector1">
            <a:avLst/>
          </a:prstGeom>
          <a:noFill/>
          <a:ln cap="flat" cmpd="sng" w="152400">
            <a:solidFill>
              <a:srgbClr val="38761D"/>
            </a:solidFill>
            <a:prstDash val="solid"/>
            <a:round/>
            <a:headEnd len="lg" w="lg" type="none"/>
            <a:tailEnd len="lg" w="lg" type="none"/>
          </a:ln>
        </p:spPr>
      </p:cxnSp>
      <p:sp>
        <p:nvSpPr>
          <p:cNvPr id="138" name="Shape 138"/>
          <p:cNvSpPr txBox="1"/>
          <p:nvPr/>
        </p:nvSpPr>
        <p:spPr>
          <a:xfrm>
            <a:off x="6606650" y="2903775"/>
            <a:ext cx="292500" cy="3150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1"/>
                </a:solidFill>
              </a:rPr>
              <a:t>L</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Em duas dimensões</a:t>
            </a:r>
          </a:p>
        </p:txBody>
      </p:sp>
      <p:sp>
        <p:nvSpPr>
          <p:cNvPr id="144" name="Shape 144"/>
          <p:cNvSpPr txBox="1"/>
          <p:nvPr>
            <p:ph idx="1" type="body"/>
          </p:nvPr>
        </p:nvSpPr>
        <p:spPr>
          <a:xfrm>
            <a:off x="4566275" y="1489825"/>
            <a:ext cx="4189800" cy="3604200"/>
          </a:xfrm>
          <a:prstGeom prst="rect">
            <a:avLst/>
          </a:prstGeom>
        </p:spPr>
        <p:txBody>
          <a:bodyPr anchorCtr="0" anchor="t" bIns="91425" lIns="91425" rIns="91425" tIns="91425">
            <a:noAutofit/>
          </a:bodyPr>
          <a:lstStyle/>
          <a:p>
            <a:pPr lvl="0" rtl="0">
              <a:spcBef>
                <a:spcPts val="0"/>
              </a:spcBef>
              <a:buNone/>
            </a:pPr>
            <a:r>
              <a:t/>
            </a:r>
            <a:endParaRPr>
              <a:solidFill>
                <a:schemeClr val="lt1"/>
              </a:solidFill>
            </a:endParaRPr>
          </a:p>
          <a:p>
            <a:pPr lvl="0">
              <a:spcBef>
                <a:spcPts val="0"/>
              </a:spcBef>
              <a:buNone/>
            </a:pPr>
            <a:r>
              <a:t/>
            </a:r>
            <a:endParaRPr>
              <a:solidFill>
                <a:schemeClr val="lt1"/>
              </a:solidFill>
            </a:endParaRPr>
          </a:p>
          <a:p>
            <a:pPr lvl="0">
              <a:spcBef>
                <a:spcPts val="0"/>
              </a:spcBef>
              <a:buNone/>
            </a:pPr>
            <a:r>
              <a:rPr lang="en">
                <a:solidFill>
                  <a:schemeClr val="lt1"/>
                </a:solidFill>
              </a:rPr>
              <a:t>                                                                            W</a:t>
            </a:r>
          </a:p>
          <a:p>
            <a:pPr lvl="0">
              <a:spcBef>
                <a:spcPts val="0"/>
              </a:spcBef>
              <a:buNone/>
            </a:pPr>
            <a:r>
              <a:t/>
            </a:r>
            <a:endParaRPr>
              <a:solidFill>
                <a:schemeClr val="lt1"/>
              </a:solidFill>
            </a:endParaRPr>
          </a:p>
          <a:p>
            <a:pPr lvl="0" rtl="0">
              <a:spcBef>
                <a:spcPts val="0"/>
              </a:spcBef>
              <a:buNone/>
            </a:pPr>
            <a:r>
              <a:rPr lang="en">
                <a:solidFill>
                  <a:schemeClr val="lt1"/>
                </a:solidFill>
              </a:rPr>
              <a:t>                                                                                                                                 </a:t>
            </a:r>
            <a:r>
              <a:rPr lang="en"/>
              <a:t>  Sdddwdw</a:t>
            </a:r>
            <a:r>
              <a:rPr lang="en">
                <a:solidFill>
                  <a:schemeClr val="lt1"/>
                </a:solidFill>
              </a:rPr>
              <a:t>                     L</a:t>
            </a:r>
          </a:p>
        </p:txBody>
      </p:sp>
      <p:pic>
        <p:nvPicPr>
          <p:cNvPr descr="Other resolutions: 240 × 240 ..." id="145" name="Shape 145"/>
          <p:cNvPicPr preferRelativeResize="0"/>
          <p:nvPr/>
        </p:nvPicPr>
        <p:blipFill>
          <a:blip r:embed="rId3">
            <a:alphaModFix/>
          </a:blip>
          <a:stretch>
            <a:fillRect/>
          </a:stretch>
        </p:blipFill>
        <p:spPr>
          <a:xfrm>
            <a:off x="5091775" y="1812749"/>
            <a:ext cx="3664324" cy="2243575"/>
          </a:xfrm>
          <a:prstGeom prst="rect">
            <a:avLst/>
          </a:prstGeom>
          <a:noFill/>
          <a:ln>
            <a:noFill/>
          </a:ln>
        </p:spPr>
      </p:pic>
      <p:sp>
        <p:nvSpPr>
          <p:cNvPr id="146" name="Shape 146"/>
          <p:cNvSpPr txBox="1"/>
          <p:nvPr>
            <p:ph idx="1" type="body"/>
          </p:nvPr>
        </p:nvSpPr>
        <p:spPr>
          <a:xfrm>
            <a:off x="387900" y="1489825"/>
            <a:ext cx="3926100" cy="30789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accent2"/>
                </a:solidFill>
              </a:rPr>
              <a:t>Problemas bidimensionais:</a:t>
            </a:r>
            <a:r>
              <a:rPr lang="en">
                <a:solidFill>
                  <a:schemeClr val="lt1"/>
                </a:solidFill>
              </a:rPr>
              <a:t> considerando apenas largura e comprimento;</a:t>
            </a:r>
          </a:p>
          <a:p>
            <a:pPr indent="-228600" lvl="0" marL="457200" rtl="0">
              <a:spcBef>
                <a:spcPts val="0"/>
              </a:spcBef>
              <a:buClr>
                <a:schemeClr val="accent2"/>
              </a:buClr>
              <a:buChar char="-"/>
            </a:pPr>
            <a:r>
              <a:rPr lang="en">
                <a:solidFill>
                  <a:schemeClr val="accent2"/>
                </a:solidFill>
              </a:rPr>
              <a:t>Exemplos:</a:t>
            </a:r>
          </a:p>
          <a:p>
            <a:pPr indent="0" lvl="0" marL="457200" rtl="0">
              <a:spcBef>
                <a:spcPts val="0"/>
              </a:spcBef>
              <a:buNone/>
            </a:pPr>
            <a:r>
              <a:rPr lang="en">
                <a:solidFill>
                  <a:schemeClr val="lt1"/>
                </a:solidFill>
              </a:rPr>
              <a:t>   </a:t>
            </a:r>
            <a:r>
              <a:rPr lang="en">
                <a:solidFill>
                  <a:srgbClr val="B6D7A8"/>
                </a:solidFill>
              </a:rPr>
              <a:t>■</a:t>
            </a:r>
            <a:r>
              <a:rPr lang="en">
                <a:solidFill>
                  <a:schemeClr val="lt1"/>
                </a:solidFill>
              </a:rPr>
              <a:t> </a:t>
            </a:r>
            <a:r>
              <a:rPr lang="en" sz="1800">
                <a:solidFill>
                  <a:schemeClr val="lt1"/>
                </a:solidFill>
              </a:rPr>
              <a:t>Corte de chapas de metal;</a:t>
            </a:r>
          </a:p>
          <a:p>
            <a:pPr indent="0" lvl="0" marL="457200" rtl="0">
              <a:spcBef>
                <a:spcPts val="0"/>
              </a:spcBef>
              <a:buNone/>
            </a:pPr>
            <a:r>
              <a:rPr lang="en">
                <a:solidFill>
                  <a:schemeClr val="lt1"/>
                </a:solidFill>
              </a:rPr>
              <a:t>   </a:t>
            </a:r>
            <a:r>
              <a:rPr lang="en" sz="1800">
                <a:solidFill>
                  <a:srgbClr val="93C47D"/>
                </a:solidFill>
              </a:rPr>
              <a:t>■</a:t>
            </a:r>
            <a:r>
              <a:rPr lang="en" sz="1800">
                <a:solidFill>
                  <a:schemeClr val="lt1"/>
                </a:solidFill>
              </a:rPr>
              <a:t> Corte de chapas de madeira;</a:t>
            </a:r>
          </a:p>
          <a:p>
            <a:pPr indent="0" lvl="0" marL="457200" rtl="0">
              <a:spcBef>
                <a:spcPts val="0"/>
              </a:spcBef>
              <a:buNone/>
            </a:pPr>
            <a:r>
              <a:rPr lang="en">
                <a:solidFill>
                  <a:schemeClr val="lt1"/>
                </a:solidFill>
              </a:rPr>
              <a:t>   </a:t>
            </a:r>
            <a:r>
              <a:rPr lang="en" sz="1800">
                <a:solidFill>
                  <a:srgbClr val="6AA84F"/>
                </a:solidFill>
              </a:rPr>
              <a:t>■</a:t>
            </a:r>
            <a:r>
              <a:rPr lang="en" sz="1800">
                <a:solidFill>
                  <a:schemeClr val="lt1"/>
                </a:solidFill>
              </a:rPr>
              <a:t> Corte de peças de couro.</a:t>
            </a:r>
          </a:p>
          <a:p>
            <a:pPr indent="0" lvl="0" marL="0" rtl="0">
              <a:spcBef>
                <a:spcPts val="0"/>
              </a:spcBef>
              <a:buNone/>
            </a:pPr>
            <a:r>
              <a:t/>
            </a:r>
            <a:endParaRPr sz="1400">
              <a:solidFill>
                <a:schemeClr val="lt1"/>
              </a:solidFill>
            </a:endParaRPr>
          </a:p>
          <a:p>
            <a:pPr indent="0" lvl="0" marL="457200" rtl="0">
              <a:spcBef>
                <a:spcPts val="0"/>
              </a:spcBef>
              <a:buNone/>
            </a:pPr>
            <a:r>
              <a:rPr lang="en">
                <a:solidFill>
                  <a:schemeClr val="lt1"/>
                </a:solidFill>
              </a:rPr>
              <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Em três dimensões</a:t>
            </a:r>
          </a:p>
        </p:txBody>
      </p:sp>
      <p:sp>
        <p:nvSpPr>
          <p:cNvPr id="152" name="Shape 152"/>
          <p:cNvSpPr txBox="1"/>
          <p:nvPr>
            <p:ph idx="1" type="body"/>
          </p:nvPr>
        </p:nvSpPr>
        <p:spPr>
          <a:xfrm>
            <a:off x="4566275" y="1489825"/>
            <a:ext cx="4189800" cy="3604200"/>
          </a:xfrm>
          <a:prstGeom prst="rect">
            <a:avLst/>
          </a:prstGeom>
        </p:spPr>
        <p:txBody>
          <a:bodyPr anchorCtr="0" anchor="t" bIns="91425" lIns="91425" rIns="91425" tIns="91425">
            <a:noAutofit/>
          </a:bodyPr>
          <a:lstStyle/>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rPr lang="en">
                <a:solidFill>
                  <a:schemeClr val="lt1"/>
                </a:solidFill>
              </a:rPr>
              <a:t>                                                                               </a:t>
            </a:r>
            <a:r>
              <a:rPr lang="en"/>
              <a:t>asa</a:t>
            </a:r>
            <a:r>
              <a:rPr lang="en">
                <a:solidFill>
                  <a:schemeClr val="lt1"/>
                </a:solidFill>
              </a:rPr>
              <a:t>W</a:t>
            </a:r>
          </a:p>
          <a:p>
            <a:pPr lvl="0" rtl="0">
              <a:spcBef>
                <a:spcPts val="0"/>
              </a:spcBef>
              <a:buNone/>
            </a:pPr>
            <a:r>
              <a:t/>
            </a:r>
            <a:endParaRPr>
              <a:solidFill>
                <a:schemeClr val="lt1"/>
              </a:solidFill>
            </a:endParaRPr>
          </a:p>
          <a:p>
            <a:pPr lvl="0" rtl="0">
              <a:spcBef>
                <a:spcPts val="0"/>
              </a:spcBef>
              <a:buNone/>
            </a:pPr>
            <a:r>
              <a:rPr lang="en">
                <a:solidFill>
                  <a:schemeClr val="lt1"/>
                </a:solidFill>
              </a:rPr>
              <a:t>                                                                                                                                 </a:t>
            </a:r>
            <a:r>
              <a:rPr lang="en"/>
              <a:t>  Sdddwdw</a:t>
            </a:r>
            <a:r>
              <a:rPr lang="en">
                <a:solidFill>
                  <a:schemeClr val="lt1"/>
                </a:solidFill>
              </a:rPr>
              <a:t>                  L</a:t>
            </a:r>
          </a:p>
        </p:txBody>
      </p:sp>
      <p:sp>
        <p:nvSpPr>
          <p:cNvPr id="153" name="Shape 153"/>
          <p:cNvSpPr txBox="1"/>
          <p:nvPr>
            <p:ph idx="1" type="body"/>
          </p:nvPr>
        </p:nvSpPr>
        <p:spPr>
          <a:xfrm>
            <a:off x="387900" y="1489825"/>
            <a:ext cx="3926100" cy="30789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accent2"/>
                </a:solidFill>
              </a:rPr>
              <a:t>Problemas tridimensionais: </a:t>
            </a:r>
            <a:r>
              <a:rPr lang="en">
                <a:solidFill>
                  <a:schemeClr val="lt1"/>
                </a:solidFill>
              </a:rPr>
              <a:t>considerando largura, profundidade e altura.</a:t>
            </a:r>
          </a:p>
          <a:p>
            <a:pPr indent="-228600" lvl="0" marL="457200" rtl="0">
              <a:spcBef>
                <a:spcPts val="0"/>
              </a:spcBef>
              <a:buClr>
                <a:schemeClr val="accent2"/>
              </a:buClr>
              <a:buChar char="-"/>
            </a:pPr>
            <a:r>
              <a:rPr lang="en">
                <a:solidFill>
                  <a:schemeClr val="accent2"/>
                </a:solidFill>
              </a:rPr>
              <a:t>Exemplos:</a:t>
            </a:r>
          </a:p>
          <a:p>
            <a:pPr indent="0" lvl="0" marL="457200" rtl="0">
              <a:spcBef>
                <a:spcPts val="0"/>
              </a:spcBef>
              <a:buNone/>
            </a:pPr>
            <a:r>
              <a:rPr lang="en">
                <a:solidFill>
                  <a:schemeClr val="lt1"/>
                </a:solidFill>
              </a:rPr>
              <a:t>   </a:t>
            </a:r>
            <a:r>
              <a:rPr lang="en">
                <a:solidFill>
                  <a:srgbClr val="B6D7A8"/>
                </a:solidFill>
              </a:rPr>
              <a:t>■ </a:t>
            </a:r>
            <a:r>
              <a:rPr lang="en" sz="1800">
                <a:solidFill>
                  <a:schemeClr val="lt1"/>
                </a:solidFill>
              </a:rPr>
              <a:t>Corte de espumas para  </a:t>
            </a:r>
            <a:r>
              <a:rPr lang="en" sz="1800"/>
              <a:t>a</a:t>
            </a:r>
            <a:r>
              <a:rPr lang="en"/>
              <a:t>  sd</a:t>
            </a:r>
            <a:r>
              <a:rPr lang="en" sz="1800"/>
              <a:t>s </a:t>
            </a:r>
            <a:r>
              <a:rPr lang="en" sz="1800">
                <a:solidFill>
                  <a:schemeClr val="lt1"/>
                </a:solidFill>
              </a:rPr>
              <a:t>colchões ou isopor.</a:t>
            </a:r>
          </a:p>
          <a:p>
            <a:pPr indent="0" lvl="0" marL="0" rtl="0">
              <a:spcBef>
                <a:spcPts val="0"/>
              </a:spcBef>
              <a:buNone/>
            </a:pPr>
            <a:r>
              <a:t/>
            </a:r>
            <a:endParaRPr sz="1400">
              <a:solidFill>
                <a:schemeClr val="lt1"/>
              </a:solidFill>
            </a:endParaRPr>
          </a:p>
          <a:p>
            <a:pPr indent="0" lvl="0" marL="457200" rtl="0">
              <a:spcBef>
                <a:spcPts val="0"/>
              </a:spcBef>
              <a:buNone/>
            </a:pPr>
            <a:r>
              <a:rPr lang="en">
                <a:solidFill>
                  <a:schemeClr val="lt1"/>
                </a:solidFill>
              </a:rPr>
              <a:t> </a:t>
            </a:r>
          </a:p>
        </p:txBody>
      </p:sp>
      <p:pic>
        <p:nvPicPr>
          <p:cNvPr descr="... green wooden block cube ..." id="154" name="Shape 154"/>
          <p:cNvPicPr preferRelativeResize="0"/>
          <p:nvPr/>
        </p:nvPicPr>
        <p:blipFill>
          <a:blip r:embed="rId3">
            <a:alphaModFix/>
          </a:blip>
          <a:stretch>
            <a:fillRect/>
          </a:stretch>
        </p:blipFill>
        <p:spPr>
          <a:xfrm>
            <a:off x="5346849" y="1800825"/>
            <a:ext cx="3262900" cy="2314625"/>
          </a:xfrm>
          <a:prstGeom prst="rect">
            <a:avLst/>
          </a:prstGeom>
          <a:noFill/>
          <a:ln>
            <a:noFill/>
          </a:ln>
        </p:spPr>
      </p:pic>
      <p:sp>
        <p:nvSpPr>
          <p:cNvPr id="155" name="Shape 155"/>
          <p:cNvSpPr txBox="1"/>
          <p:nvPr/>
        </p:nvSpPr>
        <p:spPr>
          <a:xfrm>
            <a:off x="8339750" y="3714125"/>
            <a:ext cx="270000" cy="345000"/>
          </a:xfrm>
          <a:prstGeom prst="rect">
            <a:avLst/>
          </a:prstGeom>
          <a:noFill/>
          <a:ln>
            <a:noFill/>
          </a:ln>
        </p:spPr>
        <p:txBody>
          <a:bodyPr anchorCtr="0" anchor="t" bIns="91425" lIns="91425" rIns="91425" tIns="91425">
            <a:noAutofit/>
          </a:bodyPr>
          <a:lstStyle/>
          <a:p>
            <a:pPr lvl="0">
              <a:spcBef>
                <a:spcPts val="0"/>
              </a:spcBef>
              <a:buNone/>
            </a:pPr>
            <a:r>
              <a:rPr lang="en" sz="1800">
                <a:solidFill>
                  <a:schemeClr val="lt1"/>
                </a:solidFill>
                <a:latin typeface="Roboto"/>
                <a:ea typeface="Roboto"/>
                <a:cs typeface="Roboto"/>
                <a:sym typeface="Roboto"/>
              </a:rPr>
              <a:t>P</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387900" y="1790999"/>
            <a:ext cx="8368200" cy="1561499"/>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n" sz="4000">
                <a:solidFill>
                  <a:schemeClr val="lt1"/>
                </a:solidFill>
                <a:latin typeface="Roboto Slab"/>
                <a:ea typeface="Roboto Slab"/>
                <a:cs typeface="Roboto Slab"/>
                <a:sym typeface="Roboto Slab"/>
              </a:rPr>
              <a:t>Problema de Corte Bidimensional </a:t>
            </a:r>
            <a:r>
              <a:rPr b="1" lang="en" sz="4000">
                <a:solidFill>
                  <a:schemeClr val="accent2"/>
                </a:solidFill>
                <a:latin typeface="Roboto Slab"/>
                <a:ea typeface="Roboto Slab"/>
                <a:cs typeface="Roboto Slab"/>
                <a:sym typeface="Roboto Slab"/>
              </a:rPr>
              <a:t>Não Guilhotinado</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Corte Guilhotinado: definição</a:t>
            </a:r>
          </a:p>
        </p:txBody>
      </p:sp>
      <p:sp>
        <p:nvSpPr>
          <p:cNvPr id="166" name="Shape 16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O corte guilhotinado é definido como um corte que, obrigatoriamente e seguindo uma determinada direção(horizontal ou vertical), </a:t>
            </a:r>
            <a:r>
              <a:rPr lang="en">
                <a:solidFill>
                  <a:schemeClr val="accent2"/>
                </a:solidFill>
              </a:rPr>
              <a:t>inicia em um extremidade e termina em outra</a:t>
            </a:r>
            <a:r>
              <a:rPr lang="en">
                <a:solidFill>
                  <a:schemeClr val="lt1"/>
                </a:solidFill>
              </a:rPr>
              <a:t>;</a:t>
            </a:r>
          </a:p>
          <a:p>
            <a:pPr lvl="0" rtl="0">
              <a:spcBef>
                <a:spcPts val="0"/>
              </a:spcBef>
              <a:buNone/>
            </a:pPr>
            <a:r>
              <a:t/>
            </a:r>
            <a:endParaRPr>
              <a:solidFill>
                <a:schemeClr val="lt1"/>
              </a:solidFill>
            </a:endParaRPr>
          </a:p>
          <a:p>
            <a:pPr indent="-228600" lvl="0" marL="457200" rtl="0">
              <a:spcBef>
                <a:spcPts val="0"/>
              </a:spcBef>
              <a:buClr>
                <a:schemeClr val="lt1"/>
              </a:buClr>
              <a:buChar char="-"/>
            </a:pPr>
            <a:r>
              <a:rPr lang="en">
                <a:solidFill>
                  <a:schemeClr val="lt1"/>
                </a:solidFill>
              </a:rPr>
              <a:t>Em outras palavras, é um </a:t>
            </a:r>
            <a:r>
              <a:rPr lang="en">
                <a:solidFill>
                  <a:schemeClr val="accent2"/>
                </a:solidFill>
              </a:rPr>
              <a:t>corte paralelo ao retângulo</a:t>
            </a:r>
            <a:r>
              <a:rPr lang="en">
                <a:solidFill>
                  <a:schemeClr val="lt1"/>
                </a:solidFill>
              </a:rPr>
              <a:t> de modo que o mesmo é dividido em dois novos retângulos.</a:t>
            </a:r>
          </a:p>
          <a:p>
            <a:pPr lvl="0" rtl="0">
              <a:spcBef>
                <a:spcPts val="0"/>
              </a:spcBef>
              <a:buNone/>
            </a:pPr>
            <a:r>
              <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Corte Guilhotinado: definição</a:t>
            </a:r>
          </a:p>
        </p:txBody>
      </p:sp>
      <p:sp>
        <p:nvSpPr>
          <p:cNvPr id="172" name="Shape 172"/>
          <p:cNvSpPr txBox="1"/>
          <p:nvPr>
            <p:ph idx="1" type="body"/>
          </p:nvPr>
        </p:nvSpPr>
        <p:spPr>
          <a:xfrm>
            <a:off x="387900" y="1793724"/>
            <a:ext cx="8368200" cy="18303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O corte guilhotinado pode ser dividido em </a:t>
            </a:r>
            <a:r>
              <a:rPr i="1" lang="en">
                <a:solidFill>
                  <a:schemeClr val="accent2"/>
                </a:solidFill>
              </a:rPr>
              <a:t>estágios</a:t>
            </a:r>
            <a:r>
              <a:rPr lang="en">
                <a:solidFill>
                  <a:schemeClr val="lt1"/>
                </a:solidFill>
              </a:rPr>
              <a:t>:</a:t>
            </a:r>
          </a:p>
          <a:p>
            <a:pPr indent="-330200" lvl="1" marL="914400" rtl="0">
              <a:spcBef>
                <a:spcPts val="0"/>
              </a:spcBef>
              <a:buClr>
                <a:schemeClr val="lt1"/>
              </a:buClr>
              <a:buSzPct val="100000"/>
              <a:buChar char="-"/>
            </a:pPr>
            <a:r>
              <a:rPr lang="en" sz="1600">
                <a:solidFill>
                  <a:schemeClr val="lt1"/>
                </a:solidFill>
              </a:rPr>
              <a:t>Estágio é a direção atual que os cortes guilhotinados são feitos na peça;</a:t>
            </a:r>
          </a:p>
          <a:p>
            <a:pPr indent="-330200" lvl="1" marL="914400" rtl="0">
              <a:spcBef>
                <a:spcPts val="0"/>
              </a:spcBef>
              <a:buClr>
                <a:schemeClr val="lt1"/>
              </a:buClr>
              <a:buSzPct val="100000"/>
              <a:buChar char="-"/>
            </a:pPr>
            <a:r>
              <a:rPr lang="en" sz="1600">
                <a:solidFill>
                  <a:schemeClr val="lt1"/>
                </a:solidFill>
              </a:rPr>
              <a:t>A passagem de um estágio para outro caracteriza uma </a:t>
            </a:r>
            <a:r>
              <a:rPr lang="en" sz="1600">
                <a:solidFill>
                  <a:schemeClr val="accent2"/>
                </a:solidFill>
              </a:rPr>
              <a:t>mudança de direção do corte</a:t>
            </a:r>
            <a:r>
              <a:rPr lang="en" sz="1600">
                <a:solidFill>
                  <a:schemeClr val="lt1"/>
                </a:solidFill>
              </a:rPr>
              <a:t>.</a:t>
            </a:r>
          </a:p>
          <a:p>
            <a:pPr lvl="0" rtl="0">
              <a:spcBef>
                <a:spcPts val="0"/>
              </a:spcBef>
              <a:buNone/>
            </a:pPr>
            <a:r>
              <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Corte Guilhotinado: definição</a:t>
            </a:r>
          </a:p>
        </p:txBody>
      </p:sp>
      <p:sp>
        <p:nvSpPr>
          <p:cNvPr id="178" name="Shape 178"/>
          <p:cNvSpPr txBox="1"/>
          <p:nvPr>
            <p:ph idx="1" type="body"/>
          </p:nvPr>
        </p:nvSpPr>
        <p:spPr>
          <a:xfrm>
            <a:off x="387900" y="1793724"/>
            <a:ext cx="8368200" cy="1830300"/>
          </a:xfrm>
          <a:prstGeom prst="rect">
            <a:avLst/>
          </a:prstGeom>
        </p:spPr>
        <p:txBody>
          <a:bodyPr anchorCtr="0" anchor="t" bIns="91425" lIns="91425" rIns="91425" tIns="91425">
            <a:noAutofit/>
          </a:bodyPr>
          <a:lstStyle/>
          <a:p>
            <a:pPr lvl="0" rtl="0">
              <a:spcBef>
                <a:spcPts val="0"/>
              </a:spcBef>
              <a:buNone/>
            </a:pPr>
            <a:r>
              <a:t/>
            </a:r>
            <a:endParaRPr sz="1600">
              <a:solidFill>
                <a:schemeClr val="lt1"/>
              </a:solidFill>
            </a:endParaRPr>
          </a:p>
          <a:p>
            <a:pPr lvl="0" rtl="0">
              <a:spcBef>
                <a:spcPts val="0"/>
              </a:spcBef>
              <a:buNone/>
            </a:pPr>
            <a:r>
              <a:t/>
            </a:r>
            <a:endParaRPr>
              <a:solidFill>
                <a:schemeClr val="lt1"/>
              </a:solidFill>
            </a:endParaRPr>
          </a:p>
        </p:txBody>
      </p:sp>
      <p:pic>
        <p:nvPicPr>
          <p:cNvPr id="179" name="Shape 179"/>
          <p:cNvPicPr preferRelativeResize="0"/>
          <p:nvPr/>
        </p:nvPicPr>
        <p:blipFill>
          <a:blip r:embed="rId3">
            <a:alphaModFix/>
          </a:blip>
          <a:stretch>
            <a:fillRect/>
          </a:stretch>
        </p:blipFill>
        <p:spPr>
          <a:xfrm>
            <a:off x="1227550" y="1507075"/>
            <a:ext cx="6688899" cy="3467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545475" y="469300"/>
            <a:ext cx="8368200" cy="802500"/>
          </a:xfrm>
          <a:prstGeom prst="rect">
            <a:avLst/>
          </a:prstGeom>
        </p:spPr>
        <p:txBody>
          <a:bodyPr anchorCtr="0" anchor="b" bIns="91425" lIns="91425" rIns="91425" tIns="91425">
            <a:noAutofit/>
          </a:bodyPr>
          <a:lstStyle/>
          <a:p>
            <a:pPr indent="0" lvl="0" marL="0" algn="l">
              <a:spcBef>
                <a:spcPts val="0"/>
              </a:spcBef>
              <a:buNone/>
            </a:pPr>
            <a:r>
              <a:t/>
            </a:r>
            <a:endParaRPr>
              <a:solidFill>
                <a:schemeClr val="lt1"/>
              </a:solidFill>
            </a:endParaRPr>
          </a:p>
          <a:p>
            <a:pPr lvl="0" rtl="0" algn="ctr">
              <a:spcBef>
                <a:spcPts val="0"/>
              </a:spcBef>
              <a:buNone/>
            </a:pPr>
            <a:r>
              <a:rPr lang="en">
                <a:solidFill>
                  <a:srgbClr val="38761D"/>
                </a:solidFill>
              </a:rPr>
              <a:t>    Guilhotinado</a:t>
            </a:r>
            <a:r>
              <a:rPr lang="en">
                <a:solidFill>
                  <a:schemeClr val="lt1"/>
                </a:solidFill>
              </a:rPr>
              <a:t>       X       </a:t>
            </a:r>
            <a:r>
              <a:rPr lang="en">
                <a:solidFill>
                  <a:srgbClr val="38761D"/>
                </a:solidFill>
              </a:rPr>
              <a:t>Não-Guilhotinado</a:t>
            </a:r>
          </a:p>
        </p:txBody>
      </p:sp>
      <p:pic>
        <p:nvPicPr>
          <p:cNvPr id="185" name="Shape 185"/>
          <p:cNvPicPr preferRelativeResize="0"/>
          <p:nvPr/>
        </p:nvPicPr>
        <p:blipFill>
          <a:blip r:embed="rId3">
            <a:alphaModFix/>
          </a:blip>
          <a:stretch>
            <a:fillRect/>
          </a:stretch>
        </p:blipFill>
        <p:spPr>
          <a:xfrm>
            <a:off x="613002" y="1740925"/>
            <a:ext cx="3756422" cy="2603050"/>
          </a:xfrm>
          <a:prstGeom prst="rect">
            <a:avLst/>
          </a:prstGeom>
          <a:noFill/>
          <a:ln>
            <a:noFill/>
          </a:ln>
        </p:spPr>
      </p:pic>
      <p:pic>
        <p:nvPicPr>
          <p:cNvPr id="186" name="Shape 186"/>
          <p:cNvPicPr preferRelativeResize="0"/>
          <p:nvPr/>
        </p:nvPicPr>
        <p:blipFill>
          <a:blip r:embed="rId4">
            <a:alphaModFix/>
          </a:blip>
          <a:stretch>
            <a:fillRect/>
          </a:stretch>
        </p:blipFill>
        <p:spPr>
          <a:xfrm>
            <a:off x="4864574" y="1659850"/>
            <a:ext cx="3981550" cy="2765200"/>
          </a:xfrm>
          <a:prstGeom prst="rect">
            <a:avLst/>
          </a:prstGeom>
          <a:noFill/>
          <a:ln>
            <a:noFill/>
          </a:ln>
        </p:spPr>
      </p:pic>
      <p:sp>
        <p:nvSpPr>
          <p:cNvPr id="187" name="Shape 187"/>
          <p:cNvSpPr/>
          <p:nvPr/>
        </p:nvSpPr>
        <p:spPr>
          <a:xfrm>
            <a:off x="1170500" y="1834550"/>
            <a:ext cx="652800" cy="123900"/>
          </a:xfrm>
          <a:prstGeom prst="rect">
            <a:avLst/>
          </a:prstGeom>
          <a:solidFill>
            <a:schemeClr val="dk1"/>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5757350" y="1908175"/>
            <a:ext cx="652800" cy="123900"/>
          </a:xfrm>
          <a:prstGeom prst="rect">
            <a:avLst/>
          </a:prstGeom>
          <a:solidFill>
            <a:schemeClr val="dk1"/>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idx="1" type="body"/>
          </p:nvPr>
        </p:nvSpPr>
        <p:spPr>
          <a:xfrm>
            <a:off x="387900" y="1800600"/>
            <a:ext cx="8368200" cy="15423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b="1" lang="en" sz="4100">
                <a:solidFill>
                  <a:schemeClr val="accent2"/>
                </a:solidFill>
                <a:latin typeface="Roboto Slab"/>
                <a:ea typeface="Roboto Slab"/>
                <a:cs typeface="Roboto Slab"/>
                <a:sym typeface="Roboto Slab"/>
              </a:rPr>
              <a:t>Problema de Corte</a:t>
            </a:r>
            <a:r>
              <a:rPr lang="en" sz="4000">
                <a:solidFill>
                  <a:schemeClr val="lt1"/>
                </a:solidFill>
                <a:latin typeface="Roboto Slab"/>
                <a:ea typeface="Roboto Slab"/>
                <a:cs typeface="Roboto Slab"/>
                <a:sym typeface="Roboto Slab"/>
              </a:rPr>
              <a:t> Bidimensional Não Guilhotinado</a:t>
            </a:r>
          </a:p>
          <a:p>
            <a:pPr lvl="0" rtl="0" algn="l">
              <a:lnSpc>
                <a:spcPct val="100000"/>
              </a:lnSpc>
              <a:spcBef>
                <a:spcPts val="0"/>
              </a:spcBef>
              <a:spcAft>
                <a:spcPts val="0"/>
              </a:spcAft>
              <a:buNone/>
            </a:pPr>
            <a:r>
              <a:t/>
            </a:r>
            <a:endParaRPr sz="1400">
              <a:solidFill>
                <a:schemeClr val="lt1"/>
              </a:solidFill>
              <a:latin typeface="Roboto Slab"/>
              <a:ea typeface="Roboto Slab"/>
              <a:cs typeface="Roboto Slab"/>
              <a:sym typeface="Roboto Slab"/>
            </a:endParaRPr>
          </a:p>
          <a:p>
            <a:pPr lvl="0" rtl="0" algn="ctr">
              <a:lnSpc>
                <a:spcPct val="100000"/>
              </a:lnSpc>
              <a:spcBef>
                <a:spcPts val="0"/>
              </a:spcBef>
              <a:spcAft>
                <a:spcPts val="0"/>
              </a:spcAft>
              <a:buNone/>
            </a:pPr>
            <a:r>
              <a:t/>
            </a:r>
            <a:endParaRPr sz="1400">
              <a:solidFill>
                <a:schemeClr val="lt1"/>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545475" y="469300"/>
            <a:ext cx="8368200" cy="802500"/>
          </a:xfrm>
          <a:prstGeom prst="rect">
            <a:avLst/>
          </a:prstGeom>
        </p:spPr>
        <p:txBody>
          <a:bodyPr anchorCtr="0" anchor="b" bIns="91425" lIns="91425" rIns="91425" tIns="91425">
            <a:noAutofit/>
          </a:bodyPr>
          <a:lstStyle/>
          <a:p>
            <a:pPr indent="0" lvl="0" marL="0" rtl="0" algn="l">
              <a:spcBef>
                <a:spcPts val="0"/>
              </a:spcBef>
              <a:buNone/>
            </a:pPr>
            <a:r>
              <a:t/>
            </a:r>
            <a:endParaRPr>
              <a:solidFill>
                <a:schemeClr val="lt1"/>
              </a:solidFill>
            </a:endParaRPr>
          </a:p>
          <a:p>
            <a:pPr lvl="0" rtl="0" algn="ctr">
              <a:spcBef>
                <a:spcPts val="0"/>
              </a:spcBef>
              <a:buNone/>
            </a:pPr>
            <a:r>
              <a:rPr lang="en">
                <a:solidFill>
                  <a:srgbClr val="38761D"/>
                </a:solidFill>
              </a:rPr>
              <a:t>    Guilhotinado</a:t>
            </a:r>
            <a:r>
              <a:rPr lang="en">
                <a:solidFill>
                  <a:schemeClr val="lt1"/>
                </a:solidFill>
              </a:rPr>
              <a:t>       X       </a:t>
            </a:r>
            <a:r>
              <a:rPr lang="en">
                <a:solidFill>
                  <a:srgbClr val="38761D"/>
                </a:solidFill>
              </a:rPr>
              <a:t>Não-Guilhotinado</a:t>
            </a:r>
          </a:p>
        </p:txBody>
      </p:sp>
      <p:sp>
        <p:nvSpPr>
          <p:cNvPr id="194" name="Shape 194"/>
          <p:cNvSpPr/>
          <p:nvPr/>
        </p:nvSpPr>
        <p:spPr>
          <a:xfrm>
            <a:off x="1170500" y="1834550"/>
            <a:ext cx="652800" cy="123900"/>
          </a:xfrm>
          <a:prstGeom prst="rect">
            <a:avLst/>
          </a:prstGeom>
          <a:solidFill>
            <a:schemeClr val="dk1"/>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5757350" y="1908175"/>
            <a:ext cx="652800" cy="123900"/>
          </a:xfrm>
          <a:prstGeom prst="rect">
            <a:avLst/>
          </a:prstGeom>
          <a:solidFill>
            <a:schemeClr val="dk1"/>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96" name="Shape 196"/>
          <p:cNvPicPr preferRelativeResize="0"/>
          <p:nvPr/>
        </p:nvPicPr>
        <p:blipFill>
          <a:blip r:embed="rId3">
            <a:alphaModFix/>
          </a:blip>
          <a:stretch>
            <a:fillRect/>
          </a:stretch>
        </p:blipFill>
        <p:spPr>
          <a:xfrm>
            <a:off x="4164400" y="1500200"/>
            <a:ext cx="4979600" cy="3445499"/>
          </a:xfrm>
          <a:prstGeom prst="rect">
            <a:avLst/>
          </a:prstGeom>
          <a:noFill/>
          <a:ln>
            <a:noFill/>
          </a:ln>
        </p:spPr>
      </p:pic>
      <p:pic>
        <p:nvPicPr>
          <p:cNvPr id="197" name="Shape 197"/>
          <p:cNvPicPr preferRelativeResize="0"/>
          <p:nvPr/>
        </p:nvPicPr>
        <p:blipFill>
          <a:blip r:embed="rId4">
            <a:alphaModFix/>
          </a:blip>
          <a:stretch>
            <a:fillRect/>
          </a:stretch>
        </p:blipFill>
        <p:spPr>
          <a:xfrm>
            <a:off x="348825" y="1834550"/>
            <a:ext cx="4403800" cy="3048099"/>
          </a:xfrm>
          <a:prstGeom prst="rect">
            <a:avLst/>
          </a:prstGeom>
          <a:noFill/>
          <a:ln>
            <a:noFill/>
          </a:ln>
        </p:spPr>
      </p:pic>
      <p:sp>
        <p:nvSpPr>
          <p:cNvPr id="198" name="Shape 198"/>
          <p:cNvSpPr txBox="1"/>
          <p:nvPr/>
        </p:nvSpPr>
        <p:spPr>
          <a:xfrm>
            <a:off x="1104800" y="1844125"/>
            <a:ext cx="718500" cy="252000"/>
          </a:xfrm>
          <a:prstGeom prst="rect">
            <a:avLst/>
          </a:prstGeom>
          <a:solidFill>
            <a:srgbClr val="FFFFFF"/>
          </a:solidFill>
          <a:ln>
            <a:noFill/>
          </a:ln>
        </p:spPr>
        <p:txBody>
          <a:bodyPr anchorCtr="0" anchor="t" bIns="91425" lIns="91425" rIns="91425" tIns="91425">
            <a:noAutofit/>
          </a:bodyPr>
          <a:lstStyle/>
          <a:p>
            <a:pPr lvl="0">
              <a:spcBef>
                <a:spcPts val="0"/>
              </a:spcBef>
              <a:buNone/>
            </a:pPr>
            <a:r>
              <a:t/>
            </a:r>
            <a:endParaRPr/>
          </a:p>
        </p:txBody>
      </p:sp>
      <p:sp>
        <p:nvSpPr>
          <p:cNvPr id="199" name="Shape 199"/>
          <p:cNvSpPr txBox="1"/>
          <p:nvPr/>
        </p:nvSpPr>
        <p:spPr>
          <a:xfrm>
            <a:off x="5231750" y="1638850"/>
            <a:ext cx="895200" cy="269400"/>
          </a:xfrm>
          <a:prstGeom prst="rect">
            <a:avLst/>
          </a:prstGeom>
          <a:solidFill>
            <a:srgbClr val="FFFFFF"/>
          </a:solid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p:nvPr/>
        </p:nvSpPr>
        <p:spPr>
          <a:xfrm>
            <a:off x="1170500" y="1834550"/>
            <a:ext cx="652800" cy="123900"/>
          </a:xfrm>
          <a:prstGeom prst="rect">
            <a:avLst/>
          </a:prstGeom>
          <a:solidFill>
            <a:schemeClr val="dk1"/>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5757350" y="1908175"/>
            <a:ext cx="652800" cy="123900"/>
          </a:xfrm>
          <a:prstGeom prst="rect">
            <a:avLst/>
          </a:prstGeom>
          <a:solidFill>
            <a:schemeClr val="dk1"/>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206" name="Shape 206"/>
          <p:cNvPicPr preferRelativeResize="0"/>
          <p:nvPr/>
        </p:nvPicPr>
        <p:blipFill>
          <a:blip r:embed="rId3">
            <a:alphaModFix/>
          </a:blip>
          <a:stretch>
            <a:fillRect/>
          </a:stretch>
        </p:blipFill>
        <p:spPr>
          <a:xfrm>
            <a:off x="1031475" y="1271800"/>
            <a:ext cx="7081054" cy="3818750"/>
          </a:xfrm>
          <a:prstGeom prst="rect">
            <a:avLst/>
          </a:prstGeom>
          <a:noFill/>
          <a:ln>
            <a:noFill/>
          </a:ln>
        </p:spPr>
      </p:pic>
      <p:sp>
        <p:nvSpPr>
          <p:cNvPr id="207" name="Shape 207"/>
          <p:cNvSpPr txBox="1"/>
          <p:nvPr>
            <p:ph type="title"/>
          </p:nvPr>
        </p:nvSpPr>
        <p:spPr>
          <a:xfrm>
            <a:off x="545475" y="469300"/>
            <a:ext cx="8368200" cy="802500"/>
          </a:xfrm>
          <a:prstGeom prst="rect">
            <a:avLst/>
          </a:prstGeom>
        </p:spPr>
        <p:txBody>
          <a:bodyPr anchorCtr="0" anchor="b" bIns="91425" lIns="91425" rIns="91425" tIns="91425">
            <a:noAutofit/>
          </a:bodyPr>
          <a:lstStyle/>
          <a:p>
            <a:pPr indent="0" lvl="0" marL="0" rtl="0" algn="l">
              <a:spcBef>
                <a:spcPts val="0"/>
              </a:spcBef>
              <a:buNone/>
            </a:pPr>
            <a:r>
              <a:t/>
            </a:r>
            <a:endParaRPr>
              <a:solidFill>
                <a:schemeClr val="lt1"/>
              </a:solidFill>
            </a:endParaRPr>
          </a:p>
          <a:p>
            <a:pPr lvl="0" rtl="0" algn="ctr">
              <a:spcBef>
                <a:spcPts val="0"/>
              </a:spcBef>
              <a:buNone/>
            </a:pPr>
            <a:r>
              <a:rPr lang="en">
                <a:solidFill>
                  <a:srgbClr val="38761D"/>
                </a:solidFill>
              </a:rPr>
              <a:t>    Guilhotinado</a:t>
            </a:r>
            <a:r>
              <a:rPr lang="en">
                <a:solidFill>
                  <a:schemeClr val="lt1"/>
                </a:solidFill>
              </a:rPr>
              <a:t>       X       </a:t>
            </a:r>
            <a:r>
              <a:rPr lang="en">
                <a:solidFill>
                  <a:srgbClr val="38761D"/>
                </a:solidFill>
              </a:rPr>
              <a:t>Não-Guilhotinado</a:t>
            </a:r>
          </a:p>
        </p:txBody>
      </p:sp>
      <p:sp>
        <p:nvSpPr>
          <p:cNvPr id="208" name="Shape 208"/>
          <p:cNvSpPr txBox="1"/>
          <p:nvPr/>
        </p:nvSpPr>
        <p:spPr>
          <a:xfrm>
            <a:off x="1316825" y="4456950"/>
            <a:ext cx="832800" cy="483900"/>
          </a:xfrm>
          <a:prstGeom prst="rect">
            <a:avLst/>
          </a:prstGeom>
          <a:solidFill>
            <a:srgbClr val="FFFFFF"/>
          </a:solid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solidFill>
                  <a:srgbClr val="38761D"/>
                </a:solidFill>
              </a:rPr>
              <a:t>Contextualização</a:t>
            </a:r>
          </a:p>
        </p:txBody>
      </p:sp>
      <p:sp>
        <p:nvSpPr>
          <p:cNvPr id="214" name="Shape 21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Problema presente no dia-a-dia de </a:t>
            </a:r>
            <a:r>
              <a:rPr lang="en">
                <a:solidFill>
                  <a:schemeClr val="accent2"/>
                </a:solidFill>
              </a:rPr>
              <a:t>várias empresas</a:t>
            </a:r>
            <a:r>
              <a:rPr lang="en">
                <a:solidFill>
                  <a:schemeClr val="lt1"/>
                </a:solidFill>
              </a:rPr>
              <a:t> do Norte e Noroeste Fluminense.</a:t>
            </a:r>
          </a:p>
          <a:p>
            <a:pPr lvl="0" rtl="0">
              <a:spcBef>
                <a:spcPts val="0"/>
              </a:spcBef>
              <a:buNone/>
            </a:pPr>
            <a:r>
              <a:t/>
            </a:r>
            <a:endParaRPr>
              <a:solidFill>
                <a:schemeClr val="lt1"/>
              </a:solidFill>
            </a:endParaRPr>
          </a:p>
          <a:p>
            <a:pPr indent="-228600" lvl="0" marL="457200" rtl="0">
              <a:spcBef>
                <a:spcPts val="0"/>
              </a:spcBef>
              <a:buClr>
                <a:schemeClr val="lt1"/>
              </a:buClr>
              <a:buChar char="-"/>
            </a:pPr>
            <a:r>
              <a:rPr lang="en">
                <a:solidFill>
                  <a:schemeClr val="lt1"/>
                </a:solidFill>
              </a:rPr>
              <a:t>A citar, a situação de uma marmoraria:   </a:t>
            </a:r>
          </a:p>
        </p:txBody>
      </p:sp>
      <p:pic>
        <p:nvPicPr>
          <p:cNvPr descr="1458127102784-17347-74c3b031cf4e2846" id="215" name="Shape 215"/>
          <p:cNvPicPr preferRelativeResize="0"/>
          <p:nvPr/>
        </p:nvPicPr>
        <p:blipFill>
          <a:blip r:embed="rId3">
            <a:alphaModFix/>
          </a:blip>
          <a:stretch>
            <a:fillRect/>
          </a:stretch>
        </p:blipFill>
        <p:spPr>
          <a:xfrm rot="1006597">
            <a:off x="5604325" y="2445694"/>
            <a:ext cx="3136275" cy="21274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Modelagem do problema</a:t>
            </a:r>
          </a:p>
        </p:txBody>
      </p:sp>
      <p:sp>
        <p:nvSpPr>
          <p:cNvPr id="221" name="Shape 221"/>
          <p:cNvSpPr txBox="1"/>
          <p:nvPr>
            <p:ph idx="1" type="body"/>
          </p:nvPr>
        </p:nvSpPr>
        <p:spPr>
          <a:xfrm>
            <a:off x="545475" y="1233600"/>
            <a:ext cx="4643100" cy="3909900"/>
          </a:xfrm>
          <a:prstGeom prst="rect">
            <a:avLst/>
          </a:prstGeom>
        </p:spPr>
        <p:txBody>
          <a:bodyPr anchorCtr="0" anchor="t" bIns="91425" lIns="91425" rIns="91425" tIns="91425">
            <a:noAutofit/>
          </a:bodyPr>
          <a:lstStyle/>
          <a:p>
            <a:pPr lvl="0">
              <a:spcBef>
                <a:spcPts val="0"/>
              </a:spcBef>
              <a:buNone/>
            </a:pPr>
            <a:r>
              <a:rPr lang="en">
                <a:solidFill>
                  <a:schemeClr val="lt1"/>
                </a:solidFill>
              </a:rPr>
              <a:t>-   </a:t>
            </a:r>
            <a:r>
              <a:rPr lang="en">
                <a:solidFill>
                  <a:schemeClr val="lt1"/>
                </a:solidFill>
              </a:rPr>
              <a:t>O retângulo grande </a:t>
            </a:r>
            <a:r>
              <a:rPr lang="en">
                <a:solidFill>
                  <a:schemeClr val="accent2"/>
                </a:solidFill>
              </a:rPr>
              <a:t>R = (L, W)</a:t>
            </a:r>
            <a:r>
              <a:rPr lang="en">
                <a:solidFill>
                  <a:schemeClr val="lt1"/>
                </a:solidFill>
              </a:rPr>
              <a:t> possui </a:t>
            </a:r>
            <a:r>
              <a:rPr lang="en">
                <a:solidFill>
                  <a:schemeClr val="accent2"/>
                </a:solidFill>
              </a:rPr>
              <a:t>comprimento L</a:t>
            </a:r>
            <a:r>
              <a:rPr lang="en">
                <a:solidFill>
                  <a:schemeClr val="lt1"/>
                </a:solidFill>
              </a:rPr>
              <a:t> e </a:t>
            </a:r>
            <a:r>
              <a:rPr lang="en">
                <a:solidFill>
                  <a:schemeClr val="accent2"/>
                </a:solidFill>
              </a:rPr>
              <a:t>largura W</a:t>
            </a:r>
            <a:r>
              <a:rPr lang="en">
                <a:solidFill>
                  <a:schemeClr val="lt1"/>
                </a:solidFill>
              </a:rPr>
              <a:t>. </a:t>
            </a:r>
          </a:p>
          <a:p>
            <a:pPr lvl="0">
              <a:spcBef>
                <a:spcPts val="0"/>
              </a:spcBef>
              <a:buNone/>
            </a:pPr>
            <a:r>
              <a:rPr lang="en">
                <a:solidFill>
                  <a:schemeClr val="lt1"/>
                </a:solidFill>
              </a:rPr>
              <a:t>-   Os retângulos menores são denominados </a:t>
            </a:r>
            <a:r>
              <a:rPr lang="en">
                <a:solidFill>
                  <a:schemeClr val="accent2"/>
                </a:solidFill>
              </a:rPr>
              <a:t>peças</a:t>
            </a:r>
            <a:r>
              <a:rPr lang="en">
                <a:solidFill>
                  <a:schemeClr val="lt1"/>
                </a:solidFill>
              </a:rPr>
              <a:t>. </a:t>
            </a:r>
          </a:p>
          <a:p>
            <a:pPr lvl="0">
              <a:spcBef>
                <a:spcPts val="0"/>
              </a:spcBef>
              <a:buNone/>
            </a:pPr>
            <a:r>
              <a:rPr lang="en">
                <a:solidFill>
                  <a:schemeClr val="lt1"/>
                </a:solidFill>
              </a:rPr>
              <a:t>-   Cada peça </a:t>
            </a:r>
            <a:r>
              <a:rPr lang="en">
                <a:solidFill>
                  <a:schemeClr val="accent2"/>
                </a:solidFill>
              </a:rPr>
              <a:t>i</a:t>
            </a:r>
            <a:r>
              <a:rPr lang="en">
                <a:solidFill>
                  <a:schemeClr val="lt1"/>
                </a:solidFill>
              </a:rPr>
              <a:t> pode ser definida por três atributos </a:t>
            </a:r>
            <a:r>
              <a:rPr lang="en">
                <a:solidFill>
                  <a:schemeClr val="accent2"/>
                </a:solidFill>
              </a:rPr>
              <a:t>i = (li, wi, vi),</a:t>
            </a:r>
          </a:p>
          <a:p>
            <a:pPr lvl="0">
              <a:spcBef>
                <a:spcPts val="0"/>
              </a:spcBef>
              <a:buNone/>
            </a:pPr>
            <a:r>
              <a:rPr lang="en">
                <a:solidFill>
                  <a:schemeClr val="lt1"/>
                </a:solidFill>
              </a:rPr>
              <a:t>          </a:t>
            </a:r>
            <a:r>
              <a:rPr lang="en">
                <a:solidFill>
                  <a:srgbClr val="B6D7A8"/>
                </a:solidFill>
              </a:rPr>
              <a:t>■</a:t>
            </a:r>
            <a:r>
              <a:rPr lang="en">
                <a:solidFill>
                  <a:schemeClr val="lt1"/>
                </a:solidFill>
              </a:rPr>
              <a:t>  li = comprimento,  </a:t>
            </a:r>
          </a:p>
          <a:p>
            <a:pPr lvl="0">
              <a:spcBef>
                <a:spcPts val="0"/>
              </a:spcBef>
              <a:buNone/>
            </a:pPr>
            <a:r>
              <a:rPr lang="en">
                <a:solidFill>
                  <a:schemeClr val="lt1"/>
                </a:solidFill>
              </a:rPr>
              <a:t>          </a:t>
            </a:r>
            <a:r>
              <a:rPr lang="en">
                <a:solidFill>
                  <a:srgbClr val="93C47D"/>
                </a:solidFill>
              </a:rPr>
              <a:t>■</a:t>
            </a:r>
            <a:r>
              <a:rPr lang="en">
                <a:solidFill>
                  <a:schemeClr val="lt1"/>
                </a:solidFill>
              </a:rPr>
              <a:t>  wi = largura e</a:t>
            </a:r>
          </a:p>
          <a:p>
            <a:pPr lvl="0" rtl="0">
              <a:spcBef>
                <a:spcPts val="0"/>
              </a:spcBef>
              <a:buNone/>
            </a:pPr>
            <a:r>
              <a:rPr lang="en">
                <a:solidFill>
                  <a:schemeClr val="lt1"/>
                </a:solidFill>
              </a:rPr>
              <a:t>          </a:t>
            </a:r>
            <a:r>
              <a:rPr lang="en">
                <a:solidFill>
                  <a:srgbClr val="6AA84F"/>
                </a:solidFill>
              </a:rPr>
              <a:t>■ </a:t>
            </a:r>
            <a:r>
              <a:rPr lang="en">
                <a:solidFill>
                  <a:schemeClr val="lt1"/>
                </a:solidFill>
              </a:rPr>
              <a:t> vi = valor da peça.</a:t>
            </a:r>
          </a:p>
          <a:p>
            <a:pPr lvl="0" rtl="0">
              <a:spcBef>
                <a:spcPts val="0"/>
              </a:spcBef>
              <a:buNone/>
            </a:pPr>
            <a:r>
              <a:t/>
            </a:r>
            <a:endParaRPr>
              <a:solidFill>
                <a:schemeClr val="lt1"/>
              </a:solidFill>
            </a:endParaRPr>
          </a:p>
        </p:txBody>
      </p:sp>
      <p:pic>
        <p:nvPicPr>
          <p:cNvPr descr="Other resolutions: 240 × 240 ..." id="222" name="Shape 222"/>
          <p:cNvPicPr preferRelativeResize="0"/>
          <p:nvPr/>
        </p:nvPicPr>
        <p:blipFill>
          <a:blip r:embed="rId3">
            <a:alphaModFix/>
          </a:blip>
          <a:stretch>
            <a:fillRect/>
          </a:stretch>
        </p:blipFill>
        <p:spPr>
          <a:xfrm>
            <a:off x="5841300" y="1489824"/>
            <a:ext cx="2914800" cy="2566500"/>
          </a:xfrm>
          <a:prstGeom prst="rect">
            <a:avLst/>
          </a:prstGeom>
          <a:noFill/>
          <a:ln>
            <a:noFill/>
          </a:ln>
        </p:spPr>
      </p:pic>
      <p:sp>
        <p:nvSpPr>
          <p:cNvPr id="223" name="Shape 223"/>
          <p:cNvSpPr txBox="1"/>
          <p:nvPr/>
        </p:nvSpPr>
        <p:spPr>
          <a:xfrm>
            <a:off x="5424875" y="2543625"/>
            <a:ext cx="247500" cy="303900"/>
          </a:xfrm>
          <a:prstGeom prst="rect">
            <a:avLst/>
          </a:prstGeom>
          <a:noFill/>
          <a:ln>
            <a:noFill/>
          </a:ln>
        </p:spPr>
        <p:txBody>
          <a:bodyPr anchorCtr="0" anchor="t" bIns="91425" lIns="91425" rIns="91425" tIns="91425">
            <a:noAutofit/>
          </a:bodyPr>
          <a:lstStyle/>
          <a:p>
            <a:pPr lvl="0">
              <a:spcBef>
                <a:spcPts val="0"/>
              </a:spcBef>
              <a:buNone/>
            </a:pPr>
            <a:r>
              <a:rPr lang="en">
                <a:solidFill>
                  <a:schemeClr val="lt1"/>
                </a:solidFill>
                <a:latin typeface="Roboto"/>
                <a:ea typeface="Roboto"/>
                <a:cs typeface="Roboto"/>
                <a:sym typeface="Roboto"/>
              </a:rPr>
              <a:t>W</a:t>
            </a:r>
          </a:p>
        </p:txBody>
      </p:sp>
      <p:sp>
        <p:nvSpPr>
          <p:cNvPr id="224" name="Shape 224"/>
          <p:cNvSpPr txBox="1"/>
          <p:nvPr/>
        </p:nvSpPr>
        <p:spPr>
          <a:xfrm>
            <a:off x="7174950" y="4264825"/>
            <a:ext cx="247500" cy="3039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latin typeface="Roboto"/>
                <a:ea typeface="Roboto"/>
                <a:cs typeface="Roboto"/>
                <a:sym typeface="Roboto"/>
              </a:rPr>
              <a:t>L</a:t>
            </a:r>
          </a:p>
        </p:txBody>
      </p:sp>
      <p:sp>
        <p:nvSpPr>
          <p:cNvPr id="225" name="Shape 225"/>
          <p:cNvSpPr/>
          <p:nvPr/>
        </p:nvSpPr>
        <p:spPr>
          <a:xfrm>
            <a:off x="7709625" y="1489825"/>
            <a:ext cx="1046400" cy="10539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txBox="1"/>
          <p:nvPr/>
        </p:nvSpPr>
        <p:spPr>
          <a:xfrm>
            <a:off x="7242500" y="1864825"/>
            <a:ext cx="410700" cy="303900"/>
          </a:xfrm>
          <a:prstGeom prst="rect">
            <a:avLst/>
          </a:prstGeom>
          <a:noFill/>
          <a:ln>
            <a:noFill/>
          </a:ln>
        </p:spPr>
        <p:txBody>
          <a:bodyPr anchorCtr="0" anchor="t" bIns="91425" lIns="91425" rIns="91425" tIns="91425">
            <a:noAutofit/>
          </a:bodyPr>
          <a:lstStyle/>
          <a:p>
            <a:pPr lvl="0">
              <a:spcBef>
                <a:spcPts val="0"/>
              </a:spcBef>
              <a:buNone/>
            </a:pPr>
            <a:r>
              <a:rPr lang="en">
                <a:solidFill>
                  <a:schemeClr val="accent6"/>
                </a:solidFill>
                <a:latin typeface="Roboto"/>
                <a:ea typeface="Roboto"/>
                <a:cs typeface="Roboto"/>
                <a:sym typeface="Roboto"/>
              </a:rPr>
              <a:t>wi</a:t>
            </a:r>
          </a:p>
        </p:txBody>
      </p:sp>
      <p:sp>
        <p:nvSpPr>
          <p:cNvPr id="227" name="Shape 227"/>
          <p:cNvSpPr txBox="1"/>
          <p:nvPr/>
        </p:nvSpPr>
        <p:spPr>
          <a:xfrm>
            <a:off x="8151275" y="2677400"/>
            <a:ext cx="410700" cy="3039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6"/>
                </a:solidFill>
                <a:latin typeface="Roboto"/>
                <a:ea typeface="Roboto"/>
                <a:cs typeface="Roboto"/>
                <a:sym typeface="Roboto"/>
              </a:rPr>
              <a:t>l</a:t>
            </a:r>
            <a:r>
              <a:rPr lang="en">
                <a:solidFill>
                  <a:schemeClr val="accent6"/>
                </a:solidFill>
                <a:latin typeface="Roboto"/>
                <a:ea typeface="Roboto"/>
                <a:cs typeface="Roboto"/>
                <a:sym typeface="Roboto"/>
              </a:rPr>
              <a:t>i</a:t>
            </a:r>
          </a:p>
        </p:txBody>
      </p:sp>
      <p:sp>
        <p:nvSpPr>
          <p:cNvPr id="228" name="Shape 228"/>
          <p:cNvSpPr txBox="1"/>
          <p:nvPr/>
        </p:nvSpPr>
        <p:spPr>
          <a:xfrm>
            <a:off x="8027475" y="1864825"/>
            <a:ext cx="410700" cy="3039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6"/>
                </a:solidFill>
                <a:latin typeface="Roboto"/>
                <a:ea typeface="Roboto"/>
                <a:cs typeface="Roboto"/>
                <a:sym typeface="Roboto"/>
              </a:rPr>
              <a:t>v</a:t>
            </a:r>
            <a:r>
              <a:rPr lang="en">
                <a:solidFill>
                  <a:schemeClr val="accent6"/>
                </a:solidFill>
                <a:latin typeface="Roboto"/>
                <a:ea typeface="Roboto"/>
                <a:cs typeface="Roboto"/>
                <a:sym typeface="Roboto"/>
              </a:rPr>
              <a:t>i</a:t>
            </a:r>
          </a:p>
        </p:txBody>
      </p:sp>
      <p:sp>
        <p:nvSpPr>
          <p:cNvPr id="229" name="Shape 229"/>
          <p:cNvSpPr txBox="1"/>
          <p:nvPr/>
        </p:nvSpPr>
        <p:spPr>
          <a:xfrm>
            <a:off x="4907150" y="1080475"/>
            <a:ext cx="4170300" cy="36354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Modelagem do problema</a:t>
            </a:r>
          </a:p>
        </p:txBody>
      </p:sp>
      <p:sp>
        <p:nvSpPr>
          <p:cNvPr id="235" name="Shape 235"/>
          <p:cNvSpPr txBox="1"/>
          <p:nvPr>
            <p:ph idx="1" type="body"/>
          </p:nvPr>
        </p:nvSpPr>
        <p:spPr>
          <a:xfrm>
            <a:off x="387900" y="1332275"/>
            <a:ext cx="4868100" cy="35862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As peças têm </a:t>
            </a:r>
            <a:r>
              <a:rPr lang="en">
                <a:solidFill>
                  <a:schemeClr val="accent2"/>
                </a:solidFill>
              </a:rPr>
              <a:t>orientação fixa</a:t>
            </a:r>
            <a:r>
              <a:rPr lang="en">
                <a:solidFill>
                  <a:schemeClr val="lt1"/>
                </a:solidFill>
              </a:rPr>
              <a:t> e suas bordas são paralelas às do retângulo </a:t>
            </a:r>
            <a:r>
              <a:rPr lang="en">
                <a:solidFill>
                  <a:schemeClr val="accent2"/>
                </a:solidFill>
              </a:rPr>
              <a:t>R</a:t>
            </a:r>
            <a:r>
              <a:rPr lang="en">
                <a:solidFill>
                  <a:schemeClr val="lt1"/>
                </a:solidFill>
              </a:rPr>
              <a:t>. </a:t>
            </a:r>
          </a:p>
          <a:p>
            <a:pPr lvl="0">
              <a:spcBef>
                <a:spcPts val="0"/>
              </a:spcBef>
              <a:buNone/>
            </a:pPr>
            <a:r>
              <a:t/>
            </a:r>
            <a:endParaRPr>
              <a:solidFill>
                <a:schemeClr val="lt1"/>
              </a:solidFill>
            </a:endParaRPr>
          </a:p>
          <a:p>
            <a:pPr indent="-228600" lvl="0" marL="457200" rtl="0">
              <a:spcBef>
                <a:spcPts val="0"/>
              </a:spcBef>
              <a:buClr>
                <a:schemeClr val="lt1"/>
              </a:buClr>
              <a:buChar char="-"/>
            </a:pPr>
            <a:r>
              <a:rPr lang="en">
                <a:solidFill>
                  <a:schemeClr val="accent2"/>
                </a:solidFill>
              </a:rPr>
              <a:t>R</a:t>
            </a:r>
            <a:r>
              <a:rPr lang="en">
                <a:solidFill>
                  <a:schemeClr val="lt1"/>
                </a:solidFill>
              </a:rPr>
              <a:t> deve ser cortado em </a:t>
            </a:r>
            <a:r>
              <a:rPr lang="en">
                <a:solidFill>
                  <a:schemeClr val="accent2"/>
                </a:solidFill>
              </a:rPr>
              <a:t>xi</a:t>
            </a:r>
            <a:r>
              <a:rPr lang="en">
                <a:solidFill>
                  <a:schemeClr val="lt1"/>
                </a:solidFill>
              </a:rPr>
              <a:t> peças menores, com dimensões correspondentes às peças </a:t>
            </a:r>
            <a:r>
              <a:rPr lang="en">
                <a:solidFill>
                  <a:schemeClr val="accent2"/>
                </a:solidFill>
              </a:rPr>
              <a:t>i</a:t>
            </a:r>
            <a:r>
              <a:rPr lang="en">
                <a:solidFill>
                  <a:schemeClr val="lt1"/>
                </a:solidFill>
              </a:rPr>
              <a:t>.</a:t>
            </a:r>
          </a:p>
          <a:p>
            <a:pPr lvl="0" rtl="0">
              <a:spcBef>
                <a:spcPts val="0"/>
              </a:spcBef>
              <a:buNone/>
            </a:pPr>
            <a:r>
              <a:t/>
            </a:r>
            <a:endParaRPr>
              <a:solidFill>
                <a:schemeClr val="lt1"/>
              </a:solidFill>
            </a:endParaRPr>
          </a:p>
          <a:p>
            <a:pPr indent="-228600" lvl="0" marL="457200" rtl="0">
              <a:spcBef>
                <a:spcPts val="0"/>
              </a:spcBef>
              <a:buClr>
                <a:schemeClr val="lt1"/>
              </a:buClr>
              <a:buChar char="-"/>
            </a:pPr>
            <a:r>
              <a:rPr lang="en">
                <a:solidFill>
                  <a:schemeClr val="lt1"/>
                </a:solidFill>
              </a:rPr>
              <a:t> O problema é </a:t>
            </a:r>
            <a:r>
              <a:rPr lang="en">
                <a:solidFill>
                  <a:schemeClr val="accent2"/>
                </a:solidFill>
              </a:rPr>
              <a:t>maximizar</a:t>
            </a:r>
            <a:r>
              <a:rPr lang="en">
                <a:solidFill>
                  <a:schemeClr val="lt1"/>
                </a:solidFill>
              </a:rPr>
              <a:t> ∑i vixi.</a:t>
            </a:r>
          </a:p>
          <a:p>
            <a:pPr lvl="0" rtl="0">
              <a:spcBef>
                <a:spcPts val="0"/>
              </a:spcBef>
              <a:buNone/>
            </a:pPr>
            <a:r>
              <a:t/>
            </a:r>
            <a:endParaRPr>
              <a:solidFill>
                <a:schemeClr val="lt1"/>
              </a:solidFill>
            </a:endParaRPr>
          </a:p>
          <a:p>
            <a:pPr lvl="0" rtl="0">
              <a:spcBef>
                <a:spcPts val="0"/>
              </a:spcBef>
              <a:buNone/>
            </a:pPr>
            <a:r>
              <a:t/>
            </a:r>
            <a:endParaRPr>
              <a:solidFill>
                <a:schemeClr val="lt1"/>
              </a:solidFill>
            </a:endParaRPr>
          </a:p>
        </p:txBody>
      </p:sp>
      <p:pic>
        <p:nvPicPr>
          <p:cNvPr descr="Other resolutions: 240 × 240 ..." id="236" name="Shape 236"/>
          <p:cNvPicPr preferRelativeResize="0"/>
          <p:nvPr/>
        </p:nvPicPr>
        <p:blipFill>
          <a:blip r:embed="rId3">
            <a:alphaModFix/>
          </a:blip>
          <a:stretch>
            <a:fillRect/>
          </a:stretch>
        </p:blipFill>
        <p:spPr>
          <a:xfrm>
            <a:off x="5841300" y="1489824"/>
            <a:ext cx="2914800" cy="2566500"/>
          </a:xfrm>
          <a:prstGeom prst="rect">
            <a:avLst/>
          </a:prstGeom>
          <a:noFill/>
          <a:ln>
            <a:noFill/>
          </a:ln>
        </p:spPr>
      </p:pic>
      <p:sp>
        <p:nvSpPr>
          <p:cNvPr id="237" name="Shape 237"/>
          <p:cNvSpPr txBox="1"/>
          <p:nvPr/>
        </p:nvSpPr>
        <p:spPr>
          <a:xfrm>
            <a:off x="5424875" y="2543625"/>
            <a:ext cx="247500" cy="3039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latin typeface="Roboto"/>
                <a:ea typeface="Roboto"/>
                <a:cs typeface="Roboto"/>
                <a:sym typeface="Roboto"/>
              </a:rPr>
              <a:t>W</a:t>
            </a:r>
          </a:p>
        </p:txBody>
      </p:sp>
      <p:sp>
        <p:nvSpPr>
          <p:cNvPr id="238" name="Shape 238"/>
          <p:cNvSpPr txBox="1"/>
          <p:nvPr/>
        </p:nvSpPr>
        <p:spPr>
          <a:xfrm>
            <a:off x="7174950" y="4264825"/>
            <a:ext cx="247500" cy="303900"/>
          </a:xfrm>
          <a:prstGeom prst="rect">
            <a:avLst/>
          </a:prstGeom>
          <a:noFill/>
          <a:ln>
            <a:noFill/>
          </a:ln>
        </p:spPr>
        <p:txBody>
          <a:bodyPr anchorCtr="0" anchor="t" bIns="91425" lIns="91425" rIns="91425" tIns="91425">
            <a:noAutofit/>
          </a:bodyPr>
          <a:lstStyle/>
          <a:p>
            <a:pPr lvl="0" rtl="0">
              <a:spcBef>
                <a:spcPts val="0"/>
              </a:spcBef>
              <a:buNone/>
            </a:pPr>
            <a:r>
              <a:rPr lang="en">
                <a:solidFill>
                  <a:schemeClr val="lt1"/>
                </a:solidFill>
                <a:latin typeface="Roboto"/>
                <a:ea typeface="Roboto"/>
                <a:cs typeface="Roboto"/>
                <a:sym typeface="Roboto"/>
              </a:rPr>
              <a:t>L</a:t>
            </a:r>
          </a:p>
        </p:txBody>
      </p:sp>
      <p:sp>
        <p:nvSpPr>
          <p:cNvPr id="239" name="Shape 239"/>
          <p:cNvSpPr/>
          <p:nvPr/>
        </p:nvSpPr>
        <p:spPr>
          <a:xfrm>
            <a:off x="7709625" y="1489825"/>
            <a:ext cx="1046400" cy="1053900"/>
          </a:xfrm>
          <a:prstGeom prst="rect">
            <a:avLst/>
          </a:prstGeom>
          <a:solidFill>
            <a:srgbClr val="38761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0" name="Shape 240"/>
          <p:cNvSpPr txBox="1"/>
          <p:nvPr/>
        </p:nvSpPr>
        <p:spPr>
          <a:xfrm>
            <a:off x="7242500" y="1864825"/>
            <a:ext cx="410700" cy="3039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6"/>
                </a:solidFill>
                <a:latin typeface="Roboto"/>
                <a:ea typeface="Roboto"/>
                <a:cs typeface="Roboto"/>
                <a:sym typeface="Roboto"/>
              </a:rPr>
              <a:t>wi</a:t>
            </a:r>
          </a:p>
        </p:txBody>
      </p:sp>
      <p:sp>
        <p:nvSpPr>
          <p:cNvPr id="241" name="Shape 241"/>
          <p:cNvSpPr txBox="1"/>
          <p:nvPr/>
        </p:nvSpPr>
        <p:spPr>
          <a:xfrm>
            <a:off x="8151275" y="2677400"/>
            <a:ext cx="410700" cy="3039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6"/>
                </a:solidFill>
                <a:latin typeface="Roboto"/>
                <a:ea typeface="Roboto"/>
                <a:cs typeface="Roboto"/>
                <a:sym typeface="Roboto"/>
              </a:rPr>
              <a:t>li</a:t>
            </a:r>
          </a:p>
        </p:txBody>
      </p:sp>
      <p:sp>
        <p:nvSpPr>
          <p:cNvPr id="242" name="Shape 242"/>
          <p:cNvSpPr txBox="1"/>
          <p:nvPr/>
        </p:nvSpPr>
        <p:spPr>
          <a:xfrm>
            <a:off x="8027475" y="1864825"/>
            <a:ext cx="410700" cy="3039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6"/>
                </a:solidFill>
                <a:latin typeface="Roboto"/>
                <a:ea typeface="Roboto"/>
                <a:cs typeface="Roboto"/>
                <a:sym typeface="Roboto"/>
              </a:rPr>
              <a:t>vi</a:t>
            </a:r>
          </a:p>
        </p:txBody>
      </p:sp>
      <p:sp>
        <p:nvSpPr>
          <p:cNvPr id="243" name="Shape 243"/>
          <p:cNvSpPr txBox="1"/>
          <p:nvPr/>
        </p:nvSpPr>
        <p:spPr>
          <a:xfrm>
            <a:off x="4907150" y="1080475"/>
            <a:ext cx="4170300" cy="3635400"/>
          </a:xfrm>
          <a:prstGeom prst="rect">
            <a:avLst/>
          </a:prstGeom>
          <a:noFill/>
          <a:ln>
            <a:noFill/>
          </a:ln>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Modelagem do problema</a:t>
            </a:r>
          </a:p>
        </p:txBody>
      </p:sp>
      <p:sp>
        <p:nvSpPr>
          <p:cNvPr id="249" name="Shape 249"/>
          <p:cNvSpPr txBox="1"/>
          <p:nvPr>
            <p:ph idx="1" type="body"/>
          </p:nvPr>
        </p:nvSpPr>
        <p:spPr>
          <a:xfrm>
            <a:off x="450200" y="1501075"/>
            <a:ext cx="8693700" cy="3541200"/>
          </a:xfrm>
          <a:prstGeom prst="rect">
            <a:avLst/>
          </a:prstGeom>
        </p:spPr>
        <p:txBody>
          <a:bodyPr anchorCtr="0" anchor="t" bIns="91425" lIns="91425" rIns="91425" tIns="91425">
            <a:noAutofit/>
          </a:bodyPr>
          <a:lstStyle/>
          <a:p>
            <a:pPr indent="-228600" lvl="0" marL="457200" rtl="0">
              <a:spcBef>
                <a:spcPts val="0"/>
              </a:spcBef>
              <a:buChar char="-"/>
            </a:pPr>
            <a:r>
              <a:rPr lang="en">
                <a:solidFill>
                  <a:schemeClr val="lt1"/>
                </a:solidFill>
              </a:rPr>
              <a:t>O problema é diferenciado em </a:t>
            </a:r>
            <a:r>
              <a:rPr lang="en">
                <a:solidFill>
                  <a:schemeClr val="accent2"/>
                </a:solidFill>
              </a:rPr>
              <a:t>3 </a:t>
            </a:r>
            <a:r>
              <a:rPr lang="en">
                <a:solidFill>
                  <a:schemeClr val="lt1"/>
                </a:solidFill>
              </a:rPr>
              <a:t>tipos:</a:t>
            </a:r>
          </a:p>
          <a:p>
            <a:pPr lvl="0">
              <a:spcBef>
                <a:spcPts val="0"/>
              </a:spcBef>
              <a:buNone/>
            </a:pPr>
            <a:r>
              <a:rPr lang="en">
                <a:solidFill>
                  <a:schemeClr val="lt1"/>
                </a:solidFill>
              </a:rPr>
              <a:t>1.</a:t>
            </a:r>
            <a:r>
              <a:rPr lang="en">
                <a:solidFill>
                  <a:schemeClr val="accent5"/>
                </a:solidFill>
              </a:rPr>
              <a:t> </a:t>
            </a:r>
            <a:r>
              <a:rPr lang="en">
                <a:solidFill>
                  <a:schemeClr val="accent2"/>
                </a:solidFill>
              </a:rPr>
              <a:t>Irrestrito:</a:t>
            </a:r>
            <a:r>
              <a:rPr lang="en">
                <a:solidFill>
                  <a:schemeClr val="lt1"/>
                </a:solidFill>
              </a:rPr>
              <a:t> não há limites mínimo e máximo de quantidade para o corte das peças.</a:t>
            </a:r>
          </a:p>
          <a:p>
            <a:pPr lvl="0" rtl="0">
              <a:spcBef>
                <a:spcPts val="0"/>
              </a:spcBef>
              <a:buNone/>
            </a:pPr>
            <a:r>
              <a:t/>
            </a:r>
            <a:endParaRPr>
              <a:solidFill>
                <a:schemeClr val="lt1"/>
              </a:solidFill>
            </a:endParaRPr>
          </a:p>
          <a:p>
            <a:pPr lvl="0" rtl="0">
              <a:spcBef>
                <a:spcPts val="0"/>
              </a:spcBef>
              <a:buNone/>
            </a:pPr>
            <a:r>
              <a:rPr lang="en">
                <a:solidFill>
                  <a:schemeClr val="lt1"/>
                </a:solidFill>
              </a:rPr>
              <a:t>2. </a:t>
            </a:r>
            <a:r>
              <a:rPr lang="en">
                <a:solidFill>
                  <a:schemeClr val="accent2"/>
                </a:solidFill>
              </a:rPr>
              <a:t>Restrito:</a:t>
            </a:r>
            <a:r>
              <a:rPr lang="en">
                <a:solidFill>
                  <a:schemeClr val="lt1"/>
                </a:solidFill>
              </a:rPr>
              <a:t> </a:t>
            </a:r>
            <a:r>
              <a:rPr lang="en">
                <a:solidFill>
                  <a:schemeClr val="lt1"/>
                </a:solidFill>
              </a:rPr>
              <a:t> </a:t>
            </a:r>
            <a:r>
              <a:rPr lang="en">
                <a:solidFill>
                  <a:schemeClr val="lt1"/>
                </a:solidFill>
              </a:rPr>
              <a:t>a quantidade de peças de cada tipo possui um limite superior.</a:t>
            </a:r>
          </a:p>
          <a:p>
            <a:pPr lvl="0" rtl="0">
              <a:spcBef>
                <a:spcPts val="0"/>
              </a:spcBef>
              <a:buNone/>
            </a:pPr>
            <a:r>
              <a:t/>
            </a:r>
            <a:endParaRPr>
              <a:solidFill>
                <a:schemeClr val="lt1"/>
              </a:solidFill>
            </a:endParaRPr>
          </a:p>
          <a:p>
            <a:pPr lvl="0" rtl="0">
              <a:spcBef>
                <a:spcPts val="0"/>
              </a:spcBef>
              <a:buNone/>
            </a:pPr>
            <a:r>
              <a:rPr lang="en">
                <a:solidFill>
                  <a:schemeClr val="lt1"/>
                </a:solidFill>
              </a:rPr>
              <a:t>3.</a:t>
            </a:r>
            <a:r>
              <a:rPr lang="en">
                <a:solidFill>
                  <a:schemeClr val="accent5"/>
                </a:solidFill>
              </a:rPr>
              <a:t> </a:t>
            </a:r>
            <a:r>
              <a:rPr lang="en">
                <a:solidFill>
                  <a:schemeClr val="accent2"/>
                </a:solidFill>
              </a:rPr>
              <a:t>Duplamente Restrito:</a:t>
            </a:r>
            <a:r>
              <a:rPr lang="en">
                <a:solidFill>
                  <a:schemeClr val="lt1"/>
                </a:solidFill>
              </a:rPr>
              <a:t> </a:t>
            </a:r>
            <a:r>
              <a:rPr lang="en">
                <a:solidFill>
                  <a:schemeClr val="lt1"/>
                </a:solidFill>
              </a:rPr>
              <a:t>possui tanto o limite superior quanto o inferior.</a:t>
            </a:r>
          </a:p>
          <a:p>
            <a:pPr lvl="0" rtl="0">
              <a:spcBef>
                <a:spcPts val="0"/>
              </a:spcBef>
              <a:buNone/>
            </a:pPr>
            <a:r>
              <a:t/>
            </a:r>
            <a:endParaRPr>
              <a:solidFill>
                <a:schemeClr val="lt1"/>
              </a:solidFill>
            </a:endParaRPr>
          </a:p>
          <a:p>
            <a:pPr lvl="0" rtl="0">
              <a:spcBef>
                <a:spcPts val="0"/>
              </a:spcBef>
              <a:buNone/>
            </a:pPr>
            <a:r>
              <a:t/>
            </a:r>
            <a:endParaRPr>
              <a:solidFill>
                <a:schemeClr val="lt1"/>
              </a:solidFill>
            </a:endParaRPr>
          </a:p>
          <a:p>
            <a:pPr lvl="0" rtl="0">
              <a:spcBef>
                <a:spcPts val="0"/>
              </a:spcBef>
              <a:buNone/>
            </a:pPr>
            <a:r>
              <a:t/>
            </a:r>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Modelagem do problema: Soluções</a:t>
            </a:r>
          </a:p>
        </p:txBody>
      </p:sp>
      <p:pic>
        <p:nvPicPr>
          <p:cNvPr id="255" name="Shape 255"/>
          <p:cNvPicPr preferRelativeResize="0"/>
          <p:nvPr/>
        </p:nvPicPr>
        <p:blipFill>
          <a:blip r:embed="rId3">
            <a:alphaModFix/>
          </a:blip>
          <a:stretch>
            <a:fillRect/>
          </a:stretch>
        </p:blipFill>
        <p:spPr>
          <a:xfrm>
            <a:off x="1272500" y="1441275"/>
            <a:ext cx="6598999" cy="3128249"/>
          </a:xfrm>
          <a:prstGeom prst="rect">
            <a:avLst/>
          </a:prstGeom>
          <a:noFill/>
          <a:ln>
            <a:noFill/>
          </a:ln>
        </p:spPr>
      </p:pic>
      <p:sp>
        <p:nvSpPr>
          <p:cNvPr id="256" name="Shape 256"/>
          <p:cNvSpPr txBox="1"/>
          <p:nvPr/>
        </p:nvSpPr>
        <p:spPr>
          <a:xfrm>
            <a:off x="1384350" y="4096800"/>
            <a:ext cx="776700" cy="247500"/>
          </a:xfrm>
          <a:prstGeom prst="rect">
            <a:avLst/>
          </a:prstGeom>
          <a:solidFill>
            <a:srgbClr val="FFFFFF"/>
          </a:solidFill>
          <a:ln>
            <a:noFill/>
          </a:ln>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Bibliografia</a:t>
            </a:r>
          </a:p>
        </p:txBody>
      </p:sp>
      <p:sp>
        <p:nvSpPr>
          <p:cNvPr id="262" name="Shape 26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Stephen C.H. Leung, Defu Zhang. </a:t>
            </a:r>
            <a:r>
              <a:rPr i="1" lang="en">
                <a:solidFill>
                  <a:schemeClr val="lt1"/>
                </a:solidFill>
              </a:rPr>
              <a:t>A fast layer-based heuristic for non-guillotine strip packing. </a:t>
            </a:r>
            <a:r>
              <a:rPr lang="en">
                <a:solidFill>
                  <a:schemeClr val="lt1"/>
                </a:solidFill>
              </a:rPr>
              <a:t>Expert Systems with Applications 38 (2011) 13032–13042.</a:t>
            </a:r>
          </a:p>
          <a:p>
            <a:pPr indent="-228600" lvl="0" marL="457200" rtl="0">
              <a:spcBef>
                <a:spcPts val="0"/>
              </a:spcBef>
              <a:buClr>
                <a:schemeClr val="lt1"/>
              </a:buClr>
              <a:buChar char="-"/>
            </a:pPr>
            <a:r>
              <a:rPr lang="en">
                <a:solidFill>
                  <a:schemeClr val="lt1"/>
                </a:solidFill>
              </a:rPr>
              <a:t>GAMPERT, Gilberto. </a:t>
            </a:r>
            <a:r>
              <a:rPr i="1" lang="en">
                <a:solidFill>
                  <a:schemeClr val="lt1"/>
                </a:solidFill>
              </a:rPr>
              <a:t>Problema de Corte Bidimensional. Programa de Pós-Graduação em Computação Aplicada</a:t>
            </a:r>
            <a:r>
              <a:rPr lang="en">
                <a:solidFill>
                  <a:schemeClr val="lt1"/>
                </a:solidFill>
              </a:rPr>
              <a:t>. Instituto de Ciências Exatas e Geociências, Universidade de Passo Fundo(RS).</a:t>
            </a:r>
          </a:p>
          <a:p>
            <a:pPr indent="-228600" lvl="0" marL="457200" rtl="0">
              <a:spcBef>
                <a:spcPts val="0"/>
              </a:spcBef>
              <a:buClr>
                <a:schemeClr val="lt1"/>
              </a:buClr>
              <a:buChar char="-"/>
            </a:pPr>
            <a:r>
              <a:rPr lang="en">
                <a:solidFill>
                  <a:schemeClr val="lt1"/>
                </a:solidFill>
              </a:rPr>
              <a:t>Douglas Alem, Reinaldo Morabito. </a:t>
            </a:r>
            <a:r>
              <a:rPr i="1" lang="en">
                <a:solidFill>
                  <a:schemeClr val="lt1"/>
                </a:solidFill>
              </a:rPr>
              <a:t>O problema combinado de planejamento da produção e corte de estoque sob incertezas: Aplicação em fábricas de móveis de pequeno porte. </a:t>
            </a:r>
            <a:r>
              <a:rPr lang="en">
                <a:solidFill>
                  <a:schemeClr val="lt1"/>
                </a:solidFill>
              </a:rPr>
              <a:t>Gestão de Produção de São Carlos, v.20,n.1,p. 111-133, 201.</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Bibliografia</a:t>
            </a:r>
          </a:p>
        </p:txBody>
      </p:sp>
      <p:sp>
        <p:nvSpPr>
          <p:cNvPr id="268" name="Shape 268"/>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Roberto Baldacci, Marco A. Boschetti</a:t>
            </a:r>
            <a:r>
              <a:rPr i="1" lang="en">
                <a:solidFill>
                  <a:schemeClr val="lt1"/>
                </a:solidFill>
              </a:rPr>
              <a:t>. A cutting-plane approach for the two-dimensional orthogonal non-guillotine cutting problem. </a:t>
            </a:r>
            <a:r>
              <a:rPr lang="en">
                <a:solidFill>
                  <a:schemeClr val="lt1"/>
                </a:solidFill>
              </a:rPr>
              <a:t>European Journal of Operational Research 183 (2007) 1136–1149.</a:t>
            </a:r>
          </a:p>
          <a:p>
            <a:pPr indent="-228600" lvl="0" marL="457200" rtl="0">
              <a:spcBef>
                <a:spcPts val="0"/>
              </a:spcBef>
              <a:buClr>
                <a:schemeClr val="lt1"/>
              </a:buClr>
              <a:buChar char="-"/>
            </a:pPr>
            <a:r>
              <a:rPr lang="en">
                <a:solidFill>
                  <a:schemeClr val="lt1"/>
                </a:solidFill>
              </a:rPr>
              <a:t>VELASCO, André Soares. </a:t>
            </a:r>
            <a:r>
              <a:rPr i="1" lang="en">
                <a:solidFill>
                  <a:schemeClr val="lt1"/>
                </a:solidFill>
              </a:rPr>
              <a:t>GRASP para o Problema de Corte Bidimensional Guilhotinado e Restrito</a:t>
            </a:r>
            <a:r>
              <a:rPr lang="en">
                <a:solidFill>
                  <a:schemeClr val="lt1"/>
                </a:solidFill>
              </a:rPr>
              <a:t>. Universidade Estadual do Norte Fluminense(UENF),  Campos dos Goytacazes, Rio de Janeiro.</a:t>
            </a:r>
          </a:p>
          <a:p>
            <a:pPr indent="-228600" lvl="0" marL="457200" rtl="0">
              <a:spcBef>
                <a:spcPts val="0"/>
              </a:spcBef>
              <a:buClr>
                <a:schemeClr val="lt1"/>
              </a:buClr>
              <a:buChar char="-"/>
            </a:pPr>
            <a:r>
              <a:rPr lang="en">
                <a:solidFill>
                  <a:schemeClr val="lt1"/>
                </a:solidFill>
              </a:rPr>
              <a:t>G.F. Cintra , F.K. Miyazawa , Y. Wakabayashi , E.C. Xavier. </a:t>
            </a:r>
            <a:r>
              <a:rPr i="1" lang="en">
                <a:solidFill>
                  <a:schemeClr val="lt1"/>
                </a:solidFill>
              </a:rPr>
              <a:t>Algorithms for two-dimensional cutting stock and strip packing problems using dynamic programming and column generation</a:t>
            </a:r>
            <a:r>
              <a:rPr lang="en">
                <a:solidFill>
                  <a:schemeClr val="lt1"/>
                </a:solidFill>
              </a:rPr>
              <a:t>. European Journal of Operational Research 191 (2008) 61–85</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Bibliografia</a:t>
            </a:r>
          </a:p>
        </p:txBody>
      </p:sp>
      <p:sp>
        <p:nvSpPr>
          <p:cNvPr id="274" name="Shape 27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lt1"/>
                </a:solidFill>
              </a:rPr>
              <a:t>Gelinton Pablo Mariano, André Renato Sales Amaral. </a:t>
            </a:r>
            <a:r>
              <a:rPr i="1" lang="en">
                <a:solidFill>
                  <a:schemeClr val="lt1"/>
                </a:solidFill>
              </a:rPr>
              <a:t>Meta-Heurística Simulated Annealing aplicada ao problema de Corte Bidimensional não-guilhotinado.</a:t>
            </a:r>
            <a:r>
              <a:rPr lang="en">
                <a:solidFill>
                  <a:schemeClr val="lt1"/>
                </a:solidFill>
              </a:rPr>
              <a:t>XLVII Simpósio Brasileiro de Pesquisa Operacional, 2015.</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rgbClr val="38761D"/>
                </a:solidFill>
              </a:rPr>
              <a:t>O que é</a:t>
            </a:r>
          </a:p>
        </p:txBody>
      </p:sp>
      <p:sp>
        <p:nvSpPr>
          <p:cNvPr id="75" name="Shape 75"/>
          <p:cNvSpPr txBox="1"/>
          <p:nvPr>
            <p:ph idx="1" type="body"/>
          </p:nvPr>
        </p:nvSpPr>
        <p:spPr>
          <a:xfrm>
            <a:off x="387900" y="1759949"/>
            <a:ext cx="8368200" cy="1335300"/>
          </a:xfrm>
          <a:prstGeom prst="rect">
            <a:avLst/>
          </a:prstGeom>
        </p:spPr>
        <p:txBody>
          <a:bodyPr anchorCtr="0" anchor="t" bIns="91425" lIns="91425" rIns="91425" tIns="91425">
            <a:noAutofit/>
          </a:bodyPr>
          <a:lstStyle/>
          <a:p>
            <a:pPr indent="-228600" lvl="0" marL="457200" rtl="0">
              <a:spcBef>
                <a:spcPts val="0"/>
              </a:spcBef>
              <a:buClr>
                <a:schemeClr val="lt1"/>
              </a:buClr>
              <a:buChar char="-"/>
            </a:pPr>
            <a:r>
              <a:rPr lang="en">
                <a:solidFill>
                  <a:schemeClr val="accent2"/>
                </a:solidFill>
              </a:rPr>
              <a:t>Cortar </a:t>
            </a:r>
            <a:r>
              <a:rPr lang="en">
                <a:solidFill>
                  <a:schemeClr val="lt1"/>
                </a:solidFill>
              </a:rPr>
              <a:t>peças menores a partir de uma peça de dimensões maiores </a:t>
            </a:r>
            <a:r>
              <a:rPr lang="en">
                <a:solidFill>
                  <a:schemeClr val="accent2"/>
                </a:solidFill>
              </a:rPr>
              <a:t>de maneira otimizada</a:t>
            </a:r>
            <a:r>
              <a:rPr lang="en">
                <a:solidFill>
                  <a:schemeClr val="lt1"/>
                </a:solidFill>
              </a:rPr>
              <a:t> (Cintra, 1998; Neto, 2005).</a:t>
            </a:r>
          </a:p>
          <a:p>
            <a:pPr lvl="0" rtl="0">
              <a:spcBef>
                <a:spcPts val="0"/>
              </a:spcBef>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Aplicações</a:t>
            </a:r>
          </a:p>
        </p:txBody>
      </p:sp>
      <p:sp>
        <p:nvSpPr>
          <p:cNvPr id="81" name="Shape 8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lr>
                <a:schemeClr val="lt1"/>
              </a:buClr>
              <a:buChar char="-"/>
            </a:pPr>
            <a:r>
              <a:rPr lang="en">
                <a:solidFill>
                  <a:schemeClr val="lt1"/>
                </a:solidFill>
              </a:rPr>
              <a:t>Diversas aplicações industriais, com diferentes objetivos e tipos de produção:</a:t>
            </a:r>
          </a:p>
          <a:p>
            <a:pPr indent="457200" lvl="0" marL="457200" marR="0" rtl="0" algn="l">
              <a:lnSpc>
                <a:spcPct val="115000"/>
              </a:lnSpc>
              <a:spcBef>
                <a:spcPts val="0"/>
              </a:spcBef>
              <a:spcAft>
                <a:spcPts val="1600"/>
              </a:spcAft>
              <a:buNone/>
            </a:pPr>
            <a:r>
              <a:rPr lang="en" sz="1400">
                <a:solidFill>
                  <a:schemeClr val="lt1"/>
                </a:solidFill>
              </a:rPr>
              <a:t>       </a:t>
            </a:r>
          </a:p>
          <a:p>
            <a:pPr indent="0" lvl="0" marL="457200" marR="0" rtl="0" algn="l">
              <a:lnSpc>
                <a:spcPct val="115000"/>
              </a:lnSpc>
              <a:spcBef>
                <a:spcPts val="0"/>
              </a:spcBef>
              <a:spcAft>
                <a:spcPts val="1600"/>
              </a:spcAft>
              <a:buNone/>
            </a:pPr>
            <a:r>
              <a:t/>
            </a:r>
            <a:endParaRPr>
              <a:solidFill>
                <a:schemeClr val="lt1"/>
              </a:solidFill>
            </a:endParaRPr>
          </a:p>
          <a:p>
            <a:pPr lvl="0" rtl="0">
              <a:spcBef>
                <a:spcPts val="0"/>
              </a:spcBef>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Aplicações</a:t>
            </a:r>
          </a:p>
        </p:txBody>
      </p:sp>
      <p:sp>
        <p:nvSpPr>
          <p:cNvPr id="87" name="Shape 87"/>
          <p:cNvSpPr txBox="1"/>
          <p:nvPr>
            <p:ph idx="1" type="body"/>
          </p:nvPr>
        </p:nvSpPr>
        <p:spPr>
          <a:xfrm>
            <a:off x="387900" y="1489825"/>
            <a:ext cx="4192800" cy="30789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solidFill>
                  <a:schemeClr val="accent2"/>
                </a:solidFill>
              </a:rPr>
              <a:t>-    Nas indústrias de madeira e vidro: </a:t>
            </a:r>
            <a:r>
              <a:rPr lang="en">
                <a:solidFill>
                  <a:schemeClr val="lt1"/>
                </a:solidFill>
              </a:rPr>
              <a:t>                                                                             </a:t>
            </a:r>
            <a:r>
              <a:rPr lang="en" sz="1400"/>
              <a:t>c</a:t>
            </a:r>
            <a:r>
              <a:rPr lang="en" sz="1400">
                <a:solidFill>
                  <a:schemeClr val="lt1"/>
                </a:solidFill>
              </a:rPr>
              <a:t>     </a:t>
            </a:r>
            <a:r>
              <a:rPr lang="en" sz="1600">
                <a:solidFill>
                  <a:schemeClr val="lt1"/>
                </a:solidFill>
              </a:rPr>
              <a:t>Como cortar as peças retangulares       dentro da  vasta gama de materiais?</a:t>
            </a:r>
          </a:p>
          <a:p>
            <a:pPr indent="457200" lvl="0" marL="457200" marR="0" rtl="0" algn="l">
              <a:lnSpc>
                <a:spcPct val="115000"/>
              </a:lnSpc>
              <a:spcBef>
                <a:spcPts val="0"/>
              </a:spcBef>
              <a:spcAft>
                <a:spcPts val="1600"/>
              </a:spcAft>
              <a:buNone/>
            </a:pPr>
            <a:r>
              <a:rPr lang="en" sz="1400">
                <a:solidFill>
                  <a:schemeClr val="lt1"/>
                </a:solidFill>
              </a:rPr>
              <a:t>       </a:t>
            </a:r>
          </a:p>
          <a:p>
            <a:pPr indent="0" lvl="0" marL="457200" marR="0" rtl="0" algn="l">
              <a:lnSpc>
                <a:spcPct val="115000"/>
              </a:lnSpc>
              <a:spcBef>
                <a:spcPts val="0"/>
              </a:spcBef>
              <a:spcAft>
                <a:spcPts val="1600"/>
              </a:spcAft>
              <a:buNone/>
            </a:pPr>
            <a:r>
              <a:t/>
            </a:r>
            <a:endParaRPr>
              <a:solidFill>
                <a:schemeClr val="lt1"/>
              </a:solidFill>
            </a:endParaRPr>
          </a:p>
          <a:p>
            <a:pPr lvl="0" rtl="0">
              <a:spcBef>
                <a:spcPts val="0"/>
              </a:spcBef>
              <a:buNone/>
            </a:pPr>
            <a:r>
              <a:t/>
            </a:r>
            <a:endParaRPr>
              <a:solidFill>
                <a:schemeClr val="lt1"/>
              </a:solidFill>
            </a:endParaRPr>
          </a:p>
        </p:txBody>
      </p:sp>
      <p:pic>
        <p:nvPicPr>
          <p:cNvPr id="88" name="Shape 88"/>
          <p:cNvPicPr preferRelativeResize="0"/>
          <p:nvPr/>
        </p:nvPicPr>
        <p:blipFill>
          <a:blip r:embed="rId3">
            <a:alphaModFix/>
          </a:blip>
          <a:stretch>
            <a:fillRect/>
          </a:stretch>
        </p:blipFill>
        <p:spPr>
          <a:xfrm>
            <a:off x="4580705" y="2870450"/>
            <a:ext cx="2661532" cy="1925175"/>
          </a:xfrm>
          <a:prstGeom prst="rect">
            <a:avLst/>
          </a:prstGeom>
          <a:noFill/>
          <a:ln>
            <a:noFill/>
          </a:ln>
        </p:spPr>
      </p:pic>
      <p:pic>
        <p:nvPicPr>
          <p:cNvPr id="89" name="Shape 89"/>
          <p:cNvPicPr preferRelativeResize="0"/>
          <p:nvPr/>
        </p:nvPicPr>
        <p:blipFill>
          <a:blip r:embed="rId4">
            <a:alphaModFix/>
          </a:blip>
          <a:stretch>
            <a:fillRect/>
          </a:stretch>
        </p:blipFill>
        <p:spPr>
          <a:xfrm rot="954122">
            <a:off x="6043300" y="1071575"/>
            <a:ext cx="2841549" cy="185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Aplicações: Indústrias de móveis</a:t>
            </a:r>
          </a:p>
        </p:txBody>
      </p:sp>
      <p:sp>
        <p:nvSpPr>
          <p:cNvPr id="95" name="Shape 95"/>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buNone/>
            </a:pPr>
            <a:r>
              <a:t/>
            </a:r>
            <a:endParaRPr>
              <a:solidFill>
                <a:schemeClr val="lt1"/>
              </a:solidFill>
            </a:endParaRPr>
          </a:p>
          <a:p>
            <a:pPr indent="0" lvl="0" marL="0" marR="0" rtl="0" algn="l">
              <a:lnSpc>
                <a:spcPct val="115000"/>
              </a:lnSpc>
              <a:spcBef>
                <a:spcPts val="0"/>
              </a:spcBef>
              <a:spcAft>
                <a:spcPts val="1600"/>
              </a:spcAft>
              <a:buNone/>
            </a:pPr>
            <a:r>
              <a:t/>
            </a:r>
            <a:endParaRPr sz="1600">
              <a:solidFill>
                <a:schemeClr val="lt1"/>
              </a:solidFill>
            </a:endParaRPr>
          </a:p>
          <a:p>
            <a:pPr indent="457200" lvl="0" marL="457200" marR="0" rtl="0" algn="l">
              <a:lnSpc>
                <a:spcPct val="115000"/>
              </a:lnSpc>
              <a:spcBef>
                <a:spcPts val="0"/>
              </a:spcBef>
              <a:spcAft>
                <a:spcPts val="1600"/>
              </a:spcAft>
              <a:buNone/>
            </a:pPr>
            <a:r>
              <a:rPr lang="en" sz="1400">
                <a:solidFill>
                  <a:schemeClr val="lt1"/>
                </a:solidFill>
              </a:rPr>
              <a:t>       </a:t>
            </a:r>
          </a:p>
          <a:p>
            <a:pPr indent="0" lvl="0" marL="457200" marR="0" rtl="0" algn="l">
              <a:lnSpc>
                <a:spcPct val="115000"/>
              </a:lnSpc>
              <a:spcBef>
                <a:spcPts val="0"/>
              </a:spcBef>
              <a:spcAft>
                <a:spcPts val="1600"/>
              </a:spcAft>
              <a:buNone/>
            </a:pPr>
            <a:r>
              <a:t/>
            </a:r>
            <a:endParaRPr>
              <a:solidFill>
                <a:schemeClr val="lt1"/>
              </a:solidFill>
            </a:endParaRPr>
          </a:p>
          <a:p>
            <a:pPr lvl="0" rtl="0">
              <a:spcBef>
                <a:spcPts val="0"/>
              </a:spcBef>
              <a:buNone/>
            </a:pPr>
            <a:r>
              <a:t/>
            </a:r>
            <a:endParaRPr>
              <a:solidFill>
                <a:schemeClr val="lt1"/>
              </a:solidFill>
            </a:endParaRPr>
          </a:p>
        </p:txBody>
      </p:sp>
      <p:pic>
        <p:nvPicPr>
          <p:cNvPr id="96" name="Shape 96"/>
          <p:cNvPicPr preferRelativeResize="0"/>
          <p:nvPr/>
        </p:nvPicPr>
        <p:blipFill>
          <a:blip r:embed="rId3">
            <a:alphaModFix/>
          </a:blip>
          <a:stretch>
            <a:fillRect/>
          </a:stretch>
        </p:blipFill>
        <p:spPr>
          <a:xfrm>
            <a:off x="317100" y="1489823"/>
            <a:ext cx="5114775" cy="3078899"/>
          </a:xfrm>
          <a:prstGeom prst="rect">
            <a:avLst/>
          </a:prstGeom>
          <a:noFill/>
          <a:ln>
            <a:noFill/>
          </a:ln>
        </p:spPr>
      </p:pic>
      <p:pic>
        <p:nvPicPr>
          <p:cNvPr id="97" name="Shape 97"/>
          <p:cNvPicPr preferRelativeResize="0"/>
          <p:nvPr/>
        </p:nvPicPr>
        <p:blipFill>
          <a:blip r:embed="rId4">
            <a:alphaModFix/>
          </a:blip>
          <a:stretch>
            <a:fillRect/>
          </a:stretch>
        </p:blipFill>
        <p:spPr>
          <a:xfrm>
            <a:off x="5726800" y="1624325"/>
            <a:ext cx="3324225" cy="280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Aplicações</a:t>
            </a:r>
          </a:p>
        </p:txBody>
      </p:sp>
      <p:sp>
        <p:nvSpPr>
          <p:cNvPr id="103" name="Shape 103"/>
          <p:cNvSpPr txBox="1"/>
          <p:nvPr>
            <p:ph idx="1" type="body"/>
          </p:nvPr>
        </p:nvSpPr>
        <p:spPr>
          <a:xfrm>
            <a:off x="387900" y="1489825"/>
            <a:ext cx="8474700" cy="10998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solidFill>
                  <a:schemeClr val="accent2"/>
                </a:solidFill>
              </a:rPr>
              <a:t>-    Nas indústrias de papel:  </a:t>
            </a:r>
            <a:r>
              <a:rPr lang="en" sz="1400">
                <a:solidFill>
                  <a:schemeClr val="lt1"/>
                </a:solidFill>
              </a:rPr>
              <a:t>                                                                                                                                 </a:t>
            </a:r>
            <a:r>
              <a:rPr lang="en" sz="1400"/>
              <a:t>c</a:t>
            </a:r>
            <a:r>
              <a:rPr lang="en" sz="1400">
                <a:solidFill>
                  <a:schemeClr val="lt1"/>
                </a:solidFill>
              </a:rPr>
              <a:t>    </a:t>
            </a:r>
            <a:r>
              <a:rPr lang="en" sz="1600">
                <a:solidFill>
                  <a:schemeClr val="lt1"/>
                </a:solidFill>
              </a:rPr>
              <a:t>Como realizar o corte nas bobinas considerando a largura de cada corte?</a:t>
            </a:r>
          </a:p>
          <a:p>
            <a:pPr indent="457200" lvl="0" marL="457200" marR="0" rtl="0" algn="l">
              <a:lnSpc>
                <a:spcPct val="115000"/>
              </a:lnSpc>
              <a:spcBef>
                <a:spcPts val="0"/>
              </a:spcBef>
              <a:spcAft>
                <a:spcPts val="1600"/>
              </a:spcAft>
              <a:buNone/>
            </a:pPr>
            <a:r>
              <a:rPr lang="en" sz="1400">
                <a:solidFill>
                  <a:schemeClr val="lt1"/>
                </a:solidFill>
              </a:rPr>
              <a:t>       </a:t>
            </a:r>
          </a:p>
          <a:p>
            <a:pPr indent="0" lvl="0" marL="457200" marR="0" rtl="0" algn="l">
              <a:lnSpc>
                <a:spcPct val="115000"/>
              </a:lnSpc>
              <a:spcBef>
                <a:spcPts val="0"/>
              </a:spcBef>
              <a:spcAft>
                <a:spcPts val="1600"/>
              </a:spcAft>
              <a:buNone/>
            </a:pPr>
            <a:r>
              <a:t/>
            </a:r>
            <a:endParaRPr>
              <a:solidFill>
                <a:schemeClr val="lt1"/>
              </a:solidFill>
            </a:endParaRPr>
          </a:p>
          <a:p>
            <a:pPr lvl="0" rtl="0">
              <a:spcBef>
                <a:spcPts val="0"/>
              </a:spcBef>
              <a:buNone/>
            </a:pPr>
            <a:r>
              <a:t/>
            </a:r>
            <a:endParaRPr>
              <a:solidFill>
                <a:schemeClr val="lt1"/>
              </a:solidFill>
            </a:endParaRPr>
          </a:p>
        </p:txBody>
      </p:sp>
      <p:pic>
        <p:nvPicPr>
          <p:cNvPr id="104" name="Shape 104"/>
          <p:cNvPicPr preferRelativeResize="0"/>
          <p:nvPr/>
        </p:nvPicPr>
        <p:blipFill>
          <a:blip r:embed="rId3">
            <a:alphaModFix/>
          </a:blip>
          <a:stretch>
            <a:fillRect/>
          </a:stretch>
        </p:blipFill>
        <p:spPr>
          <a:xfrm>
            <a:off x="2137550" y="2789404"/>
            <a:ext cx="5136450" cy="170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Aplicações</a:t>
            </a:r>
          </a:p>
        </p:txBody>
      </p:sp>
      <p:sp>
        <p:nvSpPr>
          <p:cNvPr id="110" name="Shape 110"/>
          <p:cNvSpPr txBox="1"/>
          <p:nvPr>
            <p:ph idx="1" type="body"/>
          </p:nvPr>
        </p:nvSpPr>
        <p:spPr>
          <a:xfrm>
            <a:off x="387900" y="1489825"/>
            <a:ext cx="3222000" cy="3078900"/>
          </a:xfrm>
          <a:prstGeom prst="rect">
            <a:avLst/>
          </a:prstGeom>
        </p:spPr>
        <p:txBody>
          <a:bodyPr anchorCtr="0" anchor="t" bIns="91425" lIns="91425" rIns="91425" tIns="91425">
            <a:noAutofit/>
          </a:bodyPr>
          <a:lstStyle/>
          <a:p>
            <a:pPr indent="0" lvl="0" marL="0" rtl="0">
              <a:spcBef>
                <a:spcPts val="0"/>
              </a:spcBef>
              <a:buNone/>
            </a:pPr>
            <a:r>
              <a:rPr lang="en">
                <a:solidFill>
                  <a:schemeClr val="accent2"/>
                </a:solidFill>
              </a:rPr>
              <a:t>-    Na indústria naval:  </a:t>
            </a:r>
            <a:r>
              <a:rPr lang="en" sz="1400">
                <a:solidFill>
                  <a:schemeClr val="lt1"/>
                </a:solidFill>
              </a:rPr>
              <a:t>                                                                                                                                 </a:t>
            </a:r>
            <a:r>
              <a:rPr lang="en" sz="1600">
                <a:solidFill>
                  <a:schemeClr val="lt1"/>
                </a:solidFill>
              </a:rPr>
              <a:t>Como organizar um conjunto de objetos dentro dos contêineres ?</a:t>
            </a:r>
          </a:p>
          <a:p>
            <a:pPr indent="0" lvl="0" marL="0" rtl="0">
              <a:spcBef>
                <a:spcPts val="0"/>
              </a:spcBef>
              <a:buNone/>
            </a:pPr>
            <a:r>
              <a:rPr lang="en" sz="1400">
                <a:solidFill>
                  <a:schemeClr val="lt1"/>
                </a:solidFill>
              </a:rPr>
              <a:t>                                                                                                                            </a:t>
            </a:r>
          </a:p>
          <a:p>
            <a:pPr indent="457200" lvl="0" marL="457200" marR="0" rtl="0" algn="l">
              <a:lnSpc>
                <a:spcPct val="115000"/>
              </a:lnSpc>
              <a:spcBef>
                <a:spcPts val="0"/>
              </a:spcBef>
              <a:spcAft>
                <a:spcPts val="1600"/>
              </a:spcAft>
              <a:buNone/>
            </a:pPr>
            <a:r>
              <a:rPr lang="en" sz="1400">
                <a:solidFill>
                  <a:schemeClr val="lt1"/>
                </a:solidFill>
              </a:rPr>
              <a:t>       </a:t>
            </a:r>
          </a:p>
          <a:p>
            <a:pPr indent="0" lvl="0" marL="457200" marR="0" rtl="0" algn="l">
              <a:lnSpc>
                <a:spcPct val="115000"/>
              </a:lnSpc>
              <a:spcBef>
                <a:spcPts val="0"/>
              </a:spcBef>
              <a:spcAft>
                <a:spcPts val="1600"/>
              </a:spcAft>
              <a:buNone/>
            </a:pPr>
            <a:r>
              <a:t/>
            </a:r>
            <a:endParaRPr>
              <a:solidFill>
                <a:schemeClr val="lt1"/>
              </a:solidFill>
            </a:endParaRPr>
          </a:p>
          <a:p>
            <a:pPr lvl="0" rtl="0">
              <a:spcBef>
                <a:spcPts val="0"/>
              </a:spcBef>
              <a:buNone/>
            </a:pPr>
            <a:r>
              <a:t/>
            </a:r>
            <a:endParaRPr>
              <a:solidFill>
                <a:schemeClr val="lt1"/>
              </a:solidFill>
            </a:endParaRPr>
          </a:p>
        </p:txBody>
      </p:sp>
      <p:pic>
        <p:nvPicPr>
          <p:cNvPr descr="http://www.opetroleo.com.br/wp-content/uploads/2016/05/setor-portuario.jpg" id="111" name="Shape 111"/>
          <p:cNvPicPr preferRelativeResize="0"/>
          <p:nvPr/>
        </p:nvPicPr>
        <p:blipFill>
          <a:blip r:embed="rId3">
            <a:alphaModFix/>
          </a:blip>
          <a:stretch>
            <a:fillRect/>
          </a:stretch>
        </p:blipFill>
        <p:spPr>
          <a:xfrm>
            <a:off x="3609900" y="1430300"/>
            <a:ext cx="5410200" cy="304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solidFill>
                  <a:schemeClr val="accent2"/>
                </a:solidFill>
              </a:rPr>
              <a:t>Aplicações</a:t>
            </a:r>
          </a:p>
        </p:txBody>
      </p:sp>
      <p:sp>
        <p:nvSpPr>
          <p:cNvPr id="117" name="Shape 117"/>
          <p:cNvSpPr txBox="1"/>
          <p:nvPr>
            <p:ph idx="1" type="body"/>
          </p:nvPr>
        </p:nvSpPr>
        <p:spPr>
          <a:xfrm>
            <a:off x="504275" y="1489825"/>
            <a:ext cx="3826800" cy="2998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solidFill>
                  <a:schemeClr val="accent2"/>
                </a:solidFill>
              </a:rPr>
              <a:t>-    Na área de composição de jornais:   </a:t>
            </a:r>
            <a:r>
              <a:rPr lang="en">
                <a:solidFill>
                  <a:schemeClr val="lt1"/>
                </a:solidFill>
              </a:rPr>
              <a:t>                                                                           </a:t>
            </a:r>
            <a:r>
              <a:rPr lang="en" sz="1400"/>
              <a:t>c</a:t>
            </a:r>
            <a:r>
              <a:rPr lang="en" sz="1400">
                <a:solidFill>
                  <a:schemeClr val="lt1"/>
                </a:solidFill>
              </a:rPr>
              <a:t>     </a:t>
            </a:r>
            <a:r>
              <a:rPr lang="en" sz="1600">
                <a:solidFill>
                  <a:schemeClr val="lt1"/>
                </a:solidFill>
              </a:rPr>
              <a:t>Como “cortar” o jornal seguindo as dimensões dos anúncios e artigos?</a:t>
            </a:r>
          </a:p>
          <a:p>
            <a:pPr indent="457200" lvl="0" marL="457200" marR="0" rtl="0" algn="l">
              <a:lnSpc>
                <a:spcPct val="115000"/>
              </a:lnSpc>
              <a:spcBef>
                <a:spcPts val="0"/>
              </a:spcBef>
              <a:spcAft>
                <a:spcPts val="1600"/>
              </a:spcAft>
              <a:buNone/>
            </a:pPr>
            <a:r>
              <a:t/>
            </a:r>
            <a:endParaRPr sz="1400">
              <a:solidFill>
                <a:schemeClr val="lt1"/>
              </a:solidFill>
            </a:endParaRPr>
          </a:p>
          <a:p>
            <a:pPr indent="457200" lvl="0" marL="457200" marR="0" rtl="0" algn="l">
              <a:lnSpc>
                <a:spcPct val="115000"/>
              </a:lnSpc>
              <a:spcBef>
                <a:spcPts val="0"/>
              </a:spcBef>
              <a:spcAft>
                <a:spcPts val="1600"/>
              </a:spcAft>
              <a:buNone/>
            </a:pPr>
            <a:r>
              <a:rPr lang="en" sz="1400">
                <a:solidFill>
                  <a:schemeClr val="lt1"/>
                </a:solidFill>
              </a:rPr>
              <a:t>       </a:t>
            </a:r>
          </a:p>
          <a:p>
            <a:pPr indent="0" lvl="0" marL="457200" marR="0" rtl="0" algn="l">
              <a:lnSpc>
                <a:spcPct val="115000"/>
              </a:lnSpc>
              <a:spcBef>
                <a:spcPts val="0"/>
              </a:spcBef>
              <a:spcAft>
                <a:spcPts val="1600"/>
              </a:spcAft>
              <a:buNone/>
            </a:pPr>
            <a:r>
              <a:t/>
            </a:r>
            <a:endParaRPr>
              <a:solidFill>
                <a:schemeClr val="lt1"/>
              </a:solidFill>
            </a:endParaRPr>
          </a:p>
          <a:p>
            <a:pPr lvl="0" rtl="0">
              <a:spcBef>
                <a:spcPts val="0"/>
              </a:spcBef>
              <a:buNone/>
            </a:pPr>
            <a:r>
              <a:t/>
            </a:r>
            <a:endParaRPr>
              <a:solidFill>
                <a:schemeClr val="lt1"/>
              </a:solidFill>
            </a:endParaRPr>
          </a:p>
        </p:txBody>
      </p:sp>
      <p:pic>
        <p:nvPicPr>
          <p:cNvPr id="118" name="Shape 118"/>
          <p:cNvPicPr preferRelativeResize="0"/>
          <p:nvPr/>
        </p:nvPicPr>
        <p:blipFill>
          <a:blip r:embed="rId3">
            <a:alphaModFix/>
          </a:blip>
          <a:stretch>
            <a:fillRect/>
          </a:stretch>
        </p:blipFill>
        <p:spPr>
          <a:xfrm>
            <a:off x="4881575" y="2422700"/>
            <a:ext cx="4000500" cy="24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