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Até a seta?</a:t>
            </a:r>
          </a:p>
          <a:p>
            <a:pPr lvl="0">
              <a:spcBef>
                <a:spcPts val="0"/>
              </a:spcBef>
              <a:buNone/>
            </a:pPr>
            <a:r>
              <a:rPr lang="en"/>
              <a:t>Google</a:t>
            </a:r>
          </a:p>
          <a:p>
            <a:pPr lvl="0">
              <a:spcBef>
                <a:spcPts val="0"/>
              </a:spcBef>
              <a:buNone/>
            </a:pPr>
            <a:r>
              <a:rPr lang="en"/>
              <a:t>Busquei pelo Insert-&gt; image    Lá tem uma opção de pesquisar na internet. Se não encontro nada interessante, busco pelo navegador</a:t>
            </a:r>
          </a:p>
          <a:p>
            <a:pPr lvl="0">
              <a:spcBef>
                <a:spcPts val="0"/>
              </a:spcBef>
              <a:buNone/>
            </a:pPr>
            <a:r>
              <a:rPr lang="en"/>
              <a:t>Image options -&gt; Recolor (Isso com a foto selecionada) </a:t>
            </a:r>
          </a:p>
          <a:p>
            <a:pPr lvl="0" rtl="0">
              <a:spcBef>
                <a:spcPts val="0"/>
              </a:spcBef>
              <a:buNone/>
            </a:pPr>
            <a:r>
              <a:rPr lang="en"/>
              <a:t>Tá parecendo slide de humanas kkk Nem parece de exatas kkkk Essa panelinha de coraçãozinho kkkkk Parece slide de chá de panela kkk Eu que não ligo pra coisa fofa, fiz uma agora kkk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Já que não vamos definir nada numericamente do artigo, então dizer que a tax é de 35% é dispensável...</a:t>
            </a:r>
          </a:p>
          <a:p>
            <a:pPr lvl="0">
              <a:spcBef>
                <a:spcPts val="0"/>
              </a:spcBef>
              <a:buNone/>
            </a:pPr>
            <a:r>
              <a:rPr lang="en"/>
              <a:t>Tá ficando meio ruim assim.. pera..</a:t>
            </a:r>
          </a:p>
          <a:p>
            <a:pPr lvl="0" rtl="0">
              <a:spcBef>
                <a:spcPts val="0"/>
              </a:spcBef>
              <a:buNone/>
            </a:pPr>
            <a:r>
              <a:rPr lang="en"/>
              <a:t>Kkk Sério? Puts deu mó trabalho de por aquele troço lá kkkk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Coloca o gelo cara kkkk</a:t>
            </a:r>
          </a:p>
          <a:p>
            <a:pPr lvl="0">
              <a:spcBef>
                <a:spcPts val="0"/>
              </a:spcBef>
              <a:buNone/>
            </a:pPr>
            <a:r>
              <a:rPr lang="en"/>
              <a:t>Sim. Vai ficar vago. Deixa ele de fora então. :)</a:t>
            </a:r>
          </a:p>
          <a:p>
            <a:pPr lvl="0" rtl="0">
              <a:spcBef>
                <a:spcPts val="0"/>
              </a:spcBef>
              <a:buNone/>
            </a:pPr>
            <a:r>
              <a:rPr lang="en"/>
              <a:t>Tipo, ele é importante...sim. Mas pra gente apresentar, pode ficar meio vago falar dele, não sei...apesar que é falado sobre a taxa de destruição no slide anterior, que é os 35%...</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Pra vc tbm agora, pô. Olha os detalhes kkkkkk. O ponto de interrogação charmoso kkkkkk</a:t>
            </a:r>
          </a:p>
          <a:p>
            <a:pPr lvl="0">
              <a:spcBef>
                <a:spcPts val="0"/>
              </a:spcBef>
              <a:buNone/>
            </a:pPr>
            <a:r>
              <a:rPr lang="en"/>
              <a:t>Sqn kkk Isso é mais pra Andressa kk          Obrigada. :)</a:t>
            </a:r>
          </a:p>
          <a:p>
            <a:pPr lvl="0">
              <a:spcBef>
                <a:spcPts val="0"/>
              </a:spcBef>
              <a:buNone/>
            </a:pPr>
            <a:r>
              <a:rPr lang="en"/>
              <a:t>Calma...é apenas uma proposta do que podemos colocar...na verdade to sem ideia pra isso. Se quiser podemos excluir este slide</a:t>
            </a:r>
          </a:p>
          <a:p>
            <a:pPr lvl="0">
              <a:spcBef>
                <a:spcPts val="0"/>
              </a:spcBef>
              <a:buNone/>
            </a:pPr>
            <a:r>
              <a:rPr lang="en"/>
              <a:t>Quais ideias????</a:t>
            </a:r>
          </a:p>
          <a:p>
            <a:pPr lvl="0">
              <a:spcBef>
                <a:spcPts val="0"/>
              </a:spcBef>
              <a:buNone/>
            </a:pPr>
            <a:r>
              <a:rPr lang="en"/>
              <a:t>Ativa o chat aqui no Google. Pra gente falar sobre… Minha internet está oscilando muito. :( Acho que vai ter que ser pelo whatsapp mesmo. :(</a:t>
            </a:r>
          </a:p>
          <a:p>
            <a:pPr lvl="0">
              <a:spcBef>
                <a:spcPts val="0"/>
              </a:spcBef>
              <a:buNone/>
            </a:pPr>
            <a:r>
              <a:rPr lang="en"/>
              <a:t>Não pretendo testar nada com outros parâmetros, rsrsr Como vamos comparar com o do artigo se fizermos diferente?</a:t>
            </a: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3.png"/><Relationship Id="rId4" Type="http://schemas.openxmlformats.org/officeDocument/2006/relationships/image" Target="../media/image04.jpg"/><Relationship Id="rId5" Type="http://schemas.openxmlformats.org/officeDocument/2006/relationships/image" Target="../media/image0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 Id="rId4" Type="http://schemas.openxmlformats.org/officeDocument/2006/relationships/image" Target="../media/image05.png"/><Relationship Id="rId5"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0" y="819425"/>
            <a:ext cx="6665400" cy="1953900"/>
          </a:xfrm>
          <a:prstGeom prst="rect">
            <a:avLst/>
          </a:prstGeom>
        </p:spPr>
        <p:txBody>
          <a:bodyPr anchorCtr="0" anchor="b" bIns="91425" lIns="91425" rIns="91425" tIns="91425">
            <a:noAutofit/>
          </a:bodyPr>
          <a:lstStyle/>
          <a:p>
            <a:pPr lvl="0">
              <a:spcBef>
                <a:spcPts val="0"/>
              </a:spcBef>
              <a:buNone/>
            </a:pPr>
            <a:r>
              <a:rPr i="1" lang="en" sz="3300">
                <a:solidFill>
                  <a:schemeClr val="lt1"/>
                </a:solidFill>
              </a:rPr>
              <a:t>Simulated Annealing </a:t>
            </a:r>
          </a:p>
          <a:p>
            <a:pPr lvl="0">
              <a:spcBef>
                <a:spcPts val="0"/>
              </a:spcBef>
              <a:buNone/>
            </a:pPr>
            <a:r>
              <a:rPr lang="en" sz="3300">
                <a:solidFill>
                  <a:schemeClr val="lt1"/>
                </a:solidFill>
              </a:rPr>
              <a:t>para o Problema de Corte Bidimensional Não Guilhotinado</a:t>
            </a:r>
          </a:p>
        </p:txBody>
      </p:sp>
      <p:sp>
        <p:nvSpPr>
          <p:cNvPr id="64" name="Shape 64"/>
          <p:cNvSpPr txBox="1"/>
          <p:nvPr>
            <p:ph idx="1" type="subTitle"/>
          </p:nvPr>
        </p:nvSpPr>
        <p:spPr>
          <a:xfrm>
            <a:off x="1680301" y="3451375"/>
            <a:ext cx="5783400" cy="909000"/>
          </a:xfrm>
          <a:prstGeom prst="rect">
            <a:avLst/>
          </a:prstGeom>
        </p:spPr>
        <p:txBody>
          <a:bodyPr anchorCtr="0" anchor="t" bIns="91425" lIns="91425" rIns="91425" tIns="91425">
            <a:noAutofit/>
          </a:bodyPr>
          <a:lstStyle/>
          <a:p>
            <a:pPr lvl="0" algn="r">
              <a:spcBef>
                <a:spcPts val="0"/>
              </a:spcBef>
              <a:buNone/>
            </a:pPr>
            <a:r>
              <a:rPr lang="en">
                <a:solidFill>
                  <a:schemeClr val="accent2"/>
                </a:solidFill>
              </a:rPr>
              <a:t>Hosana Gomes Pinto</a:t>
            </a:r>
          </a:p>
          <a:p>
            <a:pPr lvl="0" algn="r">
              <a:spcBef>
                <a:spcPts val="0"/>
              </a:spcBef>
              <a:buNone/>
            </a:pPr>
            <a:r>
              <a:rPr lang="en">
                <a:solidFill>
                  <a:schemeClr val="accent2"/>
                </a:solidFill>
              </a:rPr>
              <a:t>Lívia de Azevedo da Silva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rgbClr val="38761D"/>
                </a:solidFill>
              </a:rPr>
              <a:t>    O que é o Simulated Annealing?</a:t>
            </a:r>
          </a:p>
        </p:txBody>
      </p:sp>
      <p:sp>
        <p:nvSpPr>
          <p:cNvPr id="70" name="Shape 70"/>
          <p:cNvSpPr txBox="1"/>
          <p:nvPr>
            <p:ph idx="1" type="body"/>
          </p:nvPr>
        </p:nvSpPr>
        <p:spPr>
          <a:xfrm>
            <a:off x="387900" y="1759950"/>
            <a:ext cx="8368200" cy="28173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buClr>
                <a:schemeClr val="lt1"/>
              </a:buClr>
              <a:buChar char="-"/>
            </a:pPr>
            <a:r>
              <a:rPr lang="en">
                <a:solidFill>
                  <a:schemeClr val="accent2"/>
                </a:solidFill>
              </a:rPr>
              <a:t>Simula</a:t>
            </a:r>
            <a:r>
              <a:rPr lang="en">
                <a:solidFill>
                  <a:schemeClr val="lt1"/>
                </a:solidFill>
              </a:rPr>
              <a:t> o processo físico de</a:t>
            </a:r>
            <a:r>
              <a:rPr lang="en">
                <a:solidFill>
                  <a:schemeClr val="lt1"/>
                </a:solidFill>
              </a:rPr>
              <a:t> </a:t>
            </a:r>
            <a:r>
              <a:rPr lang="en">
                <a:solidFill>
                  <a:schemeClr val="accent2"/>
                </a:solidFill>
              </a:rPr>
              <a:t>recozimento</a:t>
            </a:r>
            <a:r>
              <a:rPr lang="en">
                <a:solidFill>
                  <a:schemeClr val="lt1"/>
                </a:solidFill>
              </a:rPr>
              <a:t>:</a:t>
            </a:r>
          </a:p>
          <a:p>
            <a:pPr lvl="0" rtl="0">
              <a:lnSpc>
                <a:spcPct val="100000"/>
              </a:lnSpc>
              <a:spcBef>
                <a:spcPts val="0"/>
              </a:spcBef>
              <a:spcAft>
                <a:spcPts val="0"/>
              </a:spcAft>
              <a:buNone/>
            </a:pPr>
            <a:r>
              <a:t/>
            </a:r>
            <a:endParaRPr>
              <a:solidFill>
                <a:schemeClr val="lt1"/>
              </a:solidFill>
            </a:endParaRPr>
          </a:p>
          <a:p>
            <a:pPr lvl="0" rtl="0">
              <a:lnSpc>
                <a:spcPct val="100000"/>
              </a:lnSpc>
              <a:spcBef>
                <a:spcPts val="0"/>
              </a:spcBef>
              <a:spcAft>
                <a:spcPts val="0"/>
              </a:spcAft>
              <a:buNone/>
            </a:pPr>
            <a:r>
              <a:t/>
            </a:r>
            <a:endParaRPr>
              <a:solidFill>
                <a:schemeClr val="lt1"/>
              </a:solidFill>
            </a:endParaRPr>
          </a:p>
          <a:p>
            <a:pPr lvl="0" rtl="0">
              <a:lnSpc>
                <a:spcPct val="100000"/>
              </a:lnSpc>
              <a:spcBef>
                <a:spcPts val="0"/>
              </a:spcBef>
              <a:spcAft>
                <a:spcPts val="0"/>
              </a:spcAft>
              <a:buNone/>
            </a:pPr>
            <a:r>
              <a:t/>
            </a:r>
            <a:endParaRPr>
              <a:solidFill>
                <a:schemeClr val="lt1"/>
              </a:solidFill>
            </a:endParaRPr>
          </a:p>
          <a:p>
            <a:pPr lvl="0" rtl="0">
              <a:lnSpc>
                <a:spcPct val="100000"/>
              </a:lnSpc>
              <a:spcBef>
                <a:spcPts val="0"/>
              </a:spcBef>
              <a:spcAft>
                <a:spcPts val="0"/>
              </a:spcAft>
              <a:buNone/>
            </a:pPr>
            <a:r>
              <a:t/>
            </a:r>
            <a:endParaRPr>
              <a:solidFill>
                <a:schemeClr val="lt1"/>
              </a:solidFill>
            </a:endParaRPr>
          </a:p>
          <a:p>
            <a:pPr lvl="0" rtl="0">
              <a:lnSpc>
                <a:spcPct val="100000"/>
              </a:lnSpc>
              <a:spcBef>
                <a:spcPts val="0"/>
              </a:spcBef>
              <a:spcAft>
                <a:spcPts val="0"/>
              </a:spcAft>
              <a:buNone/>
            </a:pPr>
            <a:r>
              <a:t/>
            </a:r>
            <a:endParaRPr>
              <a:solidFill>
                <a:schemeClr val="lt1"/>
              </a:solidFill>
            </a:endParaRPr>
          </a:p>
          <a:p>
            <a:pPr lvl="0" rtl="0">
              <a:lnSpc>
                <a:spcPct val="100000"/>
              </a:lnSpc>
              <a:spcBef>
                <a:spcPts val="0"/>
              </a:spcBef>
              <a:spcAft>
                <a:spcPts val="0"/>
              </a:spcAft>
              <a:buNone/>
            </a:pPr>
            <a:r>
              <a:rPr lang="en">
                <a:solidFill>
                  <a:schemeClr val="lt1"/>
                </a:solidFill>
              </a:rPr>
              <a:t>                       Aquecimento                                                Resfriamento</a:t>
            </a:r>
          </a:p>
          <a:p>
            <a:pPr lvl="0" rtl="0">
              <a:lnSpc>
                <a:spcPct val="100000"/>
              </a:lnSpc>
              <a:spcBef>
                <a:spcPts val="0"/>
              </a:spcBef>
              <a:spcAft>
                <a:spcPts val="0"/>
              </a:spcAft>
              <a:buNone/>
            </a:pPr>
            <a:r>
              <a:t/>
            </a:r>
            <a:endParaRPr>
              <a:solidFill>
                <a:schemeClr val="lt1"/>
              </a:solidFill>
            </a:endParaRPr>
          </a:p>
          <a:p>
            <a:pPr lvl="0" rtl="0">
              <a:lnSpc>
                <a:spcPct val="100000"/>
              </a:lnSpc>
              <a:spcBef>
                <a:spcPts val="0"/>
              </a:spcBef>
              <a:spcAft>
                <a:spcPts val="0"/>
              </a:spcAft>
              <a:buNone/>
            </a:pPr>
            <a:r>
              <a:t/>
            </a:r>
            <a:endParaRPr>
              <a:solidFill>
                <a:schemeClr val="lt1"/>
              </a:solidFill>
            </a:endParaRPr>
          </a:p>
          <a:p>
            <a:pPr indent="-228600" lvl="0" marL="457200" rtl="0">
              <a:lnSpc>
                <a:spcPct val="100000"/>
              </a:lnSpc>
              <a:spcBef>
                <a:spcPts val="0"/>
              </a:spcBef>
              <a:spcAft>
                <a:spcPts val="0"/>
              </a:spcAft>
              <a:buClr>
                <a:schemeClr val="lt1"/>
              </a:buClr>
              <a:buChar char="-"/>
            </a:pPr>
            <a:r>
              <a:rPr lang="en">
                <a:solidFill>
                  <a:schemeClr val="lt1"/>
                </a:solidFill>
              </a:rPr>
              <a:t>Pode</a:t>
            </a:r>
            <a:r>
              <a:rPr lang="en">
                <a:solidFill>
                  <a:schemeClr val="accent2"/>
                </a:solidFill>
              </a:rPr>
              <a:t> aceitar</a:t>
            </a:r>
            <a:r>
              <a:rPr lang="en">
                <a:solidFill>
                  <a:schemeClr val="lt1"/>
                </a:solidFill>
              </a:rPr>
              <a:t> soluções </a:t>
            </a:r>
            <a:r>
              <a:rPr lang="en">
                <a:solidFill>
                  <a:schemeClr val="accent2"/>
                </a:solidFill>
              </a:rPr>
              <a:t>não aprimorantes</a:t>
            </a:r>
            <a:r>
              <a:rPr lang="en">
                <a:solidFill>
                  <a:schemeClr val="lt1"/>
                </a:solidFill>
              </a:rPr>
              <a:t> durante a execução do algoritmo.</a:t>
            </a:r>
          </a:p>
          <a:p>
            <a:pPr lvl="0" rtl="0">
              <a:spcBef>
                <a:spcPts val="0"/>
              </a:spcBef>
              <a:buNone/>
            </a:pPr>
            <a:r>
              <a:t/>
            </a:r>
            <a:endParaRPr>
              <a:solidFill>
                <a:schemeClr val="lt1"/>
              </a:solidFill>
            </a:endParaRPr>
          </a:p>
        </p:txBody>
      </p:sp>
      <p:pic>
        <p:nvPicPr>
          <p:cNvPr id="71" name="Shape 71"/>
          <p:cNvPicPr preferRelativeResize="0"/>
          <p:nvPr/>
        </p:nvPicPr>
        <p:blipFill>
          <a:blip r:embed="rId3">
            <a:alphaModFix/>
          </a:blip>
          <a:stretch>
            <a:fillRect/>
          </a:stretch>
        </p:blipFill>
        <p:spPr>
          <a:xfrm rot="520050">
            <a:off x="1741725" y="2316037"/>
            <a:ext cx="1487576" cy="1184798"/>
          </a:xfrm>
          <a:prstGeom prst="rect">
            <a:avLst/>
          </a:prstGeom>
          <a:noFill/>
          <a:ln>
            <a:noFill/>
          </a:ln>
        </p:spPr>
      </p:pic>
      <p:pic>
        <p:nvPicPr>
          <p:cNvPr id="72" name="Shape 72"/>
          <p:cNvPicPr preferRelativeResize="0"/>
          <p:nvPr/>
        </p:nvPicPr>
        <p:blipFill>
          <a:blip r:embed="rId4">
            <a:alphaModFix/>
          </a:blip>
          <a:stretch>
            <a:fillRect/>
          </a:stretch>
        </p:blipFill>
        <p:spPr>
          <a:xfrm>
            <a:off x="5849475" y="2374225"/>
            <a:ext cx="1394299" cy="1068425"/>
          </a:xfrm>
          <a:prstGeom prst="rect">
            <a:avLst/>
          </a:prstGeom>
          <a:noFill/>
          <a:ln>
            <a:noFill/>
          </a:ln>
        </p:spPr>
      </p:pic>
      <p:pic>
        <p:nvPicPr>
          <p:cNvPr descr="Arrow, Left, Blue, Handdrawn, ..." id="73" name="Shape 73"/>
          <p:cNvPicPr preferRelativeResize="0"/>
          <p:nvPr/>
        </p:nvPicPr>
        <p:blipFill>
          <a:blip r:embed="rId5">
            <a:alphaModFix/>
          </a:blip>
          <a:stretch>
            <a:fillRect/>
          </a:stretch>
        </p:blipFill>
        <p:spPr>
          <a:xfrm flipH="1">
            <a:off x="4001657" y="2685200"/>
            <a:ext cx="1156250" cy="686100"/>
          </a:xfrm>
          <a:prstGeom prst="rect">
            <a:avLst/>
          </a:prstGeom>
          <a:noFill/>
          <a:ln>
            <a:noFill/>
          </a:ln>
        </p:spPr>
      </p:pic>
      <p:sp>
        <p:nvSpPr>
          <p:cNvPr id="74" name="Shape 74"/>
          <p:cNvSpPr/>
          <p:nvPr/>
        </p:nvSpPr>
        <p:spPr>
          <a:xfrm>
            <a:off x="463525" y="819450"/>
            <a:ext cx="151200" cy="151200"/>
          </a:xfrm>
          <a:prstGeom prst="rect">
            <a:avLst/>
          </a:prstGeom>
          <a:solidFill>
            <a:srgbClr val="558B2F">
              <a:alpha val="48080"/>
            </a:srgbClr>
          </a:solidFill>
          <a:ln cap="flat" cmpd="sng" w="9525">
            <a:solidFill>
              <a:srgbClr val="A8EC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rgbClr val="38761D"/>
                </a:solidFill>
              </a:rPr>
              <a:t>     Aplicação ao problema</a:t>
            </a:r>
          </a:p>
        </p:txBody>
      </p:sp>
      <p:sp>
        <p:nvSpPr>
          <p:cNvPr id="80" name="Shape 80"/>
          <p:cNvSpPr txBox="1"/>
          <p:nvPr>
            <p:ph idx="1" type="body"/>
          </p:nvPr>
        </p:nvSpPr>
        <p:spPr>
          <a:xfrm>
            <a:off x="387900" y="1759950"/>
            <a:ext cx="8368200" cy="28173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buClr>
                <a:schemeClr val="lt1"/>
              </a:buClr>
              <a:buChar char="-"/>
            </a:pPr>
            <a:r>
              <a:rPr lang="en">
                <a:solidFill>
                  <a:schemeClr val="accent2"/>
                </a:solidFill>
              </a:rPr>
              <a:t>Optamos </a:t>
            </a:r>
            <a:r>
              <a:rPr lang="en">
                <a:solidFill>
                  <a:schemeClr val="lt1"/>
                </a:solidFill>
              </a:rPr>
              <a:t>por seguir a ideia do seguinte</a:t>
            </a:r>
            <a:r>
              <a:rPr lang="en">
                <a:solidFill>
                  <a:schemeClr val="accent2"/>
                </a:solidFill>
              </a:rPr>
              <a:t> artigo:</a:t>
            </a:r>
          </a:p>
          <a:p>
            <a:pPr indent="-330200" lvl="1" marL="914400" rtl="0">
              <a:spcBef>
                <a:spcPts val="0"/>
              </a:spcBef>
              <a:buClr>
                <a:schemeClr val="accent2"/>
              </a:buClr>
              <a:buSzPct val="100000"/>
              <a:buChar char="-"/>
            </a:pPr>
            <a:r>
              <a:rPr i="1" lang="en" sz="1600">
                <a:solidFill>
                  <a:schemeClr val="lt1"/>
                </a:solidFill>
              </a:rPr>
              <a:t>Meta-Heurística Simulated Annealing aplicada ao problema de Corte Bidimensional, </a:t>
            </a:r>
            <a:r>
              <a:rPr lang="en" sz="1600">
                <a:solidFill>
                  <a:schemeClr val="lt1"/>
                </a:solidFill>
              </a:rPr>
              <a:t>do Simpósio Brasileiro de Pesquisa Operacional de 2015.</a:t>
            </a:r>
            <a:r>
              <a:rPr i="1" lang="en" sz="1600">
                <a:solidFill>
                  <a:schemeClr val="lt1"/>
                </a:solidFill>
              </a:rPr>
              <a:t> </a:t>
            </a:r>
          </a:p>
          <a:p>
            <a:pPr lvl="0" rtl="0">
              <a:lnSpc>
                <a:spcPct val="100000"/>
              </a:lnSpc>
              <a:spcBef>
                <a:spcPts val="0"/>
              </a:spcBef>
              <a:spcAft>
                <a:spcPts val="0"/>
              </a:spcAft>
              <a:buNone/>
            </a:pPr>
            <a:r>
              <a:t/>
            </a:r>
            <a:endParaRPr>
              <a:solidFill>
                <a:schemeClr val="lt1"/>
              </a:solidFill>
            </a:endParaRPr>
          </a:p>
          <a:p>
            <a:pPr lvl="0" rtl="0">
              <a:spcBef>
                <a:spcPts val="0"/>
              </a:spcBef>
              <a:buNone/>
            </a:pPr>
            <a:r>
              <a:t/>
            </a:r>
            <a:endParaRPr>
              <a:solidFill>
                <a:schemeClr val="lt1"/>
              </a:solidFill>
            </a:endParaRPr>
          </a:p>
        </p:txBody>
      </p:sp>
      <p:sp>
        <p:nvSpPr>
          <p:cNvPr id="81" name="Shape 81"/>
          <p:cNvSpPr/>
          <p:nvPr/>
        </p:nvSpPr>
        <p:spPr>
          <a:xfrm>
            <a:off x="501350" y="794225"/>
            <a:ext cx="151200" cy="151200"/>
          </a:xfrm>
          <a:prstGeom prst="rect">
            <a:avLst/>
          </a:prstGeom>
          <a:solidFill>
            <a:srgbClr val="558B2F">
              <a:alpha val="48080"/>
            </a:srgbClr>
          </a:solidFill>
          <a:ln cap="flat" cmpd="sng" w="9525">
            <a:solidFill>
              <a:srgbClr val="A8EC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rgbClr val="38761D"/>
                </a:solidFill>
              </a:rPr>
              <a:t>     Heurística construtiva da solução inicial</a:t>
            </a:r>
          </a:p>
        </p:txBody>
      </p:sp>
      <p:sp>
        <p:nvSpPr>
          <p:cNvPr id="87" name="Shape 87"/>
          <p:cNvSpPr txBox="1"/>
          <p:nvPr>
            <p:ph idx="1" type="body"/>
          </p:nvPr>
        </p:nvSpPr>
        <p:spPr>
          <a:xfrm>
            <a:off x="387900" y="1489825"/>
            <a:ext cx="3999900" cy="3078900"/>
          </a:xfrm>
          <a:prstGeom prst="rect">
            <a:avLst/>
          </a:prstGeom>
        </p:spPr>
        <p:txBody>
          <a:bodyPr anchorCtr="0" anchor="t" bIns="91425" lIns="91425" rIns="91425" tIns="91425">
            <a:noAutofit/>
          </a:bodyPr>
          <a:lstStyle/>
          <a:p>
            <a:pPr indent="-342900" lvl="0" marL="457200" marR="0" rtl="0" algn="l">
              <a:lnSpc>
                <a:spcPct val="100000"/>
              </a:lnSpc>
              <a:spcBef>
                <a:spcPts val="0"/>
              </a:spcBef>
              <a:spcAft>
                <a:spcPts val="0"/>
              </a:spcAft>
              <a:buClr>
                <a:schemeClr val="dk2"/>
              </a:buClr>
              <a:buSzPct val="112500"/>
              <a:buChar char="-"/>
            </a:pPr>
            <a:r>
              <a:rPr lang="en" sz="1600">
                <a:solidFill>
                  <a:schemeClr val="dk2"/>
                </a:solidFill>
              </a:rPr>
              <a:t>Duas </a:t>
            </a:r>
            <a:r>
              <a:rPr lang="en" sz="1600">
                <a:solidFill>
                  <a:schemeClr val="accent2"/>
                </a:solidFill>
              </a:rPr>
              <a:t>listas</a:t>
            </a:r>
            <a:r>
              <a:rPr lang="en" sz="1600">
                <a:solidFill>
                  <a:schemeClr val="dk2"/>
                </a:solidFill>
              </a:rPr>
              <a:t>: </a:t>
            </a:r>
          </a:p>
          <a:p>
            <a:pPr indent="-342900" lvl="1" marL="914400" marR="0" rtl="0" algn="l">
              <a:lnSpc>
                <a:spcPct val="100000"/>
              </a:lnSpc>
              <a:spcBef>
                <a:spcPts val="0"/>
              </a:spcBef>
              <a:spcAft>
                <a:spcPts val="0"/>
              </a:spcAft>
              <a:buClr>
                <a:schemeClr val="dk2"/>
              </a:buClr>
              <a:buSzPct val="112500"/>
              <a:buChar char="-"/>
            </a:pPr>
            <a:r>
              <a:rPr lang="en" sz="1600">
                <a:solidFill>
                  <a:schemeClr val="accent2"/>
                </a:solidFill>
              </a:rPr>
              <a:t>P</a:t>
            </a:r>
            <a:r>
              <a:rPr lang="en" sz="1600">
                <a:solidFill>
                  <a:schemeClr val="dk2"/>
                </a:solidFill>
              </a:rPr>
              <a:t>: tipos de peças disponíveis; </a:t>
            </a:r>
          </a:p>
          <a:p>
            <a:pPr indent="-342900" lvl="1" marL="914400" marR="0" rtl="0" algn="l">
              <a:lnSpc>
                <a:spcPct val="100000"/>
              </a:lnSpc>
              <a:spcBef>
                <a:spcPts val="0"/>
              </a:spcBef>
              <a:spcAft>
                <a:spcPts val="0"/>
              </a:spcAft>
              <a:buClr>
                <a:schemeClr val="dk2"/>
              </a:buClr>
              <a:buSzPct val="112500"/>
              <a:buChar char="-"/>
            </a:pPr>
            <a:r>
              <a:rPr lang="en" sz="1600">
                <a:solidFill>
                  <a:schemeClr val="accent2"/>
                </a:solidFill>
              </a:rPr>
              <a:t>B</a:t>
            </a:r>
            <a:r>
              <a:rPr lang="en" sz="1600">
                <a:solidFill>
                  <a:schemeClr val="dk2"/>
                </a:solidFill>
              </a:rPr>
              <a:t>: peças já utilizadas;</a:t>
            </a:r>
          </a:p>
          <a:p>
            <a:pPr indent="0" lvl="0" marL="457200" marR="0" rtl="0" algn="l">
              <a:lnSpc>
                <a:spcPct val="100000"/>
              </a:lnSpc>
              <a:spcBef>
                <a:spcPts val="0"/>
              </a:spcBef>
              <a:spcAft>
                <a:spcPts val="0"/>
              </a:spcAft>
              <a:buNone/>
            </a:pPr>
            <a:r>
              <a:t/>
            </a:r>
            <a:endParaRPr sz="1600">
              <a:solidFill>
                <a:schemeClr val="dk2"/>
              </a:solidFill>
            </a:endParaRPr>
          </a:p>
          <a:p>
            <a:pPr indent="-330200" lvl="0" marL="457200" rtl="0">
              <a:lnSpc>
                <a:spcPct val="100000"/>
              </a:lnSpc>
              <a:spcBef>
                <a:spcPts val="0"/>
              </a:spcBef>
              <a:spcAft>
                <a:spcPts val="0"/>
              </a:spcAft>
              <a:buClr>
                <a:schemeClr val="dk2"/>
              </a:buClr>
              <a:buSzPct val="100000"/>
              <a:buChar char="-"/>
            </a:pPr>
            <a:r>
              <a:rPr lang="en" sz="1600">
                <a:solidFill>
                  <a:schemeClr val="accent2"/>
                </a:solidFill>
              </a:rPr>
              <a:t>Pontos candidatos</a:t>
            </a:r>
            <a:r>
              <a:rPr lang="en" sz="1600">
                <a:solidFill>
                  <a:schemeClr val="dk2"/>
                </a:solidFill>
              </a:rPr>
              <a:t> por peça:</a:t>
            </a:r>
          </a:p>
          <a:p>
            <a:pPr indent="-330200" lvl="1" marL="914400" rtl="0">
              <a:lnSpc>
                <a:spcPct val="100000"/>
              </a:lnSpc>
              <a:spcBef>
                <a:spcPts val="0"/>
              </a:spcBef>
              <a:spcAft>
                <a:spcPts val="0"/>
              </a:spcAft>
              <a:buClr>
                <a:schemeClr val="dk2"/>
              </a:buClr>
              <a:buSzPct val="100000"/>
              <a:buChar char="-"/>
            </a:pPr>
            <a:r>
              <a:rPr lang="en" sz="1600">
                <a:solidFill>
                  <a:schemeClr val="dk2"/>
                </a:solidFill>
              </a:rPr>
              <a:t> Mais a direita e acima;</a:t>
            </a:r>
          </a:p>
          <a:p>
            <a:pPr indent="-330200" lvl="1" marL="914400" rtl="0">
              <a:lnSpc>
                <a:spcPct val="100000"/>
              </a:lnSpc>
              <a:spcBef>
                <a:spcPts val="0"/>
              </a:spcBef>
              <a:spcAft>
                <a:spcPts val="0"/>
              </a:spcAft>
              <a:buClr>
                <a:schemeClr val="dk2"/>
              </a:buClr>
              <a:buSzPct val="100000"/>
              <a:buChar char="-"/>
            </a:pPr>
            <a:r>
              <a:rPr lang="en" sz="1600">
                <a:solidFill>
                  <a:schemeClr val="dk2"/>
                </a:solidFill>
              </a:rPr>
              <a:t> Mais a esquerda e abaixo.</a:t>
            </a:r>
          </a:p>
          <a:p>
            <a:pPr indent="0" lvl="0" marL="457200" rtl="0">
              <a:lnSpc>
                <a:spcPct val="100000"/>
              </a:lnSpc>
              <a:spcBef>
                <a:spcPts val="0"/>
              </a:spcBef>
              <a:spcAft>
                <a:spcPts val="0"/>
              </a:spcAft>
              <a:buNone/>
            </a:pPr>
            <a:r>
              <a:t/>
            </a:r>
            <a:endParaRPr sz="1600">
              <a:solidFill>
                <a:schemeClr val="dk2"/>
              </a:solidFill>
            </a:endParaRPr>
          </a:p>
          <a:p>
            <a:pPr indent="-330200" lvl="0" marL="457200" marR="0" rtl="0" algn="l">
              <a:lnSpc>
                <a:spcPct val="100000"/>
              </a:lnSpc>
              <a:spcBef>
                <a:spcPts val="0"/>
              </a:spcBef>
              <a:spcAft>
                <a:spcPts val="0"/>
              </a:spcAft>
              <a:buClr>
                <a:schemeClr val="dk2"/>
              </a:buClr>
              <a:buSzPct val="100000"/>
              <a:buChar char="-"/>
            </a:pPr>
            <a:r>
              <a:rPr lang="en" sz="1600">
                <a:solidFill>
                  <a:schemeClr val="dk2"/>
                </a:solidFill>
              </a:rPr>
              <a:t>Análise dos pontos no retângulo para </a:t>
            </a:r>
            <a:r>
              <a:rPr lang="en" sz="1600">
                <a:solidFill>
                  <a:schemeClr val="accent2"/>
                </a:solidFill>
              </a:rPr>
              <a:t>inserção</a:t>
            </a:r>
            <a:r>
              <a:rPr lang="en" sz="1600">
                <a:solidFill>
                  <a:schemeClr val="dk2"/>
                </a:solidFill>
              </a:rPr>
              <a:t>;</a:t>
            </a:r>
          </a:p>
          <a:p>
            <a:pPr lvl="0" marR="0" rtl="0" algn="l">
              <a:lnSpc>
                <a:spcPct val="100000"/>
              </a:lnSpc>
              <a:spcBef>
                <a:spcPts val="0"/>
              </a:spcBef>
              <a:spcAft>
                <a:spcPts val="0"/>
              </a:spcAft>
              <a:buNone/>
            </a:pPr>
            <a:r>
              <a:t/>
            </a:r>
            <a:endParaRPr sz="1600">
              <a:solidFill>
                <a:schemeClr val="dk2"/>
              </a:solidFill>
            </a:endParaRPr>
          </a:p>
          <a:p>
            <a:pPr indent="-330200" lvl="0" marL="457200" marR="0" rtl="0" algn="l">
              <a:lnSpc>
                <a:spcPct val="100000"/>
              </a:lnSpc>
              <a:spcBef>
                <a:spcPts val="0"/>
              </a:spcBef>
              <a:spcAft>
                <a:spcPts val="0"/>
              </a:spcAft>
              <a:buClr>
                <a:schemeClr val="dk2"/>
              </a:buClr>
              <a:buSzPct val="100000"/>
              <a:buFont typeface="Roboto"/>
              <a:buChar char="-"/>
            </a:pPr>
            <a:r>
              <a:rPr lang="en" sz="1600">
                <a:solidFill>
                  <a:schemeClr val="dk2"/>
                </a:solidFill>
              </a:rPr>
              <a:t>Inserção de um </a:t>
            </a:r>
            <a:r>
              <a:rPr lang="en" sz="1600">
                <a:solidFill>
                  <a:schemeClr val="accent2"/>
                </a:solidFill>
              </a:rPr>
              <a:t>tipo</a:t>
            </a:r>
            <a:r>
              <a:rPr lang="en" sz="1600">
                <a:solidFill>
                  <a:schemeClr val="dk2"/>
                </a:solidFill>
              </a:rPr>
              <a:t> de peça da lista P </a:t>
            </a:r>
            <a:r>
              <a:rPr lang="en" sz="1600">
                <a:solidFill>
                  <a:schemeClr val="accent2"/>
                </a:solidFill>
              </a:rPr>
              <a:t>por vez</a:t>
            </a:r>
            <a:r>
              <a:rPr lang="en" sz="1600">
                <a:solidFill>
                  <a:schemeClr val="dk2"/>
                </a:solidFill>
              </a:rPr>
              <a:t>.</a:t>
            </a:r>
          </a:p>
          <a:p>
            <a:pPr indent="0" lvl="0" marL="0" marR="0" rtl="0" algn="l">
              <a:lnSpc>
                <a:spcPct val="100000"/>
              </a:lnSpc>
              <a:spcBef>
                <a:spcPts val="0"/>
              </a:spcBef>
              <a:spcAft>
                <a:spcPts val="0"/>
              </a:spcAft>
              <a:buNone/>
            </a:pPr>
            <a:r>
              <a:t/>
            </a:r>
            <a:endParaRPr sz="1600">
              <a:solidFill>
                <a:schemeClr val="accent2"/>
              </a:solidFill>
            </a:endParaRPr>
          </a:p>
          <a:p>
            <a:pPr lvl="0" rtl="0">
              <a:lnSpc>
                <a:spcPct val="100000"/>
              </a:lnSpc>
              <a:spcBef>
                <a:spcPts val="0"/>
              </a:spcBef>
              <a:spcAft>
                <a:spcPts val="0"/>
              </a:spcAft>
              <a:buNone/>
            </a:pPr>
            <a:r>
              <a:t/>
            </a:r>
            <a:endParaRPr>
              <a:solidFill>
                <a:schemeClr val="lt1"/>
              </a:solidFill>
            </a:endParaRPr>
          </a:p>
          <a:p>
            <a:pPr lvl="0" rtl="0">
              <a:spcBef>
                <a:spcPts val="0"/>
              </a:spcBef>
              <a:buNone/>
            </a:pPr>
            <a:r>
              <a:t/>
            </a:r>
            <a:endParaRPr>
              <a:solidFill>
                <a:schemeClr val="lt1"/>
              </a:solidFill>
            </a:endParaRPr>
          </a:p>
        </p:txBody>
      </p:sp>
      <p:sp>
        <p:nvSpPr>
          <p:cNvPr id="88" name="Shape 88"/>
          <p:cNvSpPr txBox="1"/>
          <p:nvPr>
            <p:ph idx="2" type="body"/>
          </p:nvPr>
        </p:nvSpPr>
        <p:spPr>
          <a:xfrm>
            <a:off x="4756200" y="1489825"/>
            <a:ext cx="3999900" cy="3078900"/>
          </a:xfrm>
          <a:prstGeom prst="rect">
            <a:avLst/>
          </a:prstGeom>
        </p:spPr>
        <p:txBody>
          <a:bodyPr anchorCtr="0" anchor="t" bIns="91425" lIns="91425" rIns="91425" tIns="91425">
            <a:noAutofit/>
          </a:bodyPr>
          <a:lstStyle/>
          <a:p>
            <a:pPr lvl="0" rtl="0">
              <a:spcBef>
                <a:spcPts val="0"/>
              </a:spcBef>
              <a:buNone/>
            </a:pPr>
            <a:r>
              <a:t/>
            </a:r>
            <a:endParaRPr/>
          </a:p>
        </p:txBody>
      </p:sp>
      <p:pic>
        <p:nvPicPr>
          <p:cNvPr id="89" name="Shape 89"/>
          <p:cNvPicPr preferRelativeResize="0"/>
          <p:nvPr/>
        </p:nvPicPr>
        <p:blipFill>
          <a:blip r:embed="rId3">
            <a:alphaModFix/>
          </a:blip>
          <a:stretch>
            <a:fillRect/>
          </a:stretch>
        </p:blipFill>
        <p:spPr>
          <a:xfrm>
            <a:off x="4932874" y="1069463"/>
            <a:ext cx="3823224" cy="3919624"/>
          </a:xfrm>
          <a:prstGeom prst="rect">
            <a:avLst/>
          </a:prstGeom>
          <a:noFill/>
          <a:ln>
            <a:noFill/>
          </a:ln>
        </p:spPr>
      </p:pic>
      <p:sp>
        <p:nvSpPr>
          <p:cNvPr id="90" name="Shape 90"/>
          <p:cNvSpPr/>
          <p:nvPr/>
        </p:nvSpPr>
        <p:spPr>
          <a:xfrm>
            <a:off x="504275" y="781625"/>
            <a:ext cx="151200" cy="163800"/>
          </a:xfrm>
          <a:prstGeom prst="rect">
            <a:avLst/>
          </a:prstGeom>
          <a:solidFill>
            <a:srgbClr val="004065">
              <a:alpha val="55769"/>
            </a:srgbClr>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    Definição de vizinho de uma solução</a:t>
            </a:r>
          </a:p>
        </p:txBody>
      </p:sp>
      <p:sp>
        <p:nvSpPr>
          <p:cNvPr id="96" name="Shape 96"/>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30200" lvl="0" marL="457200" marR="0" rtl="0" algn="l">
              <a:lnSpc>
                <a:spcPct val="100000"/>
              </a:lnSpc>
              <a:spcBef>
                <a:spcPts val="0"/>
              </a:spcBef>
              <a:spcAft>
                <a:spcPts val="0"/>
              </a:spcAft>
              <a:buClr>
                <a:schemeClr val="lt1"/>
              </a:buClr>
              <a:buSzPct val="100000"/>
              <a:buChar char="-"/>
            </a:pPr>
            <a:r>
              <a:rPr lang="en" sz="1600">
                <a:solidFill>
                  <a:schemeClr val="lt1"/>
                </a:solidFill>
              </a:rPr>
              <a:t>Definição do </a:t>
            </a:r>
            <a:r>
              <a:rPr lang="en" sz="1600">
                <a:solidFill>
                  <a:schemeClr val="accent2"/>
                </a:solidFill>
              </a:rPr>
              <a:t>espaço de busca</a:t>
            </a:r>
            <a:r>
              <a:rPr lang="en" sz="1600">
                <a:solidFill>
                  <a:schemeClr val="lt1"/>
                </a:solidFill>
              </a:rPr>
              <a:t> (soluções vizinhas);</a:t>
            </a:r>
          </a:p>
          <a:p>
            <a:pPr lvl="0" marR="0" rtl="0" algn="l">
              <a:lnSpc>
                <a:spcPct val="100000"/>
              </a:lnSpc>
              <a:spcBef>
                <a:spcPts val="0"/>
              </a:spcBef>
              <a:spcAft>
                <a:spcPts val="0"/>
              </a:spcAft>
              <a:buNone/>
            </a:pPr>
            <a:r>
              <a:t/>
            </a:r>
            <a:endParaRPr sz="1600">
              <a:solidFill>
                <a:schemeClr val="lt1"/>
              </a:solidFill>
            </a:endParaRPr>
          </a:p>
          <a:p>
            <a:pPr indent="-330200" lvl="0" marL="457200" marR="0" rtl="0" algn="l">
              <a:lnSpc>
                <a:spcPct val="100000"/>
              </a:lnSpc>
              <a:spcBef>
                <a:spcPts val="0"/>
              </a:spcBef>
              <a:spcAft>
                <a:spcPts val="0"/>
              </a:spcAft>
              <a:buClr>
                <a:schemeClr val="lt1"/>
              </a:buClr>
              <a:buSzPct val="100000"/>
              <a:buChar char="-"/>
            </a:pPr>
            <a:r>
              <a:rPr lang="en" sz="1600">
                <a:solidFill>
                  <a:schemeClr val="lt1"/>
                </a:solidFill>
              </a:rPr>
              <a:t>Percentual de </a:t>
            </a:r>
            <a:r>
              <a:rPr lang="en" sz="1600">
                <a:solidFill>
                  <a:schemeClr val="accent2"/>
                </a:solidFill>
              </a:rPr>
              <a:t>destruição aleatória  </a:t>
            </a:r>
            <a:r>
              <a:rPr lang="en" sz="1600">
                <a:solidFill>
                  <a:schemeClr val="lt1"/>
                </a:solidFill>
              </a:rPr>
              <a:t>(</a:t>
            </a:r>
            <a:r>
              <a:rPr lang="en" sz="2000">
                <a:solidFill>
                  <a:schemeClr val="accent2"/>
                </a:solidFill>
              </a:rPr>
              <a:t>γ</a:t>
            </a:r>
            <a:r>
              <a:rPr lang="en" sz="1600">
                <a:solidFill>
                  <a:schemeClr val="lt1"/>
                </a:solidFill>
              </a:rPr>
              <a:t>) ;</a:t>
            </a:r>
          </a:p>
          <a:p>
            <a:pPr lvl="0" marR="0" rtl="0" algn="l">
              <a:lnSpc>
                <a:spcPct val="100000"/>
              </a:lnSpc>
              <a:spcBef>
                <a:spcPts val="0"/>
              </a:spcBef>
              <a:spcAft>
                <a:spcPts val="0"/>
              </a:spcAft>
              <a:buNone/>
            </a:pPr>
            <a:r>
              <a:t/>
            </a:r>
            <a:endParaRPr sz="1600">
              <a:solidFill>
                <a:schemeClr val="lt1"/>
              </a:solidFill>
            </a:endParaRPr>
          </a:p>
          <a:p>
            <a:pPr indent="-330200" lvl="0" marL="457200" marR="0" rtl="0" algn="l">
              <a:lnSpc>
                <a:spcPct val="100000"/>
              </a:lnSpc>
              <a:spcBef>
                <a:spcPts val="0"/>
              </a:spcBef>
              <a:spcAft>
                <a:spcPts val="0"/>
              </a:spcAft>
              <a:buClr>
                <a:schemeClr val="lt1"/>
              </a:buClr>
              <a:buSzPct val="100000"/>
              <a:buChar char="-"/>
            </a:pPr>
            <a:r>
              <a:rPr lang="en" sz="1600">
                <a:solidFill>
                  <a:schemeClr val="accent2"/>
                </a:solidFill>
              </a:rPr>
              <a:t>Desloca</a:t>
            </a:r>
            <a:r>
              <a:rPr lang="en" sz="1600">
                <a:solidFill>
                  <a:schemeClr val="lt1"/>
                </a:solidFill>
              </a:rPr>
              <a:t> todos os itens restantes para </a:t>
            </a:r>
            <a:r>
              <a:rPr lang="en" sz="1600">
                <a:solidFill>
                  <a:schemeClr val="accent2"/>
                </a:solidFill>
              </a:rPr>
              <a:t>esquerda</a:t>
            </a:r>
            <a:r>
              <a:rPr lang="en" sz="1600">
                <a:solidFill>
                  <a:schemeClr val="lt1"/>
                </a:solidFill>
              </a:rPr>
              <a:t> e em seguida para </a:t>
            </a:r>
            <a:r>
              <a:rPr lang="en" sz="1600">
                <a:solidFill>
                  <a:schemeClr val="accent2"/>
                </a:solidFill>
              </a:rPr>
              <a:t>cima</a:t>
            </a:r>
            <a:r>
              <a:rPr lang="en" sz="1600">
                <a:solidFill>
                  <a:schemeClr val="lt1"/>
                </a:solidFill>
              </a:rPr>
              <a:t>;</a:t>
            </a:r>
          </a:p>
          <a:p>
            <a:pPr lvl="0" marR="0" rtl="0" algn="l">
              <a:lnSpc>
                <a:spcPct val="100000"/>
              </a:lnSpc>
              <a:spcBef>
                <a:spcPts val="0"/>
              </a:spcBef>
              <a:spcAft>
                <a:spcPts val="0"/>
              </a:spcAft>
              <a:buNone/>
            </a:pPr>
            <a:r>
              <a:t/>
            </a:r>
            <a:endParaRPr sz="1600">
              <a:solidFill>
                <a:schemeClr val="lt1"/>
              </a:solidFill>
            </a:endParaRPr>
          </a:p>
          <a:p>
            <a:pPr indent="-330200" lvl="0" marL="457200" marR="0" rtl="0" algn="l">
              <a:lnSpc>
                <a:spcPct val="100000"/>
              </a:lnSpc>
              <a:spcBef>
                <a:spcPts val="0"/>
              </a:spcBef>
              <a:spcAft>
                <a:spcPts val="0"/>
              </a:spcAft>
              <a:buClr>
                <a:schemeClr val="lt1"/>
              </a:buClr>
              <a:buSzPct val="100000"/>
              <a:buChar char="-"/>
            </a:pPr>
            <a:r>
              <a:rPr lang="en" sz="1600">
                <a:solidFill>
                  <a:schemeClr val="lt1"/>
                </a:solidFill>
              </a:rPr>
              <a:t>Chama a </a:t>
            </a:r>
            <a:r>
              <a:rPr lang="en" sz="1600">
                <a:solidFill>
                  <a:schemeClr val="accent2"/>
                </a:solidFill>
              </a:rPr>
              <a:t>heurística construtiva </a:t>
            </a:r>
            <a:r>
              <a:rPr lang="en" sz="1600">
                <a:solidFill>
                  <a:schemeClr val="lt1"/>
                </a:solidFill>
              </a:rPr>
              <a:t>em cima desta solução (</a:t>
            </a:r>
            <a:r>
              <a:rPr lang="en" sz="1600">
                <a:solidFill>
                  <a:schemeClr val="accent2"/>
                </a:solidFill>
              </a:rPr>
              <a:t>reconstrução</a:t>
            </a:r>
            <a:r>
              <a:rPr lang="en" sz="1600">
                <a:solidFill>
                  <a:schemeClr val="lt1"/>
                </a:solidFill>
              </a:rPr>
              <a:t>).</a:t>
            </a:r>
          </a:p>
          <a:p>
            <a:pPr indent="457200" lvl="0" marL="457200" marR="0" rtl="0" algn="l">
              <a:lnSpc>
                <a:spcPct val="115000"/>
              </a:lnSpc>
              <a:spcBef>
                <a:spcPts val="0"/>
              </a:spcBef>
              <a:spcAft>
                <a:spcPts val="1600"/>
              </a:spcAft>
              <a:buNone/>
            </a:pPr>
            <a:r>
              <a:rPr lang="en" sz="1400">
                <a:solidFill>
                  <a:schemeClr val="lt1"/>
                </a:solidFill>
              </a:rPr>
              <a:t>       </a:t>
            </a:r>
          </a:p>
          <a:p>
            <a:pPr indent="0" lvl="0" marL="457200" marR="0" rtl="0" algn="l">
              <a:lnSpc>
                <a:spcPct val="115000"/>
              </a:lnSpc>
              <a:spcBef>
                <a:spcPts val="0"/>
              </a:spcBef>
              <a:spcAft>
                <a:spcPts val="1600"/>
              </a:spcAft>
              <a:buNone/>
            </a:pPr>
            <a:r>
              <a:t/>
            </a:r>
            <a:endParaRPr>
              <a:solidFill>
                <a:schemeClr val="lt1"/>
              </a:solidFill>
            </a:endParaRPr>
          </a:p>
          <a:p>
            <a:pPr lvl="0" rtl="0">
              <a:spcBef>
                <a:spcPts val="0"/>
              </a:spcBef>
              <a:buNone/>
            </a:pPr>
            <a:r>
              <a:t/>
            </a:r>
            <a:endParaRPr>
              <a:solidFill>
                <a:schemeClr val="lt1"/>
              </a:solidFill>
            </a:endParaRPr>
          </a:p>
        </p:txBody>
      </p:sp>
      <p:sp>
        <p:nvSpPr>
          <p:cNvPr id="97" name="Shape 97"/>
          <p:cNvSpPr/>
          <p:nvPr/>
        </p:nvSpPr>
        <p:spPr>
          <a:xfrm>
            <a:off x="387900" y="794250"/>
            <a:ext cx="151200" cy="151200"/>
          </a:xfrm>
          <a:prstGeom prst="rect">
            <a:avLst/>
          </a:prstGeom>
          <a:solidFill>
            <a:srgbClr val="558B2F">
              <a:alpha val="48080"/>
            </a:srgbClr>
          </a:solidFill>
          <a:ln cap="flat" cmpd="sng" w="9525">
            <a:solidFill>
              <a:srgbClr val="A8EC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87900" y="557975"/>
            <a:ext cx="8588100" cy="6111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      Descrição dos parâmetros usados</a:t>
            </a:r>
          </a:p>
        </p:txBody>
      </p:sp>
      <p:sp>
        <p:nvSpPr>
          <p:cNvPr id="103" name="Shape 103"/>
          <p:cNvSpPr txBox="1"/>
          <p:nvPr>
            <p:ph idx="1" type="body"/>
          </p:nvPr>
        </p:nvSpPr>
        <p:spPr>
          <a:xfrm>
            <a:off x="2122800" y="1657050"/>
            <a:ext cx="5118300" cy="2377200"/>
          </a:xfrm>
          <a:prstGeom prst="rect">
            <a:avLst/>
          </a:prstGeom>
        </p:spPr>
        <p:txBody>
          <a:bodyPr anchorCtr="0" anchor="t" bIns="91425" lIns="91425" rIns="91425" tIns="91425">
            <a:noAutofit/>
          </a:bodyPr>
          <a:lstStyle/>
          <a:p>
            <a:pPr lvl="0">
              <a:spcBef>
                <a:spcPts val="0"/>
              </a:spcBef>
              <a:buNone/>
            </a:pPr>
            <a:r>
              <a:rPr lang="en" sz="1600">
                <a:solidFill>
                  <a:schemeClr val="accent2"/>
                </a:solidFill>
              </a:rPr>
              <a:t>T</a:t>
            </a:r>
            <a:r>
              <a:rPr lang="en" sz="1600">
                <a:solidFill>
                  <a:schemeClr val="lt1"/>
                </a:solidFill>
              </a:rPr>
              <a:t>               Temperatura Inicial</a:t>
            </a:r>
          </a:p>
          <a:p>
            <a:pPr lvl="0">
              <a:spcBef>
                <a:spcPts val="0"/>
              </a:spcBef>
              <a:buNone/>
            </a:pPr>
            <a:r>
              <a:rPr lang="en" sz="1600">
                <a:solidFill>
                  <a:schemeClr val="accent2"/>
                </a:solidFill>
              </a:rPr>
              <a:t>T</a:t>
            </a:r>
            <a:r>
              <a:rPr baseline="-25000" lang="en" sz="1600">
                <a:solidFill>
                  <a:schemeClr val="accent2"/>
                </a:solidFill>
              </a:rPr>
              <a:t>c</a:t>
            </a:r>
            <a:r>
              <a:rPr lang="en" sz="1600">
                <a:solidFill>
                  <a:schemeClr val="lt1"/>
                </a:solidFill>
              </a:rPr>
              <a:t>              Temperatura de congelamento</a:t>
            </a:r>
          </a:p>
          <a:p>
            <a:pPr lvl="0">
              <a:spcBef>
                <a:spcPts val="0"/>
              </a:spcBef>
              <a:buNone/>
            </a:pPr>
            <a:r>
              <a:rPr lang="en" sz="1600">
                <a:solidFill>
                  <a:schemeClr val="accent2"/>
                </a:solidFill>
              </a:rPr>
              <a:t>It</a:t>
            </a:r>
            <a:r>
              <a:rPr baseline="-25000" lang="en" sz="1600">
                <a:solidFill>
                  <a:schemeClr val="accent2"/>
                </a:solidFill>
              </a:rPr>
              <a:t>max</a:t>
            </a:r>
            <a:r>
              <a:rPr baseline="-25000" lang="en" sz="1600">
                <a:solidFill>
                  <a:schemeClr val="lt1"/>
                </a:solidFill>
              </a:rPr>
              <a:t> </a:t>
            </a:r>
            <a:r>
              <a:rPr lang="en" sz="1600">
                <a:solidFill>
                  <a:schemeClr val="lt1"/>
                </a:solidFill>
              </a:rPr>
              <a:t>          Número máximo de iterações</a:t>
            </a:r>
          </a:p>
          <a:p>
            <a:pPr lvl="0">
              <a:spcBef>
                <a:spcPts val="0"/>
              </a:spcBef>
              <a:buNone/>
            </a:pPr>
            <a:r>
              <a:rPr lang="en" sz="2000">
                <a:solidFill>
                  <a:schemeClr val="accent2"/>
                </a:solidFill>
              </a:rPr>
              <a:t>α</a:t>
            </a:r>
            <a:r>
              <a:rPr lang="en" sz="2000">
                <a:solidFill>
                  <a:schemeClr val="accent2"/>
                </a:solidFill>
              </a:rPr>
              <a:t> </a:t>
            </a:r>
            <a:r>
              <a:rPr lang="en" sz="1600">
                <a:solidFill>
                  <a:schemeClr val="lt1"/>
                </a:solidFill>
              </a:rPr>
              <a:t>              Taxa de resfriamento</a:t>
            </a:r>
          </a:p>
          <a:p>
            <a:pPr lvl="0" rtl="0">
              <a:lnSpc>
                <a:spcPct val="100000"/>
              </a:lnSpc>
              <a:spcBef>
                <a:spcPts val="0"/>
              </a:spcBef>
              <a:spcAft>
                <a:spcPts val="0"/>
              </a:spcAft>
              <a:buNone/>
            </a:pPr>
            <a:r>
              <a:rPr lang="en" sz="2000">
                <a:solidFill>
                  <a:schemeClr val="accent2"/>
                </a:solidFill>
              </a:rPr>
              <a:t>γ  	      </a:t>
            </a:r>
            <a:r>
              <a:rPr lang="en" sz="1600">
                <a:solidFill>
                  <a:schemeClr val="lt1"/>
                </a:solidFill>
              </a:rPr>
              <a:t> Percentual de remoção da solução</a:t>
            </a:r>
          </a:p>
          <a:p>
            <a:pPr lvl="0" rtl="0">
              <a:lnSpc>
                <a:spcPct val="100000"/>
              </a:lnSpc>
              <a:spcBef>
                <a:spcPts val="0"/>
              </a:spcBef>
              <a:spcAft>
                <a:spcPts val="0"/>
              </a:spcAft>
              <a:buNone/>
            </a:pPr>
            <a:r>
              <a:t/>
            </a:r>
            <a:endParaRPr sz="2000">
              <a:solidFill>
                <a:schemeClr val="accent2"/>
              </a:solidFill>
            </a:endParaRPr>
          </a:p>
        </p:txBody>
      </p:sp>
      <p:sp>
        <p:nvSpPr>
          <p:cNvPr id="104" name="Shape 104"/>
          <p:cNvSpPr/>
          <p:nvPr/>
        </p:nvSpPr>
        <p:spPr>
          <a:xfrm>
            <a:off x="518225" y="849150"/>
            <a:ext cx="151200" cy="163800"/>
          </a:xfrm>
          <a:prstGeom prst="rect">
            <a:avLst/>
          </a:prstGeom>
          <a:solidFill>
            <a:srgbClr val="004065">
              <a:alpha val="55769"/>
            </a:srgbClr>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504275" y="347025"/>
            <a:ext cx="2808000" cy="7557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   </a:t>
            </a:r>
            <a:r>
              <a:rPr lang="en">
                <a:solidFill>
                  <a:schemeClr val="accent2"/>
                </a:solidFill>
              </a:rPr>
              <a:t>Solução</a:t>
            </a:r>
          </a:p>
        </p:txBody>
      </p:sp>
      <p:sp>
        <p:nvSpPr>
          <p:cNvPr id="110" name="Shape 110"/>
          <p:cNvSpPr txBox="1"/>
          <p:nvPr>
            <p:ph idx="1" type="body"/>
          </p:nvPr>
        </p:nvSpPr>
        <p:spPr>
          <a:xfrm>
            <a:off x="387900" y="1594025"/>
            <a:ext cx="2808000" cy="26811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lt1"/>
              </a:buClr>
              <a:buSzPct val="100000"/>
              <a:buChar char="-"/>
            </a:pPr>
            <a:r>
              <a:rPr lang="en" sz="1800">
                <a:solidFill>
                  <a:schemeClr val="accent2"/>
                </a:solidFill>
              </a:rPr>
              <a:t>Pseudo-código</a:t>
            </a:r>
            <a:r>
              <a:rPr lang="en" sz="1800">
                <a:solidFill>
                  <a:schemeClr val="lt1"/>
                </a:solidFill>
              </a:rPr>
              <a:t> da solução proposta.</a:t>
            </a:r>
          </a:p>
          <a:p>
            <a:pPr indent="457200" lvl="0" marL="457200" marR="0" rtl="0" algn="l">
              <a:lnSpc>
                <a:spcPct val="115000"/>
              </a:lnSpc>
              <a:spcBef>
                <a:spcPts val="0"/>
              </a:spcBef>
              <a:spcAft>
                <a:spcPts val="1600"/>
              </a:spcAft>
              <a:buNone/>
            </a:pPr>
            <a:r>
              <a:rPr lang="en" sz="1400">
                <a:solidFill>
                  <a:schemeClr val="lt1"/>
                </a:solidFill>
              </a:rPr>
              <a:t>       </a:t>
            </a:r>
          </a:p>
          <a:p>
            <a:pPr indent="0" lvl="0" marL="457200" marR="0" rtl="0" algn="l">
              <a:lnSpc>
                <a:spcPct val="115000"/>
              </a:lnSpc>
              <a:spcBef>
                <a:spcPts val="0"/>
              </a:spcBef>
              <a:spcAft>
                <a:spcPts val="1600"/>
              </a:spcAft>
              <a:buNone/>
            </a:pPr>
            <a:r>
              <a:t/>
            </a:r>
            <a:endParaRPr>
              <a:solidFill>
                <a:schemeClr val="lt1"/>
              </a:solidFill>
            </a:endParaRPr>
          </a:p>
          <a:p>
            <a:pPr lvl="0" rtl="0">
              <a:spcBef>
                <a:spcPts val="0"/>
              </a:spcBef>
              <a:buNone/>
            </a:pPr>
            <a:r>
              <a:t/>
            </a:r>
            <a:endParaRPr>
              <a:solidFill>
                <a:schemeClr val="lt1"/>
              </a:solidFill>
            </a:endParaRPr>
          </a:p>
        </p:txBody>
      </p:sp>
      <p:pic>
        <p:nvPicPr>
          <p:cNvPr id="111" name="Shape 111"/>
          <p:cNvPicPr preferRelativeResize="0"/>
          <p:nvPr/>
        </p:nvPicPr>
        <p:blipFill>
          <a:blip r:embed="rId3">
            <a:alphaModFix/>
          </a:blip>
          <a:stretch>
            <a:fillRect/>
          </a:stretch>
        </p:blipFill>
        <p:spPr>
          <a:xfrm>
            <a:off x="3195900" y="0"/>
            <a:ext cx="5830125" cy="5143500"/>
          </a:xfrm>
          <a:prstGeom prst="rect">
            <a:avLst/>
          </a:prstGeom>
          <a:noFill/>
          <a:ln>
            <a:noFill/>
          </a:ln>
        </p:spPr>
      </p:pic>
      <p:sp>
        <p:nvSpPr>
          <p:cNvPr id="112" name="Shape 112"/>
          <p:cNvSpPr/>
          <p:nvPr/>
        </p:nvSpPr>
        <p:spPr>
          <a:xfrm>
            <a:off x="504275" y="781625"/>
            <a:ext cx="151200" cy="163800"/>
          </a:xfrm>
          <a:prstGeom prst="rect">
            <a:avLst/>
          </a:prstGeom>
          <a:solidFill>
            <a:srgbClr val="004065">
              <a:alpha val="55769"/>
            </a:srgbClr>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   O que estamos pensando em fazer?</a:t>
            </a:r>
          </a:p>
        </p:txBody>
      </p:sp>
      <p:sp>
        <p:nvSpPr>
          <p:cNvPr id="118" name="Shape 118"/>
          <p:cNvSpPr txBox="1"/>
          <p:nvPr>
            <p:ph idx="1" type="body"/>
          </p:nvPr>
        </p:nvSpPr>
        <p:spPr>
          <a:xfrm>
            <a:off x="387900" y="1489824"/>
            <a:ext cx="8368200" cy="30789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t/>
            </a:r>
            <a:endParaRPr b="1" sz="1600">
              <a:solidFill>
                <a:srgbClr val="FF0000"/>
              </a:solidFill>
            </a:endParaRPr>
          </a:p>
          <a:p>
            <a:pPr lvl="0" marR="0" rtl="0" algn="l">
              <a:lnSpc>
                <a:spcPct val="115000"/>
              </a:lnSpc>
              <a:spcBef>
                <a:spcPts val="0"/>
              </a:spcBef>
              <a:spcAft>
                <a:spcPts val="1600"/>
              </a:spcAft>
              <a:buNone/>
            </a:pPr>
            <a:r>
              <a:rPr lang="en" sz="1600">
                <a:solidFill>
                  <a:schemeClr val="lt1"/>
                </a:solidFill>
              </a:rPr>
              <a:t>                   Reproduzir exatamente o que foi proposto pelo artigo;</a:t>
            </a:r>
          </a:p>
          <a:p>
            <a:pPr lvl="0" marR="0" rtl="0" algn="l">
              <a:lnSpc>
                <a:spcPct val="115000"/>
              </a:lnSpc>
              <a:spcBef>
                <a:spcPts val="0"/>
              </a:spcBef>
              <a:spcAft>
                <a:spcPts val="1600"/>
              </a:spcAft>
              <a:buNone/>
            </a:pPr>
            <a:r>
              <a:rPr lang="en" sz="1600">
                <a:solidFill>
                  <a:schemeClr val="lt1"/>
                </a:solidFill>
              </a:rPr>
              <a:t>         </a:t>
            </a:r>
          </a:p>
          <a:p>
            <a:pPr lvl="0" marR="0" rtl="0" algn="l">
              <a:lnSpc>
                <a:spcPct val="115000"/>
              </a:lnSpc>
              <a:spcBef>
                <a:spcPts val="0"/>
              </a:spcBef>
              <a:spcAft>
                <a:spcPts val="1600"/>
              </a:spcAft>
              <a:buNone/>
            </a:pPr>
            <a:r>
              <a:t/>
            </a:r>
            <a:endParaRPr sz="1600">
              <a:solidFill>
                <a:schemeClr val="lt1"/>
              </a:solidFill>
            </a:endParaRPr>
          </a:p>
          <a:p>
            <a:pPr lvl="0" marR="0" rtl="0" algn="l">
              <a:lnSpc>
                <a:spcPct val="115000"/>
              </a:lnSpc>
              <a:spcBef>
                <a:spcPts val="0"/>
              </a:spcBef>
              <a:spcAft>
                <a:spcPts val="1600"/>
              </a:spcAft>
              <a:buNone/>
            </a:pPr>
            <a:r>
              <a:rPr lang="en" sz="1600">
                <a:solidFill>
                  <a:schemeClr val="lt1"/>
                </a:solidFill>
              </a:rPr>
              <a:t>                  Comparar a execução(resultados) obtidos com relação ao encontrado no</a:t>
            </a:r>
          </a:p>
          <a:p>
            <a:pPr lvl="0" marR="0" rtl="0" algn="l">
              <a:lnSpc>
                <a:spcPct val="115000"/>
              </a:lnSpc>
              <a:spcBef>
                <a:spcPts val="0"/>
              </a:spcBef>
              <a:spcAft>
                <a:spcPts val="1600"/>
              </a:spcAft>
              <a:buNone/>
            </a:pPr>
            <a:r>
              <a:rPr lang="en" sz="1600">
                <a:solidFill>
                  <a:schemeClr val="lt1"/>
                </a:solidFill>
              </a:rPr>
              <a:t>                  artigo.</a:t>
            </a:r>
          </a:p>
          <a:p>
            <a:pPr indent="457200" lvl="0" marL="457200" marR="0" rtl="0" algn="l">
              <a:lnSpc>
                <a:spcPct val="115000"/>
              </a:lnSpc>
              <a:spcBef>
                <a:spcPts val="0"/>
              </a:spcBef>
              <a:spcAft>
                <a:spcPts val="1600"/>
              </a:spcAft>
              <a:buNone/>
            </a:pPr>
            <a:r>
              <a:rPr lang="en" sz="1400">
                <a:solidFill>
                  <a:schemeClr val="lt1"/>
                </a:solidFill>
              </a:rPr>
              <a:t>       </a:t>
            </a:r>
          </a:p>
          <a:p>
            <a:pPr indent="0" lvl="0" marL="457200" marR="0" rtl="0" algn="l">
              <a:lnSpc>
                <a:spcPct val="115000"/>
              </a:lnSpc>
              <a:spcBef>
                <a:spcPts val="0"/>
              </a:spcBef>
              <a:spcAft>
                <a:spcPts val="1600"/>
              </a:spcAft>
              <a:buNone/>
            </a:pPr>
            <a:r>
              <a:t/>
            </a:r>
            <a:endParaRPr>
              <a:solidFill>
                <a:schemeClr val="lt1"/>
              </a:solidFill>
            </a:endParaRPr>
          </a:p>
          <a:p>
            <a:pPr lvl="0" rtl="0">
              <a:spcBef>
                <a:spcPts val="0"/>
              </a:spcBef>
              <a:buNone/>
            </a:pPr>
            <a:r>
              <a:t/>
            </a:r>
            <a:endParaRPr>
              <a:solidFill>
                <a:schemeClr val="lt1"/>
              </a:solidFill>
            </a:endParaRPr>
          </a:p>
        </p:txBody>
      </p:sp>
      <p:pic>
        <p:nvPicPr>
          <p:cNvPr id="119" name="Shape 119"/>
          <p:cNvPicPr preferRelativeResize="0"/>
          <p:nvPr/>
        </p:nvPicPr>
        <p:blipFill>
          <a:blip r:embed="rId3">
            <a:alphaModFix/>
          </a:blip>
          <a:stretch>
            <a:fillRect/>
          </a:stretch>
        </p:blipFill>
        <p:spPr>
          <a:xfrm rot="1214628">
            <a:off x="7435174" y="449175"/>
            <a:ext cx="1333500" cy="1333500"/>
          </a:xfrm>
          <a:prstGeom prst="rect">
            <a:avLst/>
          </a:prstGeom>
          <a:noFill/>
          <a:ln>
            <a:noFill/>
          </a:ln>
        </p:spPr>
      </p:pic>
      <p:pic>
        <p:nvPicPr>
          <p:cNvPr id="120" name="Shape 120"/>
          <p:cNvPicPr preferRelativeResize="0"/>
          <p:nvPr/>
        </p:nvPicPr>
        <p:blipFill>
          <a:blip r:embed="rId4">
            <a:alphaModFix/>
          </a:blip>
          <a:stretch>
            <a:fillRect/>
          </a:stretch>
        </p:blipFill>
        <p:spPr>
          <a:xfrm>
            <a:off x="563475" y="1916200"/>
            <a:ext cx="599250" cy="599250"/>
          </a:xfrm>
          <a:prstGeom prst="rect">
            <a:avLst/>
          </a:prstGeom>
          <a:noFill/>
          <a:ln>
            <a:noFill/>
          </a:ln>
        </p:spPr>
      </p:pic>
      <p:pic>
        <p:nvPicPr>
          <p:cNvPr id="121" name="Shape 121"/>
          <p:cNvPicPr preferRelativeResize="0"/>
          <p:nvPr/>
        </p:nvPicPr>
        <p:blipFill>
          <a:blip r:embed="rId5">
            <a:alphaModFix/>
          </a:blip>
          <a:stretch>
            <a:fillRect/>
          </a:stretch>
        </p:blipFill>
        <p:spPr>
          <a:xfrm>
            <a:off x="563474" y="3463305"/>
            <a:ext cx="599249" cy="625744"/>
          </a:xfrm>
          <a:prstGeom prst="rect">
            <a:avLst/>
          </a:prstGeom>
          <a:noFill/>
          <a:ln>
            <a:noFill/>
          </a:ln>
        </p:spPr>
      </p:pic>
      <p:sp>
        <p:nvSpPr>
          <p:cNvPr id="122" name="Shape 122"/>
          <p:cNvSpPr/>
          <p:nvPr/>
        </p:nvSpPr>
        <p:spPr>
          <a:xfrm>
            <a:off x="387900" y="805875"/>
            <a:ext cx="151200" cy="151200"/>
          </a:xfrm>
          <a:prstGeom prst="rect">
            <a:avLst/>
          </a:prstGeom>
          <a:solidFill>
            <a:srgbClr val="558B2F">
              <a:alpha val="48080"/>
            </a:srgbClr>
          </a:solidFill>
          <a:ln cap="flat" cmpd="sng" w="9525">
            <a:solidFill>
              <a:srgbClr val="A8EC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rgbClr val="38761D"/>
                </a:solidFill>
              </a:rPr>
              <a:t>Bibliografia</a:t>
            </a:r>
          </a:p>
        </p:txBody>
      </p:sp>
      <p:sp>
        <p:nvSpPr>
          <p:cNvPr id="128" name="Shape 128"/>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Gelinton Pablo Mariano, André Renato Sales Amaral. </a:t>
            </a:r>
            <a:r>
              <a:rPr i="1" lang="en">
                <a:solidFill>
                  <a:schemeClr val="lt1"/>
                </a:solidFill>
              </a:rPr>
              <a:t>Meta-Heurística Simulated Annealing aplicada ao problema de Corte Bidimensional não-guilhotinado.</a:t>
            </a:r>
            <a:r>
              <a:rPr lang="en">
                <a:solidFill>
                  <a:schemeClr val="lt1"/>
                </a:solidFill>
              </a:rPr>
              <a:t>XLVII Simpósio Brasileiro de Pesquisa Operacional, 2015.</a:t>
            </a: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