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bel\Documents\MATA%20KULIAH%20SEMESTER%201\SIF101%20-%20Pengantar%20Teknologi%20Informasi\Praktikum\Pertemuan%20-%20Final\Langkah%201%20Analisis%20Awal%20Data%20dengan%20Excel\Tug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bel\Documents\MATA%20KULIAH%20SEMESTER%201\SIF101%20-%20Pengantar%20Teknologi%20Informasi\Praktikum\Pertemuan%20-%20Final\Langkah%201%20Analisis%20Awal%20Data%20dengan%20Excel\Tug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Sum of Fresh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5280131</c:v>
              </c:pt>
            </c:numLit>
          </c:val>
          <c:extLst>
            <c:ext xmlns:c16="http://schemas.microsoft.com/office/drawing/2014/chart" uri="{C3380CC4-5D6E-409C-BE32-E72D297353CC}">
              <c16:uniqueId val="{00000000-780C-4448-9071-28716DF55FEB}"/>
            </c:ext>
          </c:extLst>
        </c:ser>
        <c:ser>
          <c:idx val="1"/>
          <c:order val="1"/>
          <c:tx>
            <c:v>Sum of Milk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2550357</c:v>
              </c:pt>
            </c:numLit>
          </c:val>
          <c:extLst>
            <c:ext xmlns:c16="http://schemas.microsoft.com/office/drawing/2014/chart" uri="{C3380CC4-5D6E-409C-BE32-E72D297353CC}">
              <c16:uniqueId val="{00000001-780C-4448-9071-28716DF55FEB}"/>
            </c:ext>
          </c:extLst>
        </c:ser>
        <c:ser>
          <c:idx val="2"/>
          <c:order val="2"/>
          <c:tx>
            <c:v>Sum of Grocery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3498562</c:v>
              </c:pt>
            </c:numLit>
          </c:val>
          <c:extLst>
            <c:ext xmlns:c16="http://schemas.microsoft.com/office/drawing/2014/chart" uri="{C3380CC4-5D6E-409C-BE32-E72D297353CC}">
              <c16:uniqueId val="{00000002-780C-4448-9071-28716DF55FEB}"/>
            </c:ext>
          </c:extLst>
        </c:ser>
        <c:ser>
          <c:idx val="3"/>
          <c:order val="3"/>
          <c:tx>
            <c:v>Sum of Frozen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1351650</c:v>
              </c:pt>
            </c:numLit>
          </c:val>
          <c:extLst>
            <c:ext xmlns:c16="http://schemas.microsoft.com/office/drawing/2014/chart" uri="{C3380CC4-5D6E-409C-BE32-E72D297353CC}">
              <c16:uniqueId val="{00000003-780C-4448-9071-28716DF55FEB}"/>
            </c:ext>
          </c:extLst>
        </c:ser>
        <c:ser>
          <c:idx val="4"/>
          <c:order val="4"/>
          <c:tx>
            <c:v>Sum of Detergents_Paper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1267857</c:v>
              </c:pt>
            </c:numLit>
          </c:val>
          <c:extLst>
            <c:ext xmlns:c16="http://schemas.microsoft.com/office/drawing/2014/chart" uri="{C3380CC4-5D6E-409C-BE32-E72D297353CC}">
              <c16:uniqueId val="{00000004-780C-4448-9071-28716DF55FEB}"/>
            </c:ext>
          </c:extLst>
        </c:ser>
        <c:ser>
          <c:idx val="5"/>
          <c:order val="5"/>
          <c:tx>
            <c:v>Sum of Delicassen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670943</c:v>
              </c:pt>
            </c:numLit>
          </c:val>
          <c:extLst>
            <c:ext xmlns:c16="http://schemas.microsoft.com/office/drawing/2014/chart" uri="{C3380CC4-5D6E-409C-BE32-E72D297353CC}">
              <c16:uniqueId val="{00000005-780C-4448-9071-28716DF55F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1350209"/>
        <c:axId val="525349186"/>
      </c:barChart>
      <c:catAx>
        <c:axId val="761350209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en-US"/>
                  <a:t>Kategori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349186"/>
        <c:crosses val="autoZero"/>
        <c:auto val="1"/>
        <c:lblAlgn val="ctr"/>
        <c:lblOffset val="100"/>
        <c:noMultiLvlLbl val="0"/>
      </c:catAx>
      <c:valAx>
        <c:axId val="52534918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en-US"/>
                  <a:t>Pengeluaran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35020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[Tugas.xlsx]Saluran distribusi!PivotTable3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Diagram Pelanggan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'Saluran distribusi'!$B$3</c:f>
              <c:strCache>
                <c:ptCount val="1"/>
                <c:pt idx="0">
                  <c:v>Sum of Channel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C1-4DAD-A045-58E0509CD7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C1-4DAD-A045-58E0509CD797}"/>
              </c:ext>
            </c:extLst>
          </c:dPt>
          <c:cat>
            <c:strRef>
              <c:f>'Saluran distribusi'!$A$4:$A$6</c:f>
              <c:strCache>
                <c:ptCount val="2"/>
                <c:pt idx="0">
                  <c:v>Horeca</c:v>
                </c:pt>
                <c:pt idx="1">
                  <c:v>Retail</c:v>
                </c:pt>
              </c:strCache>
            </c:strRef>
          </c:cat>
          <c:val>
            <c:numRef>
              <c:f>'Saluran distribusi'!$B$4:$B$6</c:f>
              <c:numCache>
                <c:formatCode>General</c:formatCode>
                <c:ptCount val="2"/>
                <c:pt idx="0">
                  <c:v>298</c:v>
                </c:pt>
                <c:pt idx="1">
                  <c:v>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C1-4DAD-A045-58E0509CD797}"/>
            </c:ext>
          </c:extLst>
        </c:ser>
        <c:ser>
          <c:idx val="1"/>
          <c:order val="1"/>
          <c:tx>
            <c:strRef>
              <c:f>'Saluran distribusi'!$C$3</c:f>
              <c:strCache>
                <c:ptCount val="1"/>
                <c:pt idx="0">
                  <c:v>Sum of Region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D9C1-4DAD-A045-58E0509CD7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D9C1-4DAD-A045-58E0509CD797}"/>
              </c:ext>
            </c:extLst>
          </c:dPt>
          <c:cat>
            <c:strRef>
              <c:f>'Saluran distribusi'!$A$4:$A$6</c:f>
              <c:strCache>
                <c:ptCount val="2"/>
                <c:pt idx="0">
                  <c:v>Horeca</c:v>
                </c:pt>
                <c:pt idx="1">
                  <c:v>Retail</c:v>
                </c:pt>
              </c:strCache>
            </c:strRef>
          </c:cat>
          <c:val>
            <c:numRef>
              <c:f>'Saluran distribusi'!$C$4:$C$6</c:f>
              <c:numCache>
                <c:formatCode>General</c:formatCode>
                <c:ptCount val="2"/>
                <c:pt idx="0">
                  <c:v>748</c:v>
                </c:pt>
                <c:pt idx="1">
                  <c:v>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9C1-4DAD-A045-58E0509CD797}"/>
            </c:ext>
          </c:extLst>
        </c:ser>
        <c:ser>
          <c:idx val="2"/>
          <c:order val="2"/>
          <c:tx>
            <c:strRef>
              <c:f>'Saluran distribusi'!$D$3</c:f>
              <c:strCache>
                <c:ptCount val="1"/>
                <c:pt idx="0">
                  <c:v>Sum of Fresh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9C1-4DAD-A045-58E0509CD7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9C1-4DAD-A045-58E0509CD797}"/>
              </c:ext>
            </c:extLst>
          </c:dPt>
          <c:cat>
            <c:strRef>
              <c:f>'Saluran distribusi'!$A$4:$A$6</c:f>
              <c:strCache>
                <c:ptCount val="2"/>
                <c:pt idx="0">
                  <c:v>Horeca</c:v>
                </c:pt>
                <c:pt idx="1">
                  <c:v>Retail</c:v>
                </c:pt>
              </c:strCache>
            </c:strRef>
          </c:cat>
          <c:val>
            <c:numRef>
              <c:f>'Saluran distribusi'!$D$4:$D$6</c:f>
              <c:numCache>
                <c:formatCode>General</c:formatCode>
                <c:ptCount val="2"/>
                <c:pt idx="0">
                  <c:v>4015717</c:v>
                </c:pt>
                <c:pt idx="1">
                  <c:v>1264414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9C1-4DAD-A045-58E0509CD797}"/>
            </c:ext>
          </c:extLst>
        </c:ser>
        <c:ser>
          <c:idx val="3"/>
          <c:order val="3"/>
          <c:tx>
            <c:strRef>
              <c:f>'Saluran distribusi'!$E$3</c:f>
              <c:strCache>
                <c:ptCount val="1"/>
                <c:pt idx="0">
                  <c:v>Sum of Milk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D9C1-4DAD-A045-58E0509CD7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D9C1-4DAD-A045-58E0509CD797}"/>
              </c:ext>
            </c:extLst>
          </c:dPt>
          <c:cat>
            <c:strRef>
              <c:f>'Saluran distribusi'!$A$4:$A$6</c:f>
              <c:strCache>
                <c:ptCount val="2"/>
                <c:pt idx="0">
                  <c:v>Horeca</c:v>
                </c:pt>
                <c:pt idx="1">
                  <c:v>Retail</c:v>
                </c:pt>
              </c:strCache>
            </c:strRef>
          </c:cat>
          <c:val>
            <c:numRef>
              <c:f>'Saluran distribusi'!$E$4:$E$6</c:f>
              <c:numCache>
                <c:formatCode>General</c:formatCode>
                <c:ptCount val="2"/>
                <c:pt idx="0">
                  <c:v>1028614</c:v>
                </c:pt>
                <c:pt idx="1">
                  <c:v>1521743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D9C1-4DAD-A045-58E0509CD797}"/>
            </c:ext>
          </c:extLst>
        </c:ser>
        <c:ser>
          <c:idx val="4"/>
          <c:order val="4"/>
          <c:tx>
            <c:strRef>
              <c:f>'Saluran distribusi'!$F$3</c:f>
              <c:strCache>
                <c:ptCount val="1"/>
                <c:pt idx="0">
                  <c:v>Sum of Grocery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D9C1-4DAD-A045-58E0509CD7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D9C1-4DAD-A045-58E0509CD797}"/>
              </c:ext>
            </c:extLst>
          </c:dPt>
          <c:cat>
            <c:strRef>
              <c:f>'Saluran distribusi'!$A$4:$A$6</c:f>
              <c:strCache>
                <c:ptCount val="2"/>
                <c:pt idx="0">
                  <c:v>Horeca</c:v>
                </c:pt>
                <c:pt idx="1">
                  <c:v>Retail</c:v>
                </c:pt>
              </c:strCache>
            </c:strRef>
          </c:cat>
          <c:val>
            <c:numRef>
              <c:f>'Saluran distribusi'!$F$4:$F$6</c:f>
              <c:numCache>
                <c:formatCode>General</c:formatCode>
                <c:ptCount val="2"/>
                <c:pt idx="0">
                  <c:v>1180717</c:v>
                </c:pt>
                <c:pt idx="1">
                  <c:v>2317845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D9C1-4DAD-A045-58E0509CD797}"/>
            </c:ext>
          </c:extLst>
        </c:ser>
        <c:ser>
          <c:idx val="5"/>
          <c:order val="5"/>
          <c:tx>
            <c:strRef>
              <c:f>'Saluran distribusi'!$G$3</c:f>
              <c:strCache>
                <c:ptCount val="1"/>
                <c:pt idx="0">
                  <c:v>Sum of Frozen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D9C1-4DAD-A045-58E0509CD7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D9C1-4DAD-A045-58E0509CD797}"/>
              </c:ext>
            </c:extLst>
          </c:dPt>
          <c:cat>
            <c:strRef>
              <c:f>'Saluran distribusi'!$A$4:$A$6</c:f>
              <c:strCache>
                <c:ptCount val="2"/>
                <c:pt idx="0">
                  <c:v>Horeca</c:v>
                </c:pt>
                <c:pt idx="1">
                  <c:v>Retail</c:v>
                </c:pt>
              </c:strCache>
            </c:strRef>
          </c:cat>
          <c:val>
            <c:numRef>
              <c:f>'Saluran distribusi'!$G$4:$G$6</c:f>
              <c:numCache>
                <c:formatCode>General</c:formatCode>
                <c:ptCount val="2"/>
                <c:pt idx="0">
                  <c:v>1116979</c:v>
                </c:pt>
                <c:pt idx="1">
                  <c:v>234671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D9C1-4DAD-A045-58E0509CD797}"/>
            </c:ext>
          </c:extLst>
        </c:ser>
        <c:ser>
          <c:idx val="6"/>
          <c:order val="6"/>
          <c:tx>
            <c:strRef>
              <c:f>'Saluran distribusi'!$H$3</c:f>
              <c:strCache>
                <c:ptCount val="1"/>
                <c:pt idx="0">
                  <c:v>Sum of Detergents_Paper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D9C1-4DAD-A045-58E0509CD7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D9C1-4DAD-A045-58E0509CD797}"/>
              </c:ext>
            </c:extLst>
          </c:dPt>
          <c:cat>
            <c:strRef>
              <c:f>'Saluran distribusi'!$A$4:$A$6</c:f>
              <c:strCache>
                <c:ptCount val="2"/>
                <c:pt idx="0">
                  <c:v>Horeca</c:v>
                </c:pt>
                <c:pt idx="1">
                  <c:v>Retail</c:v>
                </c:pt>
              </c:strCache>
            </c:strRef>
          </c:cat>
          <c:val>
            <c:numRef>
              <c:f>'Saluran distribusi'!$H$4:$H$6</c:f>
              <c:numCache>
                <c:formatCode>General</c:formatCode>
                <c:ptCount val="2"/>
                <c:pt idx="0">
                  <c:v>235587</c:v>
                </c:pt>
                <c:pt idx="1">
                  <c:v>1032270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D9C1-4DAD-A045-58E0509CD797}"/>
            </c:ext>
          </c:extLst>
        </c:ser>
        <c:ser>
          <c:idx val="7"/>
          <c:order val="7"/>
          <c:tx>
            <c:strRef>
              <c:f>'Saluran distribusi'!$I$3</c:f>
              <c:strCache>
                <c:ptCount val="1"/>
                <c:pt idx="0">
                  <c:v>Sum of Delicassen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D9C1-4DAD-A045-58E0509CD7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D9C1-4DAD-A045-58E0509CD797}"/>
              </c:ext>
            </c:extLst>
          </c:dPt>
          <c:cat>
            <c:strRef>
              <c:f>'Saluran distribusi'!$A$4:$A$6</c:f>
              <c:strCache>
                <c:ptCount val="2"/>
                <c:pt idx="0">
                  <c:v>Horeca</c:v>
                </c:pt>
                <c:pt idx="1">
                  <c:v>Retail</c:v>
                </c:pt>
              </c:strCache>
            </c:strRef>
          </c:cat>
          <c:val>
            <c:numRef>
              <c:f>'Saluran distribusi'!$I$4:$I$6</c:f>
              <c:numCache>
                <c:formatCode>General</c:formatCode>
                <c:ptCount val="2"/>
                <c:pt idx="0">
                  <c:v>421955</c:v>
                </c:pt>
                <c:pt idx="1">
                  <c:v>248988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D9C1-4DAD-A045-58E0509CD797}"/>
            </c:ext>
          </c:extLst>
        </c:ser>
        <c:ser>
          <c:idx val="8"/>
          <c:order val="8"/>
          <c:tx>
            <c:strRef>
              <c:f>'Saluran distribusi'!$J$3</c:f>
              <c:strCache>
                <c:ptCount val="1"/>
                <c:pt idx="0">
                  <c:v>Count of Pengeluaran Tertinggi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D9C1-4DAD-A045-58E0509CD7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D9C1-4DAD-A045-58E0509CD797}"/>
              </c:ext>
            </c:extLst>
          </c:dPt>
          <c:cat>
            <c:strRef>
              <c:f>'Saluran distribusi'!$A$4:$A$6</c:f>
              <c:strCache>
                <c:ptCount val="2"/>
                <c:pt idx="0">
                  <c:v>Horeca</c:v>
                </c:pt>
                <c:pt idx="1">
                  <c:v>Retail</c:v>
                </c:pt>
              </c:strCache>
            </c:strRef>
          </c:cat>
          <c:val>
            <c:numRef>
              <c:f>'Saluran distribusi'!$J$4:$J$6</c:f>
              <c:numCache>
                <c:formatCode>General</c:formatCode>
                <c:ptCount val="2"/>
                <c:pt idx="0">
                  <c:v>298</c:v>
                </c:pt>
                <c:pt idx="1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D9C1-4DAD-A045-58E0509CD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EB91-7379-4EB1-B9EB-C3F13559A3A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526A4-0EC2-42CE-A4F8-BFD5F99B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3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526A4-0EC2-42CE-A4F8-BFD5F99BCB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2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526A4-0EC2-42CE-A4F8-BFD5F99BCB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8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8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9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3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2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4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0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4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B28F4-754D-B9D8-A93D-8CE1CDF59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3" y="1717128"/>
            <a:ext cx="6073981" cy="1232940"/>
          </a:xfrm>
        </p:spPr>
        <p:txBody>
          <a:bodyPr anchor="t">
            <a:normAutofit/>
          </a:bodyPr>
          <a:lstStyle/>
          <a:p>
            <a:r>
              <a:rPr lang="en-US" sz="4000" b="1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Analisis</a:t>
            </a:r>
            <a:r>
              <a:rPr lang="en-US" sz="4000" b="1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 </a:t>
            </a:r>
            <a:r>
              <a:rPr lang="en-US" sz="4000" b="1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Pengeluaran</a:t>
            </a:r>
            <a:r>
              <a:rPr lang="en-US" sz="4000" b="1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 </a:t>
            </a:r>
            <a:r>
              <a:rPr lang="en-US" sz="4000" b="1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Pelanggan</a:t>
            </a:r>
            <a:r>
              <a:rPr lang="en-US" sz="4000" b="1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 Wholesale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ED775-9E6D-E895-DFDC-72B8B03A5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71" y="325164"/>
            <a:ext cx="6073981" cy="1066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alpha val="60000"/>
                  </a:schemeClr>
                </a:solidFill>
              </a:rPr>
              <a:t>Hosanna Jobel – 1242002046</a:t>
            </a:r>
          </a:p>
          <a:p>
            <a:r>
              <a:rPr lang="en-US" sz="2000" dirty="0" err="1">
                <a:solidFill>
                  <a:schemeClr val="tx2">
                    <a:alpha val="60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alpha val="60000"/>
                  </a:schemeClr>
                </a:solidFill>
              </a:rPr>
              <a:t>Informasi</a:t>
            </a:r>
            <a:endParaRPr lang="en-US" sz="20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F155B6-ACA8-4C58-AAB6-CAFC981FF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796" y="0"/>
            <a:ext cx="6098204" cy="68827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142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929BC50A-A762-3856-17FC-59217AF200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40570" r="19732" b="1"/>
          <a:stretch/>
        </p:blipFill>
        <p:spPr>
          <a:xfrm>
            <a:off x="6096000" y="10"/>
            <a:ext cx="6083807" cy="68579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0ED6958-9012-2EF5-AF34-402ED310FF70}"/>
              </a:ext>
            </a:extLst>
          </p:cNvPr>
          <p:cNvSpPr txBox="1">
            <a:spLocks/>
          </p:cNvSpPr>
          <p:nvPr/>
        </p:nvSpPr>
        <p:spPr>
          <a:xfrm>
            <a:off x="12193" y="3907933"/>
            <a:ext cx="6086175" cy="682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kern="120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2800" b="1" dirty="0"/>
              <a:t>TUJUAN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AA4440-903A-8D8A-EF89-C1E0F6774F17}"/>
              </a:ext>
            </a:extLst>
          </p:cNvPr>
          <p:cNvSpPr txBox="1">
            <a:spLocks/>
          </p:cNvSpPr>
          <p:nvPr/>
        </p:nvSpPr>
        <p:spPr>
          <a:xfrm>
            <a:off x="12193" y="4667186"/>
            <a:ext cx="6073982" cy="2190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/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wholesale,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>
                <a:solidFill>
                  <a:srgbClr val="7A7165"/>
                </a:solidFill>
              </a:rPr>
              <a:t>identifikasi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dan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.</a:t>
            </a:r>
          </a:p>
        </p:txBody>
      </p:sp>
      <p:sp>
        <p:nvSpPr>
          <p:cNvPr id="10" name="Flowchart: Alternate Process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62C175-BCB1-9065-10AD-45EC7C9B34C8}"/>
              </a:ext>
            </a:extLst>
          </p:cNvPr>
          <p:cNvSpPr/>
          <p:nvPr/>
        </p:nvSpPr>
        <p:spPr>
          <a:xfrm>
            <a:off x="10982335" y="6080493"/>
            <a:ext cx="884420" cy="518338"/>
          </a:xfrm>
          <a:prstGeom prst="flowChartAlternate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408B99E-4D3E-3CFD-0F59-B92EAD31E0F1}"/>
              </a:ext>
            </a:extLst>
          </p:cNvPr>
          <p:cNvSpPr/>
          <p:nvPr/>
        </p:nvSpPr>
        <p:spPr>
          <a:xfrm>
            <a:off x="11102256" y="6196666"/>
            <a:ext cx="644577" cy="327661"/>
          </a:xfrm>
          <a:prstGeom prst="rightArrow">
            <a:avLst/>
          </a:prstGeom>
          <a:solidFill>
            <a:srgbClr val="7A71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F60F-5E8E-0F83-F7A5-9736290D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AWAL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B73CC698-E0B3-7082-2D6E-8C076C8679B1}"/>
              </a:ext>
            </a:extLst>
          </p:cNvPr>
          <p:cNvSpPr/>
          <p:nvPr/>
        </p:nvSpPr>
        <p:spPr>
          <a:xfrm>
            <a:off x="1798066" y="2895621"/>
            <a:ext cx="296215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7A7165"/>
                </a:solidFill>
                <a:latin typeface="Sabon Next LT (Headings)"/>
                <a:ea typeface="Unbounded" pitchFamily="34" charset="-122"/>
                <a:cs typeface="Unbounded" pitchFamily="34" charset="-120"/>
              </a:rPr>
              <a:t>Saluran Distribusi</a:t>
            </a:r>
            <a:endParaRPr lang="en-US" sz="2800" b="1" dirty="0">
              <a:solidFill>
                <a:srgbClr val="7A7165"/>
              </a:solidFill>
              <a:latin typeface="Sabon Next LT (Headings)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AA132E04-0C62-1164-3089-DA2EA5257D4B}"/>
              </a:ext>
            </a:extLst>
          </p:cNvPr>
          <p:cNvSpPr/>
          <p:nvPr/>
        </p:nvSpPr>
        <p:spPr>
          <a:xfrm>
            <a:off x="1557976" y="3429000"/>
            <a:ext cx="3442335" cy="16873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3000"/>
              </a:lnSpc>
              <a:buNone/>
            </a:pPr>
            <a:r>
              <a:rPr lang="en-US" sz="2400" dirty="0">
                <a:solidFill>
                  <a:srgbClr val="7A7165"/>
                </a:solidFill>
                <a:latin typeface="Avenir Next LT Pro (Body)"/>
                <a:ea typeface="Cabin" pitchFamily="34" charset="-122"/>
                <a:cs typeface="Cabin" pitchFamily="34" charset="-120"/>
              </a:rPr>
              <a:t>Pelanggan wholesale kami mencakup sektor Horeca (Hotel, Restoran, Cafe) dan Retail.</a:t>
            </a:r>
            <a:endParaRPr lang="en-US" sz="2400" dirty="0">
              <a:solidFill>
                <a:srgbClr val="7A7165"/>
              </a:solidFill>
              <a:latin typeface="Avenir Next LT Pro (Body)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69842C09-ADEC-ECAC-9B41-1DA0AFFFC705}"/>
              </a:ext>
            </a:extLst>
          </p:cNvPr>
          <p:cNvSpPr/>
          <p:nvPr/>
        </p:nvSpPr>
        <p:spPr>
          <a:xfrm>
            <a:off x="7131730" y="2543672"/>
            <a:ext cx="3442335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7A7165"/>
                </a:solidFill>
                <a:latin typeface="Sabon Next LT (Headings)"/>
                <a:ea typeface="Unbounded" pitchFamily="34" charset="-122"/>
                <a:cs typeface="Unbounded" pitchFamily="34" charset="-120"/>
              </a:rPr>
              <a:t>Rata-rata Pengeluaran</a:t>
            </a:r>
            <a:endParaRPr lang="en-US" sz="2800" b="1" dirty="0">
              <a:solidFill>
                <a:srgbClr val="7A7165"/>
              </a:solidFill>
              <a:latin typeface="Sabon Next LT (Headings)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F3C96B56-EFA6-8C8F-1F64-F5B25DDF6516}"/>
              </a:ext>
            </a:extLst>
          </p:cNvPr>
          <p:cNvSpPr/>
          <p:nvPr/>
        </p:nvSpPr>
        <p:spPr>
          <a:xfrm>
            <a:off x="7131731" y="3429000"/>
            <a:ext cx="3442335" cy="23487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3000"/>
              </a:lnSpc>
              <a:buNone/>
            </a:pPr>
            <a:r>
              <a:rPr lang="en-US" sz="2400" dirty="0">
                <a:solidFill>
                  <a:srgbClr val="7A7165"/>
                </a:solidFill>
                <a:latin typeface="Avenir Next LT Pro (Body)"/>
                <a:ea typeface="Cabin" pitchFamily="34" charset="-122"/>
                <a:cs typeface="Cabin" pitchFamily="34" charset="-120"/>
              </a:rPr>
              <a:t>Rata-rata pengeluaran untuk Horeca adalah Rp 5.000.000 per bulan, sedangkan untuk Retail adalah Rp 1.500.000 per bulan.</a:t>
            </a:r>
            <a:endParaRPr lang="en-US" sz="2400" dirty="0">
              <a:solidFill>
                <a:srgbClr val="7A7165"/>
              </a:solidFill>
              <a:latin typeface="Avenir Next LT Pro (Body)"/>
            </a:endParaRPr>
          </a:p>
        </p:txBody>
      </p:sp>
      <p:sp>
        <p:nvSpPr>
          <p:cNvPr id="8" name="Flowchart: Alternate Process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43506B7-8208-F6A6-4A57-D2CBCE10CD3E}"/>
              </a:ext>
            </a:extLst>
          </p:cNvPr>
          <p:cNvSpPr/>
          <p:nvPr/>
        </p:nvSpPr>
        <p:spPr>
          <a:xfrm>
            <a:off x="10982335" y="6080493"/>
            <a:ext cx="884420" cy="518338"/>
          </a:xfrm>
          <a:prstGeom prst="flowChartAlternate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CC238E3-8C8B-89C4-03C0-F91424C48F7A}"/>
              </a:ext>
            </a:extLst>
          </p:cNvPr>
          <p:cNvSpPr/>
          <p:nvPr/>
        </p:nvSpPr>
        <p:spPr>
          <a:xfrm>
            <a:off x="11102256" y="6196666"/>
            <a:ext cx="644577" cy="327661"/>
          </a:xfrm>
          <a:prstGeom prst="rightArrow">
            <a:avLst/>
          </a:prstGeom>
          <a:solidFill>
            <a:srgbClr val="7A71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Alternate Process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145388D-F1D8-64C2-E4B5-87DA7F7F2D76}"/>
              </a:ext>
            </a:extLst>
          </p:cNvPr>
          <p:cNvSpPr/>
          <p:nvPr/>
        </p:nvSpPr>
        <p:spPr>
          <a:xfrm flipH="1">
            <a:off x="445167" y="6080493"/>
            <a:ext cx="884420" cy="518338"/>
          </a:xfrm>
          <a:prstGeom prst="flowChartAlternate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6EA594C-07F7-B87B-7BFB-A5E1C6449682}"/>
              </a:ext>
            </a:extLst>
          </p:cNvPr>
          <p:cNvSpPr/>
          <p:nvPr/>
        </p:nvSpPr>
        <p:spPr>
          <a:xfrm flipH="1">
            <a:off x="565088" y="6196666"/>
            <a:ext cx="644577" cy="327661"/>
          </a:xfrm>
          <a:prstGeom prst="rightArrow">
            <a:avLst/>
          </a:prstGeom>
          <a:solidFill>
            <a:srgbClr val="7A71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5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ame 2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591B1-B320-21EB-D73C-43CB6EBF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44" y="502617"/>
            <a:ext cx="4751257" cy="279521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500" b="1" dirty="0">
                <a:solidFill>
                  <a:srgbClr val="FFFFFF"/>
                </a:solidFill>
              </a:rPr>
              <a:t>GRAFIK PENGELUARAN PELANGGAN 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787ADF-874F-43BD-A30D-614C8354D4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184997"/>
              </p:ext>
            </p:extLst>
          </p:nvPr>
        </p:nvGraphicFramePr>
        <p:xfrm>
          <a:off x="5450066" y="502617"/>
          <a:ext cx="6261521" cy="5863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lowchart: Alternate Process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D37044-4507-A1A8-E19C-6A0E4D5ECC0B}"/>
              </a:ext>
            </a:extLst>
          </p:cNvPr>
          <p:cNvSpPr/>
          <p:nvPr/>
        </p:nvSpPr>
        <p:spPr>
          <a:xfrm>
            <a:off x="10982335" y="6080493"/>
            <a:ext cx="884420" cy="518338"/>
          </a:xfrm>
          <a:prstGeom prst="flowChartAlternate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BE6C0B-3A01-9B9C-E1B8-CF311AD3953F}"/>
              </a:ext>
            </a:extLst>
          </p:cNvPr>
          <p:cNvSpPr/>
          <p:nvPr/>
        </p:nvSpPr>
        <p:spPr>
          <a:xfrm>
            <a:off x="11102256" y="6196666"/>
            <a:ext cx="644577" cy="327661"/>
          </a:xfrm>
          <a:prstGeom prst="rightArrow">
            <a:avLst/>
          </a:prstGeom>
          <a:solidFill>
            <a:srgbClr val="7A71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Alternate Process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65B18C4-7F50-753C-8D13-3E71AB55B7EE}"/>
              </a:ext>
            </a:extLst>
          </p:cNvPr>
          <p:cNvSpPr/>
          <p:nvPr/>
        </p:nvSpPr>
        <p:spPr>
          <a:xfrm flipH="1">
            <a:off x="445167" y="6080493"/>
            <a:ext cx="884420" cy="518338"/>
          </a:xfrm>
          <a:prstGeom prst="flowChartAlternate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EEBBD57-E38C-07B1-2766-F304BB3D9D24}"/>
              </a:ext>
            </a:extLst>
          </p:cNvPr>
          <p:cNvSpPr/>
          <p:nvPr/>
        </p:nvSpPr>
        <p:spPr>
          <a:xfrm flipH="1">
            <a:off x="565088" y="6196666"/>
            <a:ext cx="644577" cy="327661"/>
          </a:xfrm>
          <a:prstGeom prst="rightArrow">
            <a:avLst/>
          </a:prstGeom>
          <a:solidFill>
            <a:srgbClr val="7A71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0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F53BC-8BAB-9BF9-03D9-20F14DF4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455503" cy="5567363"/>
          </a:xfrm>
        </p:spPr>
        <p:txBody>
          <a:bodyPr anchor="ctr">
            <a:normAutofit/>
          </a:bodyPr>
          <a:lstStyle/>
          <a:p>
            <a:r>
              <a:rPr lang="en-US" sz="4800" b="1" i="0" u="none" strike="noStrike" dirty="0">
                <a:solidFill>
                  <a:srgbClr val="7A7165"/>
                </a:solidFill>
                <a:effectLst/>
                <a:latin typeface="Sabon Next LT (Headings)"/>
              </a:rPr>
              <a:t>Diagram </a:t>
            </a:r>
            <a:r>
              <a:rPr lang="en-US" sz="4800" b="1" dirty="0" err="1">
                <a:solidFill>
                  <a:srgbClr val="7A7165"/>
                </a:solidFill>
                <a:latin typeface="Sabon Next LT (Headings)"/>
              </a:rPr>
              <a:t>S</a:t>
            </a:r>
            <a:r>
              <a:rPr lang="en-US" sz="4800" b="1" i="0" u="none" strike="noStrike" dirty="0" err="1">
                <a:solidFill>
                  <a:srgbClr val="7A7165"/>
                </a:solidFill>
                <a:effectLst/>
                <a:latin typeface="Sabon Next LT (Headings)"/>
              </a:rPr>
              <a:t>egmentasi</a:t>
            </a:r>
            <a:r>
              <a:rPr lang="en-US" sz="4800" b="1" i="0" u="none" strike="noStrike" dirty="0">
                <a:solidFill>
                  <a:srgbClr val="7A7165"/>
                </a:solidFill>
                <a:effectLst/>
                <a:latin typeface="Sabon Next LT (Headings)"/>
              </a:rPr>
              <a:t> </a:t>
            </a:r>
            <a:r>
              <a:rPr lang="en-US" sz="4800" b="1" dirty="0" err="1">
                <a:solidFill>
                  <a:srgbClr val="7A7165"/>
                </a:solidFill>
                <a:latin typeface="Sabon Next LT (Headings)"/>
              </a:rPr>
              <a:t>P</a:t>
            </a:r>
            <a:r>
              <a:rPr lang="en-US" sz="4800" b="1" i="0" u="none" strike="noStrike" dirty="0" err="1">
                <a:solidFill>
                  <a:srgbClr val="7A7165"/>
                </a:solidFill>
                <a:effectLst/>
                <a:latin typeface="Sabon Next LT (Headings)"/>
              </a:rPr>
              <a:t>elanggan</a:t>
            </a:r>
            <a:endParaRPr lang="en-US" sz="4800" b="1" dirty="0">
              <a:solidFill>
                <a:srgbClr val="7A7165"/>
              </a:solidFill>
              <a:latin typeface="Sabon Next LT (Headings)"/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B6ABEB9F-F435-FAD2-48AE-36CD1857A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00900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Flowchart: Alternate Process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9462FC1-55FE-4258-F28A-85E4DE38D9B7}"/>
              </a:ext>
            </a:extLst>
          </p:cNvPr>
          <p:cNvSpPr/>
          <p:nvPr/>
        </p:nvSpPr>
        <p:spPr>
          <a:xfrm>
            <a:off x="10982335" y="6080493"/>
            <a:ext cx="884420" cy="518338"/>
          </a:xfrm>
          <a:prstGeom prst="flowChartAlternate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C77BF7C-3136-E78C-E9B5-CD6386873047}"/>
              </a:ext>
            </a:extLst>
          </p:cNvPr>
          <p:cNvSpPr/>
          <p:nvPr/>
        </p:nvSpPr>
        <p:spPr>
          <a:xfrm>
            <a:off x="11102256" y="6196666"/>
            <a:ext cx="644577" cy="327661"/>
          </a:xfrm>
          <a:prstGeom prst="rightArrow">
            <a:avLst/>
          </a:prstGeom>
          <a:solidFill>
            <a:srgbClr val="7A71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Alternate Process 1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E8BDE20-5631-0DE2-F8EB-108F19B04C08}"/>
              </a:ext>
            </a:extLst>
          </p:cNvPr>
          <p:cNvSpPr/>
          <p:nvPr/>
        </p:nvSpPr>
        <p:spPr>
          <a:xfrm flipH="1">
            <a:off x="445167" y="6080493"/>
            <a:ext cx="884420" cy="518338"/>
          </a:xfrm>
          <a:prstGeom prst="flowChartAlternate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B876DB7-5450-D29D-0BC3-7F3E640FA6E1}"/>
              </a:ext>
            </a:extLst>
          </p:cNvPr>
          <p:cNvSpPr/>
          <p:nvPr/>
        </p:nvSpPr>
        <p:spPr>
          <a:xfrm flipH="1">
            <a:off x="565088" y="6196666"/>
            <a:ext cx="644577" cy="327661"/>
          </a:xfrm>
          <a:prstGeom prst="rightArrow">
            <a:avLst/>
          </a:prstGeom>
          <a:solidFill>
            <a:srgbClr val="7A71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7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6A39C-B8B1-2E83-93F1-33DF3CAB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865808"/>
            <a:ext cx="10515600" cy="1055847"/>
          </a:xfr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KESIMPULAN &amp; REKOMENDASI</a:t>
            </a:r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26CC2E33-A5AD-2574-BFE2-F7FC7CFD7FBD}"/>
              </a:ext>
            </a:extLst>
          </p:cNvPr>
          <p:cNvSpPr/>
          <p:nvPr/>
        </p:nvSpPr>
        <p:spPr>
          <a:xfrm>
            <a:off x="992122" y="2450721"/>
            <a:ext cx="283678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7A7165"/>
                </a:solidFill>
                <a:latin typeface="Sabon Next LT (Headings)"/>
                <a:ea typeface="Unbounded" pitchFamily="34" charset="-122"/>
                <a:cs typeface="Unbounded" pitchFamily="34" charset="-120"/>
              </a:rPr>
              <a:t>Peluang Pertumbuhan</a:t>
            </a:r>
            <a:endParaRPr lang="en-US" sz="2800" dirty="0">
              <a:solidFill>
                <a:srgbClr val="7A7165"/>
              </a:solidFill>
              <a:latin typeface="Sabon Next LT (Headings)"/>
            </a:endParaRP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8A4E5E2C-2B91-9169-2732-4483A26A7AB5}"/>
              </a:ext>
            </a:extLst>
          </p:cNvPr>
          <p:cNvSpPr/>
          <p:nvPr/>
        </p:nvSpPr>
        <p:spPr>
          <a:xfrm>
            <a:off x="992122" y="3645455"/>
            <a:ext cx="28367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7A7165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Peningkatan </a:t>
            </a:r>
            <a:r>
              <a:rPr lang="en-US" sz="1850" dirty="0" err="1">
                <a:solidFill>
                  <a:srgbClr val="7A7165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penjualan</a:t>
            </a:r>
            <a:r>
              <a:rPr lang="en-US" sz="1850" dirty="0">
                <a:solidFill>
                  <a:srgbClr val="7A7165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rgbClr val="7A7165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Produk</a:t>
            </a:r>
            <a:r>
              <a:rPr lang="en-US" sz="1850" dirty="0">
                <a:solidFill>
                  <a:srgbClr val="7A7165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Fresh di segmen Retail memiliki potensi signifikan.</a:t>
            </a:r>
            <a:endParaRPr lang="en-US" sz="1850" dirty="0">
              <a:solidFill>
                <a:srgbClr val="7A7165"/>
              </a:solidFill>
            </a:endParaRPr>
          </a:p>
        </p:txBody>
      </p:sp>
      <p:sp>
        <p:nvSpPr>
          <p:cNvPr id="6" name="Text 7">
            <a:extLst>
              <a:ext uri="{FF2B5EF4-FFF2-40B4-BE49-F238E27FC236}">
                <a16:creationId xmlns:a16="http://schemas.microsoft.com/office/drawing/2014/main" id="{22BE3929-E93E-5DA8-DEAB-06A9CC62AC4A}"/>
              </a:ext>
            </a:extLst>
          </p:cNvPr>
          <p:cNvSpPr/>
          <p:nvPr/>
        </p:nvSpPr>
        <p:spPr>
          <a:xfrm>
            <a:off x="4261945" y="2450721"/>
            <a:ext cx="2946968" cy="1055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7A7165"/>
                </a:solidFill>
                <a:latin typeface="Sabon Next LT (Headings)"/>
                <a:ea typeface="Unbounded" pitchFamily="34" charset="-122"/>
                <a:cs typeface="Unbounded" pitchFamily="34" charset="-120"/>
              </a:rPr>
              <a:t>Strategi yang Direkomendasikan</a:t>
            </a:r>
            <a:endParaRPr lang="en-US" sz="2800" dirty="0">
              <a:solidFill>
                <a:srgbClr val="7A7165"/>
              </a:solidFill>
              <a:latin typeface="Sabon Next LT (Headings)"/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B2F81C18-6DAB-A373-DCDF-B5B60449E15E}"/>
              </a:ext>
            </a:extLst>
          </p:cNvPr>
          <p:cNvSpPr/>
          <p:nvPr/>
        </p:nvSpPr>
        <p:spPr>
          <a:xfrm>
            <a:off x="4261945" y="3645455"/>
            <a:ext cx="2836783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7A7165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Penerapan program bundling produk dan penawaran diskon khusus </a:t>
            </a:r>
            <a:r>
              <a:rPr lang="en-US" sz="1850" dirty="0" err="1">
                <a:solidFill>
                  <a:srgbClr val="7A7165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untuk</a:t>
            </a:r>
            <a:r>
              <a:rPr lang="en-US" sz="1850" dirty="0">
                <a:solidFill>
                  <a:srgbClr val="7A7165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rgbClr val="7A7165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Produk</a:t>
            </a:r>
            <a:r>
              <a:rPr lang="en-US" sz="1850" dirty="0">
                <a:solidFill>
                  <a:srgbClr val="7A7165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Fresh dapat mendorong peningkatan penjualan.</a:t>
            </a:r>
            <a:endParaRPr lang="en-US" sz="1850" dirty="0">
              <a:solidFill>
                <a:srgbClr val="7A7165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1BCA87-A6FF-4AFA-6924-F4EC3C3CC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928" y="2605801"/>
            <a:ext cx="312267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11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115</Words>
  <Application>Microsoft Office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Aptos</vt:lpstr>
      <vt:lpstr>Arial</vt:lpstr>
      <vt:lpstr>Avenir Next LT Pro</vt:lpstr>
      <vt:lpstr>Avenir Next LT Pro (Body)</vt:lpstr>
      <vt:lpstr>Cabin</vt:lpstr>
      <vt:lpstr>Sabon Next LT</vt:lpstr>
      <vt:lpstr>Sabon Next LT (Headings)</vt:lpstr>
      <vt:lpstr>Wingdings</vt:lpstr>
      <vt:lpstr>LuminousVTI</vt:lpstr>
      <vt:lpstr>Analisis Pengeluaran Pelanggan Wholesale</vt:lpstr>
      <vt:lpstr>DATA AWAL</vt:lpstr>
      <vt:lpstr>GRAFIK PENGELUARAN PELANGGAN </vt:lpstr>
      <vt:lpstr>Diagram Segmentasi Pelanggan</vt:lpstr>
      <vt:lpstr>KESIMPULAN &amp; REKOMENDASI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Hosanna Jobel</dc:creator>
  <cp:lastModifiedBy>Hosanna Jobel</cp:lastModifiedBy>
  <cp:revision>1</cp:revision>
  <dcterms:created xsi:type="dcterms:W3CDTF">2024-12-20T08:43:30Z</dcterms:created>
  <dcterms:modified xsi:type="dcterms:W3CDTF">2024-12-20T09:44:17Z</dcterms:modified>
</cp:coreProperties>
</file>