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5"/>
  </p:notesMasterIdLst>
  <p:sldIdLst>
    <p:sldId id="256" r:id="rId2"/>
    <p:sldId id="258" r:id="rId3"/>
    <p:sldId id="259" r:id="rId4"/>
    <p:sldId id="277" r:id="rId5"/>
    <p:sldId id="295" r:id="rId6"/>
    <p:sldId id="261" r:id="rId7"/>
    <p:sldId id="262" r:id="rId8"/>
    <p:sldId id="278" r:id="rId9"/>
    <p:sldId id="26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9" r:id="rId18"/>
    <p:sldId id="288" r:id="rId19"/>
    <p:sldId id="293" r:id="rId20"/>
    <p:sldId id="290" r:id="rId21"/>
    <p:sldId id="294" r:id="rId22"/>
    <p:sldId id="275" r:id="rId23"/>
    <p:sldId id="297" r:id="rId2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8F8F8"/>
    <a:srgbClr val="CC0066"/>
    <a:srgbClr val="0EBFFF"/>
    <a:srgbClr val="FFC90C"/>
    <a:srgbClr val="9800FF"/>
    <a:srgbClr val="4472C4"/>
    <a:srgbClr val="F2F2F2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3374C-5618-4098-BEE8-553680654B0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FC351-ECC1-42E7-B505-2447B604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0BCF-09D7-41E0-AE05-EFC1CD989751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38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849-2C4B-4480-A755-46EBA29E1022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73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C5F6-23FE-453C-B8A7-EB2E7EB9CCA0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57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A492-FAE7-4C38-B308-457ADA9718BB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7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067-5646-4B33-8A39-4E2B1EF6D90A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82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D24D-B3F7-4FB8-B3B6-DFCCFB6C12FC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713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C160-896C-44D8-863C-2722C6F8A313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5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A25-9547-4233-A78D-E1A1A1D177BA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52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421B-A4E6-45F8-9BD7-7037ACE8738B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81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7EA-0AB4-4073-A3BB-93A052661AC5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60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BD7-E5E7-412D-9574-D6ECD97F3C0E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43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EF39-8D77-4F25-86E5-3FCF014D6B55}" type="datetime8">
              <a:rPr lang="fa-IR" smtClean="0"/>
              <a:t>16 اُكتبر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D3E-086B-4C32-9183-B6186137A3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4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https://cdn2.vectorstock.com/i/1000x1000/62/36/stock-market-or-forex-trading-business-graph-chart-vector-283162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2" b="41726"/>
          <a:stretch/>
        </p:blipFill>
        <p:spPr bwMode="auto">
          <a:xfrm>
            <a:off x="768802" y="2164249"/>
            <a:ext cx="10726394" cy="25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99" y="398041"/>
            <a:ext cx="9144000" cy="1338263"/>
          </a:xfrm>
        </p:spPr>
        <p:txBody>
          <a:bodyPr>
            <a:noAutofit/>
          </a:bodyPr>
          <a:lstStyle/>
          <a:p>
            <a:r>
              <a:rPr lang="ar-SA" sz="3600" b="1" dirty="0">
                <a:cs typeface="B Nazanin" panose="00000400000000000000" pitchFamily="2" charset="-78"/>
              </a:rPr>
              <a:t/>
            </a:r>
            <a:br>
              <a:rPr lang="ar-SA" sz="3600" b="1" dirty="0">
                <a:cs typeface="B Nazanin" panose="00000400000000000000" pitchFamily="2" charset="-78"/>
              </a:rPr>
            </a:br>
            <a:r>
              <a:rPr lang="ar-SA" sz="3600" b="1" dirty="0">
                <a:cs typeface="B Nazanin" panose="00000400000000000000" pitchFamily="2" charset="-78"/>
              </a:rPr>
              <a:t>سامانه </a:t>
            </a:r>
            <a:r>
              <a:rPr lang="ar-SA" sz="3600" b="1" dirty="0" smtClean="0">
                <a:cs typeface="B Nazanin" panose="00000400000000000000" pitchFamily="2" charset="-78"/>
              </a:rPr>
              <a:t>پیش‌بینی</a:t>
            </a:r>
            <a:r>
              <a:rPr lang="fa-IR" sz="3600" b="1" dirty="0" smtClean="0">
                <a:cs typeface="B Nazanin" panose="00000400000000000000" pitchFamily="2" charset="-78"/>
              </a:rPr>
              <a:t> قیمت</a:t>
            </a:r>
            <a:r>
              <a:rPr lang="ar-SA" sz="3600" b="1" dirty="0" smtClean="0">
                <a:cs typeface="B Nazanin" panose="00000400000000000000" pitchFamily="2" charset="-78"/>
              </a:rPr>
              <a:t> </a:t>
            </a:r>
            <a:r>
              <a:rPr lang="ar-SA" sz="3600" b="1" dirty="0">
                <a:cs typeface="B Nazanin" panose="00000400000000000000" pitchFamily="2" charset="-78"/>
              </a:rPr>
              <a:t>ارزهای </a:t>
            </a:r>
            <a:r>
              <a:rPr lang="ar-SA" sz="3600" b="1" dirty="0" smtClean="0">
                <a:cs typeface="B Nazanin" panose="00000400000000000000" pitchFamily="2" charset="-78"/>
              </a:rPr>
              <a:t>دیجیتال</a:t>
            </a:r>
            <a:br>
              <a:rPr lang="ar-SA" sz="3600" b="1" dirty="0" smtClean="0">
                <a:cs typeface="B Nazanin" panose="00000400000000000000" pitchFamily="2" charset="-78"/>
              </a:rPr>
            </a:br>
            <a:r>
              <a:rPr lang="ar-SA" sz="3600" b="1" dirty="0" smtClean="0">
                <a:cs typeface="B Nazanin" panose="00000400000000000000" pitchFamily="2" charset="-78"/>
              </a:rPr>
              <a:t> با </a:t>
            </a:r>
            <a:r>
              <a:rPr lang="ar-SA" sz="3600" b="1" dirty="0">
                <a:cs typeface="B Nazanin" panose="00000400000000000000" pitchFamily="2" charset="-78"/>
              </a:rPr>
              <a:t>استفاده از یادگیری عمیق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342" y="4905306"/>
            <a:ext cx="9144000" cy="1655762"/>
          </a:xfrm>
        </p:spPr>
        <p:txBody>
          <a:bodyPr>
            <a:norm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تهیه کننده: </a:t>
            </a:r>
            <a:r>
              <a:rPr lang="fa-IR" dirty="0" smtClean="0">
                <a:cs typeface="B Nazanin" panose="00000400000000000000" pitchFamily="2" charset="-78"/>
              </a:rPr>
              <a:t>حسین بهشتی‌فرد</a:t>
            </a:r>
            <a:endParaRPr lang="fa-IR" dirty="0">
              <a:cs typeface="B Nazanin" panose="00000400000000000000" pitchFamily="2" charset="-78"/>
            </a:endParaRPr>
          </a:p>
          <a:p>
            <a:r>
              <a:rPr lang="fa-IR" dirty="0">
                <a:cs typeface="B Nazanin" panose="00000400000000000000" pitchFamily="2" charset="-78"/>
              </a:rPr>
              <a:t>استاد راهنما: </a:t>
            </a:r>
            <a:r>
              <a:rPr lang="fa-IR" dirty="0" smtClean="0">
                <a:cs typeface="B Nazanin" panose="00000400000000000000" pitchFamily="2" charset="-78"/>
              </a:rPr>
              <a:t>دکتر </a:t>
            </a:r>
            <a:r>
              <a:rPr lang="ar-SA" dirty="0" smtClean="0"/>
              <a:t>محمدمهدی عبادزاد</a:t>
            </a:r>
            <a:r>
              <a:rPr lang="fa-IR" dirty="0" smtClean="0"/>
              <a:t>ه</a:t>
            </a:r>
            <a:endParaRPr lang="fa-IR" dirty="0">
              <a:cs typeface="B Nazanin" panose="00000400000000000000" pitchFamily="2" charset="-78"/>
            </a:endParaRPr>
          </a:p>
          <a:p>
            <a:r>
              <a:rPr lang="fa-IR" dirty="0">
                <a:cs typeface="B Nazanin" panose="00000400000000000000" pitchFamily="2" charset="-78"/>
              </a:rPr>
              <a:t>استاد داور: دکتر </a:t>
            </a:r>
            <a:r>
              <a:rPr lang="fa-IR" dirty="0" smtClean="0">
                <a:cs typeface="B Nazanin" panose="00000400000000000000" pitchFamily="2" charset="-78"/>
              </a:rPr>
              <a:t>احسان ناظرفرد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4061" y="6099359"/>
            <a:ext cx="2084539" cy="56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cs typeface="B Nazanin" panose="00000400000000000000" pitchFamily="2" charset="-78"/>
              </a:rPr>
              <a:t>مهر 1401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BA625-EEB3-481B-7638-533CE58C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119" y="363535"/>
            <a:ext cx="1591759" cy="192868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DBA9EF-B4CF-B680-373F-7E5F9E7A1EB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7" y="398041"/>
            <a:ext cx="1603305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>
            <a:off x="8080402" y="2756337"/>
            <a:ext cx="3922873" cy="4280452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6072812" y="0"/>
            <a:ext cx="6109252" cy="5810495"/>
          </a:xfrm>
          <a:prstGeom prst="rtTriangle">
            <a:avLst/>
          </a:prstGeom>
          <a:solidFill>
            <a:srgbClr val="0EBF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281030"/>
            <a:ext cx="3501887" cy="2373067"/>
          </a:xfrm>
        </p:spPr>
        <p:txBody>
          <a:bodyPr>
            <a:noAutofit/>
          </a:bodyPr>
          <a:lstStyle/>
          <a:p>
            <a:pPr algn="r"/>
            <a:r>
              <a:rPr lang="fa-IR" sz="4800" dirty="0" smtClean="0">
                <a:solidFill>
                  <a:schemeClr val="bg1"/>
                </a:solidFill>
                <a:cs typeface="B Nazanin" panose="00000400000000000000" pitchFamily="2" charset="-78"/>
              </a:rPr>
              <a:t>کار‌های پیشین</a:t>
            </a:r>
            <a:endParaRPr lang="fa-IR" sz="4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13211" y="6356350"/>
            <a:ext cx="8040189" cy="365125"/>
          </a:xfrm>
        </p:spPr>
        <p:txBody>
          <a:bodyPr/>
          <a:lstStyle/>
          <a:p>
            <a:r>
              <a:rPr lang="fa-IR" dirty="0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پیشین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شبکه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10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8" y="2420068"/>
            <a:ext cx="5882423" cy="35959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0685" y="2050736"/>
            <a:ext cx="600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نتایج حاصل از بررسی 86 مقاله در حوزه پیش‌بینی قیمت توسط هو و همکارانش</a:t>
            </a:r>
            <a:r>
              <a:rPr lang="en-US" dirty="0" smtClean="0">
                <a:cs typeface="B Nazanin" panose="00000400000000000000" pitchFamily="2" charset="-78"/>
              </a:rPr>
              <a:t>[7]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8326" y="803471"/>
            <a:ext cx="4554192" cy="14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استفاده از روش‌های تکنیکال و فاندامنتال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استفاده از یادگیری ماشین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5141343" y="718745"/>
            <a:ext cx="173460" cy="102601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14804" y="992149"/>
            <a:ext cx="1144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دو روش کلی </a:t>
            </a:r>
          </a:p>
        </p:txBody>
      </p:sp>
    </p:spTree>
    <p:extLst>
      <p:ext uri="{BB962C8B-B14F-4D97-AF65-F5344CB8AC3E}">
        <p14:creationId xmlns:p14="http://schemas.microsoft.com/office/powerpoint/2010/main" val="30802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26" y="-21191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2208" y="1270330"/>
                <a:ext cx="10995815" cy="48721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08" y="1270330"/>
                <a:ext cx="10995815" cy="4872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09" y="-17252"/>
            <a:ext cx="11004440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شبکه‌های عصبی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بازگشتی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832" y="4362726"/>
            <a:ext cx="3975721" cy="2358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ناپدید شدن گرادیان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انفجار گرادیان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شبکه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عصبی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11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8" name="Picture 17" descr="F:\THESIS\Sources\kk\RNN-longtermdependenci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96" y="4122947"/>
            <a:ext cx="5064125" cy="1744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817987" y="4199467"/>
            <a:ext cx="1121434" cy="520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مشکل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19025" y="2011600"/>
                <a:ext cx="15758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  <m:r>
                            <a:rPr lang="en-US" i="1"/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025" y="2011600"/>
                <a:ext cx="1575881" cy="289182"/>
              </a:xfrm>
              <a:prstGeom prst="rect">
                <a:avLst/>
              </a:prstGeom>
              <a:blipFill>
                <a:blip r:embed="rId4"/>
                <a:stretch>
                  <a:fillRect l="-3475" r="-501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919025" y="2535216"/>
                <a:ext cx="29348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𝑡𝑎𝑛</m:t>
                      </m:r>
                      <m:r>
                        <a:rPr lang="en-US" i="1"/>
                        <m:t>h</m:t>
                      </m:r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𝑊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h</m:t>
                              </m:r>
                            </m:sub>
                          </m:sSub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025" y="2535216"/>
                <a:ext cx="2934835" cy="276999"/>
              </a:xfrm>
              <a:prstGeom prst="rect">
                <a:avLst/>
              </a:prstGeom>
              <a:blipFill>
                <a:blip r:embed="rId5"/>
                <a:stretch>
                  <a:fillRect l="-2079" t="-2222" r="-31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924859" y="3026840"/>
                <a:ext cx="1249496" cy="302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h</m:t>
                          </m:r>
                          <m:r>
                            <a:rPr lang="en-US" i="1"/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59" y="3026840"/>
                <a:ext cx="1249496" cy="302390"/>
              </a:xfrm>
              <a:prstGeom prst="rect">
                <a:avLst/>
              </a:prstGeom>
              <a:blipFill>
                <a:blip r:embed="rId6"/>
                <a:stretch>
                  <a:fillRect l="-976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F:\THESIS\Sources\kk\bptt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24" y="1609685"/>
            <a:ext cx="5731510" cy="233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9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35" y="47291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شبکه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 LSTM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و 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GRU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شبکه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عصبی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12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7" name="Picture 16" descr="F:\THESIS\Sources\kk\LSTM3-chain -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31" y="1455381"/>
            <a:ext cx="5940699" cy="233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F:\THESIS\Sources\kk\LSTM3-var-GRU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" r="53119"/>
          <a:stretch/>
        </p:blipFill>
        <p:spPr bwMode="auto">
          <a:xfrm>
            <a:off x="2828105" y="4052034"/>
            <a:ext cx="3003550" cy="1986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 descr="LSTM3-focus-f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3" t="41974" r="3422" b="33220"/>
          <a:stretch/>
        </p:blipFill>
        <p:spPr bwMode="auto">
          <a:xfrm>
            <a:off x="7872438" y="1840968"/>
            <a:ext cx="2467155" cy="43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F:\THESIS\Sources\kk\LSTM3-focus-i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8" t="33666" r="-19" b="20986"/>
          <a:stretch/>
        </p:blipFill>
        <p:spPr bwMode="auto">
          <a:xfrm>
            <a:off x="7835544" y="2189263"/>
            <a:ext cx="2725948" cy="80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F:\THESIS\Sources\kk\LSTM3-focus-C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8" t="43875" r="11077" b="32719"/>
          <a:stretch/>
        </p:blipFill>
        <p:spPr bwMode="auto">
          <a:xfrm>
            <a:off x="7809136" y="2818867"/>
            <a:ext cx="2122099" cy="41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F:\THESIS\Sources\kk\LSTM3-focus-o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8" t="37077" r="5249" b="26839"/>
          <a:stretch/>
        </p:blipFill>
        <p:spPr bwMode="auto">
          <a:xfrm>
            <a:off x="7835544" y="3173970"/>
            <a:ext cx="2432650" cy="63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 rotWithShape="1">
          <a:blip r:embed="rId8"/>
          <a:srcRect t="26157" r="26599" b="51478"/>
          <a:stretch/>
        </p:blipFill>
        <p:spPr bwMode="auto">
          <a:xfrm>
            <a:off x="5938300" y="4280440"/>
            <a:ext cx="2264410" cy="374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8"/>
          <a:srcRect t="3033" r="24460" b="73086"/>
          <a:stretch/>
        </p:blipFill>
        <p:spPr bwMode="auto">
          <a:xfrm>
            <a:off x="5938300" y="4689847"/>
            <a:ext cx="2330450" cy="40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/>
          <p:cNvPicPr/>
          <p:nvPr/>
        </p:nvPicPr>
        <p:blipFill rotWithShape="1">
          <a:blip r:embed="rId8"/>
          <a:srcRect t="47005" r="6139" b="26459"/>
          <a:stretch/>
        </p:blipFill>
        <p:spPr bwMode="auto">
          <a:xfrm>
            <a:off x="5905293" y="5008490"/>
            <a:ext cx="2895600" cy="44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/>
          <p:nvPr/>
        </p:nvPicPr>
        <p:blipFill rotWithShape="1">
          <a:blip r:embed="rId8"/>
          <a:srcRect t="71645" r="4493"/>
          <a:stretch/>
        </p:blipFill>
        <p:spPr bwMode="auto">
          <a:xfrm>
            <a:off x="5905293" y="5412707"/>
            <a:ext cx="2946400" cy="474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54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6926" y="0"/>
            <a:ext cx="5765074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178" y="1923245"/>
            <a:ext cx="2985807" cy="2475478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13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892" y="1819400"/>
            <a:ext cx="4444042" cy="3690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fa-IR" sz="2400" dirty="0" smtClean="0">
                <a:cs typeface="B Nazanin" panose="00000400000000000000" pitchFamily="2" charset="-78"/>
              </a:rPr>
              <a:t>دریافت داده‌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fa-IR" sz="2400" dirty="0" smtClean="0">
                <a:cs typeface="B Nazanin" panose="00000400000000000000" pitchFamily="2" charset="-78"/>
              </a:rPr>
              <a:t>پیش‌پردازش و آماده‌سازی داده‌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fa-IR" sz="2400" dirty="0" smtClean="0">
                <a:cs typeface="B Nazanin" panose="00000400000000000000" pitchFamily="2" charset="-78"/>
              </a:rPr>
              <a:t>پیاده‌سازی مدل‌های شبکه عصبی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fa-IR" sz="2400" dirty="0" smtClean="0">
                <a:cs typeface="B Nazanin" panose="00000400000000000000" pitchFamily="2" charset="-78"/>
              </a:rPr>
              <a:t>پیاده‌سازی سامانه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407240" y="1811817"/>
            <a:ext cx="371060" cy="29749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87582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34" y="47291"/>
            <a:ext cx="10995815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دریافت داده‌ها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14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F:\THESIS\Sources\kk\download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5" y="1372854"/>
            <a:ext cx="5731510" cy="349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5969327" y="3682507"/>
            <a:ext cx="4368145" cy="2111853"/>
          </a:xfrm>
          <a:prstGeom prst="rect">
            <a:avLst/>
          </a:prstGeom>
        </p:spPr>
      </p:pic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125419" y="1856508"/>
            <a:ext cx="4016513" cy="2358749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دریافت‌داده</a:t>
            </a:r>
            <a:r>
              <a:rPr lang="fa-IR" sz="2400" dirty="0">
                <a:cs typeface="B Nazanin" panose="00000400000000000000" pitchFamily="2" charset="-78"/>
              </a:rPr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های سه رمزارز بیت‌کوین، اتریوم و ریپل به صورت روزانه از طریق رابط‌برنامه‌نویسی </a:t>
            </a:r>
            <a:r>
              <a:rPr lang="en-US" sz="2400" dirty="0" err="1" smtClean="0">
                <a:cs typeface="B Nazanin" panose="00000400000000000000" pitchFamily="2" charset="-78"/>
              </a:rPr>
              <a:t>yfinance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96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35" y="-7413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پیش‌پردازش و آماده‌سازی داده‌ها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15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574992" y="1953973"/>
            <a:ext cx="3420291" cy="2358749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تقسیم‌بندی داده‌ها</a:t>
            </a:r>
          </a:p>
          <a:p>
            <a:pPr marL="0" indent="0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نرمال سازی</a:t>
            </a:r>
          </a:p>
          <a:p>
            <a:pPr marL="0" indent="0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آماده‌سازی داده‌ها</a:t>
            </a:r>
          </a:p>
          <a:p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7" name="Picture 16" descr="F:\THESIS\Sources\kk\download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1" y="1535111"/>
            <a:ext cx="5731510" cy="3093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54929"/>
              </p:ext>
            </p:extLst>
          </p:nvPr>
        </p:nvGraphicFramePr>
        <p:xfrm>
          <a:off x="1461142" y="4875725"/>
          <a:ext cx="2087594" cy="102412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43797">
                  <a:extLst>
                    <a:ext uri="{9D8B030D-6E8A-4147-A177-3AD203B41FA5}">
                      <a16:colId xmlns:a16="http://schemas.microsoft.com/office/drawing/2014/main" val="4247340284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838162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برچسب‌ها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ورودی‌ مدل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1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 dirty="0">
                          <a:effectLst/>
                        </a:rPr>
                        <a:t>[4]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 dirty="0">
                          <a:effectLst/>
                        </a:rPr>
                        <a:t>[1, 2, 3]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7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 dirty="0">
                          <a:effectLst/>
                        </a:rPr>
                        <a:t>[5]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>
                          <a:effectLst/>
                        </a:rPr>
                        <a:t>[2, 3, 4]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83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>
                          <a:effectLst/>
                        </a:rPr>
                        <a:t>[6]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400" dirty="0">
                          <a:effectLst/>
                        </a:rPr>
                        <a:t>[3, 4, 5]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19450"/>
                  </a:ext>
                </a:extLst>
              </a:tr>
            </a:tbl>
          </a:graphicData>
        </a:graphic>
      </p:graphicFrame>
      <p:pic>
        <p:nvPicPr>
          <p:cNvPr id="18" name="Picture 17"/>
          <p:cNvPicPr/>
          <p:nvPr/>
        </p:nvPicPr>
        <p:blipFill rotWithShape="1">
          <a:blip r:embed="rId3"/>
          <a:srcRect t="77322" r="55970"/>
          <a:stretch/>
        </p:blipFill>
        <p:spPr>
          <a:xfrm>
            <a:off x="4429043" y="5043948"/>
            <a:ext cx="2523574" cy="6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304834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35" y="47291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مدل‌ها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16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29335"/>
              </p:ext>
            </p:extLst>
          </p:nvPr>
        </p:nvGraphicFramePr>
        <p:xfrm>
          <a:off x="1261381" y="1865134"/>
          <a:ext cx="2947971" cy="394964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82657">
                  <a:extLst>
                    <a:ext uri="{9D8B030D-6E8A-4147-A177-3AD203B41FA5}">
                      <a16:colId xmlns:a16="http://schemas.microsoft.com/office/drawing/2014/main" val="3044491041"/>
                    </a:ext>
                  </a:extLst>
                </a:gridCol>
                <a:gridCol w="982657">
                  <a:extLst>
                    <a:ext uri="{9D8B030D-6E8A-4147-A177-3AD203B41FA5}">
                      <a16:colId xmlns:a16="http://schemas.microsoft.com/office/drawing/2014/main" val="3006955136"/>
                    </a:ext>
                  </a:extLst>
                </a:gridCol>
                <a:gridCol w="982657">
                  <a:extLst>
                    <a:ext uri="{9D8B030D-6E8A-4147-A177-3AD203B41FA5}">
                      <a16:colId xmlns:a16="http://schemas.microsoft.com/office/drawing/2014/main" val="820216331"/>
                    </a:ext>
                  </a:extLst>
                </a:gridCol>
              </a:tblGrid>
              <a:tr h="40519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خطای جذر میانگین مربعات داده‌های آزمایش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نرخ </a:t>
                      </a:r>
                      <a:r>
                        <a:rPr lang="en-US" sz="1100">
                          <a:effectLst/>
                        </a:rPr>
                        <a:t>Dropout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تعداد واحد‌های پنهان هر لایه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3189340921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1060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005131191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1917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9134796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1373726884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1341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[64]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468613559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984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[128]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53523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1001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[128]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094330906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3820649755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[512]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1460701480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[1024]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3648537884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1375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 , 4]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657032171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 , 32]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271737011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64]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888413261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64]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3887221170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1260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128]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160858082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1242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 , 128]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693794757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 , 256]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992522577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1475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 , 32, 16]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1885394153"/>
                  </a:ext>
                </a:extLst>
              </a:tr>
              <a:tr h="135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1917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[50 , 50, 50]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5502" marR="55502" marT="0" marB="0"/>
                </a:tc>
                <a:extLst>
                  <a:ext uri="{0D108BD9-81ED-4DB2-BD59-A6C34878D82A}">
                    <a16:rowId xmlns:a16="http://schemas.microsoft.com/office/drawing/2014/main" val="23868085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10258"/>
              </p:ext>
            </p:extLst>
          </p:nvPr>
        </p:nvGraphicFramePr>
        <p:xfrm>
          <a:off x="4640783" y="1867641"/>
          <a:ext cx="3016089" cy="413652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05363">
                  <a:extLst>
                    <a:ext uri="{9D8B030D-6E8A-4147-A177-3AD203B41FA5}">
                      <a16:colId xmlns:a16="http://schemas.microsoft.com/office/drawing/2014/main" val="1366985001"/>
                    </a:ext>
                  </a:extLst>
                </a:gridCol>
                <a:gridCol w="1005363">
                  <a:extLst>
                    <a:ext uri="{9D8B030D-6E8A-4147-A177-3AD203B41FA5}">
                      <a16:colId xmlns:a16="http://schemas.microsoft.com/office/drawing/2014/main" val="2400278358"/>
                    </a:ext>
                  </a:extLst>
                </a:gridCol>
                <a:gridCol w="1005363">
                  <a:extLst>
                    <a:ext uri="{9D8B030D-6E8A-4147-A177-3AD203B41FA5}">
                      <a16:colId xmlns:a16="http://schemas.microsoft.com/office/drawing/2014/main" val="3841334365"/>
                    </a:ext>
                  </a:extLst>
                </a:gridCol>
              </a:tblGrid>
              <a:tr h="39548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خطای جذر میانگین مربعات داده‌های آزمایش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نرخ </a:t>
                      </a:r>
                      <a:r>
                        <a:rPr lang="en-US" sz="1100" dirty="0">
                          <a:effectLst/>
                        </a:rPr>
                        <a:t>Dropout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تعداد واحد‌های پنهان هر لایه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1826608595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842032440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994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511623482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278811857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975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 dirty="0">
                          <a:effectLst/>
                        </a:rPr>
                        <a:t>0.2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[64]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734112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1156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2848526152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2782190049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837929367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1274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739610374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[512]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1017403138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2268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[1024]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667705034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[8 , 4]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1945838144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 , 32]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593991346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1019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64]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185736696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64]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782835512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[128 , 128]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1083684415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 , 128]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2615377383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1158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[256 , 256]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723834958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1073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>
                          <a:effectLst/>
                        </a:rPr>
                        <a:t>[64 , 32, 16]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344749935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1394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en-US" sz="1100" dirty="0">
                          <a:effectLst/>
                        </a:rPr>
                        <a:t>[50 , 50, 50]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52979" marR="52979" marT="0" marB="0"/>
                </a:tc>
                <a:extLst>
                  <a:ext uri="{0D108BD9-81ED-4DB2-BD59-A6C34878D82A}">
                    <a16:rowId xmlns:a16="http://schemas.microsoft.com/office/drawing/2014/main" val="32104898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216600" y="4995963"/>
                <a:ext cx="2368148" cy="1050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00" y="4995963"/>
                <a:ext cx="2368148" cy="1050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GitHub - keras-team/keras: Deep Learning for humans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72"/>
          <a:stretch/>
        </p:blipFill>
        <p:spPr bwMode="auto">
          <a:xfrm>
            <a:off x="8798845" y="2153951"/>
            <a:ext cx="645169" cy="63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F:\THESIS\Sources\kk\TensorFlow_logo.svg (1)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4" t="16435" r="38959" b="44511"/>
          <a:stretch/>
        </p:blipFill>
        <p:spPr bwMode="auto">
          <a:xfrm>
            <a:off x="9606951" y="2059530"/>
            <a:ext cx="750498" cy="771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387328" y="3608283"/>
                <a:ext cx="2082430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328" y="3608283"/>
                <a:ext cx="2082430" cy="763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985699" y="2942055"/>
            <a:ext cx="3159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B Nazanin" panose="00000400000000000000" pitchFamily="2" charset="-78"/>
              </a:rPr>
              <a:t>Optimizer=Adam, </a:t>
            </a:r>
            <a:r>
              <a:rPr lang="en-US" dirty="0" err="1" smtClean="0">
                <a:cs typeface="B Nazanin" panose="00000400000000000000" pitchFamily="2" charset="-78"/>
              </a:rPr>
              <a:t>Batch_size</a:t>
            </a:r>
            <a:r>
              <a:rPr lang="en-US" dirty="0" smtClean="0">
                <a:cs typeface="B Nazanin" panose="00000400000000000000" pitchFamily="2" charset="-78"/>
              </a:rPr>
              <a:t>=8,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Epoch=200, Early Stopping=20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4969" y="44801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6070" y="16405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00941" y="1457001"/>
            <a:ext cx="2444900" cy="318893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طراحی و آموزش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00941" y="4591652"/>
            <a:ext cx="2444900" cy="318893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فراپارامتر‌های مناسب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0362" y="1456325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GRU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3148" y="1455942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LSTM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4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>
            <a:off x="8080402" y="2756337"/>
            <a:ext cx="3922873" cy="4280452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6072812" y="0"/>
            <a:ext cx="6109252" cy="5810495"/>
          </a:xfrm>
          <a:prstGeom prst="rtTriangle">
            <a:avLst/>
          </a:prstGeom>
          <a:solidFill>
            <a:srgbClr val="0EBF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550" y="532181"/>
            <a:ext cx="3501887" cy="2373067"/>
          </a:xfrm>
        </p:spPr>
        <p:txBody>
          <a:bodyPr>
            <a:noAutofit/>
          </a:bodyPr>
          <a:lstStyle/>
          <a:p>
            <a:pPr algn="r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ساخت مدل ترکیبی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13211" y="6356350"/>
            <a:ext cx="8040189" cy="365125"/>
          </a:xfrm>
        </p:spPr>
        <p:txBody>
          <a:bodyPr/>
          <a:lstStyle/>
          <a:p>
            <a:r>
              <a:rPr lang="fa-IR" dirty="0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17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5" name="Picture 14" descr="F:\THESIS\Sources\kk\Untitled Worksp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47" y="3683480"/>
            <a:ext cx="5706642" cy="1902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539547" y="1349382"/>
            <a:ext cx="4055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ترکیب مدل‌ها با روش </a:t>
            </a:r>
            <a:r>
              <a:rPr lang="en-US" dirty="0" smtClean="0">
                <a:cs typeface="B Nazanin" panose="00000400000000000000" pitchFamily="2" charset="-78"/>
              </a:rPr>
              <a:t>Stacking</a:t>
            </a:r>
            <a:endParaRPr lang="fa-IR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ar-SA" dirty="0">
                <a:cs typeface="B Nazanin" panose="00000400000000000000" pitchFamily="2" charset="-78"/>
              </a:rPr>
              <a:t>طراحی ابر مدل نیز از یک شبکه عصبی کاملا متصل با دو لایه پنهان به سایزهای ۱۶ و ۸ </a:t>
            </a:r>
            <a:r>
              <a:rPr lang="fa-IR" dirty="0" smtClean="0">
                <a:cs typeface="B Nazanin" panose="00000400000000000000" pitchFamily="2" charset="-78"/>
              </a:rPr>
              <a:t>و با استفاده‌ از تابع فعال‌سازی </a:t>
            </a:r>
            <a:r>
              <a:rPr lang="en-US" dirty="0" err="1" smtClean="0">
                <a:cs typeface="B Nazanin" panose="00000400000000000000" pitchFamily="2" charset="-78"/>
              </a:rPr>
              <a:t>LeakyReLU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636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35" y="-12500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سامانه پیش‌بینی قیمت ارز‌های دیجیتال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18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4969" y="44801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6070" y="16405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994324" y="1417030"/>
            <a:ext cx="4266913" cy="2115544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 rotWithShape="1">
          <a:blip r:embed="rId3"/>
          <a:srcRect l="9838" r="4144" b="8381"/>
          <a:stretch/>
        </p:blipFill>
        <p:spPr bwMode="auto">
          <a:xfrm>
            <a:off x="1090091" y="3524505"/>
            <a:ext cx="4465320" cy="2539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71" y="2848034"/>
            <a:ext cx="51435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F:\THESIS\Sources\kk\image27_frqkzv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4" b="9935"/>
          <a:stretch/>
        </p:blipFill>
        <p:spPr bwMode="auto">
          <a:xfrm>
            <a:off x="7710350" y="1599738"/>
            <a:ext cx="2865120" cy="1325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38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78" y="-61738"/>
            <a:ext cx="4493216" cy="1325563"/>
          </a:xfrm>
        </p:spPr>
        <p:txBody>
          <a:bodyPr>
            <a:normAutofit/>
          </a:bodyPr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ارزیابی و بررسی عملکرد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و نتیجه‌گیری</a:t>
            </a:r>
            <a:endParaRPr lang="fa-IR" sz="1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19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4969" y="44801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6070" y="16405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18" name="Picture 17" descr="F:\THESIS\Sources\kk\download (1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8" y="1787174"/>
            <a:ext cx="4404132" cy="201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F:\THESIS\Sources\kk\download (1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62" y="1786429"/>
            <a:ext cx="4407985" cy="20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F:\THESIS\Sources\kk\meta_predicti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20" y="4239982"/>
            <a:ext cx="4404132" cy="1874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/>
          <p:cNvSpPr/>
          <p:nvPr/>
        </p:nvSpPr>
        <p:spPr>
          <a:xfrm>
            <a:off x="2095441" y="1413957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LSTM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37300" y="1413958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GRU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4490" y="3867511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مدل ترکیبی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81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فهرست مطالب</a:t>
            </a:r>
            <a:endParaRPr lang="fa-IR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030321"/>
            <a:ext cx="4876800" cy="3133862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مقدمه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مفاهیم بازار</a:t>
            </a:r>
          </a:p>
          <a:p>
            <a:r>
              <a:rPr lang="fa-IR" sz="2400" dirty="0">
                <a:cs typeface="B Nazanin" panose="00000400000000000000" pitchFamily="2" charset="-78"/>
              </a:rPr>
              <a:t>کارهای </a:t>
            </a:r>
            <a:r>
              <a:rPr lang="fa-IR" sz="2400" dirty="0" smtClean="0">
                <a:cs typeface="B Nazanin" panose="00000400000000000000" pitchFamily="2" charset="-78"/>
              </a:rPr>
              <a:t>پیشین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شبکه‌های عصبی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طراحی و پیاده‌سازی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ارزیابی و نتیجه‌گیری</a:t>
            </a:r>
          </a:p>
        </p:txBody>
      </p:sp>
      <p:sp>
        <p:nvSpPr>
          <p:cNvPr id="5" name="Isosceles Triangle 4"/>
          <p:cNvSpPr/>
          <p:nvPr/>
        </p:nvSpPr>
        <p:spPr>
          <a:xfrm rot="16200000">
            <a:off x="9142436" y="1873907"/>
            <a:ext cx="778193" cy="644434"/>
          </a:xfrm>
          <a:prstGeom prst="triangl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1807028"/>
            <a:ext cx="4841966" cy="5050972"/>
          </a:xfrm>
          <a:prstGeom prst="rt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91440" y="-91440"/>
            <a:ext cx="5050972" cy="5233851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2</a:t>
            </a:fld>
            <a:endParaRPr lang="fa-I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834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332" y="-22086"/>
            <a:ext cx="4493216" cy="1325563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ارزیابی و بررسی عملکرد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و نتیجه‌گیری</a:t>
            </a:r>
            <a:endParaRPr lang="fa-IR" sz="1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20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4969" y="19853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4969" y="44801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6070" y="16405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95441" y="1413957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خطای مدل‌ها بر روی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بیت‌کوین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37300" y="1413958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خطای مدل‌ها بر روی اتریوم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4490" y="3884866"/>
            <a:ext cx="2444900" cy="318893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خطای مدل‌ها بر روی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ریپل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96094"/>
              </p:ext>
            </p:extLst>
          </p:nvPr>
        </p:nvGraphicFramePr>
        <p:xfrm>
          <a:off x="1073191" y="1902734"/>
          <a:ext cx="4465368" cy="182953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1474075901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479512472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634477026"/>
                    </a:ext>
                  </a:extLst>
                </a:gridCol>
              </a:tblGrid>
              <a:tr h="30933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ترکیبی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مدل </a:t>
                      </a:r>
                      <a:r>
                        <a:rPr lang="en-US" sz="1400" dirty="0">
                          <a:effectLst/>
                        </a:rPr>
                        <a:t>GRU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</a:t>
                      </a:r>
                      <a:r>
                        <a:rPr lang="en-US" sz="1400">
                          <a:effectLst/>
                        </a:rPr>
                        <a:t>LSTM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7614"/>
                  </a:ext>
                </a:extLst>
              </a:tr>
              <a:tr h="3040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972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 smtClean="0">
                          <a:effectLst/>
                        </a:rPr>
                        <a:t>1146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247244"/>
                  </a:ext>
                </a:extLst>
              </a:tr>
              <a:tr h="3040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1125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206669"/>
                  </a:ext>
                </a:extLst>
              </a:tr>
              <a:tr h="3040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960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485086"/>
                  </a:ext>
                </a:extLst>
              </a:tr>
              <a:tr h="3040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980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964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1054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75786"/>
                  </a:ext>
                </a:extLst>
              </a:tr>
              <a:tr h="3040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981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1003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1014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48049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55579"/>
              </p:ext>
            </p:extLst>
          </p:nvPr>
        </p:nvGraphicFramePr>
        <p:xfrm>
          <a:off x="6564066" y="1902734"/>
          <a:ext cx="4391367" cy="184082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63789">
                  <a:extLst>
                    <a:ext uri="{9D8B030D-6E8A-4147-A177-3AD203B41FA5}">
                      <a16:colId xmlns:a16="http://schemas.microsoft.com/office/drawing/2014/main" val="4175397349"/>
                    </a:ext>
                  </a:extLst>
                </a:gridCol>
                <a:gridCol w="1463789">
                  <a:extLst>
                    <a:ext uri="{9D8B030D-6E8A-4147-A177-3AD203B41FA5}">
                      <a16:colId xmlns:a16="http://schemas.microsoft.com/office/drawing/2014/main" val="3509349239"/>
                    </a:ext>
                  </a:extLst>
                </a:gridCol>
                <a:gridCol w="1463789">
                  <a:extLst>
                    <a:ext uri="{9D8B030D-6E8A-4147-A177-3AD203B41FA5}">
                      <a16:colId xmlns:a16="http://schemas.microsoft.com/office/drawing/2014/main" val="2970888529"/>
                    </a:ext>
                  </a:extLst>
                </a:gridCol>
              </a:tblGrid>
              <a:tr h="31124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 smtClean="0">
                          <a:effectLst/>
                        </a:rPr>
                        <a:t>مدل </a:t>
                      </a:r>
                      <a:r>
                        <a:rPr lang="ar-SA" sz="1400" dirty="0">
                          <a:effectLst/>
                        </a:rPr>
                        <a:t>ترکیبی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مدل </a:t>
                      </a:r>
                      <a:r>
                        <a:rPr lang="en-US" sz="1400" dirty="0">
                          <a:effectLst/>
                        </a:rPr>
                        <a:t>GRU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</a:t>
                      </a:r>
                      <a:r>
                        <a:rPr lang="en-US" sz="1400">
                          <a:effectLst/>
                        </a:rPr>
                        <a:t>LSTM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93870"/>
                  </a:ext>
                </a:extLst>
              </a:tr>
              <a:tr h="30591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65.2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65.8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66.6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335610"/>
                  </a:ext>
                </a:extLst>
              </a:tr>
              <a:tr h="30591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67.7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65.6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98037"/>
                  </a:ext>
                </a:extLst>
              </a:tr>
              <a:tr h="30591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63.6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64.9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67.6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220829"/>
                  </a:ext>
                </a:extLst>
              </a:tr>
              <a:tr h="30591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64.3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64.9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66.6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520823"/>
                  </a:ext>
                </a:extLst>
              </a:tr>
              <a:tr h="30591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66.8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64.4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68.2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72540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12716"/>
              </p:ext>
            </p:extLst>
          </p:nvPr>
        </p:nvGraphicFramePr>
        <p:xfrm>
          <a:off x="3722049" y="4321643"/>
          <a:ext cx="4549782" cy="173621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16594">
                  <a:extLst>
                    <a:ext uri="{9D8B030D-6E8A-4147-A177-3AD203B41FA5}">
                      <a16:colId xmlns:a16="http://schemas.microsoft.com/office/drawing/2014/main" val="3798820333"/>
                    </a:ext>
                  </a:extLst>
                </a:gridCol>
                <a:gridCol w="1516594">
                  <a:extLst>
                    <a:ext uri="{9D8B030D-6E8A-4147-A177-3AD203B41FA5}">
                      <a16:colId xmlns:a16="http://schemas.microsoft.com/office/drawing/2014/main" val="929318974"/>
                    </a:ext>
                  </a:extLst>
                </a:gridCol>
                <a:gridCol w="1516594">
                  <a:extLst>
                    <a:ext uri="{9D8B030D-6E8A-4147-A177-3AD203B41FA5}">
                      <a16:colId xmlns:a16="http://schemas.microsoft.com/office/drawing/2014/main" val="1659429071"/>
                    </a:ext>
                  </a:extLst>
                </a:gridCol>
              </a:tblGrid>
              <a:tr h="29355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ترکیبی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</a:t>
                      </a:r>
                      <a:r>
                        <a:rPr lang="en-US" sz="1400">
                          <a:effectLst/>
                        </a:rPr>
                        <a:t>GRU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مدل </a:t>
                      </a:r>
                      <a:r>
                        <a:rPr lang="en-US" sz="1400">
                          <a:effectLst/>
                        </a:rPr>
                        <a:t>LSTM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775995"/>
                  </a:ext>
                </a:extLst>
              </a:tr>
              <a:tr h="288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0.025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049129"/>
                  </a:ext>
                </a:extLst>
              </a:tr>
              <a:tr h="288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568506"/>
                  </a:ext>
                </a:extLst>
              </a:tr>
              <a:tr h="288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644091"/>
                  </a:ext>
                </a:extLst>
              </a:tr>
              <a:tr h="288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0.020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723983"/>
                  </a:ext>
                </a:extLst>
              </a:tr>
              <a:tr h="288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>
                          <a:effectLst/>
                        </a:rPr>
                        <a:t>0.018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0.018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184140" algn="l"/>
                        </a:tabLst>
                      </a:pPr>
                      <a:r>
                        <a:rPr lang="ar-SA" sz="1400" dirty="0">
                          <a:effectLst/>
                        </a:rPr>
                        <a:t>0.021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63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6926" y="0"/>
            <a:ext cx="5765074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321" y="2415699"/>
            <a:ext cx="2756017" cy="1603012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57" y="1303373"/>
            <a:ext cx="5257800" cy="4019125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نتایج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کار‌های آینده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مفاهیم بازار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و نتیجه‌گیری</a:t>
            </a:r>
            <a:endParaRPr lang="fa-IR" sz="1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21</a:t>
            </a:fld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662756" y="1453599"/>
            <a:ext cx="307433" cy="2195373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410" y="1535622"/>
            <a:ext cx="2850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استفاده‌ از قیمت بالا و پایین و قیمت باز شدن</a:t>
            </a:r>
            <a:endParaRPr lang="fa-IR" dirty="0">
              <a:cs typeface="B Nazani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dirty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بهره‌گیری از روش‌های تکنیکال جهت پیش‌بینی بهتر روند‌ها</a:t>
            </a:r>
          </a:p>
          <a:p>
            <a:pPr marL="342900" indent="-342900" algn="r" rtl="1">
              <a:buFont typeface="+mj-lt"/>
              <a:buAutoNum type="arabicPeriod"/>
            </a:pPr>
            <a:endParaRPr lang="fa-IR" dirty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بهره‌گیری از تحلیل فاندامنتال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65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878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404" y="1278334"/>
            <a:ext cx="11219623" cy="508055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03" y="62180"/>
            <a:ext cx="11219623" cy="1153975"/>
          </a:xfrm>
        </p:spPr>
        <p:txBody>
          <a:bodyPr>
            <a:norm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مراجع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22</a:t>
            </a:fld>
            <a:endParaRPr lang="fa-IR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1492"/>
              </p:ext>
            </p:extLst>
          </p:nvPr>
        </p:nvGraphicFramePr>
        <p:xfrm>
          <a:off x="721415" y="1897344"/>
          <a:ext cx="10515600" cy="4459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13991321"/>
                    </a:ext>
                  </a:extLst>
                </a:gridCol>
              </a:tblGrid>
              <a:tr h="3475027">
                <a:tc>
                  <a:txBody>
                    <a:bodyPr/>
                    <a:lstStyle/>
                    <a:p>
                      <a:pPr marL="342900" marR="0" indent="-342900" algn="justLow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Nikou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M.;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Mansourfar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G.;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Bagherzadeh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J. Stock price prediction using DEEP learning algorithm and its comparison with machine learning algorithms. Journal of Intelligent System in Accounting Finance &amp; Management. 2019, 26, 164–174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fa-IR" sz="14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Fazeli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A.;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Houghten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S.; Deep learning for the prediction of stock market trends. In Proceedings of the 2019 IEEE International Conference on Big Data (Big Data), Los Angeles, CA, USA, 9–12 December 2019.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Naik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N.; Mohan, B.R.; Study of stock return predictions using recurrent neural networks with LSTM. In Proceedings of the International Conference on Engineering Applications of Neural Networks,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Xersonisos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Greece, 24–26 May 2019; Springer: Berlin/Heidelberg, Germany, 2019.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Xu, Y.;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Keselj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V. Stock prediction using deep learning and sentiment analysis. In Proceedings of the 2019 IEEE International Conference on Big Data (Big Data), Los Angeles, CA, USA, 9–12 December 2019. </a:t>
                      </a: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Hossain, M.A.; Karim, R.;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Thulasiram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R.; Bruce, N.D.B.; Wang, Y. Hybrid deep learning model for stock price prediction. In Proceedings of the 2018 IEEE Symposium Series on Computational Intelligence (SSCI), Bengaluru, India, 18–21 November 2018.</a:t>
                      </a:r>
                      <a:endParaRPr lang="fa-IR" sz="14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Qian, F.; Chen, X. stock prediction based on LSTM under different stability. In Proceedings of the 2019 IEEE 4th International Conference on Cloud Computing and Big Data Analysis (ICCCBDA), Singapore, 17–18 April 2019. </a:t>
                      </a:r>
                    </a:p>
                    <a:p>
                      <a:pPr marL="342900" marR="0" indent="-342900" algn="justLow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 Z, Zhao Y,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Khushi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 A survey of forex and stock price prediction using deep learning. Applied System Innovation. 2021 Feb 2;4(1):9.</a:t>
                      </a:r>
                    </a:p>
                  </a:txBody>
                  <a:tcPr marL="9304" marR="9304" marT="9304" marB="93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834217"/>
                  </a:ext>
                </a:extLst>
              </a:tr>
              <a:tr h="415831">
                <a:tc>
                  <a:txBody>
                    <a:bodyPr/>
                    <a:lstStyle/>
                    <a:p>
                      <a:pPr marL="0" marR="0" indent="0" algn="justLow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a-IR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304" marR="9304" marT="9304" marB="93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878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866920"/>
            <a:ext cx="12192000" cy="1153975"/>
          </a:xfrm>
        </p:spPr>
        <p:txBody>
          <a:bodyPr>
            <a:normAutofit/>
          </a:bodyPr>
          <a:lstStyle/>
          <a:p>
            <a:pPr algn="ctr"/>
            <a:r>
              <a:rPr lang="fa-IR" sz="5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با تشکر از توجه شما</a:t>
            </a:r>
            <a:endParaRPr lang="fa-IR" sz="5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23</a:t>
            </a:fld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6926" y="0"/>
            <a:ext cx="5765074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589" y="2415699"/>
            <a:ext cx="1471749" cy="1603012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57" y="1303373"/>
            <a:ext cx="5257800" cy="401912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بازار های مالی چیست؟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افزایش روزافزون جذابیت بازار </a:t>
            </a:r>
            <a:r>
              <a:rPr lang="fa-IR" sz="2400" dirty="0" smtClean="0">
                <a:cs typeface="B Nazanin" panose="00000400000000000000" pitchFamily="2" charset="-78"/>
              </a:rPr>
              <a:t>ارز‌های دیجیتال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اهمیت پیدا کردن فرصت های مناسب و افزایش سود برای معامله‌گران و </a:t>
            </a:r>
            <a:r>
              <a:rPr lang="fa-IR" sz="2400" dirty="0" smtClean="0">
                <a:cs typeface="B Nazanin" panose="00000400000000000000" pitchFamily="2" charset="-78"/>
              </a:rPr>
              <a:t>سرمایه‌گذاران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fa-IR" sz="2400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استفاده از یادگیری ماشین و یادگیری عمیق جهت پیش‌بینی بازار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مفاهیم بازار /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پیشین 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شبکه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طراحی و پیاده‌سازی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3</a:t>
            </a:fld>
            <a:endParaRPr lang="fa-I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208" y="1304834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09" y="52526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نمودار‌های قیمت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81" y="1966701"/>
            <a:ext cx="3420291" cy="2358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دوره زمانی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نمودار شمعی و خطی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مفاهیم بازار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 کارهای پیشین 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4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828424" y="1512476"/>
            <a:ext cx="4805757" cy="2421424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907528" y="3717007"/>
            <a:ext cx="4236744" cy="2218698"/>
          </a:xfrm>
          <a:prstGeom prst="rect">
            <a:avLst/>
          </a:prstGeom>
        </p:spPr>
      </p:pic>
      <p:pic>
        <p:nvPicPr>
          <p:cNvPr id="21" name="Picture 20" descr="بخش دوم آموزش تحلیل تکنیکال؛ نمودارها | ارزمارکت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5076"/>
          <a:stretch/>
        </p:blipFill>
        <p:spPr bwMode="auto">
          <a:xfrm>
            <a:off x="1032748" y="4068287"/>
            <a:ext cx="4270086" cy="19546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39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9817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208" y="1304834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09" y="52526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تحلیل در بازار‌های مالی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مفاهیم بازار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پیشین 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شبکه عصبی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5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5" y="1690688"/>
            <a:ext cx="3562929" cy="3847963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72546" y="2521229"/>
            <a:ext cx="4476108" cy="2358749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عدم تصادفی بودن تغییرات قیمتی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عرضه و تقاضا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انواع تحلیل‌ها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428362" y="3977259"/>
            <a:ext cx="1475535" cy="146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فاندامنتال</a:t>
            </a:r>
            <a:endParaRPr lang="fa-IR" sz="2400" dirty="0">
              <a:cs typeface="B Nazanin" panose="00000400000000000000" pitchFamily="2" charset="-78"/>
            </a:endParaRPr>
          </a:p>
          <a:p>
            <a:pPr marL="457200" indent="-457200">
              <a:buFont typeface="+mj-lt"/>
              <a:buAutoNum type="arabicPeriod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تکنیکال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8903897" y="3977259"/>
            <a:ext cx="234610" cy="117937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6092687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2309711"/>
            <a:ext cx="3366052" cy="1325563"/>
          </a:xfrm>
        </p:spPr>
        <p:txBody>
          <a:bodyPr>
            <a:noAutofit/>
          </a:bodyPr>
          <a:lstStyle/>
          <a:p>
            <a:pPr algn="r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تحلیل </a:t>
            </a:r>
            <a:b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فاندامنتال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170" name="Picture 2" descr="https://a.c-dn.net/c/content/dam/publicsites/igcom/uk/images/content-2-chart-images/analysis%20mobile@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67"/>
          <a:stretch/>
        </p:blipFill>
        <p:spPr bwMode="auto">
          <a:xfrm>
            <a:off x="6614243" y="1382576"/>
            <a:ext cx="4388373" cy="45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مفاهیم بازار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کارهای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پیشین 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شبکه عصبی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6</a:t>
            </a:fld>
            <a:endParaRPr lang="fa-I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30817" y="-29818"/>
            <a:ext cx="4181061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627" y="2103437"/>
            <a:ext cx="1901684" cy="1325563"/>
          </a:xfrm>
        </p:spPr>
        <p:txBody>
          <a:bodyPr>
            <a:noAutofit/>
          </a:bodyPr>
          <a:lstStyle/>
          <a:p>
            <a:pPr algn="r"/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تحلیل </a:t>
            </a:r>
            <a: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/>
            </a:r>
            <a:b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تکنیکال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28" name="Picture 4" descr="https://a.c-dn.net/c/content/dam/publicsites/igcom/uk/images/content-2-chart-images/analysis%20mobile@2x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 bwMode="auto">
          <a:xfrm>
            <a:off x="545891" y="1547304"/>
            <a:ext cx="4076925" cy="40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delweiss.in/ewwebimages/WebImages/Learner/Technical_Analysis~5f1f64ba-0558-429c-bec2-12f945a0fa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38" y="2399867"/>
            <a:ext cx="3180878" cy="26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مفاهیم بازار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 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/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7</a:t>
            </a:fld>
            <a:endParaRPr lang="fa-I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1191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208" y="1296208"/>
            <a:ext cx="10995815" cy="4872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09" y="0"/>
            <a:ext cx="10995814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شاخص‌های تکنیکال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81" y="1966701"/>
            <a:ext cx="3420291" cy="2358749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شاخص‌های مربوط به حجم</a:t>
            </a:r>
          </a:p>
          <a:p>
            <a:pPr marL="0" indent="0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>
                <a:cs typeface="B Nazanin" panose="00000400000000000000" pitchFamily="2" charset="-78"/>
              </a:rPr>
              <a:t>شاخص‌های مربوط به </a:t>
            </a:r>
            <a:r>
              <a:rPr lang="fa-IR" sz="2400" dirty="0" smtClean="0">
                <a:cs typeface="B Nazanin" panose="00000400000000000000" pitchFamily="2" charset="-78"/>
              </a:rPr>
              <a:t>روند</a:t>
            </a:r>
          </a:p>
          <a:p>
            <a:pPr marL="0" indent="0">
              <a:buNone/>
            </a:pP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شاخص‌های نوسان‌گر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</a:rPr>
              <a:t>مفاهیم بازار </a:t>
            </a:r>
            <a:r>
              <a:rPr lang="fa-IR" sz="1400" b="1" dirty="0">
                <a:solidFill>
                  <a:schemeClr val="bg1"/>
                </a:solidFill>
              </a:rPr>
              <a:t>/ کارهای پیشین / شبکه عصبی</a:t>
            </a:r>
            <a:r>
              <a:rPr lang="fa-IR" sz="1400" b="1" dirty="0" smtClean="0">
                <a:solidFill>
                  <a:schemeClr val="bg1"/>
                </a:solidFill>
              </a:rPr>
              <a:t> </a:t>
            </a:r>
            <a:r>
              <a:rPr lang="fa-IR" sz="1400" b="1" dirty="0">
                <a:solidFill>
                  <a:schemeClr val="bg1"/>
                </a:solidFill>
              </a:rPr>
              <a:t>/ طراحی و پیاده‌سازی / ارزیابی و نتیجه‌گیری</a:t>
            </a:r>
            <a:endParaRPr lang="fa-IR" sz="1400" b="1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8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35" y="1764325"/>
            <a:ext cx="6129289" cy="39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577548"/>
            <a:ext cx="3922873" cy="4280452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rot="5400000">
            <a:off x="150745" y="-150745"/>
            <a:ext cx="6109253" cy="6410742"/>
          </a:xfrm>
          <a:prstGeom prst="rtTriangle">
            <a:avLst/>
          </a:prstGeom>
          <a:solidFill>
            <a:srgbClr val="0EBF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946" y="566530"/>
            <a:ext cx="2941982" cy="2868872"/>
          </a:xfrm>
        </p:spPr>
        <p:txBody>
          <a:bodyPr>
            <a:normAutofit/>
          </a:bodyPr>
          <a:lstStyle/>
          <a:p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تحلیل </a:t>
            </a:r>
            <a: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/>
            </a:r>
            <a:b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گرافیکی </a:t>
            </a:r>
            <a: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/>
            </a:r>
            <a:br>
              <a:rPr lang="en-US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sz="5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نمودار</a:t>
            </a:r>
            <a:endParaRPr lang="fa-IR" sz="5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242" name="Picture 2" descr="https://hmarkets.com/wp-content/uploads/2020/02/fig1_support_resistanc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4251"/>
          <a:stretch/>
        </p:blipFill>
        <p:spPr bwMode="auto">
          <a:xfrm>
            <a:off x="6106064" y="566530"/>
            <a:ext cx="5657286" cy="32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مقدمه / تحلیل قیمت در بازار‌های مالی / معاملات در بازار های مالی / هوشمندسازی با استفاده از یادگیری ماشین</a:t>
            </a:r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6321968"/>
            <a:ext cx="12192000" cy="462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 txBox="1">
            <a:spLocks/>
          </p:cNvSpPr>
          <p:nvPr/>
        </p:nvSpPr>
        <p:spPr>
          <a:xfrm>
            <a:off x="87086" y="6356350"/>
            <a:ext cx="806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 / </a:t>
            </a:r>
            <a:r>
              <a:rPr lang="fa-IR" sz="1400" b="1" dirty="0">
                <a:solidFill>
                  <a:schemeClr val="tx1"/>
                </a:solidFill>
                <a:cs typeface="B Nazanin" panose="00000400000000000000" pitchFamily="2" charset="-78"/>
              </a:rPr>
              <a:t>مفاهیم بازار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کارهای پیشین / شبکه عصبی</a:t>
            </a:r>
            <a:r>
              <a:rPr lang="fa-IR" sz="1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/ طراحی و پیاده‌سازی / ارزیابی و نتیجه‌گیری</a:t>
            </a:r>
            <a:endParaRPr lang="fa-IR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6D3E-086B-4C32-9183-B6186137A34C}" type="slidenum">
              <a:rPr lang="fa-IR" sz="1400" smtClean="0">
                <a:solidFill>
                  <a:schemeClr val="tx1"/>
                </a:solidFill>
              </a:rPr>
              <a:t>9</a:t>
            </a:fld>
            <a:endParaRPr lang="fa-IR" sz="1400" dirty="0">
              <a:solidFill>
                <a:schemeClr val="tx1"/>
              </a:solidFill>
            </a:endParaRPr>
          </a:p>
        </p:txBody>
      </p:sp>
      <p:pic>
        <p:nvPicPr>
          <p:cNvPr id="12" name="Picture 11" descr="36,915 Technical analysis Images, Stock Photos &amp; Vectors | Shutterstock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4" b="12469"/>
          <a:stretch/>
        </p:blipFill>
        <p:spPr bwMode="auto">
          <a:xfrm>
            <a:off x="3754983" y="4296229"/>
            <a:ext cx="5730240" cy="1637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3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11343</TotalTime>
  <Words>1728</Words>
  <Application>Microsoft Office PowerPoint</Application>
  <PresentationFormat>Widescreen</PresentationFormat>
  <Paragraphs>351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 Nazanin</vt:lpstr>
      <vt:lpstr>Calibri</vt:lpstr>
      <vt:lpstr>Calibri Light</vt:lpstr>
      <vt:lpstr>Cambria Math</vt:lpstr>
      <vt:lpstr>Times New Roman</vt:lpstr>
      <vt:lpstr>Wingdings</vt:lpstr>
      <vt:lpstr>Office Theme</vt:lpstr>
      <vt:lpstr> سامانه پیش‌بینی قیمت ارزهای دیجیتال  با استفاده از یادگیری عمیق</vt:lpstr>
      <vt:lpstr>فهرست مطالب</vt:lpstr>
      <vt:lpstr>مقدمه</vt:lpstr>
      <vt:lpstr>نمودار‌های قیمت</vt:lpstr>
      <vt:lpstr>تحلیل در بازار‌های مالی</vt:lpstr>
      <vt:lpstr>تحلیل  فاندامنتال</vt:lpstr>
      <vt:lpstr>تحلیل  تکنیکال</vt:lpstr>
      <vt:lpstr>شاخص‌های تکنیکال</vt:lpstr>
      <vt:lpstr>تحلیل  گرافیکی  نمودار</vt:lpstr>
      <vt:lpstr>کار‌های پیشین</vt:lpstr>
      <vt:lpstr>شبکه‌های عصبی بازگشتی</vt:lpstr>
      <vt:lpstr>شبکه LSTM و GRU</vt:lpstr>
      <vt:lpstr>طراحی و پیاده‌سازی</vt:lpstr>
      <vt:lpstr>دریافت داده‌ها</vt:lpstr>
      <vt:lpstr>پیش‌پردازش و آماده‌سازی داده‌ها</vt:lpstr>
      <vt:lpstr>طراحی و پیاده‌سازی مدل‌ها</vt:lpstr>
      <vt:lpstr>ساخت مدل ترکیبی</vt:lpstr>
      <vt:lpstr>سامانه پیش‌بینی قیمت ارز‌های دیجیتال</vt:lpstr>
      <vt:lpstr>ارزیابی و بررسی عملکرد</vt:lpstr>
      <vt:lpstr>ارزیابی و بررسی عملکرد</vt:lpstr>
      <vt:lpstr>جمع‌بندی</vt:lpstr>
      <vt:lpstr>مراجع</vt:lpstr>
      <vt:lpstr>با تشکر از توجه شما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84</cp:revision>
  <dcterms:created xsi:type="dcterms:W3CDTF">2020-07-29T18:58:39Z</dcterms:created>
  <dcterms:modified xsi:type="dcterms:W3CDTF">2022-10-19T09:05:04Z</dcterms:modified>
</cp:coreProperties>
</file>