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handoutMasterIdLst>
    <p:handoutMasterId r:id="rId20"/>
  </p:handoutMasterIdLst>
  <p:sldIdLst>
    <p:sldId id="599" r:id="rId2"/>
    <p:sldId id="654" r:id="rId3"/>
    <p:sldId id="655" r:id="rId4"/>
    <p:sldId id="656" r:id="rId5"/>
    <p:sldId id="657" r:id="rId6"/>
    <p:sldId id="661" r:id="rId7"/>
    <p:sldId id="659" r:id="rId8"/>
    <p:sldId id="660" r:id="rId9"/>
    <p:sldId id="658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E43C"/>
    <a:srgbClr val="008000"/>
    <a:srgbClr val="FFFF66"/>
    <a:srgbClr val="79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8" autoAdjust="0"/>
    <p:restoredTop sz="91845" autoAdjust="0"/>
  </p:normalViewPr>
  <p:slideViewPr>
    <p:cSldViewPr>
      <p:cViewPr varScale="1">
        <p:scale>
          <a:sx n="89" d="100"/>
          <a:sy n="89" d="100"/>
        </p:scale>
        <p:origin x="1133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DA3E3-2CE3-46BC-93BF-2D3A2B0962E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Hosein Hasani Sharif University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46A21-E47F-42F1-95E8-344CED24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30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6248-E841-4513-8692-194CBEA5409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Hosein Hasani Sharif University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EE6A2-56C8-4B79-B6C9-4C006B0E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1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>
            <a:lvl1pPr rtl="0">
              <a:defRPr sz="9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85C1B94-B248-42E8-9E06-447354D0FFF6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WSS 2024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90C-7DD8-4FEC-BA0F-1631EFE3048E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WSS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35E-DE9A-4D21-92FE-5974ABE3527B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WSS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9507"/>
            <a:ext cx="8001000" cy="9751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12175"/>
            <a:ext cx="8153400" cy="476482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defRPr sz="30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28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defRPr sz="28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6574536"/>
            <a:ext cx="1388273" cy="20492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2ED1520-7E3F-4525-886A-228C5F068E95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8173-11A6-482A-917C-9DFE17260951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WSS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7C3-8157-4CDC-A55E-47EFE89B8083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WSS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BAF923-EEFF-4913-879A-A3FD05CBC602}" type="datetime1">
              <a:rPr lang="en-US" smtClean="0"/>
              <a:t>2/22/2024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WSS 2024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DE84C59-7B31-4A4B-AAFE-002E1D97C4EA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/>
              <a:t>WSS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002E-FE11-46BC-BC70-601A2575341C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WSS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714A-456D-450D-8FE7-EF0652153D7E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WSS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3E96-BE8F-47EF-92B3-709B8CF45C14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WSS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39506"/>
            <a:ext cx="8229600" cy="88449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12175"/>
            <a:ext cx="8305800" cy="476482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60327" y="6574536"/>
            <a:ext cx="1388273" cy="20492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6DA84A6-5414-40CE-A220-E5012B2909B5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6574536"/>
            <a:ext cx="2209800" cy="2286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/>
              <a:t>WSS 2024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Arial" panose="020B0604020202020204" pitchFamily="34" charset="0"/>
        <a:buChar char="•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Arial" panose="020B0604020202020204" pitchFamily="34" charset="0"/>
        <a:buChar char="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43000"/>
            <a:ext cx="6781800" cy="1828800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OoD</a:t>
            </a:r>
            <a:r>
              <a:rPr lang="en-US" sz="4800" dirty="0"/>
              <a:t> Spurious Robustness </a:t>
            </a:r>
            <a:r>
              <a:rPr lang="en-US" sz="4800" dirty="0" smtClean="0"/>
              <a:t>with Foundation Models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5410200" cy="13578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Hosein</a:t>
            </a:r>
            <a:r>
              <a:rPr lang="en-US" sz="4000" b="1" dirty="0" smtClean="0"/>
              <a:t> Hasani</a:t>
            </a:r>
          </a:p>
          <a:p>
            <a:pPr algn="ctr"/>
            <a:r>
              <a:rPr lang="en-US" sz="4000" b="1" dirty="0" err="1" smtClean="0"/>
              <a:t>Reihaneh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Zohrabi</a:t>
            </a:r>
            <a:endParaRPr lang="en-US" sz="4000" dirty="0"/>
          </a:p>
          <a:p>
            <a:pPr algn="ctr"/>
            <a:endParaRPr lang="fa-IR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We just need few samples for each group.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Use classification probability to find most confident minority / majority groups.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Group labels are used in the next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3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Feature selection:</a:t>
            </a:r>
          </a:p>
          <a:p>
            <a:r>
              <a:rPr lang="en-US" dirty="0" smtClean="0"/>
              <a:t>Finding predictive features for core/spurious features</a:t>
            </a:r>
          </a:p>
          <a:p>
            <a:r>
              <a:rPr lang="en-US" dirty="0" smtClean="0"/>
              <a:t>A simple logistic regression classifier with lasso regularization is good</a:t>
            </a:r>
          </a:p>
          <a:p>
            <a:r>
              <a:rPr lang="en-US" dirty="0" smtClean="0"/>
              <a:t>Hold most predictive core features and remove most predictive spurious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/>
              <a:t>Axis correction:</a:t>
            </a:r>
          </a:p>
          <a:p>
            <a:r>
              <a:rPr lang="en-US" sz="2800" dirty="0" smtClean="0"/>
              <a:t>Using basic operation from linear algebra to achieve new sub-space (like PCA)</a:t>
            </a:r>
          </a:p>
          <a:p>
            <a:r>
              <a:rPr lang="en-US" sz="2800" dirty="0" smtClean="0"/>
              <a:t>Remove alignments with spurious vectors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Arc 5"/>
          <p:cNvSpPr/>
          <p:nvPr/>
        </p:nvSpPr>
        <p:spPr>
          <a:xfrm rot="16200000">
            <a:off x="3314701" y="3771898"/>
            <a:ext cx="2895598" cy="4038602"/>
          </a:xfrm>
          <a:prstGeom prst="arc">
            <a:avLst>
              <a:gd name="adj1" fmla="val 17430096"/>
              <a:gd name="adj2" fmla="val 4150862"/>
            </a:avLst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62500" y="4976022"/>
            <a:ext cx="1612061" cy="15985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340940" y="4876800"/>
            <a:ext cx="1421560" cy="16977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610100" y="4419600"/>
            <a:ext cx="152400" cy="2154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16450" y="5830671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ore attribute vector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86501" y="4652856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spurious attribute vector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0400" y="4012168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ormalized data vector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7045" y="4791356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f</a:t>
            </a:r>
            <a:r>
              <a:rPr lang="en-US" sz="2000" dirty="0" smtClean="0">
                <a:solidFill>
                  <a:srgbClr val="7030A0"/>
                </a:solidFill>
              </a:rPr>
              <a:t>eature space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631845" y="4420856"/>
            <a:ext cx="1241305" cy="9428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762499" y="5385126"/>
            <a:ext cx="1165106" cy="11526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06064" y="5791198"/>
            <a:ext cx="175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alignment with sp. </a:t>
            </a:r>
            <a:r>
              <a:rPr lang="en-US" dirty="0" err="1"/>
              <a:t>a</a:t>
            </a:r>
            <a:r>
              <a:rPr lang="en-US" dirty="0" err="1" smtClean="0"/>
              <a:t>ttr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9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Dominoes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t="6049" r="17957" b="5417"/>
          <a:stretch/>
        </p:blipFill>
        <p:spPr>
          <a:xfrm>
            <a:off x="2514600" y="2523602"/>
            <a:ext cx="2053845" cy="2075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6" t="6250" r="17299" b="6697"/>
          <a:stretch/>
        </p:blipFill>
        <p:spPr>
          <a:xfrm>
            <a:off x="4832479" y="2523602"/>
            <a:ext cx="2022127" cy="1971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5587" r="17458" b="5027"/>
          <a:stretch/>
        </p:blipFill>
        <p:spPr>
          <a:xfrm>
            <a:off x="2514600" y="4648200"/>
            <a:ext cx="2097336" cy="2097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6" t="6598" r="18749" b="4862"/>
          <a:stretch/>
        </p:blipFill>
        <p:spPr>
          <a:xfrm>
            <a:off x="4859575" y="4681268"/>
            <a:ext cx="2023790" cy="20642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1087" y="3376850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 classes: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1660" y="551220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OoD</a:t>
            </a:r>
            <a:r>
              <a:rPr lang="en-US" dirty="0" smtClean="0"/>
              <a:t> </a:t>
            </a:r>
            <a:r>
              <a:rPr lang="en-US" dirty="0"/>
              <a:t>classes: </a:t>
            </a:r>
          </a:p>
        </p:txBody>
      </p:sp>
    </p:spTree>
    <p:extLst>
      <p:ext uri="{BB962C8B-B14F-4D97-AF65-F5344CB8AC3E}">
        <p14:creationId xmlns:p14="http://schemas.microsoft.com/office/powerpoint/2010/main" val="340170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Distances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Main classes: [airplane, automobile]</a:t>
            </a:r>
          </a:p>
          <a:p>
            <a:r>
              <a:rPr lang="en-US" sz="2400" dirty="0" smtClean="0"/>
              <a:t>Spurious classes: [0, 1]</a:t>
            </a:r>
          </a:p>
          <a:p>
            <a:r>
              <a:rPr lang="fa-IR" sz="2400" dirty="0" smtClean="0"/>
              <a:t> </a:t>
            </a:r>
            <a:r>
              <a:rPr lang="en-US" sz="2400" dirty="0" smtClean="0"/>
              <a:t>Hard </a:t>
            </a:r>
            <a:r>
              <a:rPr lang="en-US" sz="2400" dirty="0" err="1" smtClean="0"/>
              <a:t>OoD</a:t>
            </a:r>
            <a:r>
              <a:rPr lang="en-US" sz="2400" dirty="0" smtClean="0"/>
              <a:t> class: </a:t>
            </a:r>
            <a:r>
              <a:rPr lang="en-US" sz="2400" b="1" dirty="0" smtClean="0"/>
              <a:t>ship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3124200"/>
            <a:ext cx="3231182" cy="3111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3231181" cy="31117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6400" y="6324600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refinement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9216" y="6324600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refinement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3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dirty="0" smtClean="0"/>
              <a:t>FPR with 95% threshold: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47437"/>
              </p:ext>
            </p:extLst>
          </p:nvPr>
        </p:nvGraphicFramePr>
        <p:xfrm>
          <a:off x="2438400" y="2377418"/>
          <a:ext cx="4572000" cy="14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643729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8373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5396580"/>
                    </a:ext>
                  </a:extLst>
                </a:gridCol>
              </a:tblGrid>
              <a:tr h="3929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OoD</a:t>
                      </a:r>
                      <a:r>
                        <a:rPr lang="en-US" dirty="0" smtClean="0"/>
                        <a:t>: </a:t>
                      </a:r>
                      <a:r>
                        <a:rPr lang="en-US" b="1" dirty="0" smtClean="0"/>
                        <a:t>ship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</a:t>
                      </a:r>
                      <a:r>
                        <a:rPr lang="en-US" baseline="0" dirty="0" smtClean="0"/>
                        <a:t> refinement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refinement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75306"/>
                  </a:ext>
                </a:extLst>
              </a:tr>
              <a:tr h="392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681796"/>
                  </a:ext>
                </a:extLst>
              </a:tr>
              <a:tr h="392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1272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8" y="3882728"/>
            <a:ext cx="4038600" cy="2975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3882728"/>
            <a:ext cx="4071534" cy="299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5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Distances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Main classes: [airplane, automobile]</a:t>
            </a:r>
          </a:p>
          <a:p>
            <a:r>
              <a:rPr lang="en-US" sz="2400" dirty="0" smtClean="0"/>
              <a:t>Spurious classes: [0, 1]</a:t>
            </a:r>
          </a:p>
          <a:p>
            <a:r>
              <a:rPr lang="fa-IR" sz="2400" dirty="0" smtClean="0"/>
              <a:t> </a:t>
            </a:r>
            <a:r>
              <a:rPr lang="en-US" sz="2400" dirty="0" smtClean="0"/>
              <a:t>Hard </a:t>
            </a:r>
            <a:r>
              <a:rPr lang="en-US" sz="2400" dirty="0" err="1" smtClean="0"/>
              <a:t>OoD</a:t>
            </a:r>
            <a:r>
              <a:rPr lang="en-US" sz="2400" dirty="0" smtClean="0"/>
              <a:t> class: </a:t>
            </a:r>
            <a:r>
              <a:rPr lang="en-US" sz="2400" b="1" dirty="0" smtClean="0"/>
              <a:t>truck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6324600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refinement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9216" y="6324600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refinement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69" y="3221737"/>
            <a:ext cx="3222004" cy="3102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1" y="3215935"/>
            <a:ext cx="3228029" cy="31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0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dirty="0" smtClean="0"/>
              <a:t>FPR with 95% threshold: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44410"/>
              </p:ext>
            </p:extLst>
          </p:nvPr>
        </p:nvGraphicFramePr>
        <p:xfrm>
          <a:off x="2438400" y="2377418"/>
          <a:ext cx="4572000" cy="14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643729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8373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5396580"/>
                    </a:ext>
                  </a:extLst>
                </a:gridCol>
              </a:tblGrid>
              <a:tr h="3929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OoD</a:t>
                      </a:r>
                      <a:r>
                        <a:rPr lang="en-US" dirty="0" smtClean="0"/>
                        <a:t>: </a:t>
                      </a:r>
                      <a:r>
                        <a:rPr lang="en-US" b="1" dirty="0" smtClean="0"/>
                        <a:t>truck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Before</a:t>
                      </a:r>
                      <a:r>
                        <a:rPr lang="en-US" baseline="0" dirty="0" smtClean="0"/>
                        <a:t> refinement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 refinement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75306"/>
                  </a:ext>
                </a:extLst>
              </a:tr>
              <a:tr h="392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681796"/>
                  </a:ext>
                </a:extLst>
              </a:tr>
              <a:tr h="392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1272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28910"/>
            <a:ext cx="3733800" cy="275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928910"/>
            <a:ext cx="3750017" cy="27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8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discriminative 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" r="2779" b="7987"/>
          <a:stretch/>
        </p:blipFill>
        <p:spPr>
          <a:xfrm>
            <a:off x="1600200" y="2608776"/>
            <a:ext cx="2666999" cy="39444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371600" y="6629400"/>
            <a:ext cx="2743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3379401"/>
            <a:ext cx="0" cy="3429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63683" y="6444734"/>
            <a:ext cx="13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feature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2974763"/>
            <a:ext cx="12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Sp. feature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95554" y="396240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OoD</a:t>
            </a:r>
            <a:r>
              <a:rPr lang="en-US" sz="2400" dirty="0" smtClean="0"/>
              <a:t> samples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3352801" y="4193233"/>
            <a:ext cx="2142753" cy="144556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 flipV="1">
            <a:off x="3253860" y="3344097"/>
            <a:ext cx="2241694" cy="84913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vs. Discriminative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2971900" cy="47550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0673" y="6284980"/>
            <a:ext cx="2743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53073" y="3034981"/>
            <a:ext cx="0" cy="3429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7974" y="6322975"/>
            <a:ext cx="13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feature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0064" y="2630343"/>
            <a:ext cx="12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Sp. feature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52600"/>
            <a:ext cx="2971900" cy="475504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564615" y="6172200"/>
            <a:ext cx="2743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17015" y="2922201"/>
            <a:ext cx="0" cy="3429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1365" y="6188323"/>
            <a:ext cx="13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feature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3878" y="2517563"/>
            <a:ext cx="12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Sp. feature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0652" y="3839102"/>
            <a:ext cx="1823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  <a:r>
              <a:rPr lang="en-US" sz="2400" dirty="0" smtClean="0"/>
              <a:t>itted distributions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395079" y="3682662"/>
            <a:ext cx="914948" cy="43816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1755" y="4120824"/>
            <a:ext cx="925135" cy="37497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generative models upon large </a:t>
            </a:r>
            <a:r>
              <a:rPr lang="en-US" dirty="0"/>
              <a:t>foundation models (</a:t>
            </a:r>
            <a:r>
              <a:rPr lang="en-US" dirty="0" smtClean="0"/>
              <a:t>e.g. DINO, CLIP, …)</a:t>
            </a:r>
          </a:p>
          <a:p>
            <a:endParaRPr lang="en-US" dirty="0"/>
          </a:p>
          <a:p>
            <a:r>
              <a:rPr lang="en-US" dirty="0" smtClean="0"/>
              <a:t>VLM features are more robust (e.g. attribute correlation)</a:t>
            </a:r>
          </a:p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utilized </a:t>
            </a:r>
            <a:r>
              <a:rPr lang="en-US" dirty="0" smtClean="0"/>
              <a:t>in few-shot settings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Few-shot</a:t>
            </a:r>
            <a:br>
              <a:rPr lang="en-US" dirty="0" smtClean="0"/>
            </a:br>
            <a:r>
              <a:rPr lang="en-US" dirty="0" smtClean="0"/>
              <a:t>face </a:t>
            </a:r>
            <a:r>
              <a:rPr lang="en-US" dirty="0"/>
              <a:t>dataset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403" y="2192606"/>
            <a:ext cx="949484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85" y="2182238"/>
            <a:ext cx="778884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83" y="2183730"/>
            <a:ext cx="65670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45" y="2952844"/>
            <a:ext cx="726578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06" y="2946439"/>
            <a:ext cx="803148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40" y="2967824"/>
            <a:ext cx="789724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19" y="3754042"/>
            <a:ext cx="636494" cy="731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46" y="3759112"/>
            <a:ext cx="548640" cy="73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94" y="3716918"/>
            <a:ext cx="731520" cy="73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r="12661"/>
          <a:stretch/>
        </p:blipFill>
        <p:spPr>
          <a:xfrm>
            <a:off x="8042096" y="4497206"/>
            <a:ext cx="762000" cy="731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94" y="4534330"/>
            <a:ext cx="896893" cy="731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1" r="11757"/>
          <a:stretch/>
        </p:blipFill>
        <p:spPr>
          <a:xfrm>
            <a:off x="7057166" y="4534330"/>
            <a:ext cx="76200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17" y="5307974"/>
            <a:ext cx="877084" cy="73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96" y="5277494"/>
            <a:ext cx="762000" cy="762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52" y="5318055"/>
            <a:ext cx="885859" cy="7315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345" y="6114682"/>
            <a:ext cx="869979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111242"/>
            <a:ext cx="708364" cy="7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98" y="6088262"/>
            <a:ext cx="662556" cy="7315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16554" y="248035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94774" y="389801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29605" y="542682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4877" y="3265527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70530" y="4695301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2563" y="6234499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5725" y="323957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72343" y="25212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2343" y="392090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blond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92445" y="468673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blond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84537" y="5380654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</a:t>
            </a:r>
            <a:endParaRPr lang="en-US" sz="2400" b="1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193123" y="2379396"/>
            <a:ext cx="4098" cy="43395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09138" y="6197558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099403" y="18272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ore feat.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08117" y="1839364"/>
            <a:ext cx="93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p. feat.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Concept: Face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Cosine distance with group prototypes in DINO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8889" r="13333" b="4445"/>
          <a:stretch/>
        </p:blipFill>
        <p:spPr>
          <a:xfrm>
            <a:off x="4876800" y="2743200"/>
            <a:ext cx="3733800" cy="398953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46320" y="3474721"/>
            <a:ext cx="3810000" cy="0"/>
          </a:xfrm>
          <a:prstGeom prst="line">
            <a:avLst/>
          </a:prstGeom>
          <a:ln w="28575">
            <a:solidFill>
              <a:srgbClr val="78E4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46320" y="4038601"/>
            <a:ext cx="3810000" cy="0"/>
          </a:xfrm>
          <a:prstGeom prst="line">
            <a:avLst/>
          </a:prstGeom>
          <a:ln w="28575">
            <a:solidFill>
              <a:srgbClr val="78E4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46320" y="4648201"/>
            <a:ext cx="3810000" cy="0"/>
          </a:xfrm>
          <a:prstGeom prst="line">
            <a:avLst/>
          </a:prstGeom>
          <a:ln w="28575">
            <a:solidFill>
              <a:srgbClr val="78E4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46320" y="5257801"/>
            <a:ext cx="3810000" cy="0"/>
          </a:xfrm>
          <a:prstGeom prst="line">
            <a:avLst/>
          </a:prstGeom>
          <a:ln w="28575">
            <a:solidFill>
              <a:srgbClr val="78E4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76800" y="5806441"/>
            <a:ext cx="3810000" cy="0"/>
          </a:xfrm>
          <a:prstGeom prst="line">
            <a:avLst/>
          </a:prstGeom>
          <a:ln w="28575">
            <a:solidFill>
              <a:srgbClr val="78E4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0848" y="297863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man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0848" y="418416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blond man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00114" y="5902591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bald woman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74119" y="358140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woman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8437" y="4737969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blond woman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00848" y="532387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bald 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4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Concept: Face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Visualized DINO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" t="8731" r="8200" b="6025"/>
          <a:stretch/>
        </p:blipFill>
        <p:spPr>
          <a:xfrm>
            <a:off x="1905000" y="2362200"/>
            <a:ext cx="4495800" cy="441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8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smtClean="0"/>
              <a:t>Concept: Face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12175"/>
            <a:ext cx="8305800" cy="476482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600" dirty="0" smtClean="0"/>
              <a:t>Groups are almost disjoint without any feature refinement!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" t="8731" r="8200" b="6025"/>
          <a:stretch/>
        </p:blipFill>
        <p:spPr>
          <a:xfrm>
            <a:off x="1905000" y="2362200"/>
            <a:ext cx="4495800" cy="441097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286000" y="3962400"/>
            <a:ext cx="1210158" cy="1541999"/>
          </a:xfrm>
          <a:custGeom>
            <a:avLst/>
            <a:gdLst>
              <a:gd name="connsiteX0" fmla="*/ 87070 w 1210158"/>
              <a:gd name="connsiteY0" fmla="*/ 378522 h 1541999"/>
              <a:gd name="connsiteX1" fmla="*/ 233719 w 1210158"/>
              <a:gd name="connsiteY1" fmla="*/ 145609 h 1541999"/>
              <a:gd name="connsiteX2" fmla="*/ 432126 w 1210158"/>
              <a:gd name="connsiteY2" fmla="*/ 42092 h 1541999"/>
              <a:gd name="connsiteX3" fmla="*/ 699545 w 1210158"/>
              <a:gd name="connsiteY3" fmla="*/ 7586 h 1541999"/>
              <a:gd name="connsiteX4" fmla="*/ 906579 w 1210158"/>
              <a:gd name="connsiteY4" fmla="*/ 180115 h 1541999"/>
              <a:gd name="connsiteX5" fmla="*/ 1053228 w 1210158"/>
              <a:gd name="connsiteY5" fmla="*/ 723579 h 1541999"/>
              <a:gd name="connsiteX6" fmla="*/ 1208504 w 1210158"/>
              <a:gd name="connsiteY6" fmla="*/ 1189405 h 1541999"/>
              <a:gd name="connsiteX7" fmla="*/ 949711 w 1210158"/>
              <a:gd name="connsiteY7" fmla="*/ 1465451 h 1541999"/>
              <a:gd name="connsiteX8" fmla="*/ 406247 w 1210158"/>
              <a:gd name="connsiteY8" fmla="*/ 1491330 h 1541999"/>
              <a:gd name="connsiteX9" fmla="*/ 18058 w 1210158"/>
              <a:gd name="connsiteY9" fmla="*/ 844349 h 1541999"/>
              <a:gd name="connsiteX10" fmla="*/ 87070 w 1210158"/>
              <a:gd name="connsiteY10" fmla="*/ 378522 h 154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158" h="1541999">
                <a:moveTo>
                  <a:pt x="87070" y="378522"/>
                </a:moveTo>
                <a:cubicBezTo>
                  <a:pt x="123013" y="262065"/>
                  <a:pt x="176210" y="201681"/>
                  <a:pt x="233719" y="145609"/>
                </a:cubicBezTo>
                <a:cubicBezTo>
                  <a:pt x="291228" y="89537"/>
                  <a:pt x="354488" y="65096"/>
                  <a:pt x="432126" y="42092"/>
                </a:cubicBezTo>
                <a:cubicBezTo>
                  <a:pt x="509764" y="19088"/>
                  <a:pt x="620470" y="-15418"/>
                  <a:pt x="699545" y="7586"/>
                </a:cubicBezTo>
                <a:cubicBezTo>
                  <a:pt x="778620" y="30590"/>
                  <a:pt x="847632" y="60783"/>
                  <a:pt x="906579" y="180115"/>
                </a:cubicBezTo>
                <a:cubicBezTo>
                  <a:pt x="965526" y="299447"/>
                  <a:pt x="1002907" y="555364"/>
                  <a:pt x="1053228" y="723579"/>
                </a:cubicBezTo>
                <a:cubicBezTo>
                  <a:pt x="1103549" y="891794"/>
                  <a:pt x="1225757" y="1065760"/>
                  <a:pt x="1208504" y="1189405"/>
                </a:cubicBezTo>
                <a:cubicBezTo>
                  <a:pt x="1191251" y="1313050"/>
                  <a:pt x="1083420" y="1415130"/>
                  <a:pt x="949711" y="1465451"/>
                </a:cubicBezTo>
                <a:cubicBezTo>
                  <a:pt x="816002" y="1515772"/>
                  <a:pt x="561522" y="1594847"/>
                  <a:pt x="406247" y="1491330"/>
                </a:cubicBezTo>
                <a:cubicBezTo>
                  <a:pt x="250972" y="1387813"/>
                  <a:pt x="74130" y="1026942"/>
                  <a:pt x="18058" y="844349"/>
                </a:cubicBezTo>
                <a:cubicBezTo>
                  <a:pt x="-38014" y="661757"/>
                  <a:pt x="51127" y="494979"/>
                  <a:pt x="87070" y="378522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672771" y="2611661"/>
            <a:ext cx="1105618" cy="1225680"/>
          </a:xfrm>
          <a:custGeom>
            <a:avLst/>
            <a:gdLst>
              <a:gd name="connsiteX0" fmla="*/ 329221 w 1105618"/>
              <a:gd name="connsiteY0" fmla="*/ 1166709 h 1225680"/>
              <a:gd name="connsiteX1" fmla="*/ 622520 w 1105618"/>
              <a:gd name="connsiteY1" fmla="*/ 1201214 h 1225680"/>
              <a:gd name="connsiteX2" fmla="*/ 976203 w 1105618"/>
              <a:gd name="connsiteY2" fmla="*/ 1089071 h 1225680"/>
              <a:gd name="connsiteX3" fmla="*/ 1105599 w 1105618"/>
              <a:gd name="connsiteY3" fmla="*/ 804399 h 1225680"/>
              <a:gd name="connsiteX4" fmla="*/ 984829 w 1105618"/>
              <a:gd name="connsiteY4" fmla="*/ 235056 h 1225680"/>
              <a:gd name="connsiteX5" fmla="*/ 855433 w 1105618"/>
              <a:gd name="connsiteY5" fmla="*/ 2143 h 1225680"/>
              <a:gd name="connsiteX6" fmla="*/ 225704 w 1105618"/>
              <a:gd name="connsiteY6" fmla="*/ 148792 h 1225680"/>
              <a:gd name="connsiteX7" fmla="*/ 1418 w 1105618"/>
              <a:gd name="connsiteY7" fmla="*/ 614618 h 1225680"/>
              <a:gd name="connsiteX8" fmla="*/ 329221 w 1105618"/>
              <a:gd name="connsiteY8" fmla="*/ 1166709 h 122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618" h="1225680">
                <a:moveTo>
                  <a:pt x="329221" y="1166709"/>
                </a:moveTo>
                <a:cubicBezTo>
                  <a:pt x="432738" y="1264475"/>
                  <a:pt x="514690" y="1214154"/>
                  <a:pt x="622520" y="1201214"/>
                </a:cubicBezTo>
                <a:cubicBezTo>
                  <a:pt x="730350" y="1188274"/>
                  <a:pt x="895690" y="1155207"/>
                  <a:pt x="976203" y="1089071"/>
                </a:cubicBezTo>
                <a:cubicBezTo>
                  <a:pt x="1056716" y="1022935"/>
                  <a:pt x="1104161" y="946735"/>
                  <a:pt x="1105599" y="804399"/>
                </a:cubicBezTo>
                <a:cubicBezTo>
                  <a:pt x="1107037" y="662063"/>
                  <a:pt x="1026523" y="368765"/>
                  <a:pt x="984829" y="235056"/>
                </a:cubicBezTo>
                <a:cubicBezTo>
                  <a:pt x="943135" y="101347"/>
                  <a:pt x="981954" y="16520"/>
                  <a:pt x="855433" y="2143"/>
                </a:cubicBezTo>
                <a:cubicBezTo>
                  <a:pt x="728912" y="-12234"/>
                  <a:pt x="368040" y="46713"/>
                  <a:pt x="225704" y="148792"/>
                </a:cubicBezTo>
                <a:cubicBezTo>
                  <a:pt x="83368" y="250871"/>
                  <a:pt x="-12959" y="446403"/>
                  <a:pt x="1418" y="614618"/>
                </a:cubicBezTo>
                <a:cubicBezTo>
                  <a:pt x="15795" y="782833"/>
                  <a:pt x="225704" y="1068943"/>
                  <a:pt x="329221" y="1166709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806316" y="2573303"/>
            <a:ext cx="1009986" cy="1561674"/>
          </a:xfrm>
          <a:custGeom>
            <a:avLst/>
            <a:gdLst>
              <a:gd name="connsiteX0" fmla="*/ 6559 w 1009986"/>
              <a:gd name="connsiteY0" fmla="*/ 169897 h 1561674"/>
              <a:gd name="connsiteX1" fmla="*/ 84197 w 1009986"/>
              <a:gd name="connsiteY1" fmla="*/ 566712 h 1561674"/>
              <a:gd name="connsiteX2" fmla="*/ 58318 w 1009986"/>
              <a:gd name="connsiteY2" fmla="*/ 1205067 h 1561674"/>
              <a:gd name="connsiteX3" fmla="*/ 161835 w 1009986"/>
              <a:gd name="connsiteY3" fmla="*/ 1489739 h 1561674"/>
              <a:gd name="connsiteX4" fmla="*/ 593156 w 1009986"/>
              <a:gd name="connsiteY4" fmla="*/ 1524244 h 1561674"/>
              <a:gd name="connsiteX5" fmla="*/ 989971 w 1009986"/>
              <a:gd name="connsiteY5" fmla="*/ 1023912 h 1561674"/>
              <a:gd name="connsiteX6" fmla="*/ 938212 w 1009986"/>
              <a:gd name="connsiteY6" fmla="*/ 394184 h 1561674"/>
              <a:gd name="connsiteX7" fmla="*/ 826069 w 1009986"/>
              <a:gd name="connsiteY7" fmla="*/ 126765 h 1561674"/>
              <a:gd name="connsiteX8" fmla="*/ 437880 w 1009986"/>
              <a:gd name="connsiteY8" fmla="*/ 14622 h 1561674"/>
              <a:gd name="connsiteX9" fmla="*/ 179088 w 1009986"/>
              <a:gd name="connsiteY9" fmla="*/ 5995 h 1561674"/>
              <a:gd name="connsiteX10" fmla="*/ 23812 w 1009986"/>
              <a:gd name="connsiteY10" fmla="*/ 57754 h 1561674"/>
              <a:gd name="connsiteX11" fmla="*/ 6559 w 1009986"/>
              <a:gd name="connsiteY11" fmla="*/ 169897 h 156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9986" h="1561674">
                <a:moveTo>
                  <a:pt x="6559" y="169897"/>
                </a:moveTo>
                <a:cubicBezTo>
                  <a:pt x="16623" y="254723"/>
                  <a:pt x="75570" y="394184"/>
                  <a:pt x="84197" y="566712"/>
                </a:cubicBezTo>
                <a:cubicBezTo>
                  <a:pt x="92824" y="739240"/>
                  <a:pt x="45378" y="1051229"/>
                  <a:pt x="58318" y="1205067"/>
                </a:cubicBezTo>
                <a:cubicBezTo>
                  <a:pt x="71258" y="1358905"/>
                  <a:pt x="72695" y="1436543"/>
                  <a:pt x="161835" y="1489739"/>
                </a:cubicBezTo>
                <a:cubicBezTo>
                  <a:pt x="250975" y="1542935"/>
                  <a:pt x="455133" y="1601882"/>
                  <a:pt x="593156" y="1524244"/>
                </a:cubicBezTo>
                <a:cubicBezTo>
                  <a:pt x="731179" y="1446606"/>
                  <a:pt x="932462" y="1212255"/>
                  <a:pt x="989971" y="1023912"/>
                </a:cubicBezTo>
                <a:cubicBezTo>
                  <a:pt x="1047480" y="835569"/>
                  <a:pt x="965529" y="543709"/>
                  <a:pt x="938212" y="394184"/>
                </a:cubicBezTo>
                <a:cubicBezTo>
                  <a:pt x="910895" y="244659"/>
                  <a:pt x="909458" y="190025"/>
                  <a:pt x="826069" y="126765"/>
                </a:cubicBezTo>
                <a:cubicBezTo>
                  <a:pt x="742680" y="63505"/>
                  <a:pt x="545710" y="34750"/>
                  <a:pt x="437880" y="14622"/>
                </a:cubicBezTo>
                <a:cubicBezTo>
                  <a:pt x="330050" y="-5506"/>
                  <a:pt x="248099" y="-1194"/>
                  <a:pt x="179088" y="5995"/>
                </a:cubicBezTo>
                <a:cubicBezTo>
                  <a:pt x="110077" y="13184"/>
                  <a:pt x="52567" y="30437"/>
                  <a:pt x="23812" y="57754"/>
                </a:cubicBezTo>
                <a:cubicBezTo>
                  <a:pt x="-4943" y="85071"/>
                  <a:pt x="-3505" y="85071"/>
                  <a:pt x="6559" y="169897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521178" y="5216159"/>
            <a:ext cx="831084" cy="1231675"/>
          </a:xfrm>
          <a:custGeom>
            <a:avLst/>
            <a:gdLst>
              <a:gd name="connsiteX0" fmla="*/ 679886 w 831084"/>
              <a:gd name="connsiteY0" fmla="*/ 2822 h 1231675"/>
              <a:gd name="connsiteX1" fmla="*/ 783403 w 831084"/>
              <a:gd name="connsiteY1" fmla="*/ 175350 h 1231675"/>
              <a:gd name="connsiteX2" fmla="*/ 800656 w 831084"/>
              <a:gd name="connsiteY2" fmla="*/ 563539 h 1231675"/>
              <a:gd name="connsiteX3" fmla="*/ 809282 w 831084"/>
              <a:gd name="connsiteY3" fmla="*/ 1055245 h 1231675"/>
              <a:gd name="connsiteX4" fmla="*/ 490105 w 831084"/>
              <a:gd name="connsiteY4" fmla="*/ 1210520 h 1231675"/>
              <a:gd name="connsiteX5" fmla="*/ 50158 w 831084"/>
              <a:gd name="connsiteY5" fmla="*/ 1158762 h 1231675"/>
              <a:gd name="connsiteX6" fmla="*/ 24279 w 831084"/>
              <a:gd name="connsiteY6" fmla="*/ 563539 h 1231675"/>
              <a:gd name="connsiteX7" fmla="*/ 179554 w 831084"/>
              <a:gd name="connsiteY7" fmla="*/ 106339 h 1231675"/>
              <a:gd name="connsiteX8" fmla="*/ 679886 w 831084"/>
              <a:gd name="connsiteY8" fmla="*/ 2822 h 123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084" h="1231675">
                <a:moveTo>
                  <a:pt x="679886" y="2822"/>
                </a:moveTo>
                <a:cubicBezTo>
                  <a:pt x="780527" y="14324"/>
                  <a:pt x="763275" y="81897"/>
                  <a:pt x="783403" y="175350"/>
                </a:cubicBezTo>
                <a:cubicBezTo>
                  <a:pt x="803531" y="268803"/>
                  <a:pt x="796343" y="416890"/>
                  <a:pt x="800656" y="563539"/>
                </a:cubicBezTo>
                <a:cubicBezTo>
                  <a:pt x="804969" y="710188"/>
                  <a:pt x="861040" y="947415"/>
                  <a:pt x="809282" y="1055245"/>
                </a:cubicBezTo>
                <a:cubicBezTo>
                  <a:pt x="757524" y="1163075"/>
                  <a:pt x="616626" y="1193267"/>
                  <a:pt x="490105" y="1210520"/>
                </a:cubicBezTo>
                <a:cubicBezTo>
                  <a:pt x="363584" y="1227773"/>
                  <a:pt x="127796" y="1266592"/>
                  <a:pt x="50158" y="1158762"/>
                </a:cubicBezTo>
                <a:cubicBezTo>
                  <a:pt x="-27480" y="1050932"/>
                  <a:pt x="2713" y="738943"/>
                  <a:pt x="24279" y="563539"/>
                </a:cubicBezTo>
                <a:cubicBezTo>
                  <a:pt x="45845" y="388135"/>
                  <a:pt x="71724" y="199792"/>
                  <a:pt x="179554" y="106339"/>
                </a:cubicBezTo>
                <a:cubicBezTo>
                  <a:pt x="287384" y="12886"/>
                  <a:pt x="579245" y="-8680"/>
                  <a:pt x="679886" y="2822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384928" y="4714323"/>
            <a:ext cx="945641" cy="1181816"/>
          </a:xfrm>
          <a:custGeom>
            <a:avLst/>
            <a:gdLst>
              <a:gd name="connsiteX0" fmla="*/ 14544 w 945641"/>
              <a:gd name="connsiteY0" fmla="*/ 133722 h 1181816"/>
              <a:gd name="connsiteX1" fmla="*/ 428612 w 945641"/>
              <a:gd name="connsiteY1" fmla="*/ 4326 h 1181816"/>
              <a:gd name="connsiteX2" fmla="*/ 790921 w 945641"/>
              <a:gd name="connsiteY2" fmla="*/ 64711 h 1181816"/>
              <a:gd name="connsiteX3" fmla="*/ 868559 w 945641"/>
              <a:gd name="connsiteY3" fmla="*/ 383888 h 1181816"/>
              <a:gd name="connsiteX4" fmla="*/ 937570 w 945641"/>
              <a:gd name="connsiteY4" fmla="*/ 754824 h 1181816"/>
              <a:gd name="connsiteX5" fmla="*/ 670151 w 945641"/>
              <a:gd name="connsiteY5" fmla="*/ 1048122 h 1181816"/>
              <a:gd name="connsiteX6" fmla="*/ 256083 w 945641"/>
              <a:gd name="connsiteY6" fmla="*/ 1168892 h 1181816"/>
              <a:gd name="connsiteX7" fmla="*/ 187072 w 945641"/>
              <a:gd name="connsiteY7" fmla="*/ 754824 h 1181816"/>
              <a:gd name="connsiteX8" fmla="*/ 100808 w 945641"/>
              <a:gd name="connsiteY8" fmla="*/ 461526 h 1181816"/>
              <a:gd name="connsiteX9" fmla="*/ 14544 w 945641"/>
              <a:gd name="connsiteY9" fmla="*/ 133722 h 118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641" h="1181816">
                <a:moveTo>
                  <a:pt x="14544" y="133722"/>
                </a:moveTo>
                <a:cubicBezTo>
                  <a:pt x="69178" y="57522"/>
                  <a:pt x="299216" y="15828"/>
                  <a:pt x="428612" y="4326"/>
                </a:cubicBezTo>
                <a:cubicBezTo>
                  <a:pt x="558008" y="-7176"/>
                  <a:pt x="717596" y="1451"/>
                  <a:pt x="790921" y="64711"/>
                </a:cubicBezTo>
                <a:cubicBezTo>
                  <a:pt x="864246" y="127971"/>
                  <a:pt x="844118" y="268869"/>
                  <a:pt x="868559" y="383888"/>
                </a:cubicBezTo>
                <a:cubicBezTo>
                  <a:pt x="893000" y="498907"/>
                  <a:pt x="970638" y="644118"/>
                  <a:pt x="937570" y="754824"/>
                </a:cubicBezTo>
                <a:cubicBezTo>
                  <a:pt x="904502" y="865530"/>
                  <a:pt x="783732" y="979111"/>
                  <a:pt x="670151" y="1048122"/>
                </a:cubicBezTo>
                <a:cubicBezTo>
                  <a:pt x="556570" y="1117133"/>
                  <a:pt x="336596" y="1217775"/>
                  <a:pt x="256083" y="1168892"/>
                </a:cubicBezTo>
                <a:cubicBezTo>
                  <a:pt x="175570" y="1120009"/>
                  <a:pt x="212951" y="872718"/>
                  <a:pt x="187072" y="754824"/>
                </a:cubicBezTo>
                <a:cubicBezTo>
                  <a:pt x="161193" y="636930"/>
                  <a:pt x="126687" y="562168"/>
                  <a:pt x="100808" y="461526"/>
                </a:cubicBezTo>
                <a:cubicBezTo>
                  <a:pt x="74929" y="360885"/>
                  <a:pt x="-40090" y="209922"/>
                  <a:pt x="14544" y="133722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075960" y="5209181"/>
            <a:ext cx="1227635" cy="1301338"/>
          </a:xfrm>
          <a:custGeom>
            <a:avLst/>
            <a:gdLst>
              <a:gd name="connsiteX0" fmla="*/ 13625 w 1227635"/>
              <a:gd name="connsiteY0" fmla="*/ 932827 h 1301338"/>
              <a:gd name="connsiteX1" fmla="*/ 177527 w 1227635"/>
              <a:gd name="connsiteY1" fmla="*/ 501506 h 1301338"/>
              <a:gd name="connsiteX2" fmla="*/ 384561 w 1227635"/>
              <a:gd name="connsiteY2" fmla="*/ 147823 h 1301338"/>
              <a:gd name="connsiteX3" fmla="*/ 669232 w 1227635"/>
              <a:gd name="connsiteY3" fmla="*/ 1174 h 1301338"/>
              <a:gd name="connsiteX4" fmla="*/ 1091927 w 1227635"/>
              <a:gd name="connsiteY4" fmla="*/ 216834 h 1301338"/>
              <a:gd name="connsiteX5" fmla="*/ 1221323 w 1227635"/>
              <a:gd name="connsiteY5" fmla="*/ 656781 h 1301338"/>
              <a:gd name="connsiteX6" fmla="*/ 928025 w 1227635"/>
              <a:gd name="connsiteY6" fmla="*/ 1200245 h 1301338"/>
              <a:gd name="connsiteX7" fmla="*/ 220659 w 1227635"/>
              <a:gd name="connsiteY7" fmla="*/ 1295136 h 1301338"/>
              <a:gd name="connsiteX8" fmla="*/ 30878 w 1227635"/>
              <a:gd name="connsiteY8" fmla="*/ 1113981 h 1301338"/>
              <a:gd name="connsiteX9" fmla="*/ 13625 w 1227635"/>
              <a:gd name="connsiteY9" fmla="*/ 932827 h 130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7635" h="1301338">
                <a:moveTo>
                  <a:pt x="13625" y="932827"/>
                </a:moveTo>
                <a:cubicBezTo>
                  <a:pt x="38067" y="830748"/>
                  <a:pt x="115704" y="632340"/>
                  <a:pt x="177527" y="501506"/>
                </a:cubicBezTo>
                <a:cubicBezTo>
                  <a:pt x="239350" y="370672"/>
                  <a:pt x="302610" y="231212"/>
                  <a:pt x="384561" y="147823"/>
                </a:cubicBezTo>
                <a:cubicBezTo>
                  <a:pt x="466512" y="64434"/>
                  <a:pt x="551338" y="-10328"/>
                  <a:pt x="669232" y="1174"/>
                </a:cubicBezTo>
                <a:cubicBezTo>
                  <a:pt x="787126" y="12676"/>
                  <a:pt x="999912" y="107566"/>
                  <a:pt x="1091927" y="216834"/>
                </a:cubicBezTo>
                <a:cubicBezTo>
                  <a:pt x="1183942" y="326102"/>
                  <a:pt x="1248640" y="492879"/>
                  <a:pt x="1221323" y="656781"/>
                </a:cubicBezTo>
                <a:cubicBezTo>
                  <a:pt x="1194006" y="820683"/>
                  <a:pt x="1094802" y="1093853"/>
                  <a:pt x="928025" y="1200245"/>
                </a:cubicBezTo>
                <a:cubicBezTo>
                  <a:pt x="761248" y="1306637"/>
                  <a:pt x="370183" y="1309513"/>
                  <a:pt x="220659" y="1295136"/>
                </a:cubicBezTo>
                <a:cubicBezTo>
                  <a:pt x="71135" y="1280759"/>
                  <a:pt x="62508" y="1177241"/>
                  <a:pt x="30878" y="1113981"/>
                </a:cubicBezTo>
                <a:cubicBezTo>
                  <a:pt x="-752" y="1050721"/>
                  <a:pt x="-10817" y="1034906"/>
                  <a:pt x="13625" y="932827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7883" y="298480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man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832" y="431029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blond man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28876" y="43027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bald man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4567687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bald woman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0559" y="570978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woman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5657" y="6003538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blond woman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2092748" y="3169474"/>
            <a:ext cx="4980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751999" y="4071791"/>
            <a:ext cx="184721" cy="290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54342" y="4594126"/>
            <a:ext cx="606638" cy="32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</p:cNvCxnSpPr>
          <p:nvPr/>
        </p:nvCxnSpPr>
        <p:spPr>
          <a:xfrm flipV="1">
            <a:off x="2175036" y="5970021"/>
            <a:ext cx="1218283" cy="218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30569" y="4782055"/>
            <a:ext cx="1053788" cy="171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</p:cNvCxnSpPr>
          <p:nvPr/>
        </p:nvCxnSpPr>
        <p:spPr>
          <a:xfrm flipH="1" flipV="1">
            <a:off x="6360419" y="5865918"/>
            <a:ext cx="470140" cy="28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8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Extract </a:t>
            </a:r>
            <a:r>
              <a:rPr lang="en-US" dirty="0" err="1" smtClean="0"/>
              <a:t>embeddings</a:t>
            </a:r>
            <a:r>
              <a:rPr lang="en-US" dirty="0" smtClean="0"/>
              <a:t> with FMs</a:t>
            </a:r>
          </a:p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Confidence-aware group discovery</a:t>
            </a:r>
          </a:p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Feature refinement</a:t>
            </a:r>
          </a:p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Metric-based classification</a:t>
            </a:r>
          </a:p>
          <a:p>
            <a:pPr marL="624078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5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3120</TotalTime>
  <Words>399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Georgia</vt:lpstr>
      <vt:lpstr>Urban</vt:lpstr>
      <vt:lpstr>OoD Spurious Robustness with Foundation Models</vt:lpstr>
      <vt:lpstr>Motivation</vt:lpstr>
      <vt:lpstr>Generative vs. Discriminative</vt:lpstr>
      <vt:lpstr>Foundation Models</vt:lpstr>
      <vt:lpstr>Proof of Concept</vt:lpstr>
      <vt:lpstr>Proof of Concept: Face Dataset</vt:lpstr>
      <vt:lpstr>Proof of Concept: Face Dataset</vt:lpstr>
      <vt:lpstr>Proof of Concept: Face Dataset</vt:lpstr>
      <vt:lpstr>Proposed Procedure</vt:lpstr>
      <vt:lpstr>Group Discovery</vt:lpstr>
      <vt:lpstr>Feature Refinement</vt:lpstr>
      <vt:lpstr>Feature Refinement</vt:lpstr>
      <vt:lpstr>Case Study</vt:lpstr>
      <vt:lpstr>Histogram of Distances</vt:lpstr>
      <vt:lpstr>Accuracy</vt:lpstr>
      <vt:lpstr>Histogram of Distances</vt:lpstr>
      <vt:lpstr>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Technical Presentations Dr. Fotowat Ahmadi</dc:title>
  <dc:creator>H Hasani</dc:creator>
  <cp:lastModifiedBy>H. Hasani</cp:lastModifiedBy>
  <cp:revision>468</cp:revision>
  <dcterms:created xsi:type="dcterms:W3CDTF">2006-08-16T00:00:00Z</dcterms:created>
  <dcterms:modified xsi:type="dcterms:W3CDTF">2024-02-22T20:19:52Z</dcterms:modified>
</cp:coreProperties>
</file>