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2" r:id="rId3"/>
    <p:sldId id="263" r:id="rId4"/>
    <p:sldId id="264" r:id="rId5"/>
    <p:sldId id="265" r:id="rId6"/>
    <p:sldId id="261" r:id="rId7"/>
    <p:sldId id="266" r:id="rId8"/>
    <p:sldId id="267" r:id="rId9"/>
    <p:sldId id="268" r:id="rId10"/>
    <p:sldId id="257" r:id="rId11"/>
    <p:sldId id="258" r:id="rId12"/>
    <p:sldId id="269" r:id="rId13"/>
    <p:sldId id="256" r:id="rId14"/>
    <p:sldId id="277" r:id="rId15"/>
    <p:sldId id="278"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670EAD-C054-44C5-9C98-9D221E1D991E}" type="doc">
      <dgm:prSet loTypeId="urn:microsoft.com/office/officeart/2008/layout/LinedList" loCatId="list" qsTypeId="urn:microsoft.com/office/officeart/2005/8/quickstyle/simple1" qsCatId="simple" csTypeId="urn:microsoft.com/office/officeart/2018/5/colors/Iconchunking_neutralicon_accent4_2" csCatId="accent4" phldr="1"/>
      <dgm:spPr/>
      <dgm:t>
        <a:bodyPr/>
        <a:lstStyle/>
        <a:p>
          <a:endParaRPr lang="en-US"/>
        </a:p>
      </dgm:t>
    </dgm:pt>
    <dgm:pt modelId="{1F8A49C0-7F49-4086-AB37-A077CDF349BF}">
      <dgm:prSet/>
      <dgm:spPr/>
      <dgm:t>
        <a:bodyPr/>
        <a:lstStyle/>
        <a:p>
          <a:pPr>
            <a:lnSpc>
              <a:spcPct val="100000"/>
            </a:lnSpc>
          </a:pPr>
          <a:r>
            <a:rPr lang="tr-TR" b="1"/>
            <a:t>İlk olarak iki adet girişimiz var </a:t>
          </a:r>
          <a:r>
            <a:rPr lang="en-US" b="1"/>
            <a:t>,</a:t>
          </a:r>
          <a:r>
            <a:rPr lang="tr-TR" b="1"/>
            <a:t> her giriş 6 bit içeriyor</a:t>
          </a:r>
          <a:r>
            <a:rPr lang="en-US" b="1"/>
            <a:t>,</a:t>
          </a:r>
          <a:r>
            <a:rPr lang="tr-TR" b="1"/>
            <a:t> bu da bir girişin  0 – 63 arasındaki sayıları kullanmamızı sağlıyor çünkü maksimum bit saysı 13 bit ve maksimum sonuç 4 basamklı olacak </a:t>
          </a:r>
          <a:r>
            <a:rPr lang="en-US" b="1"/>
            <a:t>.</a:t>
          </a:r>
          <a:endParaRPr lang="en-US"/>
        </a:p>
      </dgm:t>
    </dgm:pt>
    <dgm:pt modelId="{1528050C-CD8D-40F6-AB3A-4CD4CB66291C}" type="parTrans" cxnId="{5664397E-F654-42D5-BCFE-174E7C201EE5}">
      <dgm:prSet/>
      <dgm:spPr/>
      <dgm:t>
        <a:bodyPr/>
        <a:lstStyle/>
        <a:p>
          <a:endParaRPr lang="en-US"/>
        </a:p>
      </dgm:t>
    </dgm:pt>
    <dgm:pt modelId="{CDF80F29-6ACC-43A7-A1BD-C597CF8F32EA}" type="sibTrans" cxnId="{5664397E-F654-42D5-BCFE-174E7C201EE5}">
      <dgm:prSet/>
      <dgm:spPr/>
      <dgm:t>
        <a:bodyPr/>
        <a:lstStyle/>
        <a:p>
          <a:pPr>
            <a:lnSpc>
              <a:spcPct val="100000"/>
            </a:lnSpc>
          </a:pPr>
          <a:endParaRPr lang="en-US"/>
        </a:p>
      </dgm:t>
    </dgm:pt>
    <dgm:pt modelId="{031F855D-08B0-4A93-94AB-62F673CCAA8A}">
      <dgm:prSet/>
      <dgm:spPr/>
      <dgm:t>
        <a:bodyPr/>
        <a:lstStyle/>
        <a:p>
          <a:pPr>
            <a:lnSpc>
              <a:spcPct val="100000"/>
            </a:lnSpc>
          </a:pPr>
          <a:r>
            <a:rPr lang="tr-TR" b="1"/>
            <a:t>Sayıları girdiğimizde temel aritmetik işlemlere yönlendirilir  ve bu dört artimatik işlemler  aynı zamanda sonuçları çıkartıyor</a:t>
          </a:r>
          <a:r>
            <a:rPr lang="en-US" b="1"/>
            <a:t>.</a:t>
          </a:r>
          <a:r>
            <a:rPr lang="tr-TR" b="1"/>
            <a:t>    </a:t>
          </a:r>
          <a:endParaRPr lang="en-US"/>
        </a:p>
      </dgm:t>
    </dgm:pt>
    <dgm:pt modelId="{651F2AD7-20E7-4C8D-A093-EB190AB05815}" type="parTrans" cxnId="{132BC020-0B20-4674-A5FE-0483A74DEAAB}">
      <dgm:prSet/>
      <dgm:spPr/>
      <dgm:t>
        <a:bodyPr/>
        <a:lstStyle/>
        <a:p>
          <a:endParaRPr lang="en-US"/>
        </a:p>
      </dgm:t>
    </dgm:pt>
    <dgm:pt modelId="{60101C49-078D-455F-A650-BF3D52EAFA2A}" type="sibTrans" cxnId="{132BC020-0B20-4674-A5FE-0483A74DEAAB}">
      <dgm:prSet/>
      <dgm:spPr/>
      <dgm:t>
        <a:bodyPr/>
        <a:lstStyle/>
        <a:p>
          <a:pPr>
            <a:lnSpc>
              <a:spcPct val="100000"/>
            </a:lnSpc>
          </a:pPr>
          <a:endParaRPr lang="en-US"/>
        </a:p>
      </dgm:t>
    </dgm:pt>
    <dgm:pt modelId="{4424786B-11DB-4973-8124-94C4AA4FDD39}">
      <dgm:prSet/>
      <dgm:spPr/>
      <dgm:t>
        <a:bodyPr/>
        <a:lstStyle/>
        <a:p>
          <a:pPr>
            <a:lnSpc>
              <a:spcPct val="100000"/>
            </a:lnSpc>
          </a:pPr>
          <a:endParaRPr lang="en-US" dirty="0"/>
        </a:p>
      </dgm:t>
    </dgm:pt>
    <dgm:pt modelId="{4BFE6F26-491B-4C04-8C46-E780E75FEBCA}" type="parTrans" cxnId="{BD068F4D-6BDC-4B12-8086-9FF3650C71ED}">
      <dgm:prSet/>
      <dgm:spPr/>
      <dgm:t>
        <a:bodyPr/>
        <a:lstStyle/>
        <a:p>
          <a:endParaRPr lang="en-US"/>
        </a:p>
      </dgm:t>
    </dgm:pt>
    <dgm:pt modelId="{FF366023-9A38-404B-A837-347D58C84616}" type="sibTrans" cxnId="{BD068F4D-6BDC-4B12-8086-9FF3650C71ED}">
      <dgm:prSet/>
      <dgm:spPr/>
      <dgm:t>
        <a:bodyPr/>
        <a:lstStyle/>
        <a:p>
          <a:endParaRPr lang="en-US"/>
        </a:p>
      </dgm:t>
    </dgm:pt>
    <dgm:pt modelId="{8E18EFFA-F757-496A-85F0-92669A92E45E}" type="pres">
      <dgm:prSet presAssocID="{17670EAD-C054-44C5-9C98-9D221E1D991E}" presName="vert0" presStyleCnt="0">
        <dgm:presLayoutVars>
          <dgm:dir/>
          <dgm:animOne val="branch"/>
          <dgm:animLvl val="lvl"/>
        </dgm:presLayoutVars>
      </dgm:prSet>
      <dgm:spPr/>
    </dgm:pt>
    <dgm:pt modelId="{58DF3F3E-90F3-49C5-A768-46817B613CF5}" type="pres">
      <dgm:prSet presAssocID="{1F8A49C0-7F49-4086-AB37-A077CDF349BF}" presName="thickLine" presStyleLbl="alignNode1" presStyleIdx="0" presStyleCnt="3"/>
      <dgm:spPr/>
    </dgm:pt>
    <dgm:pt modelId="{D101147B-C989-4974-9F8D-0213E5E59B3C}" type="pres">
      <dgm:prSet presAssocID="{1F8A49C0-7F49-4086-AB37-A077CDF349BF}" presName="horz1" presStyleCnt="0"/>
      <dgm:spPr/>
    </dgm:pt>
    <dgm:pt modelId="{87F3B018-A2D9-46A1-8005-D847DF1865E4}" type="pres">
      <dgm:prSet presAssocID="{1F8A49C0-7F49-4086-AB37-A077CDF349BF}" presName="tx1" presStyleLbl="revTx" presStyleIdx="0" presStyleCnt="3"/>
      <dgm:spPr/>
    </dgm:pt>
    <dgm:pt modelId="{FA14B6E3-3B0E-4A44-8A29-1A49EBBFAA7D}" type="pres">
      <dgm:prSet presAssocID="{1F8A49C0-7F49-4086-AB37-A077CDF349BF}" presName="vert1" presStyleCnt="0"/>
      <dgm:spPr/>
    </dgm:pt>
    <dgm:pt modelId="{C1C8EBA9-DAC0-4811-82AE-D89611FBC688}" type="pres">
      <dgm:prSet presAssocID="{031F855D-08B0-4A93-94AB-62F673CCAA8A}" presName="thickLine" presStyleLbl="alignNode1" presStyleIdx="1" presStyleCnt="3"/>
      <dgm:spPr/>
    </dgm:pt>
    <dgm:pt modelId="{420615B4-CEF7-41D7-B3F3-1C26D337D16B}" type="pres">
      <dgm:prSet presAssocID="{031F855D-08B0-4A93-94AB-62F673CCAA8A}" presName="horz1" presStyleCnt="0"/>
      <dgm:spPr/>
    </dgm:pt>
    <dgm:pt modelId="{5BBB66DC-5713-4DDB-AE27-0ADB9522F8D2}" type="pres">
      <dgm:prSet presAssocID="{031F855D-08B0-4A93-94AB-62F673CCAA8A}" presName="tx1" presStyleLbl="revTx" presStyleIdx="1" presStyleCnt="3"/>
      <dgm:spPr/>
    </dgm:pt>
    <dgm:pt modelId="{76463F67-4BCD-4110-B0FF-19433937434A}" type="pres">
      <dgm:prSet presAssocID="{031F855D-08B0-4A93-94AB-62F673CCAA8A}" presName="vert1" presStyleCnt="0"/>
      <dgm:spPr/>
    </dgm:pt>
    <dgm:pt modelId="{4387F412-1CF1-4B85-8ED3-175614800B8C}" type="pres">
      <dgm:prSet presAssocID="{4424786B-11DB-4973-8124-94C4AA4FDD39}" presName="thickLine" presStyleLbl="alignNode1" presStyleIdx="2" presStyleCnt="3" custLinFactY="100000" custLinFactNeighborX="350" custLinFactNeighborY="107462"/>
      <dgm:spPr/>
    </dgm:pt>
    <dgm:pt modelId="{6AB4DB16-5644-4092-A019-E116D3D887B5}" type="pres">
      <dgm:prSet presAssocID="{4424786B-11DB-4973-8124-94C4AA4FDD39}" presName="horz1" presStyleCnt="0"/>
      <dgm:spPr/>
    </dgm:pt>
    <dgm:pt modelId="{0AF3726A-62FC-4673-801E-D9EA6B82A2FD}" type="pres">
      <dgm:prSet presAssocID="{4424786B-11DB-4973-8124-94C4AA4FDD39}" presName="tx1" presStyleLbl="revTx" presStyleIdx="2" presStyleCnt="3"/>
      <dgm:spPr/>
    </dgm:pt>
    <dgm:pt modelId="{B194D91D-7F18-4E33-81C6-BDB69396CA8B}" type="pres">
      <dgm:prSet presAssocID="{4424786B-11DB-4973-8124-94C4AA4FDD39}" presName="vert1" presStyleCnt="0"/>
      <dgm:spPr/>
    </dgm:pt>
  </dgm:ptLst>
  <dgm:cxnLst>
    <dgm:cxn modelId="{132BC020-0B20-4674-A5FE-0483A74DEAAB}" srcId="{17670EAD-C054-44C5-9C98-9D221E1D991E}" destId="{031F855D-08B0-4A93-94AB-62F673CCAA8A}" srcOrd="1" destOrd="0" parTransId="{651F2AD7-20E7-4C8D-A093-EB190AB05815}" sibTransId="{60101C49-078D-455F-A650-BF3D52EAFA2A}"/>
    <dgm:cxn modelId="{6651FB60-368E-4EA9-9C92-E4AFA8B8A6B7}" type="presOf" srcId="{17670EAD-C054-44C5-9C98-9D221E1D991E}" destId="{8E18EFFA-F757-496A-85F0-92669A92E45E}" srcOrd="0" destOrd="0" presId="urn:microsoft.com/office/officeart/2008/layout/LinedList"/>
    <dgm:cxn modelId="{BD068F4D-6BDC-4B12-8086-9FF3650C71ED}" srcId="{17670EAD-C054-44C5-9C98-9D221E1D991E}" destId="{4424786B-11DB-4973-8124-94C4AA4FDD39}" srcOrd="2" destOrd="0" parTransId="{4BFE6F26-491B-4C04-8C46-E780E75FEBCA}" sibTransId="{FF366023-9A38-404B-A837-347D58C84616}"/>
    <dgm:cxn modelId="{37B4847C-3207-46FF-9B11-7E0AFEF6FF9D}" type="presOf" srcId="{031F855D-08B0-4A93-94AB-62F673CCAA8A}" destId="{5BBB66DC-5713-4DDB-AE27-0ADB9522F8D2}" srcOrd="0" destOrd="0" presId="urn:microsoft.com/office/officeart/2008/layout/LinedList"/>
    <dgm:cxn modelId="{5664397E-F654-42D5-BCFE-174E7C201EE5}" srcId="{17670EAD-C054-44C5-9C98-9D221E1D991E}" destId="{1F8A49C0-7F49-4086-AB37-A077CDF349BF}" srcOrd="0" destOrd="0" parTransId="{1528050C-CD8D-40F6-AB3A-4CD4CB66291C}" sibTransId="{CDF80F29-6ACC-43A7-A1BD-C597CF8F32EA}"/>
    <dgm:cxn modelId="{D07DCFAA-CDD9-46B4-966F-95E258120BF4}" type="presOf" srcId="{4424786B-11DB-4973-8124-94C4AA4FDD39}" destId="{0AF3726A-62FC-4673-801E-D9EA6B82A2FD}" srcOrd="0" destOrd="0" presId="urn:microsoft.com/office/officeart/2008/layout/LinedList"/>
    <dgm:cxn modelId="{BF9566C8-A60B-4C4D-AAFC-783DD2802285}" type="presOf" srcId="{1F8A49C0-7F49-4086-AB37-A077CDF349BF}" destId="{87F3B018-A2D9-46A1-8005-D847DF1865E4}" srcOrd="0" destOrd="0" presId="urn:microsoft.com/office/officeart/2008/layout/LinedList"/>
    <dgm:cxn modelId="{18929F28-6E5E-44A3-BCE7-04315CB00C4B}" type="presParOf" srcId="{8E18EFFA-F757-496A-85F0-92669A92E45E}" destId="{58DF3F3E-90F3-49C5-A768-46817B613CF5}" srcOrd="0" destOrd="0" presId="urn:microsoft.com/office/officeart/2008/layout/LinedList"/>
    <dgm:cxn modelId="{547223C2-E404-4AB9-BC26-0FAA49B42280}" type="presParOf" srcId="{8E18EFFA-F757-496A-85F0-92669A92E45E}" destId="{D101147B-C989-4974-9F8D-0213E5E59B3C}" srcOrd="1" destOrd="0" presId="urn:microsoft.com/office/officeart/2008/layout/LinedList"/>
    <dgm:cxn modelId="{A17FD827-B056-426C-B292-ECD93F3F2E25}" type="presParOf" srcId="{D101147B-C989-4974-9F8D-0213E5E59B3C}" destId="{87F3B018-A2D9-46A1-8005-D847DF1865E4}" srcOrd="0" destOrd="0" presId="urn:microsoft.com/office/officeart/2008/layout/LinedList"/>
    <dgm:cxn modelId="{240622EB-C341-4E8E-A7AC-DBBF0203D4A7}" type="presParOf" srcId="{D101147B-C989-4974-9F8D-0213E5E59B3C}" destId="{FA14B6E3-3B0E-4A44-8A29-1A49EBBFAA7D}" srcOrd="1" destOrd="0" presId="urn:microsoft.com/office/officeart/2008/layout/LinedList"/>
    <dgm:cxn modelId="{952AD117-BEA1-4CB6-8091-D6B24AADC9BB}" type="presParOf" srcId="{8E18EFFA-F757-496A-85F0-92669A92E45E}" destId="{C1C8EBA9-DAC0-4811-82AE-D89611FBC688}" srcOrd="2" destOrd="0" presId="urn:microsoft.com/office/officeart/2008/layout/LinedList"/>
    <dgm:cxn modelId="{3ECA4C77-CF7B-45A7-8B3E-E93EBA954BA4}" type="presParOf" srcId="{8E18EFFA-F757-496A-85F0-92669A92E45E}" destId="{420615B4-CEF7-41D7-B3F3-1C26D337D16B}" srcOrd="3" destOrd="0" presId="urn:microsoft.com/office/officeart/2008/layout/LinedList"/>
    <dgm:cxn modelId="{5FDAB71C-0B11-426B-B911-9E24FE8AD085}" type="presParOf" srcId="{420615B4-CEF7-41D7-B3F3-1C26D337D16B}" destId="{5BBB66DC-5713-4DDB-AE27-0ADB9522F8D2}" srcOrd="0" destOrd="0" presId="urn:microsoft.com/office/officeart/2008/layout/LinedList"/>
    <dgm:cxn modelId="{E5BCFB2F-6509-4A72-BE5C-EA35AFE72503}" type="presParOf" srcId="{420615B4-CEF7-41D7-B3F3-1C26D337D16B}" destId="{76463F67-4BCD-4110-B0FF-19433937434A}" srcOrd="1" destOrd="0" presId="urn:microsoft.com/office/officeart/2008/layout/LinedList"/>
    <dgm:cxn modelId="{51788778-CAD3-47E5-A02C-36894AF0D54F}" type="presParOf" srcId="{8E18EFFA-F757-496A-85F0-92669A92E45E}" destId="{4387F412-1CF1-4B85-8ED3-175614800B8C}" srcOrd="4" destOrd="0" presId="urn:microsoft.com/office/officeart/2008/layout/LinedList"/>
    <dgm:cxn modelId="{155B59CE-97B3-4DDD-BF7D-F389C725AA71}" type="presParOf" srcId="{8E18EFFA-F757-496A-85F0-92669A92E45E}" destId="{6AB4DB16-5644-4092-A019-E116D3D887B5}" srcOrd="5" destOrd="0" presId="urn:microsoft.com/office/officeart/2008/layout/LinedList"/>
    <dgm:cxn modelId="{E9C0D9DC-8932-4244-9756-AA50E187E8A3}" type="presParOf" srcId="{6AB4DB16-5644-4092-A019-E116D3D887B5}" destId="{0AF3726A-62FC-4673-801E-D9EA6B82A2FD}" srcOrd="0" destOrd="0" presId="urn:microsoft.com/office/officeart/2008/layout/LinedList"/>
    <dgm:cxn modelId="{982F5B48-C29E-422B-BADE-7EE0315A2C64}" type="presParOf" srcId="{6AB4DB16-5644-4092-A019-E116D3D887B5}" destId="{B194D91D-7F18-4E33-81C6-BDB69396CA8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05195E-8545-444D-8D02-A0A85A5782A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7EE6AB5-0EBC-405E-BB1D-FE579FE99CFD}">
      <dgm:prSet custT="1"/>
      <dgm:spPr/>
      <dgm:t>
        <a:bodyPr/>
        <a:lstStyle/>
        <a:p>
          <a:pPr>
            <a:lnSpc>
              <a:spcPct val="100000"/>
            </a:lnSpc>
          </a:pPr>
          <a:r>
            <a:rPr lang="en-US" sz="1200" b="1" dirty="0"/>
            <a:t>Bu, </a:t>
          </a:r>
          <a:r>
            <a:rPr lang="en-US" sz="1200" b="1" dirty="0" err="1"/>
            <a:t>ondalık</a:t>
          </a:r>
          <a:r>
            <a:rPr lang="en-US" sz="1200" b="1" dirty="0"/>
            <a:t> </a:t>
          </a:r>
          <a:r>
            <a:rPr lang="en-US" sz="1200" b="1" dirty="0" err="1"/>
            <a:t>sayıları</a:t>
          </a:r>
          <a:r>
            <a:rPr lang="en-US" sz="1200" b="1" dirty="0"/>
            <a:t> </a:t>
          </a:r>
          <a:r>
            <a:rPr lang="en-US" sz="1200" b="1" dirty="0" err="1"/>
            <a:t>temsil</a:t>
          </a:r>
          <a:r>
            <a:rPr lang="en-US" sz="1200" b="1" dirty="0"/>
            <a:t> </a:t>
          </a:r>
          <a:r>
            <a:rPr lang="en-US" sz="1200" b="1" dirty="0" err="1"/>
            <a:t>etmek</a:t>
          </a:r>
          <a:r>
            <a:rPr lang="en-US" sz="1200" b="1" dirty="0"/>
            <a:t> </a:t>
          </a:r>
          <a:r>
            <a:rPr lang="en-US" sz="1200" b="1" dirty="0" err="1"/>
            <a:t>için</a:t>
          </a:r>
          <a:r>
            <a:rPr lang="en-US" sz="1200" b="1" dirty="0"/>
            <a:t> </a:t>
          </a:r>
          <a:r>
            <a:rPr lang="en-US" sz="1200" b="1" dirty="0" err="1"/>
            <a:t>ikili</a:t>
          </a:r>
          <a:r>
            <a:rPr lang="en-US" sz="1200" b="1" dirty="0"/>
            <a:t> </a:t>
          </a:r>
          <a:r>
            <a:rPr lang="en-US" sz="1200" b="1" dirty="0" err="1"/>
            <a:t>sayıları</a:t>
          </a:r>
          <a:r>
            <a:rPr lang="en-US" sz="1200" b="1" dirty="0"/>
            <a:t> </a:t>
          </a:r>
          <a:r>
            <a:rPr lang="en-US" sz="1200" b="1" dirty="0" err="1"/>
            <a:t>kullanan</a:t>
          </a:r>
          <a:r>
            <a:rPr lang="en-US" sz="1200" b="1" dirty="0"/>
            <a:t> </a:t>
          </a:r>
          <a:r>
            <a:rPr lang="en-US" sz="1200" b="1" dirty="0" err="1"/>
            <a:t>bir</a:t>
          </a:r>
          <a:r>
            <a:rPr lang="en-US" sz="1200" b="1" dirty="0"/>
            <a:t> </a:t>
          </a:r>
          <a:r>
            <a:rPr lang="en-US" sz="1200" b="1" dirty="0" err="1"/>
            <a:t>temsil</a:t>
          </a:r>
          <a:r>
            <a:rPr lang="en-US" sz="1200" b="1" dirty="0"/>
            <a:t> </a:t>
          </a:r>
          <a:r>
            <a:rPr lang="en-US" sz="1200" b="1" dirty="0" err="1"/>
            <a:t>sistemidir</a:t>
          </a:r>
          <a:r>
            <a:rPr lang="en-US" sz="1200" b="1" dirty="0"/>
            <a:t>. BCD </a:t>
          </a:r>
          <a:r>
            <a:rPr lang="en-US" sz="1200" b="1" dirty="0" err="1"/>
            <a:t>sisteminde</a:t>
          </a:r>
          <a:r>
            <a:rPr lang="en-US" sz="1200" b="1" dirty="0"/>
            <a:t>, </a:t>
          </a:r>
          <a:r>
            <a:rPr lang="en-US" sz="1200" b="1" dirty="0" err="1"/>
            <a:t>ondalık</a:t>
          </a:r>
          <a:r>
            <a:rPr lang="en-US" sz="1200" b="1" dirty="0"/>
            <a:t> </a:t>
          </a:r>
          <a:r>
            <a:rPr lang="en-US" sz="1200" b="1" dirty="0" err="1"/>
            <a:t>rakamlar</a:t>
          </a:r>
          <a:r>
            <a:rPr lang="en-US" sz="1200" b="1" dirty="0"/>
            <a:t> her </a:t>
          </a:r>
          <a:r>
            <a:rPr lang="en-US" sz="1200" b="1" dirty="0" err="1"/>
            <a:t>biri</a:t>
          </a:r>
          <a:r>
            <a:rPr lang="en-US" sz="1200" b="1" dirty="0"/>
            <a:t> </a:t>
          </a:r>
          <a:r>
            <a:rPr lang="en-US" sz="1200" b="1" dirty="0" err="1"/>
            <a:t>dört</a:t>
          </a:r>
          <a:r>
            <a:rPr lang="en-US" sz="1200" b="1" dirty="0"/>
            <a:t> </a:t>
          </a:r>
          <a:r>
            <a:rPr lang="en-US" sz="1200" b="1" dirty="0" err="1"/>
            <a:t>ikili</a:t>
          </a:r>
          <a:r>
            <a:rPr lang="en-US" sz="1200" b="1" dirty="0"/>
            <a:t> </a:t>
          </a:r>
          <a:r>
            <a:rPr lang="en-US" sz="1200" b="1" dirty="0" err="1"/>
            <a:t>basamak</a:t>
          </a:r>
          <a:r>
            <a:rPr lang="en-US" sz="1200" b="1" dirty="0"/>
            <a:t> </a:t>
          </a:r>
          <a:r>
            <a:rPr lang="en-US" sz="1200" b="1" dirty="0" err="1"/>
            <a:t>kümesiyle</a:t>
          </a:r>
          <a:r>
            <a:rPr lang="en-US" sz="1200" b="1" dirty="0"/>
            <a:t> </a:t>
          </a:r>
          <a:r>
            <a:rPr lang="en-US" sz="1200" b="1" dirty="0" err="1"/>
            <a:t>temsil</a:t>
          </a:r>
          <a:r>
            <a:rPr lang="en-US" sz="1200" b="1" dirty="0"/>
            <a:t> </a:t>
          </a:r>
          <a:r>
            <a:rPr lang="en-US" sz="1200" b="1" dirty="0" err="1"/>
            <a:t>edilir</a:t>
          </a:r>
          <a:r>
            <a:rPr lang="en-US" sz="1200" b="1" dirty="0"/>
            <a:t>. </a:t>
          </a:r>
          <a:r>
            <a:rPr lang="en-US" sz="1200" b="1" dirty="0" err="1"/>
            <a:t>Örneğin</a:t>
          </a:r>
          <a:r>
            <a:rPr lang="en-US" sz="1200" b="1" dirty="0"/>
            <a:t>, 5 </a:t>
          </a:r>
          <a:r>
            <a:rPr lang="en-US" sz="1200" b="1" dirty="0" err="1"/>
            <a:t>rakamı</a:t>
          </a:r>
          <a:r>
            <a:rPr lang="en-US" sz="1200" b="1" dirty="0"/>
            <a:t> BCD </a:t>
          </a:r>
          <a:r>
            <a:rPr lang="en-US" sz="1200" b="1" dirty="0" err="1"/>
            <a:t>sisteminde</a:t>
          </a:r>
          <a:r>
            <a:rPr lang="en-US" sz="1200" b="1" dirty="0"/>
            <a:t> 0101 </a:t>
          </a:r>
          <a:r>
            <a:rPr lang="en-US" sz="1200" b="1" dirty="0" err="1"/>
            <a:t>olarak</a:t>
          </a:r>
          <a:r>
            <a:rPr lang="en-US" sz="1200" b="1" dirty="0"/>
            <a:t> </a:t>
          </a:r>
          <a:r>
            <a:rPr lang="en-US" sz="1200" b="1" dirty="0" err="1"/>
            <a:t>temsil</a:t>
          </a:r>
          <a:r>
            <a:rPr lang="en-US" sz="1200" b="1" dirty="0"/>
            <a:t> </a:t>
          </a:r>
          <a:r>
            <a:rPr lang="en-US" sz="1200" b="1" dirty="0" err="1"/>
            <a:t>edilir.Yedi</a:t>
          </a:r>
          <a:r>
            <a:rPr lang="en-US" sz="1200" b="1" dirty="0"/>
            <a:t> </a:t>
          </a:r>
          <a:r>
            <a:rPr lang="en-US" sz="1200" b="1" dirty="0" err="1"/>
            <a:t>segmentli</a:t>
          </a:r>
          <a:r>
            <a:rPr lang="en-US" sz="1200" b="1" dirty="0"/>
            <a:t> </a:t>
          </a:r>
          <a:r>
            <a:rPr lang="en-US" sz="1200" b="1" dirty="0" err="1"/>
            <a:t>ekran</a:t>
          </a:r>
          <a:r>
            <a:rPr lang="en-US" sz="1200" b="1" dirty="0"/>
            <a:t> </a:t>
          </a:r>
          <a:r>
            <a:rPr lang="en-US" sz="1200" b="1" dirty="0" err="1"/>
            <a:t>ise</a:t>
          </a:r>
          <a:r>
            <a:rPr lang="en-US" sz="1200" b="1" dirty="0"/>
            <a:t> 0'dan 9'a </a:t>
          </a:r>
          <a:r>
            <a:rPr lang="en-US" sz="1200" b="1" dirty="0" err="1"/>
            <a:t>kadar</a:t>
          </a:r>
          <a:r>
            <a:rPr lang="en-US" sz="1200" b="1" dirty="0"/>
            <a:t> </a:t>
          </a:r>
          <a:r>
            <a:rPr lang="en-US" sz="1200" b="1" dirty="0" err="1"/>
            <a:t>olan</a:t>
          </a:r>
          <a:r>
            <a:rPr lang="en-US" sz="1200" b="1" dirty="0"/>
            <a:t> </a:t>
          </a:r>
          <a:r>
            <a:rPr lang="en-US" sz="1200" b="1" dirty="0" err="1"/>
            <a:t>rakamları</a:t>
          </a:r>
          <a:r>
            <a:rPr lang="en-US" sz="1200" b="1" dirty="0"/>
            <a:t> </a:t>
          </a:r>
          <a:r>
            <a:rPr lang="en-US" sz="1200" b="1" dirty="0" err="1"/>
            <a:t>belirli</a:t>
          </a:r>
          <a:r>
            <a:rPr lang="en-US" sz="1200" b="1" dirty="0"/>
            <a:t> </a:t>
          </a:r>
          <a:r>
            <a:rPr lang="en-US" sz="1200" b="1" dirty="0" err="1"/>
            <a:t>bir</a:t>
          </a:r>
          <a:r>
            <a:rPr lang="en-US" sz="1200" b="1" dirty="0"/>
            <a:t> </a:t>
          </a:r>
          <a:r>
            <a:rPr lang="en-US" sz="1200" b="1" dirty="0" err="1"/>
            <a:t>şekilde</a:t>
          </a:r>
          <a:r>
            <a:rPr lang="en-US" sz="1200" b="1" dirty="0"/>
            <a:t> </a:t>
          </a:r>
          <a:r>
            <a:rPr lang="en-US" sz="1200" b="1" dirty="0" err="1"/>
            <a:t>göstermek</a:t>
          </a:r>
          <a:r>
            <a:rPr lang="en-US" sz="1200" b="1" dirty="0"/>
            <a:t> </a:t>
          </a:r>
          <a:r>
            <a:rPr lang="en-US" sz="1200" b="1" dirty="0" err="1"/>
            <a:t>için</a:t>
          </a:r>
          <a:r>
            <a:rPr lang="en-US" sz="1200" b="1" dirty="0"/>
            <a:t> </a:t>
          </a:r>
          <a:r>
            <a:rPr lang="en-US" sz="1200" b="1" dirty="0" err="1"/>
            <a:t>yedi</a:t>
          </a:r>
          <a:r>
            <a:rPr lang="en-US" sz="1200" b="1" dirty="0"/>
            <a:t> </a:t>
          </a:r>
          <a:r>
            <a:rPr lang="en-US" sz="1200" b="1" dirty="0" err="1"/>
            <a:t>parçadan</a:t>
          </a:r>
          <a:r>
            <a:rPr lang="en-US" sz="1200" b="1" dirty="0"/>
            <a:t> </a:t>
          </a:r>
          <a:r>
            <a:rPr lang="en-US" sz="1200" b="1" dirty="0" err="1"/>
            <a:t>veya</a:t>
          </a:r>
          <a:r>
            <a:rPr lang="en-US" sz="1200" b="1" dirty="0"/>
            <a:t> </a:t>
          </a:r>
          <a:r>
            <a:rPr lang="en-US" sz="1200" b="1" dirty="0" err="1"/>
            <a:t>şekilden</a:t>
          </a:r>
          <a:r>
            <a:rPr lang="en-US" sz="1200" b="1" dirty="0"/>
            <a:t> </a:t>
          </a:r>
          <a:r>
            <a:rPr lang="en-US" sz="1200" b="1" dirty="0" err="1"/>
            <a:t>oluşan</a:t>
          </a:r>
          <a:r>
            <a:rPr lang="en-US" sz="1200" b="1" dirty="0"/>
            <a:t> </a:t>
          </a:r>
          <a:r>
            <a:rPr lang="en-US" sz="1200" b="1" dirty="0" err="1"/>
            <a:t>bir</a:t>
          </a:r>
          <a:r>
            <a:rPr lang="en-US" sz="1200" b="1" dirty="0"/>
            <a:t> </a:t>
          </a:r>
          <a:r>
            <a:rPr lang="en-US" sz="1200" b="1" dirty="0" err="1"/>
            <a:t>ekrandır</a:t>
          </a:r>
          <a:r>
            <a:rPr lang="en-US" sz="1200" b="1" dirty="0"/>
            <a:t>. Her </a:t>
          </a:r>
          <a:r>
            <a:rPr lang="en-US" sz="1200" b="1" dirty="0" err="1"/>
            <a:t>bir</a:t>
          </a:r>
          <a:r>
            <a:rPr lang="en-US" sz="1200" b="1" dirty="0"/>
            <a:t> </a:t>
          </a:r>
          <a:r>
            <a:rPr lang="en-US" sz="1200" b="1" dirty="0" err="1"/>
            <a:t>şekil</a:t>
          </a:r>
          <a:r>
            <a:rPr lang="en-US" sz="1200" b="1" dirty="0"/>
            <a:t> </a:t>
          </a:r>
          <a:r>
            <a:rPr lang="en-US" sz="1200" b="1" dirty="0" err="1"/>
            <a:t>veya</a:t>
          </a:r>
          <a:r>
            <a:rPr lang="en-US" sz="1200" b="1" dirty="0"/>
            <a:t> </a:t>
          </a:r>
          <a:r>
            <a:rPr lang="en-US" sz="1200" b="1" dirty="0" err="1"/>
            <a:t>parça</a:t>
          </a:r>
          <a:r>
            <a:rPr lang="en-US" sz="1200" b="1" dirty="0"/>
            <a:t>, </a:t>
          </a:r>
          <a:r>
            <a:rPr lang="en-US" sz="1200" b="1" dirty="0" err="1"/>
            <a:t>mümkün</a:t>
          </a:r>
          <a:r>
            <a:rPr lang="en-US" sz="1200" b="1" dirty="0"/>
            <a:t> </a:t>
          </a:r>
          <a:r>
            <a:rPr lang="en-US" sz="1200" b="1" dirty="0" err="1"/>
            <a:t>olan</a:t>
          </a:r>
          <a:r>
            <a:rPr lang="en-US" sz="1200" b="1" dirty="0"/>
            <a:t> on </a:t>
          </a:r>
          <a:r>
            <a:rPr lang="en-US" sz="1200" b="1" dirty="0" err="1"/>
            <a:t>rakamın</a:t>
          </a:r>
          <a:r>
            <a:rPr lang="en-US" sz="1200" b="1" dirty="0"/>
            <a:t> </a:t>
          </a:r>
          <a:r>
            <a:rPr lang="en-US" sz="1200" b="1" dirty="0" err="1"/>
            <a:t>bir</a:t>
          </a:r>
          <a:r>
            <a:rPr lang="en-US" sz="1200" b="1" dirty="0"/>
            <a:t> </a:t>
          </a:r>
          <a:r>
            <a:rPr lang="en-US" sz="1200" b="1" dirty="0" err="1"/>
            <a:t>kısmını</a:t>
          </a:r>
          <a:r>
            <a:rPr lang="en-US" sz="1200" b="1" dirty="0"/>
            <a:t> </a:t>
          </a:r>
          <a:r>
            <a:rPr lang="en-US" sz="1200" b="1" dirty="0" err="1"/>
            <a:t>temsil</a:t>
          </a:r>
          <a:r>
            <a:rPr lang="en-US" sz="1200" b="1" dirty="0"/>
            <a:t> </a:t>
          </a:r>
          <a:r>
            <a:rPr lang="en-US" sz="1200" b="1" dirty="0" err="1"/>
            <a:t>eder.En</a:t>
          </a:r>
          <a:r>
            <a:rPr lang="en-US" sz="1200" b="1" dirty="0"/>
            <a:t> </a:t>
          </a:r>
          <a:r>
            <a:rPr lang="en-US" sz="1200" b="1" dirty="0" err="1"/>
            <a:t>yaygın</a:t>
          </a:r>
          <a:r>
            <a:rPr lang="en-US" sz="1200" b="1" dirty="0"/>
            <a:t> </a:t>
          </a:r>
          <a:r>
            <a:rPr lang="en-US" sz="1200" b="1" dirty="0" err="1"/>
            <a:t>kullanılan</a:t>
          </a:r>
          <a:r>
            <a:rPr lang="en-US" sz="1200" b="1" dirty="0"/>
            <a:t> </a:t>
          </a:r>
          <a:r>
            <a:rPr lang="en-US" sz="1200" b="1" dirty="0" err="1"/>
            <a:t>yedi</a:t>
          </a:r>
          <a:r>
            <a:rPr lang="en-US" sz="1200" b="1" dirty="0"/>
            <a:t> </a:t>
          </a:r>
          <a:r>
            <a:rPr lang="en-US" sz="1200" b="1" dirty="0" err="1"/>
            <a:t>segmentli</a:t>
          </a:r>
          <a:r>
            <a:rPr lang="en-US" sz="1200" b="1" dirty="0"/>
            <a:t> </a:t>
          </a:r>
          <a:r>
            <a:rPr lang="en-US" sz="1200" b="1" dirty="0" err="1"/>
            <a:t>ekran</a:t>
          </a:r>
          <a:r>
            <a:rPr lang="en-US" sz="1200" b="1" dirty="0"/>
            <a:t> </a:t>
          </a:r>
          <a:r>
            <a:rPr lang="en-US" sz="1200" b="1" dirty="0" err="1"/>
            <a:t>sisteminde</a:t>
          </a:r>
          <a:r>
            <a:rPr lang="en-US" sz="1200" b="1" dirty="0"/>
            <a:t>, </a:t>
          </a:r>
          <a:r>
            <a:rPr lang="en-US" sz="1200" b="1" dirty="0" err="1"/>
            <a:t>segmentler</a:t>
          </a:r>
          <a:r>
            <a:rPr lang="en-US" sz="1200" b="1" dirty="0"/>
            <a:t> </a:t>
          </a:r>
          <a:r>
            <a:rPr lang="en-US" sz="1200" b="1" dirty="0" err="1"/>
            <a:t>şu</a:t>
          </a:r>
          <a:r>
            <a:rPr lang="en-US" sz="1200" b="1" dirty="0"/>
            <a:t> </a:t>
          </a:r>
          <a:r>
            <a:rPr lang="en-US" sz="1200" b="1" dirty="0" err="1"/>
            <a:t>şekilde</a:t>
          </a:r>
          <a:r>
            <a:rPr lang="en-US" sz="1200" b="1" dirty="0"/>
            <a:t> </a:t>
          </a:r>
          <a:r>
            <a:rPr lang="en-US" sz="1200" b="1" dirty="0" err="1"/>
            <a:t>numaralandır</a:t>
          </a:r>
          <a:endParaRPr lang="en-US" sz="1200" dirty="0"/>
        </a:p>
      </dgm:t>
    </dgm:pt>
    <dgm:pt modelId="{260C0069-E5B0-434F-ADB8-C4895E913CA4}" type="parTrans" cxnId="{1E289CF4-8D69-4F8F-8723-EDB426DAE50B}">
      <dgm:prSet/>
      <dgm:spPr/>
      <dgm:t>
        <a:bodyPr/>
        <a:lstStyle/>
        <a:p>
          <a:endParaRPr lang="en-US"/>
        </a:p>
      </dgm:t>
    </dgm:pt>
    <dgm:pt modelId="{106E581A-5E67-44BA-A079-A4B86B664FB9}" type="sibTrans" cxnId="{1E289CF4-8D69-4F8F-8723-EDB426DAE50B}">
      <dgm:prSet/>
      <dgm:spPr/>
      <dgm:t>
        <a:bodyPr/>
        <a:lstStyle/>
        <a:p>
          <a:pPr>
            <a:lnSpc>
              <a:spcPct val="100000"/>
            </a:lnSpc>
          </a:pPr>
          <a:endParaRPr lang="en-US"/>
        </a:p>
      </dgm:t>
    </dgm:pt>
    <dgm:pt modelId="{6F7D5DBE-D807-41F0-9F2F-979FF17A26D0}">
      <dgm:prSet custT="1"/>
      <dgm:spPr/>
      <dgm:t>
        <a:bodyPr/>
        <a:lstStyle/>
        <a:p>
          <a:pPr>
            <a:lnSpc>
              <a:spcPct val="100000"/>
            </a:lnSpc>
          </a:pPr>
          <a:r>
            <a:rPr lang="en-US" sz="1800" b="1" dirty="0" err="1"/>
            <a:t>Parçalar</a:t>
          </a:r>
          <a:r>
            <a:rPr lang="en-US" sz="1800" b="1" dirty="0"/>
            <a:t> A, B, C, D, E, F </a:t>
          </a:r>
          <a:r>
            <a:rPr lang="en-US" sz="1800" b="1" dirty="0" err="1"/>
            <a:t>ve</a:t>
          </a:r>
          <a:r>
            <a:rPr lang="en-US" sz="1800" b="1" dirty="0"/>
            <a:t> G </a:t>
          </a:r>
          <a:r>
            <a:rPr lang="en-US" sz="1800" b="1" dirty="0" err="1"/>
            <a:t>ile</a:t>
          </a:r>
          <a:r>
            <a:rPr lang="en-US" sz="1800" b="1" dirty="0"/>
            <a:t> </a:t>
          </a:r>
          <a:r>
            <a:rPr lang="en-US" sz="1800" b="1" dirty="0" err="1"/>
            <a:t>numaralandırılır</a:t>
          </a:r>
          <a:r>
            <a:rPr lang="en-US" sz="1800" b="1" dirty="0"/>
            <a:t>. </a:t>
          </a:r>
          <a:r>
            <a:rPr lang="en-US" sz="1800" b="1" dirty="0" err="1"/>
            <a:t>Aktive</a:t>
          </a:r>
          <a:r>
            <a:rPr lang="en-US" sz="1800" b="1" dirty="0"/>
            <a:t> </a:t>
          </a:r>
          <a:r>
            <a:rPr lang="en-US" sz="1800" b="1" dirty="0" err="1"/>
            <a:t>edilen</a:t>
          </a:r>
          <a:r>
            <a:rPr lang="en-US" sz="1800" b="1" dirty="0"/>
            <a:t> </a:t>
          </a:r>
          <a:r>
            <a:rPr lang="en-US" sz="1800" b="1" dirty="0" err="1"/>
            <a:t>veya</a:t>
          </a:r>
          <a:r>
            <a:rPr lang="en-US" sz="1800" b="1" dirty="0"/>
            <a:t> </a:t>
          </a:r>
          <a:r>
            <a:rPr lang="en-US" sz="1800" b="1" dirty="0" err="1"/>
            <a:t>devre</a:t>
          </a:r>
          <a:r>
            <a:rPr lang="en-US" sz="1800" b="1" dirty="0"/>
            <a:t> </a:t>
          </a:r>
          <a:r>
            <a:rPr lang="en-US" sz="1800" b="1" dirty="0" err="1"/>
            <a:t>dışı</a:t>
          </a:r>
          <a:r>
            <a:rPr lang="en-US" sz="1800" b="1" dirty="0"/>
            <a:t> </a:t>
          </a:r>
          <a:r>
            <a:rPr lang="en-US" sz="1800" b="1" dirty="0" err="1"/>
            <a:t>bırakılan</a:t>
          </a:r>
          <a:r>
            <a:rPr lang="en-US" sz="1800" b="1" dirty="0"/>
            <a:t> </a:t>
          </a:r>
          <a:r>
            <a:rPr lang="en-US" sz="1800" b="1" dirty="0" err="1"/>
            <a:t>duruma</a:t>
          </a:r>
          <a:r>
            <a:rPr lang="en-US" sz="1800" b="1" dirty="0"/>
            <a:t> </a:t>
          </a:r>
          <a:r>
            <a:rPr lang="en-US" sz="1800" b="1" dirty="0" err="1"/>
            <a:t>bağlı</a:t>
          </a:r>
          <a:r>
            <a:rPr lang="en-US" sz="1800" b="1" dirty="0"/>
            <a:t> </a:t>
          </a:r>
          <a:r>
            <a:rPr lang="en-US" sz="1800" b="1" dirty="0" err="1"/>
            <a:t>olarak</a:t>
          </a:r>
          <a:r>
            <a:rPr lang="en-US" sz="1800" b="1" dirty="0"/>
            <a:t>, </a:t>
          </a:r>
          <a:r>
            <a:rPr lang="en-US" sz="1800" b="1" dirty="0" err="1"/>
            <a:t>rakamlar</a:t>
          </a:r>
          <a:r>
            <a:rPr lang="en-US" sz="1800" b="1" dirty="0"/>
            <a:t> </a:t>
          </a:r>
          <a:r>
            <a:rPr lang="en-US" sz="1800" b="1" dirty="0" err="1"/>
            <a:t>oluşturulur</a:t>
          </a:r>
          <a:r>
            <a:rPr lang="en-US" sz="1800" b="1" dirty="0"/>
            <a:t>.</a:t>
          </a:r>
          <a:endParaRPr lang="en-US" sz="1800" dirty="0"/>
        </a:p>
      </dgm:t>
    </dgm:pt>
    <dgm:pt modelId="{6F76FEA9-886C-41F7-8110-933E02E1582D}" type="parTrans" cxnId="{EE837751-AECB-4A41-AC70-96C24E6C8CCD}">
      <dgm:prSet/>
      <dgm:spPr/>
      <dgm:t>
        <a:bodyPr/>
        <a:lstStyle/>
        <a:p>
          <a:endParaRPr lang="en-US"/>
        </a:p>
      </dgm:t>
    </dgm:pt>
    <dgm:pt modelId="{4703081A-68A1-4873-867A-E749C2BC3C01}" type="sibTrans" cxnId="{EE837751-AECB-4A41-AC70-96C24E6C8CCD}">
      <dgm:prSet/>
      <dgm:spPr/>
      <dgm:t>
        <a:bodyPr/>
        <a:lstStyle/>
        <a:p>
          <a:endParaRPr lang="en-US"/>
        </a:p>
      </dgm:t>
    </dgm:pt>
    <dgm:pt modelId="{580490E2-CFCF-4292-9E59-BEC7B0EFF9AD}" type="pres">
      <dgm:prSet presAssocID="{8105195E-8545-444D-8D02-A0A85A5782A4}" presName="root" presStyleCnt="0">
        <dgm:presLayoutVars>
          <dgm:dir/>
          <dgm:resizeHandles val="exact"/>
        </dgm:presLayoutVars>
      </dgm:prSet>
      <dgm:spPr/>
    </dgm:pt>
    <dgm:pt modelId="{7C2F2C70-4FBF-4ED8-80F6-F59DAAE60EC4}" type="pres">
      <dgm:prSet presAssocID="{27EE6AB5-0EBC-405E-BB1D-FE579FE99CFD}" presName="compNode" presStyleCnt="0"/>
      <dgm:spPr/>
    </dgm:pt>
    <dgm:pt modelId="{E7A12EFF-3209-4B22-8875-67A24E892E93}" type="pres">
      <dgm:prSet presAssocID="{27EE6AB5-0EBC-405E-BB1D-FE579FE99CF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rawing Compass"/>
        </a:ext>
      </dgm:extLst>
    </dgm:pt>
    <dgm:pt modelId="{8617EDFC-5F4D-4EF6-83F4-B5BD03008432}" type="pres">
      <dgm:prSet presAssocID="{27EE6AB5-0EBC-405E-BB1D-FE579FE99CFD}" presName="spaceRect" presStyleCnt="0"/>
      <dgm:spPr/>
    </dgm:pt>
    <dgm:pt modelId="{C9E795D1-F054-4641-9987-7B50F8BC2CC8}" type="pres">
      <dgm:prSet presAssocID="{27EE6AB5-0EBC-405E-BB1D-FE579FE99CFD}" presName="textRect" presStyleLbl="revTx" presStyleIdx="0" presStyleCnt="2" custLinFactNeighborX="-5720" custLinFactNeighborY="-19030">
        <dgm:presLayoutVars>
          <dgm:chMax val="1"/>
          <dgm:chPref val="1"/>
        </dgm:presLayoutVars>
      </dgm:prSet>
      <dgm:spPr/>
    </dgm:pt>
    <dgm:pt modelId="{C45E8B34-1565-493F-9FD2-8DD7569B8F4E}" type="pres">
      <dgm:prSet presAssocID="{106E581A-5E67-44BA-A079-A4B86B664FB9}" presName="sibTrans" presStyleCnt="0"/>
      <dgm:spPr/>
    </dgm:pt>
    <dgm:pt modelId="{437BD8C2-4BDD-431A-9C29-1F607022A9CD}" type="pres">
      <dgm:prSet presAssocID="{6F7D5DBE-D807-41F0-9F2F-979FF17A26D0}" presName="compNode" presStyleCnt="0"/>
      <dgm:spPr/>
    </dgm:pt>
    <dgm:pt modelId="{1BD189D9-F485-45D5-9B45-3A28237AECE4}" type="pres">
      <dgm:prSet presAssocID="{6F7D5DBE-D807-41F0-9F2F-979FF17A26D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C7925F63-3AF6-46F8-8BA6-54B460979044}" type="pres">
      <dgm:prSet presAssocID="{6F7D5DBE-D807-41F0-9F2F-979FF17A26D0}" presName="spaceRect" presStyleCnt="0"/>
      <dgm:spPr/>
    </dgm:pt>
    <dgm:pt modelId="{58D2E4CF-2AB9-456B-B789-4E284C54C5F5}" type="pres">
      <dgm:prSet presAssocID="{6F7D5DBE-D807-41F0-9F2F-979FF17A26D0}" presName="textRect" presStyleLbl="revTx" presStyleIdx="1" presStyleCnt="2">
        <dgm:presLayoutVars>
          <dgm:chMax val="1"/>
          <dgm:chPref val="1"/>
        </dgm:presLayoutVars>
      </dgm:prSet>
      <dgm:spPr/>
    </dgm:pt>
  </dgm:ptLst>
  <dgm:cxnLst>
    <dgm:cxn modelId="{EE837751-AECB-4A41-AC70-96C24E6C8CCD}" srcId="{8105195E-8545-444D-8D02-A0A85A5782A4}" destId="{6F7D5DBE-D807-41F0-9F2F-979FF17A26D0}" srcOrd="1" destOrd="0" parTransId="{6F76FEA9-886C-41F7-8110-933E02E1582D}" sibTransId="{4703081A-68A1-4873-867A-E749C2BC3C01}"/>
    <dgm:cxn modelId="{DB5EA8DB-E837-4460-A309-E891F29F46F3}" type="presOf" srcId="{27EE6AB5-0EBC-405E-BB1D-FE579FE99CFD}" destId="{C9E795D1-F054-4641-9987-7B50F8BC2CC8}" srcOrd="0" destOrd="0" presId="urn:microsoft.com/office/officeart/2018/2/layout/IconLabelList"/>
    <dgm:cxn modelId="{DE90C3DC-C7C3-492D-9F27-2CB23020B921}" type="presOf" srcId="{8105195E-8545-444D-8D02-A0A85A5782A4}" destId="{580490E2-CFCF-4292-9E59-BEC7B0EFF9AD}" srcOrd="0" destOrd="0" presId="urn:microsoft.com/office/officeart/2018/2/layout/IconLabelList"/>
    <dgm:cxn modelId="{55AD8CE5-740D-4100-9C24-DBDE0A30A606}" type="presOf" srcId="{6F7D5DBE-D807-41F0-9F2F-979FF17A26D0}" destId="{58D2E4CF-2AB9-456B-B789-4E284C54C5F5}" srcOrd="0" destOrd="0" presId="urn:microsoft.com/office/officeart/2018/2/layout/IconLabelList"/>
    <dgm:cxn modelId="{1E289CF4-8D69-4F8F-8723-EDB426DAE50B}" srcId="{8105195E-8545-444D-8D02-A0A85A5782A4}" destId="{27EE6AB5-0EBC-405E-BB1D-FE579FE99CFD}" srcOrd="0" destOrd="0" parTransId="{260C0069-E5B0-434F-ADB8-C4895E913CA4}" sibTransId="{106E581A-5E67-44BA-A079-A4B86B664FB9}"/>
    <dgm:cxn modelId="{06EB0AFB-1085-4A96-BF04-490DA4A4B8A1}" type="presParOf" srcId="{580490E2-CFCF-4292-9E59-BEC7B0EFF9AD}" destId="{7C2F2C70-4FBF-4ED8-80F6-F59DAAE60EC4}" srcOrd="0" destOrd="0" presId="urn:microsoft.com/office/officeart/2018/2/layout/IconLabelList"/>
    <dgm:cxn modelId="{AD06D86B-907D-48CE-A5AE-65B407062234}" type="presParOf" srcId="{7C2F2C70-4FBF-4ED8-80F6-F59DAAE60EC4}" destId="{E7A12EFF-3209-4B22-8875-67A24E892E93}" srcOrd="0" destOrd="0" presId="urn:microsoft.com/office/officeart/2018/2/layout/IconLabelList"/>
    <dgm:cxn modelId="{A2E406E8-CBFD-4475-9DDD-23BCF00049F3}" type="presParOf" srcId="{7C2F2C70-4FBF-4ED8-80F6-F59DAAE60EC4}" destId="{8617EDFC-5F4D-4EF6-83F4-B5BD03008432}" srcOrd="1" destOrd="0" presId="urn:microsoft.com/office/officeart/2018/2/layout/IconLabelList"/>
    <dgm:cxn modelId="{EF757111-572D-4EEF-8B9C-E5EF8B178D51}" type="presParOf" srcId="{7C2F2C70-4FBF-4ED8-80F6-F59DAAE60EC4}" destId="{C9E795D1-F054-4641-9987-7B50F8BC2CC8}" srcOrd="2" destOrd="0" presId="urn:microsoft.com/office/officeart/2018/2/layout/IconLabelList"/>
    <dgm:cxn modelId="{2BAD5EE7-1633-47F4-B587-9B5B6D712A0D}" type="presParOf" srcId="{580490E2-CFCF-4292-9E59-BEC7B0EFF9AD}" destId="{C45E8B34-1565-493F-9FD2-8DD7569B8F4E}" srcOrd="1" destOrd="0" presId="urn:microsoft.com/office/officeart/2018/2/layout/IconLabelList"/>
    <dgm:cxn modelId="{FAF811A3-D0DA-4876-A0E1-E95A3614472B}" type="presParOf" srcId="{580490E2-CFCF-4292-9E59-BEC7B0EFF9AD}" destId="{437BD8C2-4BDD-431A-9C29-1F607022A9CD}" srcOrd="2" destOrd="0" presId="urn:microsoft.com/office/officeart/2018/2/layout/IconLabelList"/>
    <dgm:cxn modelId="{95FF81C4-99CD-419C-9181-491763FB2E18}" type="presParOf" srcId="{437BD8C2-4BDD-431A-9C29-1F607022A9CD}" destId="{1BD189D9-F485-45D5-9B45-3A28237AECE4}" srcOrd="0" destOrd="0" presId="urn:microsoft.com/office/officeart/2018/2/layout/IconLabelList"/>
    <dgm:cxn modelId="{42B0C3E5-D705-43D6-AA64-167B8A256751}" type="presParOf" srcId="{437BD8C2-4BDD-431A-9C29-1F607022A9CD}" destId="{C7925F63-3AF6-46F8-8BA6-54B460979044}" srcOrd="1" destOrd="0" presId="urn:microsoft.com/office/officeart/2018/2/layout/IconLabelList"/>
    <dgm:cxn modelId="{1B269CCB-34DA-42D4-9511-AD04FAE73821}" type="presParOf" srcId="{437BD8C2-4BDD-431A-9C29-1F607022A9CD}" destId="{58D2E4CF-2AB9-456B-B789-4E284C54C5F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DF3F3E-90F3-49C5-A768-46817B613CF5}">
      <dsp:nvSpPr>
        <dsp:cNvPr id="0" name=""/>
        <dsp:cNvSpPr/>
      </dsp:nvSpPr>
      <dsp:spPr>
        <a:xfrm>
          <a:off x="0" y="1693"/>
          <a:ext cx="1037844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F3B018-A2D9-46A1-8005-D847DF1865E4}">
      <dsp:nvSpPr>
        <dsp:cNvPr id="0" name=""/>
        <dsp:cNvSpPr/>
      </dsp:nvSpPr>
      <dsp:spPr>
        <a:xfrm>
          <a:off x="0" y="1693"/>
          <a:ext cx="10378440" cy="1154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tr-TR" sz="2100" b="1" kern="1200"/>
            <a:t>İlk olarak iki adet girişimiz var </a:t>
          </a:r>
          <a:r>
            <a:rPr lang="en-US" sz="2100" b="1" kern="1200"/>
            <a:t>,</a:t>
          </a:r>
          <a:r>
            <a:rPr lang="tr-TR" sz="2100" b="1" kern="1200"/>
            <a:t> her giriş 6 bit içeriyor</a:t>
          </a:r>
          <a:r>
            <a:rPr lang="en-US" sz="2100" b="1" kern="1200"/>
            <a:t>,</a:t>
          </a:r>
          <a:r>
            <a:rPr lang="tr-TR" sz="2100" b="1" kern="1200"/>
            <a:t> bu da bir girişin  0 – 63 arasındaki sayıları kullanmamızı sağlıyor çünkü maksimum bit saysı 13 bit ve maksimum sonuç 4 basamklı olacak </a:t>
          </a:r>
          <a:r>
            <a:rPr lang="en-US" sz="2100" b="1" kern="1200"/>
            <a:t>.</a:t>
          </a:r>
          <a:endParaRPr lang="en-US" sz="2100" kern="1200"/>
        </a:p>
      </dsp:txBody>
      <dsp:txXfrm>
        <a:off x="0" y="1693"/>
        <a:ext cx="10378440" cy="1154802"/>
      </dsp:txXfrm>
    </dsp:sp>
    <dsp:sp modelId="{C1C8EBA9-DAC0-4811-82AE-D89611FBC688}">
      <dsp:nvSpPr>
        <dsp:cNvPr id="0" name=""/>
        <dsp:cNvSpPr/>
      </dsp:nvSpPr>
      <dsp:spPr>
        <a:xfrm>
          <a:off x="0" y="1156495"/>
          <a:ext cx="1037844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BB66DC-5713-4DDB-AE27-0ADB9522F8D2}">
      <dsp:nvSpPr>
        <dsp:cNvPr id="0" name=""/>
        <dsp:cNvSpPr/>
      </dsp:nvSpPr>
      <dsp:spPr>
        <a:xfrm>
          <a:off x="0" y="1156495"/>
          <a:ext cx="10378440" cy="1154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tr-TR" sz="2100" b="1" kern="1200"/>
            <a:t>Sayıları girdiğimizde temel aritmetik işlemlere yönlendirilir  ve bu dört artimatik işlemler  aynı zamanda sonuçları çıkartıyor</a:t>
          </a:r>
          <a:r>
            <a:rPr lang="en-US" sz="2100" b="1" kern="1200"/>
            <a:t>.</a:t>
          </a:r>
          <a:r>
            <a:rPr lang="tr-TR" sz="2100" b="1" kern="1200"/>
            <a:t>    </a:t>
          </a:r>
          <a:endParaRPr lang="en-US" sz="2100" kern="1200"/>
        </a:p>
      </dsp:txBody>
      <dsp:txXfrm>
        <a:off x="0" y="1156495"/>
        <a:ext cx="10378440" cy="1154802"/>
      </dsp:txXfrm>
    </dsp:sp>
    <dsp:sp modelId="{4387F412-1CF1-4B85-8ED3-175614800B8C}">
      <dsp:nvSpPr>
        <dsp:cNvPr id="0" name=""/>
        <dsp:cNvSpPr/>
      </dsp:nvSpPr>
      <dsp:spPr>
        <a:xfrm>
          <a:off x="0" y="3467794"/>
          <a:ext cx="1037844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F3726A-62FC-4673-801E-D9EA6B82A2FD}">
      <dsp:nvSpPr>
        <dsp:cNvPr id="0" name=""/>
        <dsp:cNvSpPr/>
      </dsp:nvSpPr>
      <dsp:spPr>
        <a:xfrm>
          <a:off x="0" y="2311298"/>
          <a:ext cx="10378440" cy="1154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endParaRPr lang="en-US" sz="2100" kern="1200" dirty="0"/>
        </a:p>
      </dsp:txBody>
      <dsp:txXfrm>
        <a:off x="0" y="2311298"/>
        <a:ext cx="10378440" cy="11548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A12EFF-3209-4B22-8875-67A24E892E93}">
      <dsp:nvSpPr>
        <dsp:cNvPr id="0" name=""/>
        <dsp:cNvSpPr/>
      </dsp:nvSpPr>
      <dsp:spPr>
        <a:xfrm>
          <a:off x="1078877" y="322"/>
          <a:ext cx="734062" cy="73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E795D1-F054-4641-9987-7B50F8BC2CC8}">
      <dsp:nvSpPr>
        <dsp:cNvPr id="0" name=""/>
        <dsp:cNvSpPr/>
      </dsp:nvSpPr>
      <dsp:spPr>
        <a:xfrm>
          <a:off x="536976" y="812434"/>
          <a:ext cx="1631250" cy="3726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1" kern="1200" dirty="0"/>
            <a:t>Bu, </a:t>
          </a:r>
          <a:r>
            <a:rPr lang="en-US" sz="1200" b="1" kern="1200" dirty="0" err="1"/>
            <a:t>ondalık</a:t>
          </a:r>
          <a:r>
            <a:rPr lang="en-US" sz="1200" b="1" kern="1200" dirty="0"/>
            <a:t> </a:t>
          </a:r>
          <a:r>
            <a:rPr lang="en-US" sz="1200" b="1" kern="1200" dirty="0" err="1"/>
            <a:t>sayıları</a:t>
          </a:r>
          <a:r>
            <a:rPr lang="en-US" sz="1200" b="1" kern="1200" dirty="0"/>
            <a:t> </a:t>
          </a:r>
          <a:r>
            <a:rPr lang="en-US" sz="1200" b="1" kern="1200" dirty="0" err="1"/>
            <a:t>temsil</a:t>
          </a:r>
          <a:r>
            <a:rPr lang="en-US" sz="1200" b="1" kern="1200" dirty="0"/>
            <a:t> </a:t>
          </a:r>
          <a:r>
            <a:rPr lang="en-US" sz="1200" b="1" kern="1200" dirty="0" err="1"/>
            <a:t>etmek</a:t>
          </a:r>
          <a:r>
            <a:rPr lang="en-US" sz="1200" b="1" kern="1200" dirty="0"/>
            <a:t> </a:t>
          </a:r>
          <a:r>
            <a:rPr lang="en-US" sz="1200" b="1" kern="1200" dirty="0" err="1"/>
            <a:t>için</a:t>
          </a:r>
          <a:r>
            <a:rPr lang="en-US" sz="1200" b="1" kern="1200" dirty="0"/>
            <a:t> </a:t>
          </a:r>
          <a:r>
            <a:rPr lang="en-US" sz="1200" b="1" kern="1200" dirty="0" err="1"/>
            <a:t>ikili</a:t>
          </a:r>
          <a:r>
            <a:rPr lang="en-US" sz="1200" b="1" kern="1200" dirty="0"/>
            <a:t> </a:t>
          </a:r>
          <a:r>
            <a:rPr lang="en-US" sz="1200" b="1" kern="1200" dirty="0" err="1"/>
            <a:t>sayıları</a:t>
          </a:r>
          <a:r>
            <a:rPr lang="en-US" sz="1200" b="1" kern="1200" dirty="0"/>
            <a:t> </a:t>
          </a:r>
          <a:r>
            <a:rPr lang="en-US" sz="1200" b="1" kern="1200" dirty="0" err="1"/>
            <a:t>kullanan</a:t>
          </a:r>
          <a:r>
            <a:rPr lang="en-US" sz="1200" b="1" kern="1200" dirty="0"/>
            <a:t> </a:t>
          </a:r>
          <a:r>
            <a:rPr lang="en-US" sz="1200" b="1" kern="1200" dirty="0" err="1"/>
            <a:t>bir</a:t>
          </a:r>
          <a:r>
            <a:rPr lang="en-US" sz="1200" b="1" kern="1200" dirty="0"/>
            <a:t> </a:t>
          </a:r>
          <a:r>
            <a:rPr lang="en-US" sz="1200" b="1" kern="1200" dirty="0" err="1"/>
            <a:t>temsil</a:t>
          </a:r>
          <a:r>
            <a:rPr lang="en-US" sz="1200" b="1" kern="1200" dirty="0"/>
            <a:t> </a:t>
          </a:r>
          <a:r>
            <a:rPr lang="en-US" sz="1200" b="1" kern="1200" dirty="0" err="1"/>
            <a:t>sistemidir</a:t>
          </a:r>
          <a:r>
            <a:rPr lang="en-US" sz="1200" b="1" kern="1200" dirty="0"/>
            <a:t>. BCD </a:t>
          </a:r>
          <a:r>
            <a:rPr lang="en-US" sz="1200" b="1" kern="1200" dirty="0" err="1"/>
            <a:t>sisteminde</a:t>
          </a:r>
          <a:r>
            <a:rPr lang="en-US" sz="1200" b="1" kern="1200" dirty="0"/>
            <a:t>, </a:t>
          </a:r>
          <a:r>
            <a:rPr lang="en-US" sz="1200" b="1" kern="1200" dirty="0" err="1"/>
            <a:t>ondalık</a:t>
          </a:r>
          <a:r>
            <a:rPr lang="en-US" sz="1200" b="1" kern="1200" dirty="0"/>
            <a:t> </a:t>
          </a:r>
          <a:r>
            <a:rPr lang="en-US" sz="1200" b="1" kern="1200" dirty="0" err="1"/>
            <a:t>rakamlar</a:t>
          </a:r>
          <a:r>
            <a:rPr lang="en-US" sz="1200" b="1" kern="1200" dirty="0"/>
            <a:t> her </a:t>
          </a:r>
          <a:r>
            <a:rPr lang="en-US" sz="1200" b="1" kern="1200" dirty="0" err="1"/>
            <a:t>biri</a:t>
          </a:r>
          <a:r>
            <a:rPr lang="en-US" sz="1200" b="1" kern="1200" dirty="0"/>
            <a:t> </a:t>
          </a:r>
          <a:r>
            <a:rPr lang="en-US" sz="1200" b="1" kern="1200" dirty="0" err="1"/>
            <a:t>dört</a:t>
          </a:r>
          <a:r>
            <a:rPr lang="en-US" sz="1200" b="1" kern="1200" dirty="0"/>
            <a:t> </a:t>
          </a:r>
          <a:r>
            <a:rPr lang="en-US" sz="1200" b="1" kern="1200" dirty="0" err="1"/>
            <a:t>ikili</a:t>
          </a:r>
          <a:r>
            <a:rPr lang="en-US" sz="1200" b="1" kern="1200" dirty="0"/>
            <a:t> </a:t>
          </a:r>
          <a:r>
            <a:rPr lang="en-US" sz="1200" b="1" kern="1200" dirty="0" err="1"/>
            <a:t>basamak</a:t>
          </a:r>
          <a:r>
            <a:rPr lang="en-US" sz="1200" b="1" kern="1200" dirty="0"/>
            <a:t> </a:t>
          </a:r>
          <a:r>
            <a:rPr lang="en-US" sz="1200" b="1" kern="1200" dirty="0" err="1"/>
            <a:t>kümesiyle</a:t>
          </a:r>
          <a:r>
            <a:rPr lang="en-US" sz="1200" b="1" kern="1200" dirty="0"/>
            <a:t> </a:t>
          </a:r>
          <a:r>
            <a:rPr lang="en-US" sz="1200" b="1" kern="1200" dirty="0" err="1"/>
            <a:t>temsil</a:t>
          </a:r>
          <a:r>
            <a:rPr lang="en-US" sz="1200" b="1" kern="1200" dirty="0"/>
            <a:t> </a:t>
          </a:r>
          <a:r>
            <a:rPr lang="en-US" sz="1200" b="1" kern="1200" dirty="0" err="1"/>
            <a:t>edilir</a:t>
          </a:r>
          <a:r>
            <a:rPr lang="en-US" sz="1200" b="1" kern="1200" dirty="0"/>
            <a:t>. </a:t>
          </a:r>
          <a:r>
            <a:rPr lang="en-US" sz="1200" b="1" kern="1200" dirty="0" err="1"/>
            <a:t>Örneğin</a:t>
          </a:r>
          <a:r>
            <a:rPr lang="en-US" sz="1200" b="1" kern="1200" dirty="0"/>
            <a:t>, 5 </a:t>
          </a:r>
          <a:r>
            <a:rPr lang="en-US" sz="1200" b="1" kern="1200" dirty="0" err="1"/>
            <a:t>rakamı</a:t>
          </a:r>
          <a:r>
            <a:rPr lang="en-US" sz="1200" b="1" kern="1200" dirty="0"/>
            <a:t> BCD </a:t>
          </a:r>
          <a:r>
            <a:rPr lang="en-US" sz="1200" b="1" kern="1200" dirty="0" err="1"/>
            <a:t>sisteminde</a:t>
          </a:r>
          <a:r>
            <a:rPr lang="en-US" sz="1200" b="1" kern="1200" dirty="0"/>
            <a:t> 0101 </a:t>
          </a:r>
          <a:r>
            <a:rPr lang="en-US" sz="1200" b="1" kern="1200" dirty="0" err="1"/>
            <a:t>olarak</a:t>
          </a:r>
          <a:r>
            <a:rPr lang="en-US" sz="1200" b="1" kern="1200" dirty="0"/>
            <a:t> </a:t>
          </a:r>
          <a:r>
            <a:rPr lang="en-US" sz="1200" b="1" kern="1200" dirty="0" err="1"/>
            <a:t>temsil</a:t>
          </a:r>
          <a:r>
            <a:rPr lang="en-US" sz="1200" b="1" kern="1200" dirty="0"/>
            <a:t> </a:t>
          </a:r>
          <a:r>
            <a:rPr lang="en-US" sz="1200" b="1" kern="1200" dirty="0" err="1"/>
            <a:t>edilir.Yedi</a:t>
          </a:r>
          <a:r>
            <a:rPr lang="en-US" sz="1200" b="1" kern="1200" dirty="0"/>
            <a:t> </a:t>
          </a:r>
          <a:r>
            <a:rPr lang="en-US" sz="1200" b="1" kern="1200" dirty="0" err="1"/>
            <a:t>segmentli</a:t>
          </a:r>
          <a:r>
            <a:rPr lang="en-US" sz="1200" b="1" kern="1200" dirty="0"/>
            <a:t> </a:t>
          </a:r>
          <a:r>
            <a:rPr lang="en-US" sz="1200" b="1" kern="1200" dirty="0" err="1"/>
            <a:t>ekran</a:t>
          </a:r>
          <a:r>
            <a:rPr lang="en-US" sz="1200" b="1" kern="1200" dirty="0"/>
            <a:t> </a:t>
          </a:r>
          <a:r>
            <a:rPr lang="en-US" sz="1200" b="1" kern="1200" dirty="0" err="1"/>
            <a:t>ise</a:t>
          </a:r>
          <a:r>
            <a:rPr lang="en-US" sz="1200" b="1" kern="1200" dirty="0"/>
            <a:t> 0'dan 9'a </a:t>
          </a:r>
          <a:r>
            <a:rPr lang="en-US" sz="1200" b="1" kern="1200" dirty="0" err="1"/>
            <a:t>kadar</a:t>
          </a:r>
          <a:r>
            <a:rPr lang="en-US" sz="1200" b="1" kern="1200" dirty="0"/>
            <a:t> </a:t>
          </a:r>
          <a:r>
            <a:rPr lang="en-US" sz="1200" b="1" kern="1200" dirty="0" err="1"/>
            <a:t>olan</a:t>
          </a:r>
          <a:r>
            <a:rPr lang="en-US" sz="1200" b="1" kern="1200" dirty="0"/>
            <a:t> </a:t>
          </a:r>
          <a:r>
            <a:rPr lang="en-US" sz="1200" b="1" kern="1200" dirty="0" err="1"/>
            <a:t>rakamları</a:t>
          </a:r>
          <a:r>
            <a:rPr lang="en-US" sz="1200" b="1" kern="1200" dirty="0"/>
            <a:t> </a:t>
          </a:r>
          <a:r>
            <a:rPr lang="en-US" sz="1200" b="1" kern="1200" dirty="0" err="1"/>
            <a:t>belirli</a:t>
          </a:r>
          <a:r>
            <a:rPr lang="en-US" sz="1200" b="1" kern="1200" dirty="0"/>
            <a:t> </a:t>
          </a:r>
          <a:r>
            <a:rPr lang="en-US" sz="1200" b="1" kern="1200" dirty="0" err="1"/>
            <a:t>bir</a:t>
          </a:r>
          <a:r>
            <a:rPr lang="en-US" sz="1200" b="1" kern="1200" dirty="0"/>
            <a:t> </a:t>
          </a:r>
          <a:r>
            <a:rPr lang="en-US" sz="1200" b="1" kern="1200" dirty="0" err="1"/>
            <a:t>şekilde</a:t>
          </a:r>
          <a:r>
            <a:rPr lang="en-US" sz="1200" b="1" kern="1200" dirty="0"/>
            <a:t> </a:t>
          </a:r>
          <a:r>
            <a:rPr lang="en-US" sz="1200" b="1" kern="1200" dirty="0" err="1"/>
            <a:t>göstermek</a:t>
          </a:r>
          <a:r>
            <a:rPr lang="en-US" sz="1200" b="1" kern="1200" dirty="0"/>
            <a:t> </a:t>
          </a:r>
          <a:r>
            <a:rPr lang="en-US" sz="1200" b="1" kern="1200" dirty="0" err="1"/>
            <a:t>için</a:t>
          </a:r>
          <a:r>
            <a:rPr lang="en-US" sz="1200" b="1" kern="1200" dirty="0"/>
            <a:t> </a:t>
          </a:r>
          <a:r>
            <a:rPr lang="en-US" sz="1200" b="1" kern="1200" dirty="0" err="1"/>
            <a:t>yedi</a:t>
          </a:r>
          <a:r>
            <a:rPr lang="en-US" sz="1200" b="1" kern="1200" dirty="0"/>
            <a:t> </a:t>
          </a:r>
          <a:r>
            <a:rPr lang="en-US" sz="1200" b="1" kern="1200" dirty="0" err="1"/>
            <a:t>parçadan</a:t>
          </a:r>
          <a:r>
            <a:rPr lang="en-US" sz="1200" b="1" kern="1200" dirty="0"/>
            <a:t> </a:t>
          </a:r>
          <a:r>
            <a:rPr lang="en-US" sz="1200" b="1" kern="1200" dirty="0" err="1"/>
            <a:t>veya</a:t>
          </a:r>
          <a:r>
            <a:rPr lang="en-US" sz="1200" b="1" kern="1200" dirty="0"/>
            <a:t> </a:t>
          </a:r>
          <a:r>
            <a:rPr lang="en-US" sz="1200" b="1" kern="1200" dirty="0" err="1"/>
            <a:t>şekilden</a:t>
          </a:r>
          <a:r>
            <a:rPr lang="en-US" sz="1200" b="1" kern="1200" dirty="0"/>
            <a:t> </a:t>
          </a:r>
          <a:r>
            <a:rPr lang="en-US" sz="1200" b="1" kern="1200" dirty="0" err="1"/>
            <a:t>oluşan</a:t>
          </a:r>
          <a:r>
            <a:rPr lang="en-US" sz="1200" b="1" kern="1200" dirty="0"/>
            <a:t> </a:t>
          </a:r>
          <a:r>
            <a:rPr lang="en-US" sz="1200" b="1" kern="1200" dirty="0" err="1"/>
            <a:t>bir</a:t>
          </a:r>
          <a:r>
            <a:rPr lang="en-US" sz="1200" b="1" kern="1200" dirty="0"/>
            <a:t> </a:t>
          </a:r>
          <a:r>
            <a:rPr lang="en-US" sz="1200" b="1" kern="1200" dirty="0" err="1"/>
            <a:t>ekrandır</a:t>
          </a:r>
          <a:r>
            <a:rPr lang="en-US" sz="1200" b="1" kern="1200" dirty="0"/>
            <a:t>. Her </a:t>
          </a:r>
          <a:r>
            <a:rPr lang="en-US" sz="1200" b="1" kern="1200" dirty="0" err="1"/>
            <a:t>bir</a:t>
          </a:r>
          <a:r>
            <a:rPr lang="en-US" sz="1200" b="1" kern="1200" dirty="0"/>
            <a:t> </a:t>
          </a:r>
          <a:r>
            <a:rPr lang="en-US" sz="1200" b="1" kern="1200" dirty="0" err="1"/>
            <a:t>şekil</a:t>
          </a:r>
          <a:r>
            <a:rPr lang="en-US" sz="1200" b="1" kern="1200" dirty="0"/>
            <a:t> </a:t>
          </a:r>
          <a:r>
            <a:rPr lang="en-US" sz="1200" b="1" kern="1200" dirty="0" err="1"/>
            <a:t>veya</a:t>
          </a:r>
          <a:r>
            <a:rPr lang="en-US" sz="1200" b="1" kern="1200" dirty="0"/>
            <a:t> </a:t>
          </a:r>
          <a:r>
            <a:rPr lang="en-US" sz="1200" b="1" kern="1200" dirty="0" err="1"/>
            <a:t>parça</a:t>
          </a:r>
          <a:r>
            <a:rPr lang="en-US" sz="1200" b="1" kern="1200" dirty="0"/>
            <a:t>, </a:t>
          </a:r>
          <a:r>
            <a:rPr lang="en-US" sz="1200" b="1" kern="1200" dirty="0" err="1"/>
            <a:t>mümkün</a:t>
          </a:r>
          <a:r>
            <a:rPr lang="en-US" sz="1200" b="1" kern="1200" dirty="0"/>
            <a:t> </a:t>
          </a:r>
          <a:r>
            <a:rPr lang="en-US" sz="1200" b="1" kern="1200" dirty="0" err="1"/>
            <a:t>olan</a:t>
          </a:r>
          <a:r>
            <a:rPr lang="en-US" sz="1200" b="1" kern="1200" dirty="0"/>
            <a:t> on </a:t>
          </a:r>
          <a:r>
            <a:rPr lang="en-US" sz="1200" b="1" kern="1200" dirty="0" err="1"/>
            <a:t>rakamın</a:t>
          </a:r>
          <a:r>
            <a:rPr lang="en-US" sz="1200" b="1" kern="1200" dirty="0"/>
            <a:t> </a:t>
          </a:r>
          <a:r>
            <a:rPr lang="en-US" sz="1200" b="1" kern="1200" dirty="0" err="1"/>
            <a:t>bir</a:t>
          </a:r>
          <a:r>
            <a:rPr lang="en-US" sz="1200" b="1" kern="1200" dirty="0"/>
            <a:t> </a:t>
          </a:r>
          <a:r>
            <a:rPr lang="en-US" sz="1200" b="1" kern="1200" dirty="0" err="1"/>
            <a:t>kısmını</a:t>
          </a:r>
          <a:r>
            <a:rPr lang="en-US" sz="1200" b="1" kern="1200" dirty="0"/>
            <a:t> </a:t>
          </a:r>
          <a:r>
            <a:rPr lang="en-US" sz="1200" b="1" kern="1200" dirty="0" err="1"/>
            <a:t>temsil</a:t>
          </a:r>
          <a:r>
            <a:rPr lang="en-US" sz="1200" b="1" kern="1200" dirty="0"/>
            <a:t> </a:t>
          </a:r>
          <a:r>
            <a:rPr lang="en-US" sz="1200" b="1" kern="1200" dirty="0" err="1"/>
            <a:t>eder.En</a:t>
          </a:r>
          <a:r>
            <a:rPr lang="en-US" sz="1200" b="1" kern="1200" dirty="0"/>
            <a:t> </a:t>
          </a:r>
          <a:r>
            <a:rPr lang="en-US" sz="1200" b="1" kern="1200" dirty="0" err="1"/>
            <a:t>yaygın</a:t>
          </a:r>
          <a:r>
            <a:rPr lang="en-US" sz="1200" b="1" kern="1200" dirty="0"/>
            <a:t> </a:t>
          </a:r>
          <a:r>
            <a:rPr lang="en-US" sz="1200" b="1" kern="1200" dirty="0" err="1"/>
            <a:t>kullanılan</a:t>
          </a:r>
          <a:r>
            <a:rPr lang="en-US" sz="1200" b="1" kern="1200" dirty="0"/>
            <a:t> </a:t>
          </a:r>
          <a:r>
            <a:rPr lang="en-US" sz="1200" b="1" kern="1200" dirty="0" err="1"/>
            <a:t>yedi</a:t>
          </a:r>
          <a:r>
            <a:rPr lang="en-US" sz="1200" b="1" kern="1200" dirty="0"/>
            <a:t> </a:t>
          </a:r>
          <a:r>
            <a:rPr lang="en-US" sz="1200" b="1" kern="1200" dirty="0" err="1"/>
            <a:t>segmentli</a:t>
          </a:r>
          <a:r>
            <a:rPr lang="en-US" sz="1200" b="1" kern="1200" dirty="0"/>
            <a:t> </a:t>
          </a:r>
          <a:r>
            <a:rPr lang="en-US" sz="1200" b="1" kern="1200" dirty="0" err="1"/>
            <a:t>ekran</a:t>
          </a:r>
          <a:r>
            <a:rPr lang="en-US" sz="1200" b="1" kern="1200" dirty="0"/>
            <a:t> </a:t>
          </a:r>
          <a:r>
            <a:rPr lang="en-US" sz="1200" b="1" kern="1200" dirty="0" err="1"/>
            <a:t>sisteminde</a:t>
          </a:r>
          <a:r>
            <a:rPr lang="en-US" sz="1200" b="1" kern="1200" dirty="0"/>
            <a:t>, </a:t>
          </a:r>
          <a:r>
            <a:rPr lang="en-US" sz="1200" b="1" kern="1200" dirty="0" err="1"/>
            <a:t>segmentler</a:t>
          </a:r>
          <a:r>
            <a:rPr lang="en-US" sz="1200" b="1" kern="1200" dirty="0"/>
            <a:t> </a:t>
          </a:r>
          <a:r>
            <a:rPr lang="en-US" sz="1200" b="1" kern="1200" dirty="0" err="1"/>
            <a:t>şu</a:t>
          </a:r>
          <a:r>
            <a:rPr lang="en-US" sz="1200" b="1" kern="1200" dirty="0"/>
            <a:t> </a:t>
          </a:r>
          <a:r>
            <a:rPr lang="en-US" sz="1200" b="1" kern="1200" dirty="0" err="1"/>
            <a:t>şekilde</a:t>
          </a:r>
          <a:r>
            <a:rPr lang="en-US" sz="1200" b="1" kern="1200" dirty="0"/>
            <a:t> </a:t>
          </a:r>
          <a:r>
            <a:rPr lang="en-US" sz="1200" b="1" kern="1200" dirty="0" err="1"/>
            <a:t>numaralandır</a:t>
          </a:r>
          <a:endParaRPr lang="en-US" sz="1200" kern="1200" dirty="0"/>
        </a:p>
      </dsp:txBody>
      <dsp:txXfrm>
        <a:off x="536976" y="812434"/>
        <a:ext cx="1631250" cy="3726386"/>
      </dsp:txXfrm>
    </dsp:sp>
    <dsp:sp modelId="{1BD189D9-F485-45D5-9B45-3A28237AECE4}">
      <dsp:nvSpPr>
        <dsp:cNvPr id="0" name=""/>
        <dsp:cNvSpPr/>
      </dsp:nvSpPr>
      <dsp:spPr>
        <a:xfrm>
          <a:off x="2995596" y="322"/>
          <a:ext cx="734062" cy="73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D2E4CF-2AB9-456B-B789-4E284C54C5F5}">
      <dsp:nvSpPr>
        <dsp:cNvPr id="0" name=""/>
        <dsp:cNvSpPr/>
      </dsp:nvSpPr>
      <dsp:spPr>
        <a:xfrm>
          <a:off x="2547002" y="1521565"/>
          <a:ext cx="1631250" cy="3726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dirty="0" err="1"/>
            <a:t>Parçalar</a:t>
          </a:r>
          <a:r>
            <a:rPr lang="en-US" sz="1800" b="1" kern="1200" dirty="0"/>
            <a:t> A, B, C, D, E, F </a:t>
          </a:r>
          <a:r>
            <a:rPr lang="en-US" sz="1800" b="1" kern="1200" dirty="0" err="1"/>
            <a:t>ve</a:t>
          </a:r>
          <a:r>
            <a:rPr lang="en-US" sz="1800" b="1" kern="1200" dirty="0"/>
            <a:t> G </a:t>
          </a:r>
          <a:r>
            <a:rPr lang="en-US" sz="1800" b="1" kern="1200" dirty="0" err="1"/>
            <a:t>ile</a:t>
          </a:r>
          <a:r>
            <a:rPr lang="en-US" sz="1800" b="1" kern="1200" dirty="0"/>
            <a:t> </a:t>
          </a:r>
          <a:r>
            <a:rPr lang="en-US" sz="1800" b="1" kern="1200" dirty="0" err="1"/>
            <a:t>numaralandırılır</a:t>
          </a:r>
          <a:r>
            <a:rPr lang="en-US" sz="1800" b="1" kern="1200" dirty="0"/>
            <a:t>. </a:t>
          </a:r>
          <a:r>
            <a:rPr lang="en-US" sz="1800" b="1" kern="1200" dirty="0" err="1"/>
            <a:t>Aktive</a:t>
          </a:r>
          <a:r>
            <a:rPr lang="en-US" sz="1800" b="1" kern="1200" dirty="0"/>
            <a:t> </a:t>
          </a:r>
          <a:r>
            <a:rPr lang="en-US" sz="1800" b="1" kern="1200" dirty="0" err="1"/>
            <a:t>edilen</a:t>
          </a:r>
          <a:r>
            <a:rPr lang="en-US" sz="1800" b="1" kern="1200" dirty="0"/>
            <a:t> </a:t>
          </a:r>
          <a:r>
            <a:rPr lang="en-US" sz="1800" b="1" kern="1200" dirty="0" err="1"/>
            <a:t>veya</a:t>
          </a:r>
          <a:r>
            <a:rPr lang="en-US" sz="1800" b="1" kern="1200" dirty="0"/>
            <a:t> </a:t>
          </a:r>
          <a:r>
            <a:rPr lang="en-US" sz="1800" b="1" kern="1200" dirty="0" err="1"/>
            <a:t>devre</a:t>
          </a:r>
          <a:r>
            <a:rPr lang="en-US" sz="1800" b="1" kern="1200" dirty="0"/>
            <a:t> </a:t>
          </a:r>
          <a:r>
            <a:rPr lang="en-US" sz="1800" b="1" kern="1200" dirty="0" err="1"/>
            <a:t>dışı</a:t>
          </a:r>
          <a:r>
            <a:rPr lang="en-US" sz="1800" b="1" kern="1200" dirty="0"/>
            <a:t> </a:t>
          </a:r>
          <a:r>
            <a:rPr lang="en-US" sz="1800" b="1" kern="1200" dirty="0" err="1"/>
            <a:t>bırakılan</a:t>
          </a:r>
          <a:r>
            <a:rPr lang="en-US" sz="1800" b="1" kern="1200" dirty="0"/>
            <a:t> </a:t>
          </a:r>
          <a:r>
            <a:rPr lang="en-US" sz="1800" b="1" kern="1200" dirty="0" err="1"/>
            <a:t>duruma</a:t>
          </a:r>
          <a:r>
            <a:rPr lang="en-US" sz="1800" b="1" kern="1200" dirty="0"/>
            <a:t> </a:t>
          </a:r>
          <a:r>
            <a:rPr lang="en-US" sz="1800" b="1" kern="1200" dirty="0" err="1"/>
            <a:t>bağlı</a:t>
          </a:r>
          <a:r>
            <a:rPr lang="en-US" sz="1800" b="1" kern="1200" dirty="0"/>
            <a:t> </a:t>
          </a:r>
          <a:r>
            <a:rPr lang="en-US" sz="1800" b="1" kern="1200" dirty="0" err="1"/>
            <a:t>olarak</a:t>
          </a:r>
          <a:r>
            <a:rPr lang="en-US" sz="1800" b="1" kern="1200" dirty="0"/>
            <a:t>, </a:t>
          </a:r>
          <a:r>
            <a:rPr lang="en-US" sz="1800" b="1" kern="1200" dirty="0" err="1"/>
            <a:t>rakamlar</a:t>
          </a:r>
          <a:r>
            <a:rPr lang="en-US" sz="1800" b="1" kern="1200" dirty="0"/>
            <a:t> </a:t>
          </a:r>
          <a:r>
            <a:rPr lang="en-US" sz="1800" b="1" kern="1200" dirty="0" err="1"/>
            <a:t>oluşturulur</a:t>
          </a:r>
          <a:r>
            <a:rPr lang="en-US" sz="1800" b="1" kern="1200" dirty="0"/>
            <a:t>.</a:t>
          </a:r>
          <a:endParaRPr lang="en-US" sz="1800" kern="1200" dirty="0"/>
        </a:p>
      </dsp:txBody>
      <dsp:txXfrm>
        <a:off x="2547002" y="1521565"/>
        <a:ext cx="1631250" cy="372638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14C52-1174-C6B2-AF0C-F37BB7B0C6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4F5794-3AEC-2A00-DBB7-BD1B769D8F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0B9138-5954-99F0-05B7-7DA812EA3272}"/>
              </a:ext>
            </a:extLst>
          </p:cNvPr>
          <p:cNvSpPr>
            <a:spLocks noGrp="1"/>
          </p:cNvSpPr>
          <p:nvPr>
            <p:ph type="dt" sz="half" idx="10"/>
          </p:nvPr>
        </p:nvSpPr>
        <p:spPr/>
        <p:txBody>
          <a:bodyPr/>
          <a:lstStyle/>
          <a:p>
            <a:fld id="{E32CEAF3-52E1-48B9-9687-83C806E217DD}" type="datetimeFigureOut">
              <a:rPr lang="en-US" smtClean="0"/>
              <a:t>5/29/2023</a:t>
            </a:fld>
            <a:endParaRPr lang="en-US"/>
          </a:p>
        </p:txBody>
      </p:sp>
      <p:sp>
        <p:nvSpPr>
          <p:cNvPr id="5" name="Footer Placeholder 4">
            <a:extLst>
              <a:ext uri="{FF2B5EF4-FFF2-40B4-BE49-F238E27FC236}">
                <a16:creationId xmlns:a16="http://schemas.microsoft.com/office/drawing/2014/main" id="{3D46B79D-8068-A828-CD82-2116FC320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546818-8160-72A3-911C-74FC1C6B8A8F}"/>
              </a:ext>
            </a:extLst>
          </p:cNvPr>
          <p:cNvSpPr>
            <a:spLocks noGrp="1"/>
          </p:cNvSpPr>
          <p:nvPr>
            <p:ph type="sldNum" sz="quarter" idx="12"/>
          </p:nvPr>
        </p:nvSpPr>
        <p:spPr/>
        <p:txBody>
          <a:bodyPr/>
          <a:lstStyle/>
          <a:p>
            <a:fld id="{D37C301E-BF2E-4298-B6DA-2F8A8F0E3108}" type="slidenum">
              <a:rPr lang="en-US" smtClean="0"/>
              <a:t>‹#›</a:t>
            </a:fld>
            <a:endParaRPr lang="en-US"/>
          </a:p>
        </p:txBody>
      </p:sp>
    </p:spTree>
    <p:extLst>
      <p:ext uri="{BB962C8B-B14F-4D97-AF65-F5344CB8AC3E}">
        <p14:creationId xmlns:p14="http://schemas.microsoft.com/office/powerpoint/2010/main" val="3846448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078B-60D7-5524-7CBF-781535E7F6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EDD9F1-8B0C-2AF3-5ABC-C0280B6DC2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0E9133-3C39-6920-33F5-70C9229464B9}"/>
              </a:ext>
            </a:extLst>
          </p:cNvPr>
          <p:cNvSpPr>
            <a:spLocks noGrp="1"/>
          </p:cNvSpPr>
          <p:nvPr>
            <p:ph type="dt" sz="half" idx="10"/>
          </p:nvPr>
        </p:nvSpPr>
        <p:spPr/>
        <p:txBody>
          <a:bodyPr/>
          <a:lstStyle/>
          <a:p>
            <a:fld id="{E32CEAF3-52E1-48B9-9687-83C806E217DD}" type="datetimeFigureOut">
              <a:rPr lang="en-US" smtClean="0"/>
              <a:t>5/29/2023</a:t>
            </a:fld>
            <a:endParaRPr lang="en-US"/>
          </a:p>
        </p:txBody>
      </p:sp>
      <p:sp>
        <p:nvSpPr>
          <p:cNvPr id="5" name="Footer Placeholder 4">
            <a:extLst>
              <a:ext uri="{FF2B5EF4-FFF2-40B4-BE49-F238E27FC236}">
                <a16:creationId xmlns:a16="http://schemas.microsoft.com/office/drawing/2014/main" id="{351B3C5A-2FFE-E76A-20C8-6484A8FA05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988C6-38FF-A57F-9905-3FE276BCC078}"/>
              </a:ext>
            </a:extLst>
          </p:cNvPr>
          <p:cNvSpPr>
            <a:spLocks noGrp="1"/>
          </p:cNvSpPr>
          <p:nvPr>
            <p:ph type="sldNum" sz="quarter" idx="12"/>
          </p:nvPr>
        </p:nvSpPr>
        <p:spPr/>
        <p:txBody>
          <a:bodyPr/>
          <a:lstStyle/>
          <a:p>
            <a:fld id="{D37C301E-BF2E-4298-B6DA-2F8A8F0E3108}" type="slidenum">
              <a:rPr lang="en-US" smtClean="0"/>
              <a:t>‹#›</a:t>
            </a:fld>
            <a:endParaRPr lang="en-US"/>
          </a:p>
        </p:txBody>
      </p:sp>
    </p:spTree>
    <p:extLst>
      <p:ext uri="{BB962C8B-B14F-4D97-AF65-F5344CB8AC3E}">
        <p14:creationId xmlns:p14="http://schemas.microsoft.com/office/powerpoint/2010/main" val="111714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983B3D-8068-1D31-434D-DF730252BE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0B4735-60C9-CE59-1752-7353A109A7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6CE38-FC75-00AF-D976-708456A3FA4D}"/>
              </a:ext>
            </a:extLst>
          </p:cNvPr>
          <p:cNvSpPr>
            <a:spLocks noGrp="1"/>
          </p:cNvSpPr>
          <p:nvPr>
            <p:ph type="dt" sz="half" idx="10"/>
          </p:nvPr>
        </p:nvSpPr>
        <p:spPr/>
        <p:txBody>
          <a:bodyPr/>
          <a:lstStyle/>
          <a:p>
            <a:fld id="{E32CEAF3-52E1-48B9-9687-83C806E217DD}" type="datetimeFigureOut">
              <a:rPr lang="en-US" smtClean="0"/>
              <a:t>5/29/2023</a:t>
            </a:fld>
            <a:endParaRPr lang="en-US"/>
          </a:p>
        </p:txBody>
      </p:sp>
      <p:sp>
        <p:nvSpPr>
          <p:cNvPr id="5" name="Footer Placeholder 4">
            <a:extLst>
              <a:ext uri="{FF2B5EF4-FFF2-40B4-BE49-F238E27FC236}">
                <a16:creationId xmlns:a16="http://schemas.microsoft.com/office/drawing/2014/main" id="{B6A8DDC3-7948-CAA5-BDD4-D0985E8D55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BD86A0-9ED1-6006-DA42-71FCAFD1623B}"/>
              </a:ext>
            </a:extLst>
          </p:cNvPr>
          <p:cNvSpPr>
            <a:spLocks noGrp="1"/>
          </p:cNvSpPr>
          <p:nvPr>
            <p:ph type="sldNum" sz="quarter" idx="12"/>
          </p:nvPr>
        </p:nvSpPr>
        <p:spPr/>
        <p:txBody>
          <a:bodyPr/>
          <a:lstStyle/>
          <a:p>
            <a:fld id="{D37C301E-BF2E-4298-B6DA-2F8A8F0E3108}" type="slidenum">
              <a:rPr lang="en-US" smtClean="0"/>
              <a:t>‹#›</a:t>
            </a:fld>
            <a:endParaRPr lang="en-US"/>
          </a:p>
        </p:txBody>
      </p:sp>
    </p:spTree>
    <p:extLst>
      <p:ext uri="{BB962C8B-B14F-4D97-AF65-F5344CB8AC3E}">
        <p14:creationId xmlns:p14="http://schemas.microsoft.com/office/powerpoint/2010/main" val="2460939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76DA6-7FBB-1B50-5BF0-2B2DC8FC5F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53FD0A-3A26-FFDD-21C9-F81B33AA4A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AE832F-2585-FC53-A676-E994A7B266CE}"/>
              </a:ext>
            </a:extLst>
          </p:cNvPr>
          <p:cNvSpPr>
            <a:spLocks noGrp="1"/>
          </p:cNvSpPr>
          <p:nvPr>
            <p:ph type="dt" sz="half" idx="10"/>
          </p:nvPr>
        </p:nvSpPr>
        <p:spPr/>
        <p:txBody>
          <a:bodyPr/>
          <a:lstStyle/>
          <a:p>
            <a:fld id="{E32CEAF3-52E1-48B9-9687-83C806E217DD}" type="datetimeFigureOut">
              <a:rPr lang="en-US" smtClean="0"/>
              <a:t>5/29/2023</a:t>
            </a:fld>
            <a:endParaRPr lang="en-US"/>
          </a:p>
        </p:txBody>
      </p:sp>
      <p:sp>
        <p:nvSpPr>
          <p:cNvPr id="5" name="Footer Placeholder 4">
            <a:extLst>
              <a:ext uri="{FF2B5EF4-FFF2-40B4-BE49-F238E27FC236}">
                <a16:creationId xmlns:a16="http://schemas.microsoft.com/office/drawing/2014/main" id="{406CF9FF-7123-DECD-B661-DFE34AF27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90F66E-E220-70B7-99E1-A74E6EFF9A09}"/>
              </a:ext>
            </a:extLst>
          </p:cNvPr>
          <p:cNvSpPr>
            <a:spLocks noGrp="1"/>
          </p:cNvSpPr>
          <p:nvPr>
            <p:ph type="sldNum" sz="quarter" idx="12"/>
          </p:nvPr>
        </p:nvSpPr>
        <p:spPr/>
        <p:txBody>
          <a:bodyPr/>
          <a:lstStyle/>
          <a:p>
            <a:fld id="{D37C301E-BF2E-4298-B6DA-2F8A8F0E3108}" type="slidenum">
              <a:rPr lang="en-US" smtClean="0"/>
              <a:t>‹#›</a:t>
            </a:fld>
            <a:endParaRPr lang="en-US"/>
          </a:p>
        </p:txBody>
      </p:sp>
    </p:spTree>
    <p:extLst>
      <p:ext uri="{BB962C8B-B14F-4D97-AF65-F5344CB8AC3E}">
        <p14:creationId xmlns:p14="http://schemas.microsoft.com/office/powerpoint/2010/main" val="361425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16B9-6F6E-7FCF-637D-0E48BE555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30922E-2033-CDFC-260F-212779FFA2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A68845-019C-A67B-553A-371946B67FBF}"/>
              </a:ext>
            </a:extLst>
          </p:cNvPr>
          <p:cNvSpPr>
            <a:spLocks noGrp="1"/>
          </p:cNvSpPr>
          <p:nvPr>
            <p:ph type="dt" sz="half" idx="10"/>
          </p:nvPr>
        </p:nvSpPr>
        <p:spPr/>
        <p:txBody>
          <a:bodyPr/>
          <a:lstStyle/>
          <a:p>
            <a:fld id="{E32CEAF3-52E1-48B9-9687-83C806E217DD}" type="datetimeFigureOut">
              <a:rPr lang="en-US" smtClean="0"/>
              <a:t>5/29/2023</a:t>
            </a:fld>
            <a:endParaRPr lang="en-US"/>
          </a:p>
        </p:txBody>
      </p:sp>
      <p:sp>
        <p:nvSpPr>
          <p:cNvPr id="5" name="Footer Placeholder 4">
            <a:extLst>
              <a:ext uri="{FF2B5EF4-FFF2-40B4-BE49-F238E27FC236}">
                <a16:creationId xmlns:a16="http://schemas.microsoft.com/office/drawing/2014/main" id="{094CBE9F-84AD-723E-AA74-AD6C4EF328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BD064D-9948-40DE-13B0-FF4E6B94B0C5}"/>
              </a:ext>
            </a:extLst>
          </p:cNvPr>
          <p:cNvSpPr>
            <a:spLocks noGrp="1"/>
          </p:cNvSpPr>
          <p:nvPr>
            <p:ph type="sldNum" sz="quarter" idx="12"/>
          </p:nvPr>
        </p:nvSpPr>
        <p:spPr/>
        <p:txBody>
          <a:bodyPr/>
          <a:lstStyle/>
          <a:p>
            <a:fld id="{D37C301E-BF2E-4298-B6DA-2F8A8F0E3108}" type="slidenum">
              <a:rPr lang="en-US" smtClean="0"/>
              <a:t>‹#›</a:t>
            </a:fld>
            <a:endParaRPr lang="en-US"/>
          </a:p>
        </p:txBody>
      </p:sp>
    </p:spTree>
    <p:extLst>
      <p:ext uri="{BB962C8B-B14F-4D97-AF65-F5344CB8AC3E}">
        <p14:creationId xmlns:p14="http://schemas.microsoft.com/office/powerpoint/2010/main" val="222932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4F9B-C518-592A-F706-E411943ED6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81D700-5975-2669-9C39-5D3EE9EEF5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BBEC01-8919-FA74-2EAE-6371E71671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E6543D-E41F-BA19-D305-7F2AFC1C2036}"/>
              </a:ext>
            </a:extLst>
          </p:cNvPr>
          <p:cNvSpPr>
            <a:spLocks noGrp="1"/>
          </p:cNvSpPr>
          <p:nvPr>
            <p:ph type="dt" sz="half" idx="10"/>
          </p:nvPr>
        </p:nvSpPr>
        <p:spPr/>
        <p:txBody>
          <a:bodyPr/>
          <a:lstStyle/>
          <a:p>
            <a:fld id="{E32CEAF3-52E1-48B9-9687-83C806E217DD}" type="datetimeFigureOut">
              <a:rPr lang="en-US" smtClean="0"/>
              <a:t>5/29/2023</a:t>
            </a:fld>
            <a:endParaRPr lang="en-US"/>
          </a:p>
        </p:txBody>
      </p:sp>
      <p:sp>
        <p:nvSpPr>
          <p:cNvPr id="6" name="Footer Placeholder 5">
            <a:extLst>
              <a:ext uri="{FF2B5EF4-FFF2-40B4-BE49-F238E27FC236}">
                <a16:creationId xmlns:a16="http://schemas.microsoft.com/office/drawing/2014/main" id="{70DF4E26-4F41-EE4C-A086-41A238D72D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C3F8F3-59FF-B802-07C2-F0E7D04BC700}"/>
              </a:ext>
            </a:extLst>
          </p:cNvPr>
          <p:cNvSpPr>
            <a:spLocks noGrp="1"/>
          </p:cNvSpPr>
          <p:nvPr>
            <p:ph type="sldNum" sz="quarter" idx="12"/>
          </p:nvPr>
        </p:nvSpPr>
        <p:spPr/>
        <p:txBody>
          <a:bodyPr/>
          <a:lstStyle/>
          <a:p>
            <a:fld id="{D37C301E-BF2E-4298-B6DA-2F8A8F0E3108}" type="slidenum">
              <a:rPr lang="en-US" smtClean="0"/>
              <a:t>‹#›</a:t>
            </a:fld>
            <a:endParaRPr lang="en-US"/>
          </a:p>
        </p:txBody>
      </p:sp>
    </p:spTree>
    <p:extLst>
      <p:ext uri="{BB962C8B-B14F-4D97-AF65-F5344CB8AC3E}">
        <p14:creationId xmlns:p14="http://schemas.microsoft.com/office/powerpoint/2010/main" val="2339888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4CFAF-FFFD-A11C-4221-3604C0F033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F48A54-E31E-55D5-6204-4A93E4A609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8400B1-5A7F-9ACA-B99D-82505A24EC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A780E1-BE47-0E6E-51F4-DD860B3342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4C0CB6-6C3B-9D60-CEA9-37E79D6FEE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A37305-0E61-5E31-A7F0-911D72DABBCF}"/>
              </a:ext>
            </a:extLst>
          </p:cNvPr>
          <p:cNvSpPr>
            <a:spLocks noGrp="1"/>
          </p:cNvSpPr>
          <p:nvPr>
            <p:ph type="dt" sz="half" idx="10"/>
          </p:nvPr>
        </p:nvSpPr>
        <p:spPr/>
        <p:txBody>
          <a:bodyPr/>
          <a:lstStyle/>
          <a:p>
            <a:fld id="{E32CEAF3-52E1-48B9-9687-83C806E217DD}" type="datetimeFigureOut">
              <a:rPr lang="en-US" smtClean="0"/>
              <a:t>5/29/2023</a:t>
            </a:fld>
            <a:endParaRPr lang="en-US"/>
          </a:p>
        </p:txBody>
      </p:sp>
      <p:sp>
        <p:nvSpPr>
          <p:cNvPr id="8" name="Footer Placeholder 7">
            <a:extLst>
              <a:ext uri="{FF2B5EF4-FFF2-40B4-BE49-F238E27FC236}">
                <a16:creationId xmlns:a16="http://schemas.microsoft.com/office/drawing/2014/main" id="{838B0D98-17BF-934E-2615-2C3176C006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684D11-7427-71D5-5AF7-93C4E8261924}"/>
              </a:ext>
            </a:extLst>
          </p:cNvPr>
          <p:cNvSpPr>
            <a:spLocks noGrp="1"/>
          </p:cNvSpPr>
          <p:nvPr>
            <p:ph type="sldNum" sz="quarter" idx="12"/>
          </p:nvPr>
        </p:nvSpPr>
        <p:spPr/>
        <p:txBody>
          <a:bodyPr/>
          <a:lstStyle/>
          <a:p>
            <a:fld id="{D37C301E-BF2E-4298-B6DA-2F8A8F0E3108}" type="slidenum">
              <a:rPr lang="en-US" smtClean="0"/>
              <a:t>‹#›</a:t>
            </a:fld>
            <a:endParaRPr lang="en-US"/>
          </a:p>
        </p:txBody>
      </p:sp>
    </p:spTree>
    <p:extLst>
      <p:ext uri="{BB962C8B-B14F-4D97-AF65-F5344CB8AC3E}">
        <p14:creationId xmlns:p14="http://schemas.microsoft.com/office/powerpoint/2010/main" val="2016032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297F6-385C-72F3-0147-FF3C011B8A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0498E3-B78A-1607-F3CC-E4DBAA977DB7}"/>
              </a:ext>
            </a:extLst>
          </p:cNvPr>
          <p:cNvSpPr>
            <a:spLocks noGrp="1"/>
          </p:cNvSpPr>
          <p:nvPr>
            <p:ph type="dt" sz="half" idx="10"/>
          </p:nvPr>
        </p:nvSpPr>
        <p:spPr/>
        <p:txBody>
          <a:bodyPr/>
          <a:lstStyle/>
          <a:p>
            <a:fld id="{E32CEAF3-52E1-48B9-9687-83C806E217DD}" type="datetimeFigureOut">
              <a:rPr lang="en-US" smtClean="0"/>
              <a:t>5/29/2023</a:t>
            </a:fld>
            <a:endParaRPr lang="en-US"/>
          </a:p>
        </p:txBody>
      </p:sp>
      <p:sp>
        <p:nvSpPr>
          <p:cNvPr id="4" name="Footer Placeholder 3">
            <a:extLst>
              <a:ext uri="{FF2B5EF4-FFF2-40B4-BE49-F238E27FC236}">
                <a16:creationId xmlns:a16="http://schemas.microsoft.com/office/drawing/2014/main" id="{CE612974-341E-861D-2D07-6FCAD6F4C0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B14315-6988-2610-A840-695C0B5D05E5}"/>
              </a:ext>
            </a:extLst>
          </p:cNvPr>
          <p:cNvSpPr>
            <a:spLocks noGrp="1"/>
          </p:cNvSpPr>
          <p:nvPr>
            <p:ph type="sldNum" sz="quarter" idx="12"/>
          </p:nvPr>
        </p:nvSpPr>
        <p:spPr/>
        <p:txBody>
          <a:bodyPr/>
          <a:lstStyle/>
          <a:p>
            <a:fld id="{D37C301E-BF2E-4298-B6DA-2F8A8F0E3108}" type="slidenum">
              <a:rPr lang="en-US" smtClean="0"/>
              <a:t>‹#›</a:t>
            </a:fld>
            <a:endParaRPr lang="en-US"/>
          </a:p>
        </p:txBody>
      </p:sp>
    </p:spTree>
    <p:extLst>
      <p:ext uri="{BB962C8B-B14F-4D97-AF65-F5344CB8AC3E}">
        <p14:creationId xmlns:p14="http://schemas.microsoft.com/office/powerpoint/2010/main" val="143782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380C9B-4B51-0BF6-CBC6-0A8D22E2F1C9}"/>
              </a:ext>
            </a:extLst>
          </p:cNvPr>
          <p:cNvSpPr>
            <a:spLocks noGrp="1"/>
          </p:cNvSpPr>
          <p:nvPr>
            <p:ph type="dt" sz="half" idx="10"/>
          </p:nvPr>
        </p:nvSpPr>
        <p:spPr/>
        <p:txBody>
          <a:bodyPr/>
          <a:lstStyle/>
          <a:p>
            <a:fld id="{E32CEAF3-52E1-48B9-9687-83C806E217DD}" type="datetimeFigureOut">
              <a:rPr lang="en-US" smtClean="0"/>
              <a:t>5/29/2023</a:t>
            </a:fld>
            <a:endParaRPr lang="en-US"/>
          </a:p>
        </p:txBody>
      </p:sp>
      <p:sp>
        <p:nvSpPr>
          <p:cNvPr id="3" name="Footer Placeholder 2">
            <a:extLst>
              <a:ext uri="{FF2B5EF4-FFF2-40B4-BE49-F238E27FC236}">
                <a16:creationId xmlns:a16="http://schemas.microsoft.com/office/drawing/2014/main" id="{E6F1D4B3-0E7B-A5C2-9942-A7841BE769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5561ED-B16B-B607-069B-E2660391AEF1}"/>
              </a:ext>
            </a:extLst>
          </p:cNvPr>
          <p:cNvSpPr>
            <a:spLocks noGrp="1"/>
          </p:cNvSpPr>
          <p:nvPr>
            <p:ph type="sldNum" sz="quarter" idx="12"/>
          </p:nvPr>
        </p:nvSpPr>
        <p:spPr/>
        <p:txBody>
          <a:bodyPr/>
          <a:lstStyle/>
          <a:p>
            <a:fld id="{D37C301E-BF2E-4298-B6DA-2F8A8F0E3108}" type="slidenum">
              <a:rPr lang="en-US" smtClean="0"/>
              <a:t>‹#›</a:t>
            </a:fld>
            <a:endParaRPr lang="en-US"/>
          </a:p>
        </p:txBody>
      </p:sp>
    </p:spTree>
    <p:extLst>
      <p:ext uri="{BB962C8B-B14F-4D97-AF65-F5344CB8AC3E}">
        <p14:creationId xmlns:p14="http://schemas.microsoft.com/office/powerpoint/2010/main" val="1176990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3F9EE-130A-4FB2-14C7-53BA779E63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A402FF-51B3-F192-D035-5F002B2DE9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4B89A1-F30C-8D55-8300-88847D6F1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106F8E-F644-0610-25E4-C80680F5D4C5}"/>
              </a:ext>
            </a:extLst>
          </p:cNvPr>
          <p:cNvSpPr>
            <a:spLocks noGrp="1"/>
          </p:cNvSpPr>
          <p:nvPr>
            <p:ph type="dt" sz="half" idx="10"/>
          </p:nvPr>
        </p:nvSpPr>
        <p:spPr/>
        <p:txBody>
          <a:bodyPr/>
          <a:lstStyle/>
          <a:p>
            <a:fld id="{E32CEAF3-52E1-48B9-9687-83C806E217DD}" type="datetimeFigureOut">
              <a:rPr lang="en-US" smtClean="0"/>
              <a:t>5/29/2023</a:t>
            </a:fld>
            <a:endParaRPr lang="en-US"/>
          </a:p>
        </p:txBody>
      </p:sp>
      <p:sp>
        <p:nvSpPr>
          <p:cNvPr id="6" name="Footer Placeholder 5">
            <a:extLst>
              <a:ext uri="{FF2B5EF4-FFF2-40B4-BE49-F238E27FC236}">
                <a16:creationId xmlns:a16="http://schemas.microsoft.com/office/drawing/2014/main" id="{9B8B893A-BD4C-1FA6-5C60-2B779141B8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FF0D33-0692-C1AA-B1EC-3B130F15F81D}"/>
              </a:ext>
            </a:extLst>
          </p:cNvPr>
          <p:cNvSpPr>
            <a:spLocks noGrp="1"/>
          </p:cNvSpPr>
          <p:nvPr>
            <p:ph type="sldNum" sz="quarter" idx="12"/>
          </p:nvPr>
        </p:nvSpPr>
        <p:spPr/>
        <p:txBody>
          <a:bodyPr/>
          <a:lstStyle/>
          <a:p>
            <a:fld id="{D37C301E-BF2E-4298-B6DA-2F8A8F0E3108}" type="slidenum">
              <a:rPr lang="en-US" smtClean="0"/>
              <a:t>‹#›</a:t>
            </a:fld>
            <a:endParaRPr lang="en-US"/>
          </a:p>
        </p:txBody>
      </p:sp>
    </p:spTree>
    <p:extLst>
      <p:ext uri="{BB962C8B-B14F-4D97-AF65-F5344CB8AC3E}">
        <p14:creationId xmlns:p14="http://schemas.microsoft.com/office/powerpoint/2010/main" val="135298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C4AB-D12F-229E-D047-7A5C7F81D1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6EBB08-5C9F-4E69-7F5D-37371B60C9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B99F6F-2287-C607-81AB-0FF680B245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47E7BE-B9A2-F1DF-12F1-7A1FD5719FDB}"/>
              </a:ext>
            </a:extLst>
          </p:cNvPr>
          <p:cNvSpPr>
            <a:spLocks noGrp="1"/>
          </p:cNvSpPr>
          <p:nvPr>
            <p:ph type="dt" sz="half" idx="10"/>
          </p:nvPr>
        </p:nvSpPr>
        <p:spPr/>
        <p:txBody>
          <a:bodyPr/>
          <a:lstStyle/>
          <a:p>
            <a:fld id="{E32CEAF3-52E1-48B9-9687-83C806E217DD}" type="datetimeFigureOut">
              <a:rPr lang="en-US" smtClean="0"/>
              <a:t>5/29/2023</a:t>
            </a:fld>
            <a:endParaRPr lang="en-US"/>
          </a:p>
        </p:txBody>
      </p:sp>
      <p:sp>
        <p:nvSpPr>
          <p:cNvPr id="6" name="Footer Placeholder 5">
            <a:extLst>
              <a:ext uri="{FF2B5EF4-FFF2-40B4-BE49-F238E27FC236}">
                <a16:creationId xmlns:a16="http://schemas.microsoft.com/office/drawing/2014/main" id="{FA8E2CD7-85FA-A0C3-0F81-AF63937EE7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917D39-DA5F-F90F-B8F5-4F1E52E7DBBA}"/>
              </a:ext>
            </a:extLst>
          </p:cNvPr>
          <p:cNvSpPr>
            <a:spLocks noGrp="1"/>
          </p:cNvSpPr>
          <p:nvPr>
            <p:ph type="sldNum" sz="quarter" idx="12"/>
          </p:nvPr>
        </p:nvSpPr>
        <p:spPr/>
        <p:txBody>
          <a:bodyPr/>
          <a:lstStyle/>
          <a:p>
            <a:fld id="{D37C301E-BF2E-4298-B6DA-2F8A8F0E3108}" type="slidenum">
              <a:rPr lang="en-US" smtClean="0"/>
              <a:t>‹#›</a:t>
            </a:fld>
            <a:endParaRPr lang="en-US"/>
          </a:p>
        </p:txBody>
      </p:sp>
    </p:spTree>
    <p:extLst>
      <p:ext uri="{BB962C8B-B14F-4D97-AF65-F5344CB8AC3E}">
        <p14:creationId xmlns:p14="http://schemas.microsoft.com/office/powerpoint/2010/main" val="493051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1A0E1B-9421-6881-F424-8E8E26BC97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86934B-C356-8462-4473-0D87D0DA7E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269D45-A2F7-AE03-34B4-4C791539D0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CEAF3-52E1-48B9-9687-83C806E217DD}" type="datetimeFigureOut">
              <a:rPr lang="en-US" smtClean="0"/>
              <a:t>5/29/2023</a:t>
            </a:fld>
            <a:endParaRPr lang="en-US"/>
          </a:p>
        </p:txBody>
      </p:sp>
      <p:sp>
        <p:nvSpPr>
          <p:cNvPr id="5" name="Footer Placeholder 4">
            <a:extLst>
              <a:ext uri="{FF2B5EF4-FFF2-40B4-BE49-F238E27FC236}">
                <a16:creationId xmlns:a16="http://schemas.microsoft.com/office/drawing/2014/main" id="{073AE7B5-ADF7-0F8E-B3A8-D35E0CB604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FAA82E-1B31-D898-BD32-71B11D1852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C301E-BF2E-4298-B6DA-2F8A8F0E3108}" type="slidenum">
              <a:rPr lang="en-US" smtClean="0"/>
              <a:t>‹#›</a:t>
            </a:fld>
            <a:endParaRPr lang="en-US"/>
          </a:p>
        </p:txBody>
      </p:sp>
    </p:spTree>
    <p:extLst>
      <p:ext uri="{BB962C8B-B14F-4D97-AF65-F5344CB8AC3E}">
        <p14:creationId xmlns:p14="http://schemas.microsoft.com/office/powerpoint/2010/main" val="476150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5.jpg"/><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E69AB1-A3B5-F8BC-7F22-2C9DD8E4E8FC}"/>
              </a:ext>
            </a:extLst>
          </p:cNvPr>
          <p:cNvSpPr>
            <a:spLocks noGrp="1"/>
          </p:cNvSpPr>
          <p:nvPr>
            <p:ph type="ctrTitle"/>
          </p:nvPr>
        </p:nvSpPr>
        <p:spPr>
          <a:xfrm>
            <a:off x="6364609" y="1063223"/>
            <a:ext cx="4805996" cy="1297115"/>
          </a:xfrm>
        </p:spPr>
        <p:txBody>
          <a:bodyPr anchor="t">
            <a:normAutofit/>
          </a:bodyPr>
          <a:lstStyle/>
          <a:p>
            <a:pPr algn="r"/>
            <a:r>
              <a:rPr lang="en-US" sz="4000" b="1" dirty="0">
                <a:solidFill>
                  <a:schemeClr val="tx2"/>
                </a:solidFill>
              </a:rPr>
              <a:t>	</a:t>
            </a:r>
            <a:r>
              <a:rPr lang="en-US" sz="4000" b="1" dirty="0" err="1">
                <a:solidFill>
                  <a:schemeClr val="tx2"/>
                </a:solidFill>
              </a:rPr>
              <a:t>Hesap</a:t>
            </a:r>
            <a:r>
              <a:rPr lang="en-US" sz="4000" b="1" dirty="0">
                <a:solidFill>
                  <a:schemeClr val="tx2"/>
                </a:solidFill>
              </a:rPr>
              <a:t> </a:t>
            </a:r>
            <a:r>
              <a:rPr lang="en-US" sz="4000" b="1" dirty="0" err="1">
                <a:solidFill>
                  <a:schemeClr val="tx2"/>
                </a:solidFill>
              </a:rPr>
              <a:t>Makinesi</a:t>
            </a:r>
            <a:endParaRPr lang="en-US" sz="4000" b="1" dirty="0">
              <a:solidFill>
                <a:schemeClr val="tx2"/>
              </a:solidFill>
            </a:endParaRPr>
          </a:p>
        </p:txBody>
      </p:sp>
      <p:sp>
        <p:nvSpPr>
          <p:cNvPr id="3" name="Subtitle 2">
            <a:extLst>
              <a:ext uri="{FF2B5EF4-FFF2-40B4-BE49-F238E27FC236}">
                <a16:creationId xmlns:a16="http://schemas.microsoft.com/office/drawing/2014/main" id="{2A3244AF-96DC-C7A9-5820-2D89FDC7D068}"/>
              </a:ext>
            </a:extLst>
          </p:cNvPr>
          <p:cNvSpPr>
            <a:spLocks noGrp="1"/>
          </p:cNvSpPr>
          <p:nvPr>
            <p:ph type="subTitle" idx="1"/>
          </p:nvPr>
        </p:nvSpPr>
        <p:spPr>
          <a:xfrm>
            <a:off x="6637014" y="5247751"/>
            <a:ext cx="4805691" cy="838831"/>
          </a:xfrm>
        </p:spPr>
        <p:txBody>
          <a:bodyPr anchor="b">
            <a:noAutofit/>
          </a:bodyPr>
          <a:lstStyle/>
          <a:p>
            <a:pPr algn="r"/>
            <a:r>
              <a:rPr lang="tr-TR" b="1" dirty="0">
                <a:solidFill>
                  <a:schemeClr val="tx2"/>
                </a:solidFill>
              </a:rPr>
              <a:t>Gömülü sistemler </a:t>
            </a:r>
          </a:p>
          <a:p>
            <a:pPr algn="r"/>
            <a:r>
              <a:rPr lang="tr-TR" b="1" dirty="0">
                <a:solidFill>
                  <a:schemeClr val="tx2"/>
                </a:solidFill>
              </a:rPr>
              <a:t>Hoca. Ümit şantürk</a:t>
            </a:r>
          </a:p>
          <a:p>
            <a:pPr marL="342900" indent="-342900" algn="l">
              <a:buFont typeface="Arial" panose="020B0604020202020204" pitchFamily="34" charset="0"/>
              <a:buChar char="•"/>
            </a:pPr>
            <a:endParaRPr lang="en-US" b="1" dirty="0">
              <a:solidFill>
                <a:schemeClr val="tx2"/>
              </a:solidFill>
            </a:endParaRPr>
          </a:p>
          <a:p>
            <a:pPr marL="342900" indent="-342900" algn="l">
              <a:buFont typeface="Arial" panose="020B0604020202020204" pitchFamily="34" charset="0"/>
              <a:buChar char="•"/>
            </a:pPr>
            <a:r>
              <a:rPr lang="en-US" b="1" dirty="0">
                <a:solidFill>
                  <a:schemeClr val="tx2"/>
                </a:solidFill>
              </a:rPr>
              <a:t>Karam s. s. </a:t>
            </a:r>
            <a:r>
              <a:rPr lang="en-US" b="1" dirty="0" err="1">
                <a:solidFill>
                  <a:schemeClr val="tx2"/>
                </a:solidFill>
              </a:rPr>
              <a:t>Irar</a:t>
            </a:r>
            <a:endParaRPr lang="en-US" b="1" dirty="0">
              <a:solidFill>
                <a:schemeClr val="tx2"/>
              </a:solidFill>
            </a:endParaRPr>
          </a:p>
          <a:p>
            <a:pPr marL="342900" indent="-342900" algn="l">
              <a:buFont typeface="Arial" panose="020B0604020202020204" pitchFamily="34" charset="0"/>
              <a:buChar char="•"/>
            </a:pPr>
            <a:r>
              <a:rPr lang="en-US" b="1" dirty="0">
                <a:solidFill>
                  <a:schemeClr val="tx2"/>
                </a:solidFill>
              </a:rPr>
              <a:t>Hosni Hanani</a:t>
            </a:r>
          </a:p>
          <a:p>
            <a:pPr marL="342900" indent="-342900" algn="l">
              <a:buFont typeface="Arial" panose="020B0604020202020204" pitchFamily="34" charset="0"/>
              <a:buChar char="•"/>
            </a:pPr>
            <a:r>
              <a:rPr lang="en-US" b="1" dirty="0">
                <a:solidFill>
                  <a:schemeClr val="tx2"/>
                </a:solidFill>
              </a:rPr>
              <a:t>Munib Al </a:t>
            </a:r>
            <a:r>
              <a:rPr lang="en-US" b="1" dirty="0" err="1">
                <a:solidFill>
                  <a:schemeClr val="tx2"/>
                </a:solidFill>
              </a:rPr>
              <a:t>Zouabi</a:t>
            </a:r>
            <a:endParaRPr lang="en-US" b="1" dirty="0">
              <a:solidFill>
                <a:schemeClr val="tx2"/>
              </a:solidFill>
            </a:endParaRPr>
          </a:p>
          <a:p>
            <a:pPr marL="342900" indent="-342900" algn="l">
              <a:buFont typeface="Arial" panose="020B0604020202020204" pitchFamily="34" charset="0"/>
              <a:buChar char="•"/>
            </a:pPr>
            <a:r>
              <a:rPr lang="en-US" b="1" dirty="0">
                <a:solidFill>
                  <a:schemeClr val="tx2"/>
                </a:solidFill>
              </a:rPr>
              <a:t>Salil Al </a:t>
            </a:r>
            <a:r>
              <a:rPr lang="en-US" b="1" dirty="0" err="1">
                <a:solidFill>
                  <a:schemeClr val="tx2"/>
                </a:solidFill>
              </a:rPr>
              <a:t>Ayash</a:t>
            </a:r>
            <a:endParaRPr lang="en-US" b="1" dirty="0">
              <a:solidFill>
                <a:schemeClr val="tx2"/>
              </a:solidFill>
            </a:endParaRPr>
          </a:p>
        </p:txBody>
      </p:sp>
      <p:pic>
        <p:nvPicPr>
          <p:cNvPr id="7" name="Graphic 6" descr="Calculator">
            <a:extLst>
              <a:ext uri="{FF2B5EF4-FFF2-40B4-BE49-F238E27FC236}">
                <a16:creationId xmlns:a16="http://schemas.microsoft.com/office/drawing/2014/main" id="{0E03C712-C475-8C51-59A2-F4CFDB8755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088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242781-12F2-8648-6D2D-DB6C1B596160}"/>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b="1" dirty="0"/>
              <a:t>Multiplexer</a:t>
            </a:r>
            <a:r>
              <a:rPr lang="en-US" sz="3700" dirty="0"/>
              <a:t> </a:t>
            </a:r>
            <a:br>
              <a:rPr lang="en-US" sz="3700" dirty="0"/>
            </a:br>
            <a:r>
              <a:rPr lang="en-US" sz="3700" dirty="0"/>
              <a:t>(mux)</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D5D3349-A51E-D577-46FF-9F2B5DA8C230}"/>
              </a:ext>
            </a:extLst>
          </p:cNvPr>
          <p:cNvSpPr>
            <a:spLocks noGrp="1"/>
          </p:cNvSpPr>
          <p:nvPr>
            <p:ph type="body" sz="half" idx="2"/>
          </p:nvPr>
        </p:nvSpPr>
        <p:spPr>
          <a:xfrm>
            <a:off x="590719" y="2330505"/>
            <a:ext cx="4559425" cy="3979585"/>
          </a:xfrm>
        </p:spPr>
        <p:txBody>
          <a:bodyPr vert="horz" lIns="91440" tIns="45720" rIns="91440" bIns="45720" rtlCol="0" anchor="ctr">
            <a:normAutofit/>
          </a:bodyPr>
          <a:lstStyle/>
          <a:p>
            <a:pPr indent="-228600">
              <a:buFont typeface="Arial" panose="020B0604020202020204" pitchFamily="34" charset="0"/>
              <a:buChar char="•"/>
            </a:pPr>
            <a:r>
              <a:rPr lang="en-US" sz="2000" b="1" i="0" dirty="0">
                <a:effectLst/>
              </a:rPr>
              <a:t>Multiplexer </a:t>
            </a:r>
            <a:r>
              <a:rPr lang="en-US" sz="2000" b="1" i="0" dirty="0" err="1">
                <a:effectLst/>
              </a:rPr>
              <a:t>devreler</a:t>
            </a:r>
            <a:r>
              <a:rPr lang="en-US" sz="2000" b="1" dirty="0"/>
              <a:t>,</a:t>
            </a:r>
            <a:r>
              <a:rPr lang="en-US" sz="2000" b="1" i="0" dirty="0">
                <a:effectLst/>
              </a:rPr>
              <a:t>“</a:t>
            </a:r>
            <a:r>
              <a:rPr lang="en-US" sz="2000" b="1" i="0" dirty="0" err="1">
                <a:effectLst/>
              </a:rPr>
              <a:t>çoktan</a:t>
            </a:r>
            <a:r>
              <a:rPr lang="en-US" sz="2000" b="1" i="0" dirty="0">
                <a:effectLst/>
              </a:rPr>
              <a:t> </a:t>
            </a:r>
            <a:r>
              <a:rPr lang="en-US" sz="2000" b="1" i="0" dirty="0" err="1">
                <a:effectLst/>
              </a:rPr>
              <a:t>bire</a:t>
            </a:r>
            <a:r>
              <a:rPr lang="en-US" sz="2000" b="1" i="0" dirty="0">
                <a:effectLst/>
              </a:rPr>
              <a:t>” </a:t>
            </a:r>
            <a:r>
              <a:rPr lang="en-US" sz="2000" b="1" i="0" dirty="0" err="1">
                <a:effectLst/>
              </a:rPr>
              <a:t>anlamına</a:t>
            </a:r>
            <a:r>
              <a:rPr lang="en-US" sz="2000" b="1" i="0" dirty="0">
                <a:effectLst/>
              </a:rPr>
              <a:t> </a:t>
            </a:r>
            <a:r>
              <a:rPr lang="en-US" sz="2000" b="1" i="0" dirty="0" err="1">
                <a:effectLst/>
              </a:rPr>
              <a:t>gelir</a:t>
            </a:r>
            <a:r>
              <a:rPr lang="en-US" sz="2000" b="1" i="0" dirty="0">
                <a:effectLst/>
              </a:rPr>
              <a:t>. Multiplexer </a:t>
            </a:r>
            <a:r>
              <a:rPr lang="en-US" sz="2000" b="1" i="0" dirty="0" err="1">
                <a:effectLst/>
              </a:rPr>
              <a:t>devresinde</a:t>
            </a:r>
            <a:r>
              <a:rPr lang="en-US" sz="2000" b="1" i="0" dirty="0">
                <a:effectLst/>
              </a:rPr>
              <a:t> </a:t>
            </a:r>
            <a:r>
              <a:rPr lang="en-US" sz="2000" b="1" i="0" dirty="0" err="1">
                <a:effectLst/>
              </a:rPr>
              <a:t>birden</a:t>
            </a:r>
            <a:r>
              <a:rPr lang="en-US" sz="2000" b="1" i="0" dirty="0">
                <a:effectLst/>
              </a:rPr>
              <a:t> </a:t>
            </a:r>
            <a:r>
              <a:rPr lang="en-US" sz="2000" b="1" i="0" dirty="0" err="1">
                <a:effectLst/>
              </a:rPr>
              <a:t>fazla</a:t>
            </a:r>
            <a:r>
              <a:rPr lang="en-US" sz="2000" b="1" i="0" dirty="0">
                <a:effectLst/>
              </a:rPr>
              <a:t> </a:t>
            </a:r>
            <a:r>
              <a:rPr lang="en-US" sz="2000" b="1" i="0" dirty="0" err="1">
                <a:effectLst/>
              </a:rPr>
              <a:t>giriş</a:t>
            </a:r>
            <a:r>
              <a:rPr lang="en-US" sz="2000" b="1" i="0" dirty="0">
                <a:effectLst/>
              </a:rPr>
              <a:t> </a:t>
            </a:r>
            <a:r>
              <a:rPr lang="en-US" sz="2000" b="1" i="0" dirty="0" err="1">
                <a:effectLst/>
              </a:rPr>
              <a:t>ve</a:t>
            </a:r>
            <a:r>
              <a:rPr lang="en-US" sz="2000" b="1" i="0" dirty="0">
                <a:effectLst/>
              </a:rPr>
              <a:t> </a:t>
            </a:r>
            <a:r>
              <a:rPr lang="en-US" sz="2000" b="1" i="0" dirty="0" err="1">
                <a:effectLst/>
              </a:rPr>
              <a:t>bir</a:t>
            </a:r>
            <a:r>
              <a:rPr lang="en-US" sz="2000" b="1" i="0" dirty="0">
                <a:effectLst/>
              </a:rPr>
              <a:t> </a:t>
            </a:r>
            <a:r>
              <a:rPr lang="en-US" sz="2000" b="1" i="0" dirty="0" err="1">
                <a:effectLst/>
              </a:rPr>
              <a:t>çıkış</a:t>
            </a:r>
            <a:r>
              <a:rPr lang="en-US" sz="2000" b="1" i="0" dirty="0">
                <a:effectLst/>
              </a:rPr>
              <a:t> </a:t>
            </a:r>
            <a:r>
              <a:rPr lang="en-US" sz="2000" b="1" i="0" dirty="0" err="1">
                <a:effectLst/>
              </a:rPr>
              <a:t>vardır</a:t>
            </a:r>
            <a:r>
              <a:rPr lang="en-US" sz="2000" b="1" i="0" dirty="0">
                <a:effectLst/>
              </a:rPr>
              <a:t>. </a:t>
            </a:r>
            <a:r>
              <a:rPr lang="en-US" sz="2000" b="1" i="0" dirty="0" err="1">
                <a:effectLst/>
              </a:rPr>
              <a:t>Devrede</a:t>
            </a:r>
            <a:r>
              <a:rPr lang="en-US" sz="2000" b="1" i="0" dirty="0">
                <a:effectLst/>
              </a:rPr>
              <a:t> </a:t>
            </a:r>
            <a:r>
              <a:rPr lang="en-US" sz="2000" b="1" i="0" dirty="0" err="1">
                <a:effectLst/>
              </a:rPr>
              <a:t>bir</a:t>
            </a:r>
            <a:r>
              <a:rPr lang="en-US" sz="2000" b="1" i="0" dirty="0">
                <a:effectLst/>
              </a:rPr>
              <a:t> de </a:t>
            </a:r>
            <a:r>
              <a:rPr lang="en-US" sz="2000" b="1" i="0" dirty="0" err="1">
                <a:effectLst/>
              </a:rPr>
              <a:t>seçici</a:t>
            </a:r>
            <a:r>
              <a:rPr lang="en-US" sz="2000" b="1" i="0" dirty="0">
                <a:effectLst/>
              </a:rPr>
              <a:t> </a:t>
            </a:r>
            <a:r>
              <a:rPr lang="en-US" sz="2000" b="1" i="0" dirty="0" err="1">
                <a:effectLst/>
              </a:rPr>
              <a:t>giriş</a:t>
            </a:r>
            <a:r>
              <a:rPr lang="en-US" sz="2000" b="1" i="0" dirty="0">
                <a:effectLst/>
              </a:rPr>
              <a:t> </a:t>
            </a:r>
            <a:r>
              <a:rPr lang="en-US" sz="2000" b="1" i="0" dirty="0" err="1">
                <a:effectLst/>
              </a:rPr>
              <a:t>vardır</a:t>
            </a:r>
            <a:r>
              <a:rPr lang="en-US" sz="2000" b="1" i="0" dirty="0">
                <a:effectLst/>
              </a:rPr>
              <a:t>. </a:t>
            </a:r>
            <a:r>
              <a:rPr lang="en-US" sz="2000" b="1" i="0" dirty="0" err="1">
                <a:effectLst/>
              </a:rPr>
              <a:t>Seçici</a:t>
            </a:r>
            <a:r>
              <a:rPr lang="en-US" sz="2000" b="1" i="0" dirty="0">
                <a:effectLst/>
              </a:rPr>
              <a:t> </a:t>
            </a:r>
            <a:r>
              <a:rPr lang="en-US" sz="2000" b="1" i="0" dirty="0" err="1">
                <a:effectLst/>
              </a:rPr>
              <a:t>girişindeki</a:t>
            </a:r>
            <a:r>
              <a:rPr lang="en-US" sz="2000" b="1" i="0" dirty="0">
                <a:effectLst/>
              </a:rPr>
              <a:t> </a:t>
            </a:r>
            <a:r>
              <a:rPr lang="en-US" sz="2000" b="1" i="0" dirty="0" err="1">
                <a:effectLst/>
              </a:rPr>
              <a:t>sinyale</a:t>
            </a:r>
            <a:r>
              <a:rPr lang="en-US" sz="2000" b="1" i="0" dirty="0">
                <a:effectLst/>
              </a:rPr>
              <a:t> </a:t>
            </a:r>
            <a:r>
              <a:rPr lang="en-US" sz="2000" b="1" i="0" dirty="0" err="1">
                <a:effectLst/>
              </a:rPr>
              <a:t>bağlı</a:t>
            </a:r>
            <a:r>
              <a:rPr lang="en-US" sz="2000" b="1" i="0" dirty="0">
                <a:effectLst/>
              </a:rPr>
              <a:t> </a:t>
            </a:r>
            <a:r>
              <a:rPr lang="en-US" sz="2000" b="1" i="0" dirty="0" err="1">
                <a:effectLst/>
              </a:rPr>
              <a:t>olarak</a:t>
            </a:r>
            <a:r>
              <a:rPr lang="en-US" sz="2000" b="1" i="0" dirty="0">
                <a:effectLst/>
              </a:rPr>
              <a:t> </a:t>
            </a:r>
            <a:r>
              <a:rPr lang="en-US" sz="2000" b="1" i="0" dirty="0" err="1">
                <a:effectLst/>
              </a:rPr>
              <a:t>herhangi</a:t>
            </a:r>
            <a:r>
              <a:rPr lang="en-US" sz="2000" b="1" i="0" dirty="0">
                <a:effectLst/>
              </a:rPr>
              <a:t> </a:t>
            </a:r>
            <a:r>
              <a:rPr lang="en-US" sz="2000" b="1" i="0" dirty="0" err="1">
                <a:effectLst/>
              </a:rPr>
              <a:t>bir</a:t>
            </a:r>
            <a:r>
              <a:rPr lang="en-US" sz="2000" b="1" i="0" dirty="0">
                <a:effectLst/>
              </a:rPr>
              <a:t> </a:t>
            </a:r>
            <a:r>
              <a:rPr lang="en-US" sz="2000" b="1" i="0" dirty="0" err="1">
                <a:effectLst/>
              </a:rPr>
              <a:t>anda</a:t>
            </a:r>
            <a:r>
              <a:rPr lang="en-US" sz="2000" b="1" i="0" dirty="0">
                <a:effectLst/>
              </a:rPr>
              <a:t>, </a:t>
            </a:r>
            <a:r>
              <a:rPr lang="en-US" sz="2000" b="1" i="0" dirty="0" err="1">
                <a:effectLst/>
              </a:rPr>
              <a:t>girişlerden</a:t>
            </a:r>
            <a:r>
              <a:rPr lang="en-US" sz="2000" b="1" i="0" dirty="0">
                <a:effectLst/>
              </a:rPr>
              <a:t> </a:t>
            </a:r>
            <a:r>
              <a:rPr lang="en-US" sz="2000" b="1" i="0" dirty="0" err="1">
                <a:effectLst/>
              </a:rPr>
              <a:t>sadece</a:t>
            </a:r>
            <a:r>
              <a:rPr lang="en-US" sz="2000" b="1" i="0" dirty="0">
                <a:effectLst/>
              </a:rPr>
              <a:t> </a:t>
            </a:r>
            <a:r>
              <a:rPr lang="en-US" sz="2000" b="1" i="0" dirty="0" err="1">
                <a:effectLst/>
              </a:rPr>
              <a:t>bir</a:t>
            </a:r>
            <a:r>
              <a:rPr lang="en-US" sz="2000" b="1" i="0" dirty="0">
                <a:effectLst/>
              </a:rPr>
              <a:t> </a:t>
            </a:r>
            <a:r>
              <a:rPr lang="en-US" sz="2000" b="1" i="0" dirty="0" err="1">
                <a:effectLst/>
              </a:rPr>
              <a:t>tanesi</a:t>
            </a:r>
            <a:r>
              <a:rPr lang="en-US" sz="2000" b="1" i="0" dirty="0">
                <a:effectLst/>
              </a:rPr>
              <a:t> </a:t>
            </a:r>
            <a:r>
              <a:rPr lang="en-US" sz="2000" b="1" i="0" dirty="0" err="1">
                <a:effectLst/>
              </a:rPr>
              <a:t>çıkışa</a:t>
            </a:r>
            <a:r>
              <a:rPr lang="en-US" sz="2000" b="1" i="0" dirty="0">
                <a:effectLst/>
              </a:rPr>
              <a:t> </a:t>
            </a:r>
            <a:r>
              <a:rPr lang="en-US" sz="2000" b="1" i="0" dirty="0" err="1">
                <a:effectLst/>
              </a:rPr>
              <a:t>gönderilir</a:t>
            </a:r>
            <a:r>
              <a:rPr lang="en-US" sz="2000" b="0" i="0" dirty="0">
                <a:effectLst/>
              </a:rPr>
              <a:t>.</a:t>
            </a:r>
            <a:endParaRPr lang="en-US" sz="2000" dirty="0"/>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picture containing text, screenshot, font, line&#10;&#10;Description automatically generated">
            <a:extLst>
              <a:ext uri="{FF2B5EF4-FFF2-40B4-BE49-F238E27FC236}">
                <a16:creationId xmlns:a16="http://schemas.microsoft.com/office/drawing/2014/main" id="{4B4C9B7B-2B63-EC5F-0141-59758228E95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604" r="2" b="3360"/>
          <a:stretch/>
        </p:blipFill>
        <p:spPr>
          <a:xfrm>
            <a:off x="5977788" y="799352"/>
            <a:ext cx="5425410" cy="5259296"/>
          </a:xfrm>
          <a:prstGeom prst="rect">
            <a:avLst/>
          </a:prstGeom>
        </p:spPr>
      </p:pic>
    </p:spTree>
    <p:extLst>
      <p:ext uri="{BB962C8B-B14F-4D97-AF65-F5344CB8AC3E}">
        <p14:creationId xmlns:p14="http://schemas.microsoft.com/office/powerpoint/2010/main" val="3432388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ED3E62-A3FD-9836-D026-BD2947444A51}"/>
              </a:ext>
            </a:extLst>
          </p:cNvPr>
          <p:cNvSpPr>
            <a:spLocks noGrp="1"/>
          </p:cNvSpPr>
          <p:nvPr>
            <p:ph type="title"/>
          </p:nvPr>
        </p:nvSpPr>
        <p:spPr>
          <a:xfrm>
            <a:off x="795528" y="386930"/>
            <a:ext cx="10141799" cy="1300554"/>
          </a:xfrm>
        </p:spPr>
        <p:txBody>
          <a:bodyPr vert="horz" lIns="91440" tIns="45720" rIns="91440" bIns="45720" rtlCol="0" anchor="b">
            <a:normAutofit/>
          </a:bodyPr>
          <a:lstStyle/>
          <a:p>
            <a:r>
              <a:rPr lang="en-US" sz="4800" b="1" dirty="0"/>
              <a:t>Multiplexer </a:t>
            </a:r>
            <a:r>
              <a:rPr lang="en-US" sz="4800" b="1" dirty="0" err="1"/>
              <a:t>kodlar</a:t>
            </a:r>
            <a:r>
              <a:rPr lang="tr-TR" sz="4800" b="1" dirty="0"/>
              <a:t>ı.</a:t>
            </a:r>
            <a:endParaRPr lang="en-US" sz="4800" kern="1200" dirty="0">
              <a:solidFill>
                <a:schemeClr val="tx1"/>
              </a:solidFill>
              <a:latin typeface="+mj-lt"/>
              <a:ea typeface="+mj-ea"/>
              <a:cs typeface="+mj-cs"/>
            </a:endParaRPr>
          </a:p>
        </p:txBody>
      </p:sp>
      <p:sp>
        <p:nvSpPr>
          <p:cNvPr id="28" name="Rectangle 27">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screenshot of a computer program&#10;&#10;Description automatically generated with low confidence">
            <a:extLst>
              <a:ext uri="{FF2B5EF4-FFF2-40B4-BE49-F238E27FC236}">
                <a16:creationId xmlns:a16="http://schemas.microsoft.com/office/drawing/2014/main" id="{DF107AF1-070E-42F6-ABD8-0B5C636B1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27" y="2300749"/>
            <a:ext cx="5716746" cy="3938210"/>
          </a:xfrm>
          <a:prstGeom prst="rect">
            <a:avLst/>
          </a:prstGeom>
        </p:spPr>
      </p:pic>
      <p:sp>
        <p:nvSpPr>
          <p:cNvPr id="4" name="Text Placeholder 3">
            <a:extLst>
              <a:ext uri="{FF2B5EF4-FFF2-40B4-BE49-F238E27FC236}">
                <a16:creationId xmlns:a16="http://schemas.microsoft.com/office/drawing/2014/main" id="{9D759768-6FB4-2DBE-384B-8017A55FB345}"/>
              </a:ext>
            </a:extLst>
          </p:cNvPr>
          <p:cNvSpPr>
            <a:spLocks noGrp="1"/>
          </p:cNvSpPr>
          <p:nvPr>
            <p:ph type="body" sz="half" idx="2"/>
          </p:nvPr>
        </p:nvSpPr>
        <p:spPr>
          <a:xfrm>
            <a:off x="6406429" y="2599509"/>
            <a:ext cx="4530898" cy="3639450"/>
          </a:xfrm>
        </p:spPr>
        <p:txBody>
          <a:bodyPr vert="horz" lIns="91440" tIns="45720" rIns="91440" bIns="45720" rtlCol="0" anchor="ctr">
            <a:normAutofit/>
          </a:bodyPr>
          <a:lstStyle/>
          <a:p>
            <a:pPr indent="-228600">
              <a:buFont typeface="Arial" panose="020B0604020202020204" pitchFamily="34" charset="0"/>
              <a:buChar char="•"/>
            </a:pPr>
            <a:r>
              <a:rPr lang="en-US" sz="2400" dirty="0"/>
              <a:t>Bu </a:t>
            </a:r>
            <a:r>
              <a:rPr lang="en-US" sz="2400" dirty="0" err="1"/>
              <a:t>kodda</a:t>
            </a:r>
            <a:r>
              <a:rPr lang="en-US" sz="2400" dirty="0"/>
              <a:t>, </a:t>
            </a:r>
            <a:r>
              <a:rPr lang="en-US" sz="2400" dirty="0" err="1"/>
              <a:t>multiplexer’e</a:t>
            </a:r>
            <a:r>
              <a:rPr lang="en-US" sz="2400" dirty="0"/>
              <a:t> </a:t>
            </a:r>
            <a:r>
              <a:rPr lang="en-US" sz="2400" dirty="0" err="1"/>
              <a:t>girilen</a:t>
            </a:r>
            <a:r>
              <a:rPr lang="en-US" sz="2400" dirty="0"/>
              <a:t> </a:t>
            </a:r>
            <a:r>
              <a:rPr lang="en-US" sz="2400" dirty="0" err="1"/>
              <a:t>sayıların</a:t>
            </a:r>
            <a:r>
              <a:rPr lang="en-US" sz="2400" dirty="0"/>
              <a:t> </a:t>
            </a:r>
            <a:r>
              <a:rPr lang="en-US" sz="2400" dirty="0" err="1"/>
              <a:t>dört</a:t>
            </a:r>
            <a:r>
              <a:rPr lang="en-US" sz="2400" dirty="0"/>
              <a:t> </a:t>
            </a:r>
            <a:r>
              <a:rPr lang="en-US" sz="2400" dirty="0" err="1"/>
              <a:t>temel</a:t>
            </a:r>
            <a:r>
              <a:rPr lang="en-US" sz="2400" dirty="0"/>
              <a:t> </a:t>
            </a:r>
            <a:r>
              <a:rPr lang="en-US" sz="2400" dirty="0" err="1"/>
              <a:t>işleminin</a:t>
            </a:r>
            <a:r>
              <a:rPr lang="en-US" sz="2400" dirty="0"/>
              <a:t> </a:t>
            </a:r>
            <a:r>
              <a:rPr lang="en-US" sz="2400" dirty="0" err="1"/>
              <a:t>sonuçlarını</a:t>
            </a:r>
            <a:r>
              <a:rPr lang="en-US" sz="2400" dirty="0"/>
              <a:t> </a:t>
            </a:r>
            <a:r>
              <a:rPr lang="en-US" sz="2400" dirty="0" err="1"/>
              <a:t>alır</a:t>
            </a:r>
            <a:r>
              <a:rPr lang="en-US" sz="2400" dirty="0"/>
              <a:t> </a:t>
            </a:r>
            <a:r>
              <a:rPr lang="en-US" sz="2400" dirty="0" err="1"/>
              <a:t>ve</a:t>
            </a:r>
            <a:r>
              <a:rPr lang="en-US" sz="2400" dirty="0"/>
              <a:t> </a:t>
            </a:r>
            <a:r>
              <a:rPr lang="en-US" sz="2400" dirty="0" err="1"/>
              <a:t>belirlediğimiz</a:t>
            </a:r>
            <a:r>
              <a:rPr lang="en-US" sz="2400" dirty="0"/>
              <a:t> </a:t>
            </a:r>
            <a:r>
              <a:rPr lang="en-US" sz="2400" dirty="0" err="1"/>
              <a:t>işlem</a:t>
            </a:r>
            <a:r>
              <a:rPr lang="en-US" sz="2400" dirty="0"/>
              <a:t> </a:t>
            </a:r>
            <a:r>
              <a:rPr lang="en-US" sz="2400" dirty="0" err="1"/>
              <a:t>sonucunu</a:t>
            </a:r>
            <a:r>
              <a:rPr lang="en-US" sz="2400" dirty="0"/>
              <a:t> </a:t>
            </a:r>
            <a:r>
              <a:rPr lang="en-US" sz="2400" dirty="0" err="1"/>
              <a:t>seçer</a:t>
            </a:r>
            <a:r>
              <a:rPr lang="en-US" sz="2400" dirty="0"/>
              <a:t> </a:t>
            </a:r>
            <a:r>
              <a:rPr lang="en-US" sz="2400" dirty="0" err="1"/>
              <a:t>ve</a:t>
            </a:r>
            <a:r>
              <a:rPr lang="en-US" sz="2400" dirty="0"/>
              <a:t> </a:t>
            </a:r>
            <a:r>
              <a:rPr lang="en-US" sz="2400" dirty="0" err="1"/>
              <a:t>bir</a:t>
            </a:r>
            <a:r>
              <a:rPr lang="en-US" sz="2400" dirty="0"/>
              <a:t> </a:t>
            </a:r>
            <a:r>
              <a:rPr lang="en-US" sz="2400" dirty="0" err="1"/>
              <a:t>sonraki</a:t>
            </a:r>
            <a:r>
              <a:rPr lang="en-US" sz="2400" dirty="0"/>
              <a:t> </a:t>
            </a:r>
            <a:r>
              <a:rPr lang="en-US" sz="2400" dirty="0" err="1"/>
              <a:t>adıma</a:t>
            </a:r>
            <a:r>
              <a:rPr lang="en-US" sz="2400" dirty="0"/>
              <a:t> </a:t>
            </a:r>
            <a:r>
              <a:rPr lang="en-US" sz="2400" dirty="0" err="1"/>
              <a:t>gönderir</a:t>
            </a:r>
            <a:r>
              <a:rPr lang="en-US" sz="2400" dirty="0"/>
              <a:t>.</a:t>
            </a:r>
          </a:p>
        </p:txBody>
      </p:sp>
      <p:sp>
        <p:nvSpPr>
          <p:cNvPr id="32" name="Rectangle 31">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4659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83ED127-C012-1F39-C533-E5EB07CC8017}"/>
              </a:ext>
            </a:extLst>
          </p:cNvPr>
          <p:cNvSpPr txBox="1"/>
          <p:nvPr/>
        </p:nvSpPr>
        <p:spPr>
          <a:xfrm>
            <a:off x="67427" y="2031101"/>
            <a:ext cx="5629363" cy="394353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dirty="0" err="1"/>
              <a:t>Sonuç</a:t>
            </a:r>
            <a:r>
              <a:rPr lang="en-US" b="1" dirty="0"/>
              <a:t> </a:t>
            </a:r>
            <a:r>
              <a:rPr lang="en-US" b="1" dirty="0" err="1"/>
              <a:t>alanının</a:t>
            </a:r>
            <a:r>
              <a:rPr lang="en-US" b="1" dirty="0"/>
              <a:t> </a:t>
            </a:r>
            <a:r>
              <a:rPr lang="en-US" b="1" dirty="0" err="1"/>
              <a:t>boyutu</a:t>
            </a:r>
            <a:r>
              <a:rPr lang="en-US" b="1" dirty="0"/>
              <a:t> 13 bit </a:t>
            </a:r>
            <a:r>
              <a:rPr lang="en-US" b="1" dirty="0" err="1"/>
              <a:t>olacak</a:t>
            </a:r>
            <a:r>
              <a:rPr lang="en-US" b="1" dirty="0"/>
              <a:t> </a:t>
            </a:r>
            <a:r>
              <a:rPr lang="en-US" b="1" dirty="0" err="1"/>
              <a:t>ve</a:t>
            </a:r>
            <a:r>
              <a:rPr lang="en-US" b="1" dirty="0"/>
              <a:t> </a:t>
            </a:r>
            <a:r>
              <a:rPr lang="en-US" b="1" dirty="0" err="1"/>
              <a:t>seçici</a:t>
            </a:r>
            <a:r>
              <a:rPr lang="en-US" b="1" dirty="0"/>
              <a:t> </a:t>
            </a:r>
            <a:r>
              <a:rPr lang="en-US" b="1" dirty="0" err="1"/>
              <a:t>alanının</a:t>
            </a:r>
            <a:r>
              <a:rPr lang="en-US" b="1" dirty="0"/>
              <a:t> </a:t>
            </a:r>
            <a:r>
              <a:rPr lang="en-US" b="1" dirty="0" err="1"/>
              <a:t>boyutu</a:t>
            </a:r>
            <a:r>
              <a:rPr lang="en-US" b="1" dirty="0"/>
              <a:t> 2 bit </a:t>
            </a:r>
            <a:r>
              <a:rPr lang="en-US" b="1" dirty="0" err="1"/>
              <a:t>olacak</a:t>
            </a:r>
            <a:r>
              <a:rPr lang="en-US" b="1" dirty="0"/>
              <a:t>. </a:t>
            </a:r>
            <a:r>
              <a:rPr lang="en-US" b="1" dirty="0" err="1"/>
              <a:t>Toplama</a:t>
            </a:r>
            <a:r>
              <a:rPr lang="en-US" b="1" dirty="0"/>
              <a:t> </a:t>
            </a:r>
            <a:r>
              <a:rPr lang="en-US" b="1" dirty="0" err="1"/>
              <a:t>işlemine</a:t>
            </a:r>
            <a:r>
              <a:rPr lang="en-US" b="1" dirty="0"/>
              <a:t> 00, </a:t>
            </a:r>
            <a:r>
              <a:rPr lang="en-US" b="1" dirty="0" err="1"/>
              <a:t>çıkarma</a:t>
            </a:r>
            <a:r>
              <a:rPr lang="en-US" b="1" dirty="0"/>
              <a:t> </a:t>
            </a:r>
            <a:r>
              <a:rPr lang="en-US" b="1" dirty="0" err="1"/>
              <a:t>işlemine</a:t>
            </a:r>
            <a:r>
              <a:rPr lang="en-US" b="1" dirty="0"/>
              <a:t> 01, </a:t>
            </a:r>
            <a:r>
              <a:rPr lang="en-US" b="1" dirty="0" err="1"/>
              <a:t>çarpma</a:t>
            </a:r>
            <a:r>
              <a:rPr lang="en-US" b="1" dirty="0"/>
              <a:t> </a:t>
            </a:r>
            <a:r>
              <a:rPr lang="en-US" b="1" dirty="0" err="1"/>
              <a:t>işlemine</a:t>
            </a:r>
            <a:r>
              <a:rPr lang="en-US" b="1" dirty="0"/>
              <a:t> 02 </a:t>
            </a:r>
            <a:r>
              <a:rPr lang="en-US" b="1" dirty="0" err="1"/>
              <a:t>ve</a:t>
            </a:r>
            <a:r>
              <a:rPr lang="en-US" b="1" dirty="0"/>
              <a:t> </a:t>
            </a:r>
            <a:r>
              <a:rPr lang="en-US" b="1" dirty="0" err="1"/>
              <a:t>bölme</a:t>
            </a:r>
            <a:r>
              <a:rPr lang="en-US" b="1" dirty="0"/>
              <a:t> </a:t>
            </a:r>
            <a:r>
              <a:rPr lang="en-US" b="1" dirty="0" err="1"/>
              <a:t>işlemine</a:t>
            </a:r>
            <a:r>
              <a:rPr lang="en-US" b="1" dirty="0"/>
              <a:t> 11 </a:t>
            </a:r>
            <a:r>
              <a:rPr lang="en-US" b="1" dirty="0" err="1"/>
              <a:t>olarak</a:t>
            </a:r>
            <a:r>
              <a:rPr lang="en-US" b="1" dirty="0"/>
              <a:t> </a:t>
            </a:r>
            <a:r>
              <a:rPr lang="en-US" b="1" dirty="0" err="1"/>
              <a:t>ikilik</a:t>
            </a:r>
            <a:r>
              <a:rPr lang="en-US" b="1" dirty="0"/>
              <a:t> (binary) </a:t>
            </a:r>
            <a:r>
              <a:rPr lang="en-US" b="1" dirty="0" err="1"/>
              <a:t>bir</a:t>
            </a:r>
            <a:r>
              <a:rPr lang="en-US" b="1" dirty="0"/>
              <a:t> </a:t>
            </a:r>
            <a:r>
              <a:rPr lang="en-US" b="1" dirty="0" err="1"/>
              <a:t>sayıyla</a:t>
            </a:r>
            <a:r>
              <a:rPr lang="en-US" b="1" dirty="0"/>
              <a:t> </a:t>
            </a:r>
            <a:r>
              <a:rPr lang="en-US" b="1" dirty="0" err="1"/>
              <a:t>atıfta</a:t>
            </a:r>
            <a:r>
              <a:rPr lang="en-US" b="1" dirty="0"/>
              <a:t> </a:t>
            </a:r>
            <a:r>
              <a:rPr lang="en-US" b="1" dirty="0" err="1"/>
              <a:t>bulunuyoruz</a:t>
            </a:r>
            <a:r>
              <a:rPr lang="en-US" b="1" dirty="0"/>
              <a:t>. Bu </a:t>
            </a:r>
            <a:r>
              <a:rPr lang="en-US" b="1" dirty="0" err="1"/>
              <a:t>duruma</a:t>
            </a:r>
            <a:r>
              <a:rPr lang="en-US" b="1" dirty="0"/>
              <a:t> </a:t>
            </a:r>
            <a:r>
              <a:rPr lang="en-US" b="1" dirty="0" err="1"/>
              <a:t>göre</a:t>
            </a:r>
            <a:r>
              <a:rPr lang="en-US" b="1" dirty="0"/>
              <a:t>, </a:t>
            </a:r>
            <a:r>
              <a:rPr lang="en-US" b="1" dirty="0" err="1"/>
              <a:t>seçici</a:t>
            </a:r>
            <a:r>
              <a:rPr lang="en-US" b="1" dirty="0"/>
              <a:t> (selector) </a:t>
            </a:r>
            <a:r>
              <a:rPr lang="en-US" b="1" dirty="0" err="1"/>
              <a:t>değeri</a:t>
            </a:r>
            <a:r>
              <a:rPr lang="en-US" b="1" dirty="0"/>
              <a:t>, </a:t>
            </a:r>
            <a:r>
              <a:rPr lang="en-US" b="1" dirty="0" err="1"/>
              <a:t>belirli</a:t>
            </a:r>
            <a:r>
              <a:rPr lang="en-US" b="1" dirty="0"/>
              <a:t> </a:t>
            </a:r>
            <a:r>
              <a:rPr lang="en-US" b="1" dirty="0" err="1"/>
              <a:t>bir</a:t>
            </a:r>
            <a:r>
              <a:rPr lang="en-US" b="1" dirty="0"/>
              <a:t> </a:t>
            </a:r>
            <a:r>
              <a:rPr lang="en-US" b="1" dirty="0" err="1"/>
              <a:t>işlem</a:t>
            </a:r>
            <a:r>
              <a:rPr lang="en-US" b="1" dirty="0"/>
              <a:t> </a:t>
            </a:r>
            <a:r>
              <a:rPr lang="en-US" b="1" dirty="0" err="1"/>
              <a:t>türünü</a:t>
            </a:r>
            <a:r>
              <a:rPr lang="en-US" b="1" dirty="0"/>
              <a:t> </a:t>
            </a:r>
            <a:r>
              <a:rPr lang="en-US" b="1" dirty="0" err="1"/>
              <a:t>temsil</a:t>
            </a:r>
            <a:r>
              <a:rPr lang="en-US" b="1" dirty="0"/>
              <a:t> </a:t>
            </a:r>
            <a:r>
              <a:rPr lang="en-US" b="1" dirty="0" err="1"/>
              <a:t>eden</a:t>
            </a:r>
            <a:r>
              <a:rPr lang="en-US" b="1" dirty="0"/>
              <a:t> </a:t>
            </a:r>
            <a:r>
              <a:rPr lang="en-US" b="1" dirty="0" err="1"/>
              <a:t>ikilik</a:t>
            </a:r>
            <a:r>
              <a:rPr lang="en-US" b="1" dirty="0"/>
              <a:t> (binary) </a:t>
            </a:r>
            <a:r>
              <a:rPr lang="en-US" b="1" dirty="0" err="1"/>
              <a:t>bir</a:t>
            </a:r>
            <a:r>
              <a:rPr lang="en-US" b="1" dirty="0"/>
              <a:t> </a:t>
            </a:r>
            <a:r>
              <a:rPr lang="en-US" b="1" dirty="0" err="1"/>
              <a:t>sayıya</a:t>
            </a:r>
            <a:r>
              <a:rPr lang="en-US" b="1" dirty="0"/>
              <a:t> </a:t>
            </a:r>
            <a:r>
              <a:rPr lang="en-US" b="1" dirty="0" err="1"/>
              <a:t>dayanacaktır</a:t>
            </a:r>
            <a:r>
              <a:rPr lang="en-US" b="1" dirty="0"/>
              <a:t>. </a:t>
            </a:r>
            <a:r>
              <a:rPr lang="en-US" b="1" dirty="0" err="1"/>
              <a:t>Toplama</a:t>
            </a:r>
            <a:r>
              <a:rPr lang="en-US" b="1" dirty="0"/>
              <a:t> </a:t>
            </a:r>
            <a:r>
              <a:rPr lang="en-US" b="1" dirty="0" err="1"/>
              <a:t>için</a:t>
            </a:r>
            <a:r>
              <a:rPr lang="en-US" b="1" dirty="0"/>
              <a:t> 00, </a:t>
            </a:r>
            <a:r>
              <a:rPr lang="en-US" b="1" dirty="0" err="1"/>
              <a:t>çıkarma</a:t>
            </a:r>
            <a:r>
              <a:rPr lang="en-US" b="1" dirty="0"/>
              <a:t> </a:t>
            </a:r>
            <a:r>
              <a:rPr lang="en-US" b="1" dirty="0" err="1"/>
              <a:t>için</a:t>
            </a:r>
            <a:r>
              <a:rPr lang="en-US" b="1" dirty="0"/>
              <a:t> 01, </a:t>
            </a:r>
            <a:r>
              <a:rPr lang="en-US" b="1" dirty="0" err="1"/>
              <a:t>çarpma</a:t>
            </a:r>
            <a:r>
              <a:rPr lang="en-US" b="1" dirty="0"/>
              <a:t> </a:t>
            </a:r>
            <a:r>
              <a:rPr lang="en-US" b="1" dirty="0" err="1"/>
              <a:t>için</a:t>
            </a:r>
            <a:r>
              <a:rPr lang="en-US" b="1" dirty="0"/>
              <a:t> 02 </a:t>
            </a:r>
            <a:r>
              <a:rPr lang="en-US" b="1" dirty="0" err="1"/>
              <a:t>ve</a:t>
            </a:r>
            <a:r>
              <a:rPr lang="en-US" b="1" dirty="0"/>
              <a:t> </a:t>
            </a:r>
            <a:r>
              <a:rPr lang="en-US" b="1" dirty="0" err="1"/>
              <a:t>bölme</a:t>
            </a:r>
            <a:r>
              <a:rPr lang="en-US" b="1" dirty="0"/>
              <a:t> </a:t>
            </a:r>
            <a:r>
              <a:rPr lang="en-US" b="1" dirty="0" err="1"/>
              <a:t>için</a:t>
            </a:r>
            <a:r>
              <a:rPr lang="en-US" b="1" dirty="0"/>
              <a:t> 11 </a:t>
            </a:r>
            <a:r>
              <a:rPr lang="en-US" b="1" dirty="0" err="1"/>
              <a:t>olarak</a:t>
            </a:r>
            <a:r>
              <a:rPr lang="en-US" b="1" dirty="0"/>
              <a:t> </a:t>
            </a:r>
            <a:r>
              <a:rPr lang="en-US" b="1" dirty="0" err="1"/>
              <a:t>atanacaktır</a:t>
            </a:r>
            <a:r>
              <a:rPr lang="en-US" b="1" dirty="0"/>
              <a:t>, selector </a:t>
            </a:r>
            <a:r>
              <a:rPr lang="en-US" b="1" dirty="0" err="1"/>
              <a:t>için</a:t>
            </a:r>
            <a:r>
              <a:rPr lang="en-US" b="1" dirty="0"/>
              <a:t> </a:t>
            </a:r>
            <a:r>
              <a:rPr lang="en-US" b="1" dirty="0" err="1"/>
              <a:t>semboller</a:t>
            </a:r>
            <a:r>
              <a:rPr lang="en-US" b="1" dirty="0"/>
              <a:t> a0, a1, a2 </a:t>
            </a:r>
            <a:r>
              <a:rPr lang="en-US" b="1" dirty="0" err="1"/>
              <a:t>ve</a:t>
            </a:r>
            <a:r>
              <a:rPr lang="en-US" b="1" dirty="0"/>
              <a:t> a3 </a:t>
            </a:r>
            <a:r>
              <a:rPr lang="en-US" b="1" dirty="0" err="1"/>
              <a:t>olarak</a:t>
            </a:r>
            <a:r>
              <a:rPr lang="en-US" b="1" dirty="0"/>
              <a:t> </a:t>
            </a:r>
            <a:r>
              <a:rPr lang="en-US" b="1" dirty="0" err="1"/>
              <a:t>kullanılacaktır</a:t>
            </a:r>
            <a:r>
              <a:rPr lang="en-US" b="1" dirty="0"/>
              <a:t>. </a:t>
            </a:r>
            <a:r>
              <a:rPr lang="en-US" b="1" dirty="0" err="1"/>
              <a:t>Ve</a:t>
            </a:r>
            <a:r>
              <a:rPr lang="en-US" b="1" dirty="0"/>
              <a:t> </a:t>
            </a:r>
            <a:r>
              <a:rPr lang="en-US" b="1" dirty="0" err="1"/>
              <a:t>bu</a:t>
            </a:r>
            <a:r>
              <a:rPr lang="en-US" b="1" dirty="0"/>
              <a:t> </a:t>
            </a:r>
            <a:r>
              <a:rPr lang="en-US" b="1" dirty="0" err="1"/>
              <a:t>şekilde</a:t>
            </a:r>
            <a:r>
              <a:rPr lang="en-US" b="1" dirty="0"/>
              <a:t>, </a:t>
            </a:r>
            <a:r>
              <a:rPr lang="en-US" b="1" dirty="0" err="1"/>
              <a:t>seçilen</a:t>
            </a:r>
            <a:r>
              <a:rPr lang="en-US" b="1" dirty="0"/>
              <a:t> </a:t>
            </a:r>
            <a:r>
              <a:rPr lang="en-US" b="1" dirty="0" err="1"/>
              <a:t>cevap</a:t>
            </a:r>
            <a:r>
              <a:rPr lang="en-US" b="1" dirty="0"/>
              <a:t> </a:t>
            </a:r>
            <a:r>
              <a:rPr lang="en-US" b="1" dirty="0" err="1"/>
              <a:t>bir</a:t>
            </a:r>
            <a:r>
              <a:rPr lang="en-US" b="1" dirty="0"/>
              <a:t> </a:t>
            </a:r>
            <a:r>
              <a:rPr lang="en-US" b="1" dirty="0" err="1"/>
              <a:t>sonraki</a:t>
            </a:r>
            <a:r>
              <a:rPr lang="en-US" b="1" dirty="0"/>
              <a:t> </a:t>
            </a:r>
            <a:r>
              <a:rPr lang="en-US" b="1" dirty="0" err="1"/>
              <a:t>adıma</a:t>
            </a:r>
            <a:r>
              <a:rPr lang="en-US" b="1" dirty="0"/>
              <a:t> </a:t>
            </a:r>
            <a:r>
              <a:rPr lang="en-US" b="1" dirty="0" err="1"/>
              <a:t>gider</a:t>
            </a:r>
            <a:r>
              <a:rPr lang="en-US" b="1" dirty="0"/>
              <a:t>.</a:t>
            </a:r>
          </a:p>
        </p:txBody>
      </p:sp>
      <p:sp>
        <p:nvSpPr>
          <p:cNvPr id="24"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5" descr="Magnifying glass">
            <a:extLst>
              <a:ext uri="{FF2B5EF4-FFF2-40B4-BE49-F238E27FC236}">
                <a16:creationId xmlns:a16="http://schemas.microsoft.com/office/drawing/2014/main" id="{9D983641-920F-02F8-31A8-34C0740198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9676" y="650494"/>
            <a:ext cx="5324142" cy="5324142"/>
          </a:xfrm>
          <a:prstGeom prst="rect">
            <a:avLst/>
          </a:prstGeom>
        </p:spPr>
      </p:pic>
    </p:spTree>
    <p:extLst>
      <p:ext uri="{BB962C8B-B14F-4D97-AF65-F5344CB8AC3E}">
        <p14:creationId xmlns:p14="http://schemas.microsoft.com/office/powerpoint/2010/main" val="610640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3ACA8F-1F5C-35E5-C71B-DEA92AFABA55}"/>
              </a:ext>
            </a:extLst>
          </p:cNvPr>
          <p:cNvSpPr>
            <a:spLocks noGrp="1"/>
          </p:cNvSpPr>
          <p:nvPr>
            <p:ph type="ctrTitle"/>
          </p:nvPr>
        </p:nvSpPr>
        <p:spPr>
          <a:xfrm>
            <a:off x="1113810" y="3130041"/>
            <a:ext cx="4036334" cy="2387600"/>
          </a:xfrm>
        </p:spPr>
        <p:txBody>
          <a:bodyPr anchor="t">
            <a:normAutofit fontScale="90000"/>
          </a:bodyPr>
          <a:lstStyle/>
          <a:p>
            <a:pPr algn="l"/>
            <a:r>
              <a:rPr lang="en-US" sz="3200" b="1" dirty="0">
                <a:latin typeface="Sitka Text" pitchFamily="2" charset="0"/>
              </a:rPr>
              <a:t>BCD </a:t>
            </a:r>
            <a:r>
              <a:rPr lang="en-US" sz="3200" b="1" dirty="0" err="1">
                <a:latin typeface="Sitka Text" pitchFamily="2" charset="0"/>
              </a:rPr>
              <a:t>sayısını</a:t>
            </a:r>
            <a:r>
              <a:rPr lang="en-US" sz="3200" b="1" dirty="0">
                <a:latin typeface="Sitka Text" pitchFamily="2" charset="0"/>
              </a:rPr>
              <a:t> Mod </a:t>
            </a:r>
            <a:r>
              <a:rPr lang="en-US" sz="3200" b="1" dirty="0" err="1">
                <a:latin typeface="Sitka Text" pitchFamily="2" charset="0"/>
              </a:rPr>
              <a:t>işlemi</a:t>
            </a:r>
            <a:r>
              <a:rPr lang="tr-TR" sz="3200" b="1" dirty="0">
                <a:latin typeface="Sitka Text" pitchFamily="2" charset="0"/>
              </a:rPr>
              <a:t> </a:t>
            </a:r>
            <a:r>
              <a:rPr lang="en-US" sz="3200" b="1" dirty="0" err="1">
                <a:latin typeface="Sitka Text" pitchFamily="2" charset="0"/>
              </a:rPr>
              <a:t>kullanarak</a:t>
            </a:r>
            <a:r>
              <a:rPr lang="en-US" sz="3200" b="1" dirty="0">
                <a:latin typeface="Sitka Text" pitchFamily="2" charset="0"/>
              </a:rPr>
              <a:t> </a:t>
            </a:r>
            <a:br>
              <a:rPr lang="tr-TR" sz="3200" b="1" dirty="0">
                <a:latin typeface="Sitka Text" pitchFamily="2" charset="0"/>
              </a:rPr>
            </a:br>
            <a:r>
              <a:rPr lang="en-US" sz="3200" b="1" dirty="0">
                <a:latin typeface="Sitka Text" pitchFamily="2" charset="0"/>
              </a:rPr>
              <a:t>7-segment </a:t>
            </a:r>
            <a:r>
              <a:rPr lang="en-US" sz="3200" b="1" dirty="0" err="1">
                <a:latin typeface="Sitka Text" pitchFamily="2" charset="0"/>
              </a:rPr>
              <a:t>göstergesine</a:t>
            </a:r>
            <a:r>
              <a:rPr lang="en-US" sz="3200" b="1" dirty="0">
                <a:latin typeface="Sitka Text" pitchFamily="2" charset="0"/>
              </a:rPr>
              <a:t> </a:t>
            </a:r>
            <a:r>
              <a:rPr lang="en-US" sz="3200" b="1" dirty="0" err="1">
                <a:latin typeface="Sitka Text" pitchFamily="2" charset="0"/>
              </a:rPr>
              <a:t>dönüştürmek</a:t>
            </a:r>
            <a:br>
              <a:rPr lang="tr-TR" sz="1800" b="1" dirty="0">
                <a:latin typeface="Sitka Text" pitchFamily="2" charset="0"/>
              </a:rPr>
            </a:br>
            <a:br>
              <a:rPr lang="tr-TR" sz="1800" b="1" dirty="0">
                <a:latin typeface="Sitka Text" pitchFamily="2" charset="0"/>
              </a:rPr>
            </a:br>
            <a:br>
              <a:rPr lang="tr-TR" sz="1800" b="1" dirty="0">
                <a:latin typeface="Sitka Text" pitchFamily="2" charset="0"/>
              </a:rPr>
            </a:br>
            <a:br>
              <a:rPr lang="tr-TR" sz="1800" b="1" dirty="0">
                <a:latin typeface="Sitka Text" pitchFamily="2" charset="0"/>
              </a:rPr>
            </a:br>
            <a:br>
              <a:rPr lang="tr-TR" sz="1800" b="1" dirty="0">
                <a:latin typeface="Sitka Text" pitchFamily="2" charset="0"/>
              </a:rPr>
            </a:br>
            <a:endParaRPr lang="en-US" sz="1800" b="1" dirty="0">
              <a:latin typeface="Sitka Text" pitchFamily="2" charset="0"/>
            </a:endParaRPr>
          </a:p>
        </p:txBody>
      </p:sp>
      <p:grpSp>
        <p:nvGrpSpPr>
          <p:cNvPr id="31" name="Group 3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32" name="Rectangle 3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diagram, line, font&#10;&#10;Description automatically generated">
            <a:extLst>
              <a:ext uri="{FF2B5EF4-FFF2-40B4-BE49-F238E27FC236}">
                <a16:creationId xmlns:a16="http://schemas.microsoft.com/office/drawing/2014/main" id="{C4FC43D8-6431-71BD-D60C-C9923A8FB6F0}"/>
              </a:ext>
            </a:extLst>
          </p:cNvPr>
          <p:cNvPicPr>
            <a:picLocks noChangeAspect="1"/>
          </p:cNvPicPr>
          <p:nvPr/>
        </p:nvPicPr>
        <p:blipFill rotWithShape="1">
          <a:blip r:embed="rId2">
            <a:extLst>
              <a:ext uri="{28A0092B-C50C-407E-A947-70E740481C1C}">
                <a14:useLocalDpi xmlns:a14="http://schemas.microsoft.com/office/drawing/2010/main" val="0"/>
              </a:ext>
            </a:extLst>
          </a:blip>
          <a:srcRect l="6866" r="15145"/>
          <a:stretch/>
        </p:blipFill>
        <p:spPr>
          <a:xfrm>
            <a:off x="5685810" y="391251"/>
            <a:ext cx="6009366" cy="6017713"/>
          </a:xfrm>
          <a:prstGeom prst="rect">
            <a:avLst/>
          </a:prstGeom>
        </p:spPr>
      </p:pic>
    </p:spTree>
    <p:extLst>
      <p:ext uri="{BB962C8B-B14F-4D97-AF65-F5344CB8AC3E}">
        <p14:creationId xmlns:p14="http://schemas.microsoft.com/office/powerpoint/2010/main" val="190944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274D6-F56B-C8AF-4D4D-ED762BC1D8B4}"/>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a:t>Seven segment, active low sistemiyle çalışır</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1F832244-102C-A1BE-4612-FD924AC8103E}"/>
              </a:ext>
            </a:extLst>
          </p:cNvPr>
          <p:cNvSpPr>
            <a:spLocks noGrp="1"/>
          </p:cNvSpPr>
          <p:nvPr>
            <p:ph type="body" sz="half" idx="2"/>
          </p:nvPr>
        </p:nvSpPr>
        <p:spPr>
          <a:xfrm>
            <a:off x="590719" y="2330505"/>
            <a:ext cx="4559425" cy="3979585"/>
          </a:xfrm>
        </p:spPr>
        <p:txBody>
          <a:bodyPr vert="horz" lIns="91440" tIns="45720" rIns="91440" bIns="45720" rtlCol="0" anchor="ctr">
            <a:normAutofit/>
          </a:bodyPr>
          <a:lstStyle/>
          <a:p>
            <a:pPr indent="-228600">
              <a:buFont typeface="Arial" panose="020B0604020202020204" pitchFamily="34" charset="0"/>
              <a:buChar char="•"/>
            </a:pPr>
            <a:r>
              <a:rPr lang="en-US" sz="1700"/>
              <a:t>"Active low" yöntemi, sinyalin etkinleştirildiği durumun düşük değerli (0) veya düşük durumda (low) olduğu durumu ifade eder. Başka bir deyişle, "Active low" sinyalde, etkinleştirme durumu, sinyalin 0 veya düşük durumda olduğunda gerçekleşir ve sinyal 1 veya yüksek durumdaysa etkinleşmez.Örneğin, bir düğme "Active low" yöntemiyle çalışıyorsa, düğmeye basıldığında bağlantı kesilir ve sinyal düşük durumdan (0) yüksek duruma (1) geçer, bu nedenle düğme "etkinleştirilmemiş" kabul edilir. Düğme basılmadığında sinyal düşük (0) durumdadır, bu nedenle düğme "etkinleştirilmiş" kabul edilir.</a:t>
            </a:r>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close up of a circuit board&#10;&#10;Description automatically generated with low confidence">
            <a:extLst>
              <a:ext uri="{FF2B5EF4-FFF2-40B4-BE49-F238E27FC236}">
                <a16:creationId xmlns:a16="http://schemas.microsoft.com/office/drawing/2014/main" id="{C98DC256-7A47-421A-9E6C-5A1F9B020D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551" t="16352"/>
          <a:stretch/>
        </p:blipFill>
        <p:spPr>
          <a:xfrm rot="16200000">
            <a:off x="6477730" y="423999"/>
            <a:ext cx="4425525" cy="6009366"/>
          </a:xfrm>
        </p:spPr>
      </p:pic>
    </p:spTree>
    <p:extLst>
      <p:ext uri="{BB962C8B-B14F-4D97-AF65-F5344CB8AC3E}">
        <p14:creationId xmlns:p14="http://schemas.microsoft.com/office/powerpoint/2010/main" val="1003490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diagram, sketch, text&#10;&#10;Description automatically generated">
            <a:extLst>
              <a:ext uri="{FF2B5EF4-FFF2-40B4-BE49-F238E27FC236}">
                <a16:creationId xmlns:a16="http://schemas.microsoft.com/office/drawing/2014/main" id="{0F6AD070-5E56-9FA1-8E7D-E8C9479D92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2273" y="1162050"/>
            <a:ext cx="5023475" cy="4533899"/>
          </a:xfrm>
        </p:spPr>
      </p:pic>
      <p:graphicFrame>
        <p:nvGraphicFramePr>
          <p:cNvPr id="8" name="Text Placeholder 3">
            <a:extLst>
              <a:ext uri="{FF2B5EF4-FFF2-40B4-BE49-F238E27FC236}">
                <a16:creationId xmlns:a16="http://schemas.microsoft.com/office/drawing/2014/main" id="{C8860909-5263-B64B-AA66-9BE4EC3894FF}"/>
              </a:ext>
            </a:extLst>
          </p:cNvPr>
          <p:cNvGraphicFramePr/>
          <p:nvPr>
            <p:extLst>
              <p:ext uri="{D42A27DB-BD31-4B8C-83A1-F6EECF244321}">
                <p14:modId xmlns:p14="http://schemas.microsoft.com/office/powerpoint/2010/main" val="3602557056"/>
              </p:ext>
            </p:extLst>
          </p:nvPr>
        </p:nvGraphicFramePr>
        <p:xfrm>
          <a:off x="287338" y="866774"/>
          <a:ext cx="4808537" cy="5248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6102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D1D8B-7099-7617-43B0-B1C8FF2312B8}"/>
              </a:ext>
            </a:extLst>
          </p:cNvPr>
          <p:cNvSpPr>
            <a:spLocks noGrp="1"/>
          </p:cNvSpPr>
          <p:nvPr>
            <p:ph type="title"/>
          </p:nvPr>
        </p:nvSpPr>
        <p:spPr>
          <a:xfrm>
            <a:off x="1153618" y="1239927"/>
            <a:ext cx="4008586" cy="4680583"/>
          </a:xfrm>
        </p:spPr>
        <p:txBody>
          <a:bodyPr anchor="ctr">
            <a:normAutofit/>
          </a:bodyPr>
          <a:lstStyle/>
          <a:p>
            <a:r>
              <a:rPr lang="tr-TR" sz="5200" dirty="0"/>
              <a:t>Örnek </a:t>
            </a:r>
            <a:endParaRPr lang="en-US" sz="5200" dirty="0"/>
          </a:p>
        </p:txBody>
      </p:sp>
      <p:sp>
        <p:nvSpPr>
          <p:cNvPr id="3" name="Content Placeholder 2">
            <a:extLst>
              <a:ext uri="{FF2B5EF4-FFF2-40B4-BE49-F238E27FC236}">
                <a16:creationId xmlns:a16="http://schemas.microsoft.com/office/drawing/2014/main" id="{6461E3FB-D176-8DB8-83C5-96F0C919F94F}"/>
              </a:ext>
            </a:extLst>
          </p:cNvPr>
          <p:cNvSpPr>
            <a:spLocks noGrp="1"/>
          </p:cNvSpPr>
          <p:nvPr>
            <p:ph idx="1"/>
          </p:nvPr>
        </p:nvSpPr>
        <p:spPr>
          <a:xfrm>
            <a:off x="5810143" y="345998"/>
            <a:ext cx="5399334" cy="5752404"/>
          </a:xfrm>
        </p:spPr>
        <p:txBody>
          <a:bodyPr anchor="ctr">
            <a:noAutofit/>
          </a:bodyPr>
          <a:lstStyle/>
          <a:p>
            <a:pPr marL="0" indent="0">
              <a:buNone/>
            </a:pPr>
            <a:r>
              <a:rPr lang="tr-TR" sz="1400" dirty="0"/>
              <a:t>BCD1 = 2356, dört basamaklı bir BCD sayısıdır. İşlemi adım adım uygulayalım:</a:t>
            </a:r>
          </a:p>
          <a:p>
            <a:pPr marL="0" indent="0">
              <a:buNone/>
            </a:pPr>
            <a:r>
              <a:rPr lang="tr-TR" sz="1400" b="1" dirty="0"/>
              <a:t>1) En sağdaki basamaktan başlayalım:</a:t>
            </a:r>
          </a:p>
          <a:p>
            <a:pPr marL="0" indent="0">
              <a:buNone/>
            </a:pPr>
            <a:r>
              <a:rPr lang="tr-TR" sz="1400" dirty="0"/>
              <a:t>BCD1'i 10'a bölerken: BCD1 // 10 = 2356 // 10 = 235</a:t>
            </a:r>
          </a:p>
          <a:p>
            <a:pPr marL="0" indent="0">
              <a:buNone/>
            </a:pPr>
            <a:r>
              <a:rPr lang="tr-TR" sz="1400" dirty="0"/>
              <a:t>Kalan: BCD1 % 10 = 2356 % 10 = 6</a:t>
            </a:r>
          </a:p>
          <a:p>
            <a:pPr marL="0" indent="0">
              <a:buNone/>
            </a:pPr>
            <a:r>
              <a:rPr lang="tr-TR" sz="1400" dirty="0"/>
              <a:t>6'ya karşılık gelen 7-segment göstergesi segment durumlarına göre belirlensin.</a:t>
            </a:r>
          </a:p>
          <a:p>
            <a:pPr marL="0" indent="0">
              <a:buNone/>
            </a:pPr>
            <a:r>
              <a:rPr lang="tr-TR" sz="1400" b="1" dirty="0"/>
              <a:t>2) İkinci basamağa geçelim:</a:t>
            </a:r>
          </a:p>
          <a:p>
            <a:pPr marL="0" indent="0">
              <a:buNone/>
            </a:pPr>
            <a:r>
              <a:rPr lang="tr-TR" sz="1400" dirty="0"/>
              <a:t>BCD1'i 10'a bölerken: BCD1 // 10 = 235 // 10 = 23</a:t>
            </a:r>
          </a:p>
          <a:p>
            <a:pPr marL="0" indent="0">
              <a:buNone/>
            </a:pPr>
            <a:r>
              <a:rPr lang="tr-TR" sz="1400" dirty="0"/>
              <a:t>Kalan: BCD1 % 10 = 235 % 10 = 5</a:t>
            </a:r>
          </a:p>
          <a:p>
            <a:pPr marL="0" indent="0">
              <a:buNone/>
            </a:pPr>
            <a:r>
              <a:rPr lang="tr-TR" sz="1400" dirty="0"/>
              <a:t>5'e karşılık gelen 7-segment göstergesi segment durumlarına göre belirlensin.</a:t>
            </a:r>
          </a:p>
          <a:p>
            <a:pPr marL="0" indent="0">
              <a:buNone/>
            </a:pPr>
            <a:r>
              <a:rPr lang="tr-TR" sz="1400" b="1" dirty="0"/>
              <a:t>3) Üçüncü basamağa geçelim:</a:t>
            </a:r>
          </a:p>
          <a:p>
            <a:pPr marL="0" indent="0">
              <a:buNone/>
            </a:pPr>
            <a:r>
              <a:rPr lang="tr-TR" sz="1400" dirty="0"/>
              <a:t>BCD1'i 10'a bölerken: BCD1 // 10 = 23 // 10 = 2</a:t>
            </a:r>
          </a:p>
          <a:p>
            <a:pPr marL="0" indent="0">
              <a:buNone/>
            </a:pPr>
            <a:r>
              <a:rPr lang="tr-TR" sz="1400" dirty="0"/>
              <a:t>Kalan: BCD1 % 10 = 23 % 10 = 3</a:t>
            </a:r>
          </a:p>
          <a:p>
            <a:pPr marL="0" indent="0">
              <a:buNone/>
            </a:pPr>
            <a:r>
              <a:rPr lang="tr-TR" sz="1400" dirty="0"/>
              <a:t>3'e karşılık gelen 7-segment göstergesi segment durumlarına göre belirlensin.</a:t>
            </a:r>
          </a:p>
          <a:p>
            <a:pPr marL="0" indent="0">
              <a:buNone/>
            </a:pPr>
            <a:r>
              <a:rPr lang="tr-TR" sz="1400" b="1" dirty="0"/>
              <a:t>4) Son basamağa geçelim:</a:t>
            </a:r>
          </a:p>
          <a:p>
            <a:pPr marL="0" indent="0">
              <a:buNone/>
            </a:pPr>
            <a:r>
              <a:rPr lang="tr-TR" sz="1400" dirty="0"/>
              <a:t>BCD1'i 10'a bölerken: BCD1 // 10 = 2 // 10 = 0</a:t>
            </a:r>
          </a:p>
          <a:p>
            <a:pPr marL="0" indent="0">
              <a:buNone/>
            </a:pPr>
            <a:r>
              <a:rPr lang="tr-TR" sz="1400" dirty="0"/>
              <a:t>Kalan: BCD1 % 10 = 2 % 10 = 2</a:t>
            </a:r>
          </a:p>
          <a:p>
            <a:pPr marL="0" indent="0">
              <a:buNone/>
            </a:pPr>
            <a:r>
              <a:rPr lang="tr-TR" sz="1400" dirty="0"/>
              <a:t>2'ye karşılık gelen 7-segment göstergesi segment durumlarına göre belirlensin.</a:t>
            </a:r>
            <a:endParaRPr lang="en-US" sz="1400" dirty="0"/>
          </a:p>
        </p:txBody>
      </p:sp>
    </p:spTree>
    <p:extLst>
      <p:ext uri="{BB962C8B-B14F-4D97-AF65-F5344CB8AC3E}">
        <p14:creationId xmlns:p14="http://schemas.microsoft.com/office/powerpoint/2010/main" val="321582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9A69DB-C912-B369-E575-B67809573EF8}"/>
              </a:ext>
            </a:extLst>
          </p:cNvPr>
          <p:cNvSpPr>
            <a:spLocks noGrp="1"/>
          </p:cNvSpPr>
          <p:nvPr>
            <p:ph type="title"/>
          </p:nvPr>
        </p:nvSpPr>
        <p:spPr>
          <a:xfrm>
            <a:off x="1153618" y="1239927"/>
            <a:ext cx="4008586" cy="4680583"/>
          </a:xfrm>
        </p:spPr>
        <p:txBody>
          <a:bodyPr anchor="ctr">
            <a:normAutofit/>
          </a:bodyPr>
          <a:lstStyle/>
          <a:p>
            <a:r>
              <a:rPr lang="tr-TR" sz="5200" dirty="0"/>
              <a:t>Örnek </a:t>
            </a:r>
            <a:endParaRPr lang="en-US" sz="5200" dirty="0"/>
          </a:p>
        </p:txBody>
      </p:sp>
      <p:sp>
        <p:nvSpPr>
          <p:cNvPr id="3" name="Content Placeholder 2">
            <a:extLst>
              <a:ext uri="{FF2B5EF4-FFF2-40B4-BE49-F238E27FC236}">
                <a16:creationId xmlns:a16="http://schemas.microsoft.com/office/drawing/2014/main" id="{C19EE1EB-1FC8-9388-96AF-FFAABBBB92D1}"/>
              </a:ext>
            </a:extLst>
          </p:cNvPr>
          <p:cNvSpPr>
            <a:spLocks noGrp="1"/>
          </p:cNvSpPr>
          <p:nvPr>
            <p:ph idx="1"/>
          </p:nvPr>
        </p:nvSpPr>
        <p:spPr>
          <a:xfrm>
            <a:off x="6364039" y="691615"/>
            <a:ext cx="5327217" cy="5692555"/>
          </a:xfrm>
        </p:spPr>
        <p:txBody>
          <a:bodyPr anchor="ctr">
            <a:normAutofit/>
          </a:bodyPr>
          <a:lstStyle/>
          <a:p>
            <a:pPr marL="0" indent="0">
              <a:buNone/>
            </a:pPr>
            <a:r>
              <a:rPr lang="en-US" sz="1800" b="1" dirty="0"/>
              <a:t>En </a:t>
            </a:r>
            <a:r>
              <a:rPr lang="en-US" sz="1800" b="1" dirty="0" err="1"/>
              <a:t>sağdaki</a:t>
            </a:r>
            <a:r>
              <a:rPr lang="en-US" sz="1800" b="1" dirty="0"/>
              <a:t> </a:t>
            </a:r>
            <a:r>
              <a:rPr lang="en-US" sz="1800" b="1" dirty="0" err="1"/>
              <a:t>basamak</a:t>
            </a:r>
            <a:r>
              <a:rPr lang="en-US" sz="1800" b="1" dirty="0"/>
              <a:t> (</a:t>
            </a:r>
            <a:r>
              <a:rPr lang="en-US" sz="1800" b="1" dirty="0" err="1"/>
              <a:t>birler</a:t>
            </a:r>
            <a:r>
              <a:rPr lang="en-US" sz="1800" b="1" dirty="0"/>
              <a:t> </a:t>
            </a:r>
            <a:r>
              <a:rPr lang="en-US" sz="1800" b="1" dirty="0" err="1"/>
              <a:t>basamağı</a:t>
            </a:r>
            <a:r>
              <a:rPr lang="en-US" sz="1800" b="1" dirty="0"/>
              <a:t>):</a:t>
            </a:r>
            <a:endParaRPr lang="en-US" sz="1800" dirty="0"/>
          </a:p>
          <a:p>
            <a:pPr marL="0" indent="0">
              <a:buNone/>
            </a:pPr>
            <a:r>
              <a:rPr lang="en-US" sz="1800" dirty="0"/>
              <a:t>6'ya </a:t>
            </a:r>
            <a:r>
              <a:rPr lang="en-US" sz="1800" dirty="0" err="1"/>
              <a:t>karşılık</a:t>
            </a:r>
            <a:r>
              <a:rPr lang="en-US" sz="1800" dirty="0"/>
              <a:t> </a:t>
            </a:r>
            <a:r>
              <a:rPr lang="en-US" sz="1800" dirty="0" err="1"/>
              <a:t>gelen</a:t>
            </a:r>
            <a:r>
              <a:rPr lang="en-US" sz="1800" dirty="0"/>
              <a:t> </a:t>
            </a:r>
            <a:r>
              <a:rPr lang="en-US" sz="1800" dirty="0" err="1"/>
              <a:t>segmentler</a:t>
            </a:r>
            <a:r>
              <a:rPr lang="en-US" sz="1800" dirty="0"/>
              <a:t>: a, b, c, d, e, f</a:t>
            </a:r>
          </a:p>
          <a:p>
            <a:pPr marL="0" indent="0">
              <a:buNone/>
            </a:pPr>
            <a:r>
              <a:rPr lang="en-US" sz="1800" dirty="0" err="1"/>
              <a:t>Diğer</a:t>
            </a:r>
            <a:r>
              <a:rPr lang="en-US" sz="1800" dirty="0"/>
              <a:t> segment: g (</a:t>
            </a:r>
            <a:r>
              <a:rPr lang="en-US" sz="1800" dirty="0" err="1"/>
              <a:t>kapalı</a:t>
            </a:r>
            <a:r>
              <a:rPr lang="en-US" sz="1800" dirty="0"/>
              <a:t>), </a:t>
            </a:r>
            <a:r>
              <a:rPr lang="en-US" sz="1800" dirty="0" err="1"/>
              <a:t>dp</a:t>
            </a:r>
            <a:r>
              <a:rPr lang="en-US" sz="1800" dirty="0"/>
              <a:t> (</a:t>
            </a:r>
            <a:r>
              <a:rPr lang="en-US" sz="1800" dirty="0" err="1"/>
              <a:t>kapalı</a:t>
            </a:r>
            <a:r>
              <a:rPr lang="en-US" sz="1800" dirty="0"/>
              <a:t>)</a:t>
            </a:r>
            <a:endParaRPr lang="tr-TR" sz="1800" dirty="0"/>
          </a:p>
          <a:p>
            <a:pPr marL="0" indent="0">
              <a:buNone/>
            </a:pPr>
            <a:endParaRPr lang="en-US" sz="1800" dirty="0"/>
          </a:p>
          <a:p>
            <a:pPr marL="0" indent="0">
              <a:buNone/>
            </a:pPr>
            <a:r>
              <a:rPr lang="en-US" sz="1800" b="1" dirty="0" err="1"/>
              <a:t>İkinci</a:t>
            </a:r>
            <a:r>
              <a:rPr lang="en-US" sz="1800" b="1" dirty="0"/>
              <a:t> </a:t>
            </a:r>
            <a:r>
              <a:rPr lang="en-US" sz="1800" b="1" dirty="0" err="1"/>
              <a:t>basamak</a:t>
            </a:r>
            <a:r>
              <a:rPr lang="en-US" sz="1800" b="1" dirty="0"/>
              <a:t> (</a:t>
            </a:r>
            <a:r>
              <a:rPr lang="en-US" sz="1800" b="1" dirty="0" err="1"/>
              <a:t>onlar</a:t>
            </a:r>
            <a:r>
              <a:rPr lang="en-US" sz="1800" b="1" dirty="0"/>
              <a:t> </a:t>
            </a:r>
            <a:r>
              <a:rPr lang="en-US" sz="1800" b="1" dirty="0" err="1"/>
              <a:t>basamağı</a:t>
            </a:r>
            <a:r>
              <a:rPr lang="en-US" sz="1800" b="1" dirty="0"/>
              <a:t>):</a:t>
            </a:r>
          </a:p>
          <a:p>
            <a:pPr marL="0" indent="0">
              <a:buNone/>
            </a:pPr>
            <a:r>
              <a:rPr lang="en-US" sz="1800" dirty="0"/>
              <a:t>5'e </a:t>
            </a:r>
            <a:r>
              <a:rPr lang="en-US" sz="1800" dirty="0" err="1"/>
              <a:t>karşılık</a:t>
            </a:r>
            <a:r>
              <a:rPr lang="en-US" sz="1800" dirty="0"/>
              <a:t> </a:t>
            </a:r>
            <a:r>
              <a:rPr lang="en-US" sz="1800" dirty="0" err="1"/>
              <a:t>gelen</a:t>
            </a:r>
            <a:r>
              <a:rPr lang="en-US" sz="1800" dirty="0"/>
              <a:t> </a:t>
            </a:r>
            <a:r>
              <a:rPr lang="en-US" sz="1800" dirty="0" err="1"/>
              <a:t>segmentler</a:t>
            </a:r>
            <a:r>
              <a:rPr lang="en-US" sz="1800" dirty="0"/>
              <a:t>: a, f, g, c, d, e</a:t>
            </a:r>
          </a:p>
          <a:p>
            <a:pPr marL="0" indent="0">
              <a:buNone/>
            </a:pPr>
            <a:r>
              <a:rPr lang="en-US" sz="1800" dirty="0" err="1"/>
              <a:t>Diğer</a:t>
            </a:r>
            <a:r>
              <a:rPr lang="en-US" sz="1800" dirty="0"/>
              <a:t> segment: b (</a:t>
            </a:r>
            <a:r>
              <a:rPr lang="en-US" sz="1800" dirty="0" err="1"/>
              <a:t>kapalı</a:t>
            </a:r>
            <a:r>
              <a:rPr lang="en-US" sz="1800" dirty="0"/>
              <a:t>), </a:t>
            </a:r>
            <a:r>
              <a:rPr lang="en-US" sz="1800" dirty="0" err="1"/>
              <a:t>dp</a:t>
            </a:r>
            <a:r>
              <a:rPr lang="en-US" sz="1800" dirty="0"/>
              <a:t> (</a:t>
            </a:r>
            <a:r>
              <a:rPr lang="en-US" sz="1800" dirty="0" err="1"/>
              <a:t>kapalı</a:t>
            </a:r>
            <a:r>
              <a:rPr lang="en-US" sz="1800" dirty="0"/>
              <a:t>)</a:t>
            </a:r>
            <a:endParaRPr lang="tr-TR" sz="1800" dirty="0"/>
          </a:p>
          <a:p>
            <a:pPr marL="0" indent="0">
              <a:buNone/>
            </a:pPr>
            <a:endParaRPr lang="en-US" sz="1800" dirty="0"/>
          </a:p>
          <a:p>
            <a:pPr marL="0" indent="0">
              <a:buNone/>
            </a:pPr>
            <a:r>
              <a:rPr lang="en-US" sz="1800" b="1" dirty="0" err="1"/>
              <a:t>Üçüncü</a:t>
            </a:r>
            <a:r>
              <a:rPr lang="en-US" sz="1800" b="1" dirty="0"/>
              <a:t> </a:t>
            </a:r>
            <a:r>
              <a:rPr lang="en-US" sz="1800" b="1" dirty="0" err="1"/>
              <a:t>basamak</a:t>
            </a:r>
            <a:r>
              <a:rPr lang="en-US" sz="1800" b="1" dirty="0"/>
              <a:t> (</a:t>
            </a:r>
            <a:r>
              <a:rPr lang="en-US" sz="1800" b="1" dirty="0" err="1"/>
              <a:t>yüzler</a:t>
            </a:r>
            <a:r>
              <a:rPr lang="en-US" sz="1800" b="1" dirty="0"/>
              <a:t> </a:t>
            </a:r>
            <a:r>
              <a:rPr lang="en-US" sz="1800" b="1" dirty="0" err="1"/>
              <a:t>basamağı</a:t>
            </a:r>
            <a:r>
              <a:rPr lang="en-US" sz="1800" b="1" dirty="0"/>
              <a:t>):</a:t>
            </a:r>
          </a:p>
          <a:p>
            <a:pPr marL="0" indent="0">
              <a:buNone/>
            </a:pPr>
            <a:r>
              <a:rPr lang="en-US" sz="1800" dirty="0"/>
              <a:t>3'e </a:t>
            </a:r>
            <a:r>
              <a:rPr lang="en-US" sz="1800" dirty="0" err="1"/>
              <a:t>karşılık</a:t>
            </a:r>
            <a:r>
              <a:rPr lang="en-US" sz="1800" dirty="0"/>
              <a:t> </a:t>
            </a:r>
            <a:r>
              <a:rPr lang="en-US" sz="1800" dirty="0" err="1"/>
              <a:t>gelen</a:t>
            </a:r>
            <a:r>
              <a:rPr lang="en-US" sz="1800" dirty="0"/>
              <a:t> </a:t>
            </a:r>
            <a:r>
              <a:rPr lang="en-US" sz="1800" dirty="0" err="1"/>
              <a:t>segmentler</a:t>
            </a:r>
            <a:r>
              <a:rPr lang="en-US" sz="1800" dirty="0"/>
              <a:t>: a, b, c, d, g</a:t>
            </a:r>
          </a:p>
          <a:p>
            <a:pPr marL="0" indent="0">
              <a:buNone/>
            </a:pPr>
            <a:r>
              <a:rPr lang="en-US" sz="1800" dirty="0" err="1"/>
              <a:t>Diğer</a:t>
            </a:r>
            <a:r>
              <a:rPr lang="en-US" sz="1800" dirty="0"/>
              <a:t> segment: e (</a:t>
            </a:r>
            <a:r>
              <a:rPr lang="en-US" sz="1800" dirty="0" err="1"/>
              <a:t>kapalı</a:t>
            </a:r>
            <a:r>
              <a:rPr lang="en-US" sz="1800" dirty="0"/>
              <a:t>), f (</a:t>
            </a:r>
            <a:r>
              <a:rPr lang="en-US" sz="1800" dirty="0" err="1"/>
              <a:t>kapalı</a:t>
            </a:r>
            <a:r>
              <a:rPr lang="en-US" sz="1800" dirty="0"/>
              <a:t>), </a:t>
            </a:r>
            <a:r>
              <a:rPr lang="en-US" sz="1800" dirty="0" err="1"/>
              <a:t>dp</a:t>
            </a:r>
            <a:r>
              <a:rPr lang="en-US" sz="1800" dirty="0"/>
              <a:t> (</a:t>
            </a:r>
            <a:r>
              <a:rPr lang="en-US" sz="1800" dirty="0" err="1"/>
              <a:t>kapalı</a:t>
            </a:r>
            <a:r>
              <a:rPr lang="en-US" sz="1800" dirty="0"/>
              <a:t>)</a:t>
            </a:r>
            <a:endParaRPr lang="tr-TR" sz="1800" dirty="0"/>
          </a:p>
          <a:p>
            <a:pPr marL="0" indent="0">
              <a:buNone/>
            </a:pPr>
            <a:endParaRPr lang="en-US" sz="1800" dirty="0"/>
          </a:p>
          <a:p>
            <a:pPr marL="0" indent="0">
              <a:buNone/>
            </a:pPr>
            <a:r>
              <a:rPr lang="en-US" sz="1800" b="1" dirty="0"/>
              <a:t>En </a:t>
            </a:r>
            <a:r>
              <a:rPr lang="en-US" sz="1800" b="1" dirty="0" err="1"/>
              <a:t>soldaki</a:t>
            </a:r>
            <a:r>
              <a:rPr lang="en-US" sz="1800" b="1" dirty="0"/>
              <a:t> </a:t>
            </a:r>
            <a:r>
              <a:rPr lang="en-US" sz="1800" b="1" dirty="0" err="1"/>
              <a:t>basamak</a:t>
            </a:r>
            <a:r>
              <a:rPr lang="en-US" sz="1800" b="1" dirty="0"/>
              <a:t> (</a:t>
            </a:r>
            <a:r>
              <a:rPr lang="en-US" sz="1800" b="1" dirty="0" err="1"/>
              <a:t>binler</a:t>
            </a:r>
            <a:r>
              <a:rPr lang="en-US" sz="1800" b="1" dirty="0"/>
              <a:t> </a:t>
            </a:r>
            <a:r>
              <a:rPr lang="en-US" sz="1800" b="1" dirty="0" err="1"/>
              <a:t>basamağı</a:t>
            </a:r>
            <a:r>
              <a:rPr lang="en-US" sz="1800" b="1" dirty="0"/>
              <a:t>):</a:t>
            </a:r>
          </a:p>
          <a:p>
            <a:pPr marL="0" indent="0">
              <a:buNone/>
            </a:pPr>
            <a:r>
              <a:rPr lang="en-US" sz="1800" dirty="0"/>
              <a:t>2'ye </a:t>
            </a:r>
            <a:r>
              <a:rPr lang="en-US" sz="1800" dirty="0" err="1"/>
              <a:t>karşılık</a:t>
            </a:r>
            <a:r>
              <a:rPr lang="en-US" sz="1800" dirty="0"/>
              <a:t> </a:t>
            </a:r>
            <a:r>
              <a:rPr lang="en-US" sz="1800" dirty="0" err="1"/>
              <a:t>gelen</a:t>
            </a:r>
            <a:r>
              <a:rPr lang="en-US" sz="1800" dirty="0"/>
              <a:t> </a:t>
            </a:r>
            <a:r>
              <a:rPr lang="en-US" sz="1800" dirty="0" err="1"/>
              <a:t>segmentler</a:t>
            </a:r>
            <a:r>
              <a:rPr lang="en-US" sz="1800" dirty="0"/>
              <a:t>: b, c, g, e, d</a:t>
            </a:r>
          </a:p>
          <a:p>
            <a:pPr marL="0" indent="0">
              <a:buNone/>
            </a:pPr>
            <a:r>
              <a:rPr lang="en-US" sz="1800" dirty="0" err="1"/>
              <a:t>Diğer</a:t>
            </a:r>
            <a:r>
              <a:rPr lang="en-US" sz="1800" dirty="0"/>
              <a:t> </a:t>
            </a:r>
            <a:r>
              <a:rPr lang="en-US" sz="1800" dirty="0" err="1"/>
              <a:t>segmentler</a:t>
            </a:r>
            <a:r>
              <a:rPr lang="en-US" sz="1800" dirty="0"/>
              <a:t>: a (</a:t>
            </a:r>
            <a:r>
              <a:rPr lang="en-US" sz="1800" dirty="0" err="1"/>
              <a:t>kapalı</a:t>
            </a:r>
            <a:r>
              <a:rPr lang="en-US" sz="1800" dirty="0"/>
              <a:t>), f (</a:t>
            </a:r>
            <a:r>
              <a:rPr lang="en-US" sz="1800" dirty="0" err="1"/>
              <a:t>kapalı</a:t>
            </a:r>
            <a:r>
              <a:rPr lang="en-US" sz="1800" dirty="0"/>
              <a:t>), </a:t>
            </a:r>
            <a:r>
              <a:rPr lang="en-US" sz="1800" dirty="0" err="1"/>
              <a:t>dp</a:t>
            </a:r>
            <a:r>
              <a:rPr lang="en-US" sz="1800" dirty="0"/>
              <a:t> (</a:t>
            </a:r>
            <a:r>
              <a:rPr lang="en-US" sz="1800" dirty="0" err="1"/>
              <a:t>kapalı</a:t>
            </a:r>
            <a:r>
              <a:rPr lang="en-US" sz="1800" dirty="0"/>
              <a:t>)</a:t>
            </a:r>
          </a:p>
        </p:txBody>
      </p:sp>
    </p:spTree>
    <p:extLst>
      <p:ext uri="{BB962C8B-B14F-4D97-AF65-F5344CB8AC3E}">
        <p14:creationId xmlns:p14="http://schemas.microsoft.com/office/powerpoint/2010/main" val="1844268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7C7649-025D-795E-63B5-7A6DF1674EFD}"/>
              </a:ext>
            </a:extLst>
          </p:cNvPr>
          <p:cNvSpPr>
            <a:spLocks noGrp="1"/>
          </p:cNvSpPr>
          <p:nvPr>
            <p:ph type="title"/>
          </p:nvPr>
        </p:nvSpPr>
        <p:spPr>
          <a:xfrm>
            <a:off x="1153618" y="1239927"/>
            <a:ext cx="4008586" cy="4680583"/>
          </a:xfrm>
        </p:spPr>
        <p:txBody>
          <a:bodyPr anchor="ctr">
            <a:normAutofit/>
          </a:bodyPr>
          <a:lstStyle/>
          <a:p>
            <a:r>
              <a:rPr lang="tr-TR" sz="5200" dirty="0"/>
              <a:t>Örnek</a:t>
            </a:r>
            <a:endParaRPr lang="en-US" sz="5200" dirty="0"/>
          </a:p>
        </p:txBody>
      </p:sp>
      <p:sp>
        <p:nvSpPr>
          <p:cNvPr id="3" name="Content Placeholder 2">
            <a:extLst>
              <a:ext uri="{FF2B5EF4-FFF2-40B4-BE49-F238E27FC236}">
                <a16:creationId xmlns:a16="http://schemas.microsoft.com/office/drawing/2014/main" id="{1C4FE7D0-BA0A-F3A7-2F64-0173DE4F68F0}"/>
              </a:ext>
            </a:extLst>
          </p:cNvPr>
          <p:cNvSpPr>
            <a:spLocks noGrp="1"/>
          </p:cNvSpPr>
          <p:nvPr>
            <p:ph idx="1"/>
          </p:nvPr>
        </p:nvSpPr>
        <p:spPr>
          <a:xfrm>
            <a:off x="6291923" y="1239927"/>
            <a:ext cx="4971824" cy="4680583"/>
          </a:xfrm>
        </p:spPr>
        <p:txBody>
          <a:bodyPr anchor="ctr">
            <a:normAutofit/>
          </a:bodyPr>
          <a:lstStyle/>
          <a:p>
            <a:pPr marL="0" indent="0">
              <a:buNone/>
            </a:pPr>
            <a:r>
              <a:rPr lang="en-US" sz="2000" dirty="0" err="1"/>
              <a:t>Sonuç</a:t>
            </a:r>
            <a:r>
              <a:rPr lang="en-US" sz="2000" dirty="0"/>
              <a:t> </a:t>
            </a:r>
            <a:r>
              <a:rPr lang="en-US" sz="2000" dirty="0" err="1"/>
              <a:t>olarak</a:t>
            </a:r>
            <a:r>
              <a:rPr lang="en-US" sz="2000" dirty="0"/>
              <a:t>, BCD1 = 2356 </a:t>
            </a:r>
            <a:r>
              <a:rPr lang="en-US" sz="2000" dirty="0" err="1"/>
              <a:t>sayısı</a:t>
            </a:r>
            <a:r>
              <a:rPr lang="en-US" sz="2000" dirty="0"/>
              <a:t> </a:t>
            </a:r>
            <a:r>
              <a:rPr lang="en-US" sz="2000" dirty="0" err="1"/>
              <a:t>için</a:t>
            </a:r>
            <a:r>
              <a:rPr lang="en-US" sz="2000" dirty="0"/>
              <a:t> 7-segment </a:t>
            </a:r>
            <a:r>
              <a:rPr lang="en-US" sz="2000" dirty="0" err="1"/>
              <a:t>göstergesinde</a:t>
            </a:r>
            <a:r>
              <a:rPr lang="en-US" sz="2000" dirty="0"/>
              <a:t> </a:t>
            </a:r>
            <a:r>
              <a:rPr lang="en-US" sz="2000" dirty="0" err="1"/>
              <a:t>yanacak</a:t>
            </a:r>
            <a:r>
              <a:rPr lang="en-US" sz="2000" dirty="0"/>
              <a:t> </a:t>
            </a:r>
            <a:r>
              <a:rPr lang="en-US" sz="2000" dirty="0" err="1"/>
              <a:t>olan</a:t>
            </a:r>
            <a:r>
              <a:rPr lang="en-US" sz="2000" dirty="0"/>
              <a:t> </a:t>
            </a:r>
            <a:r>
              <a:rPr lang="en-US" sz="2000" dirty="0" err="1"/>
              <a:t>segmentler</a:t>
            </a:r>
            <a:r>
              <a:rPr lang="en-US" sz="2000" dirty="0"/>
              <a:t> </a:t>
            </a:r>
            <a:r>
              <a:rPr lang="en-US" sz="2000" dirty="0" err="1"/>
              <a:t>şu</a:t>
            </a:r>
            <a:r>
              <a:rPr lang="en-US" sz="2000" dirty="0"/>
              <a:t> </a:t>
            </a:r>
            <a:r>
              <a:rPr lang="en-US" sz="2000" dirty="0" err="1"/>
              <a:t>şekilde</a:t>
            </a:r>
            <a:r>
              <a:rPr lang="en-US" sz="2000" dirty="0"/>
              <a:t> </a:t>
            </a:r>
            <a:r>
              <a:rPr lang="en-US" sz="2000" dirty="0" err="1"/>
              <a:t>olacaktır</a:t>
            </a:r>
            <a:r>
              <a:rPr lang="en-US" sz="2000" dirty="0"/>
              <a:t>:</a:t>
            </a:r>
          </a:p>
          <a:p>
            <a:endParaRPr lang="en-US" sz="2000" dirty="0"/>
          </a:p>
          <a:p>
            <a:r>
              <a:rPr lang="en-US" sz="2000" dirty="0"/>
              <a:t>En </a:t>
            </a:r>
            <a:r>
              <a:rPr lang="en-US" sz="2000" dirty="0" err="1"/>
              <a:t>sağdaki</a:t>
            </a:r>
            <a:r>
              <a:rPr lang="en-US" sz="2000" dirty="0"/>
              <a:t> </a:t>
            </a:r>
            <a:r>
              <a:rPr lang="en-US" sz="2000" dirty="0" err="1"/>
              <a:t>basamak</a:t>
            </a:r>
            <a:r>
              <a:rPr lang="en-US" sz="2000" dirty="0"/>
              <a:t>: a, b, c, d, e, f </a:t>
            </a:r>
            <a:r>
              <a:rPr lang="en-US" sz="2000" dirty="0" err="1"/>
              <a:t>segmentleri</a:t>
            </a:r>
            <a:r>
              <a:rPr lang="en-US" sz="2000" dirty="0"/>
              <a:t> </a:t>
            </a:r>
            <a:r>
              <a:rPr lang="en-US" sz="2000" dirty="0" err="1"/>
              <a:t>yanacak</a:t>
            </a:r>
            <a:r>
              <a:rPr lang="en-US" sz="2000" dirty="0"/>
              <a:t>.</a:t>
            </a:r>
          </a:p>
          <a:p>
            <a:r>
              <a:rPr lang="en-US" sz="2000" dirty="0" err="1"/>
              <a:t>İkinci</a:t>
            </a:r>
            <a:r>
              <a:rPr lang="en-US" sz="2000" dirty="0"/>
              <a:t> </a:t>
            </a:r>
            <a:r>
              <a:rPr lang="en-US" sz="2000" dirty="0" err="1"/>
              <a:t>basamak</a:t>
            </a:r>
            <a:r>
              <a:rPr lang="en-US" sz="2000" dirty="0"/>
              <a:t>: a, f, g, c, d, e </a:t>
            </a:r>
            <a:r>
              <a:rPr lang="en-US" sz="2000" dirty="0" err="1"/>
              <a:t>segmentleri</a:t>
            </a:r>
            <a:r>
              <a:rPr lang="en-US" sz="2000" dirty="0"/>
              <a:t> </a:t>
            </a:r>
            <a:r>
              <a:rPr lang="en-US" sz="2000" dirty="0" err="1"/>
              <a:t>yanacak</a:t>
            </a:r>
            <a:r>
              <a:rPr lang="en-US" sz="2000" dirty="0"/>
              <a:t>.</a:t>
            </a:r>
          </a:p>
          <a:p>
            <a:r>
              <a:rPr lang="en-US" sz="2000" dirty="0" err="1"/>
              <a:t>Üçüncü</a:t>
            </a:r>
            <a:r>
              <a:rPr lang="en-US" sz="2000" dirty="0"/>
              <a:t> </a:t>
            </a:r>
            <a:r>
              <a:rPr lang="en-US" sz="2000" dirty="0" err="1"/>
              <a:t>basamak</a:t>
            </a:r>
            <a:r>
              <a:rPr lang="en-US" sz="2000" dirty="0"/>
              <a:t>: a, b, c, d, g </a:t>
            </a:r>
            <a:r>
              <a:rPr lang="en-US" sz="2000" dirty="0" err="1"/>
              <a:t>segmentleri</a:t>
            </a:r>
            <a:r>
              <a:rPr lang="en-US" sz="2000" dirty="0"/>
              <a:t> </a:t>
            </a:r>
            <a:r>
              <a:rPr lang="en-US" sz="2000" dirty="0" err="1"/>
              <a:t>yanacak</a:t>
            </a:r>
            <a:r>
              <a:rPr lang="en-US" sz="2000" dirty="0"/>
              <a:t>.</a:t>
            </a:r>
          </a:p>
          <a:p>
            <a:r>
              <a:rPr lang="en-US" sz="2000" dirty="0"/>
              <a:t>En </a:t>
            </a:r>
            <a:r>
              <a:rPr lang="en-US" sz="2000" dirty="0" err="1"/>
              <a:t>soldaki</a:t>
            </a:r>
            <a:r>
              <a:rPr lang="en-US" sz="2000" dirty="0"/>
              <a:t> </a:t>
            </a:r>
            <a:r>
              <a:rPr lang="en-US" sz="2000" dirty="0" err="1"/>
              <a:t>basamak</a:t>
            </a:r>
            <a:r>
              <a:rPr lang="en-US" sz="2000" dirty="0"/>
              <a:t>: b, c, g, e, d </a:t>
            </a:r>
            <a:r>
              <a:rPr lang="en-US" sz="2000" dirty="0" err="1"/>
              <a:t>segmentleri</a:t>
            </a:r>
            <a:r>
              <a:rPr lang="en-US" sz="2000" dirty="0"/>
              <a:t> </a:t>
            </a:r>
            <a:r>
              <a:rPr lang="en-US" sz="2000" dirty="0" err="1"/>
              <a:t>yanacak</a:t>
            </a:r>
            <a:r>
              <a:rPr lang="en-US" sz="2000" dirty="0"/>
              <a:t>.</a:t>
            </a:r>
          </a:p>
        </p:txBody>
      </p:sp>
    </p:spTree>
    <p:extLst>
      <p:ext uri="{BB962C8B-B14F-4D97-AF65-F5344CB8AC3E}">
        <p14:creationId xmlns:p14="http://schemas.microsoft.com/office/powerpoint/2010/main" val="1061337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E87CD4-FDD9-1423-C594-F6C20015DCFA}"/>
              </a:ext>
            </a:extLst>
          </p:cNvPr>
          <p:cNvSpPr>
            <a:spLocks noGrp="1"/>
          </p:cNvSpPr>
          <p:nvPr>
            <p:ph type="ctrTitle"/>
          </p:nvPr>
        </p:nvSpPr>
        <p:spPr>
          <a:xfrm>
            <a:off x="6600081" y="3237642"/>
            <a:ext cx="5498133" cy="2138226"/>
          </a:xfrm>
        </p:spPr>
        <p:txBody>
          <a:bodyPr anchor="t">
            <a:normAutofit/>
          </a:bodyPr>
          <a:lstStyle/>
          <a:p>
            <a:pPr algn="l"/>
            <a:r>
              <a:rPr lang="en-US" sz="6600" b="1" dirty="0" err="1">
                <a:solidFill>
                  <a:schemeClr val="tx2"/>
                </a:solidFill>
              </a:rPr>
              <a:t>Teşekkürler</a:t>
            </a:r>
            <a:endParaRPr lang="en-US" sz="6600" b="1" dirty="0">
              <a:solidFill>
                <a:schemeClr val="tx2"/>
              </a:solidFill>
            </a:endParaRPr>
          </a:p>
        </p:txBody>
      </p:sp>
      <p:pic>
        <p:nvPicPr>
          <p:cNvPr id="6" name="Graphic 5" descr="Smiling Face with No Fill">
            <a:extLst>
              <a:ext uri="{FF2B5EF4-FFF2-40B4-BE49-F238E27FC236}">
                <a16:creationId xmlns:a16="http://schemas.microsoft.com/office/drawing/2014/main" id="{C7E1DFE6-1FFC-6300-89D1-98A722E9D7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95637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5" name="Rectangle 1044">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dirty="0">
                <a:solidFill>
                  <a:schemeClr val="tx1"/>
                </a:solidFill>
                <a:latin typeface="+mj-lt"/>
                <a:ea typeface="+mj-ea"/>
                <a:cs typeface="+mj-cs"/>
              </a:rPr>
              <a:t> </a:t>
            </a:r>
            <a:r>
              <a:rPr lang="en-US" sz="3700" b="1" kern="1200" dirty="0" err="1">
                <a:solidFill>
                  <a:schemeClr val="tx1"/>
                </a:solidFill>
                <a:latin typeface="+mj-lt"/>
                <a:ea typeface="+mj-ea"/>
                <a:cs typeface="+mj-cs"/>
              </a:rPr>
              <a:t>Proje</a:t>
            </a:r>
            <a:r>
              <a:rPr lang="en-US" sz="3700" kern="1200" dirty="0">
                <a:solidFill>
                  <a:schemeClr val="tx1"/>
                </a:solidFill>
                <a:latin typeface="+mj-lt"/>
                <a:ea typeface="+mj-ea"/>
                <a:cs typeface="+mj-cs"/>
              </a:rPr>
              <a:t> </a:t>
            </a:r>
            <a:r>
              <a:rPr lang="en-US" sz="3700" b="1" dirty="0" err="1"/>
              <a:t>H</a:t>
            </a:r>
            <a:r>
              <a:rPr lang="en-US" sz="3700" b="1" kern="1200" dirty="0" err="1">
                <a:solidFill>
                  <a:schemeClr val="tx1"/>
                </a:solidFill>
                <a:latin typeface="+mj-lt"/>
                <a:ea typeface="+mj-ea"/>
                <a:cs typeface="+mj-cs"/>
              </a:rPr>
              <a:t>aritasi</a:t>
            </a:r>
            <a:endParaRPr lang="en-US" sz="3700" b="1" kern="1200" dirty="0">
              <a:solidFill>
                <a:schemeClr val="tx1"/>
              </a:solidFill>
              <a:latin typeface="+mj-lt"/>
              <a:ea typeface="+mj-ea"/>
              <a:cs typeface="+mj-cs"/>
            </a:endParaRPr>
          </a:p>
        </p:txBody>
      </p:sp>
      <p:sp>
        <p:nvSpPr>
          <p:cNvPr id="1047" name="Rectangle 10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9" name="Rectangle 10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HP\OneDrive\Desktop\WhatsApp Image 2023-05-24 at 2.28.13 PM.jpeg"/>
          <p:cNvPicPr>
            <a:picLocks noChangeAspect="1" noChangeArrowheads="1"/>
          </p:cNvPicPr>
          <p:nvPr/>
        </p:nvPicPr>
        <p:blipFill>
          <a:blip r:embed="rId2"/>
          <a:stretch>
            <a:fillRect/>
          </a:stretch>
        </p:blipFill>
        <p:spPr bwMode="auto">
          <a:xfrm>
            <a:off x="269426" y="593352"/>
            <a:ext cx="8082632" cy="5671295"/>
          </a:xfrm>
          <a:prstGeom prst="rect">
            <a:avLst/>
          </a:prstGeom>
          <a:noFill/>
        </p:spPr>
      </p:pic>
      <p:sp>
        <p:nvSpPr>
          <p:cNvPr id="1051" name="Rectangle 105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edg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3662" y="316591"/>
            <a:ext cx="10066122" cy="1298448"/>
          </a:xfrm>
        </p:spPr>
        <p:txBody>
          <a:bodyPr anchor="b">
            <a:normAutofit/>
          </a:bodyPr>
          <a:lstStyle/>
          <a:p>
            <a:pPr>
              <a:buFont typeface="Wingdings" pitchFamily="2" charset="2"/>
              <a:buChar char="§"/>
            </a:pPr>
            <a:r>
              <a:rPr lang="tr-TR" sz="4800" b="1" dirty="0"/>
              <a:t> </a:t>
            </a:r>
            <a:r>
              <a:rPr lang="en-US" sz="4800" b="1" dirty="0"/>
              <a:t>P</a:t>
            </a:r>
            <a:r>
              <a:rPr lang="tr-TR" sz="4800" b="1" dirty="0"/>
              <a:t>roje birkaç aşamadan geçiyor </a:t>
            </a:r>
            <a:endParaRPr lang="en-US" sz="4800" b="1" dirty="0"/>
          </a:p>
        </p:txBody>
      </p:sp>
      <p:sp>
        <p:nvSpPr>
          <p:cNvPr id="15"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93661" y="2599509"/>
            <a:ext cx="6541636" cy="3639450"/>
          </a:xfrm>
        </p:spPr>
        <p:txBody>
          <a:bodyPr anchor="ctr">
            <a:normAutofit/>
          </a:bodyPr>
          <a:lstStyle/>
          <a:p>
            <a:pPr lvl="1"/>
            <a:r>
              <a:rPr lang="en-US" sz="1800" b="1" dirty="0"/>
              <a:t>Giri</a:t>
            </a:r>
            <a:r>
              <a:rPr lang="tr-TR" sz="1800" b="1" dirty="0"/>
              <a:t>şleri yazmak .</a:t>
            </a:r>
          </a:p>
          <a:p>
            <a:pPr lvl="1"/>
            <a:r>
              <a:rPr lang="tr-TR" sz="1800" b="1" dirty="0"/>
              <a:t>Sayılar dört temel aritmatik işlemden geçer </a:t>
            </a:r>
            <a:r>
              <a:rPr lang="en-US" sz="1800" b="1" dirty="0"/>
              <a:t>,</a:t>
            </a:r>
            <a:r>
              <a:rPr lang="tr-TR" sz="1800" b="1" dirty="0"/>
              <a:t> toplama </a:t>
            </a:r>
            <a:r>
              <a:rPr lang="en-US" sz="1800" b="1" dirty="0"/>
              <a:t>, </a:t>
            </a:r>
            <a:r>
              <a:rPr lang="tr-TR" sz="1800" b="1" dirty="0"/>
              <a:t>çıkarma </a:t>
            </a:r>
            <a:r>
              <a:rPr lang="en-US" sz="1800" b="1" dirty="0"/>
              <a:t>, </a:t>
            </a:r>
            <a:r>
              <a:rPr lang="tr-TR" sz="1800" b="1" dirty="0"/>
              <a:t>çarpma  ve bölme </a:t>
            </a:r>
            <a:r>
              <a:rPr lang="en-US" sz="1800" b="1" dirty="0"/>
              <a:t>.</a:t>
            </a:r>
          </a:p>
          <a:p>
            <a:pPr lvl="1"/>
            <a:r>
              <a:rPr lang="tr-TR" sz="1800" b="1" dirty="0"/>
              <a:t>Seçiciyi  ( selector ) kullanarak  dört işlemdan birini seçecektır . </a:t>
            </a:r>
          </a:p>
          <a:p>
            <a:pPr lvl="1"/>
            <a:r>
              <a:rPr lang="en-US" sz="1800" b="1" dirty="0"/>
              <a:t>Sonra </a:t>
            </a:r>
            <a:r>
              <a:rPr lang="tr-TR" sz="1800" b="1" dirty="0"/>
              <a:t> çıkt</a:t>
            </a:r>
            <a:r>
              <a:rPr lang="en-US" sz="1800" b="1" dirty="0"/>
              <a:t>an</a:t>
            </a:r>
            <a:r>
              <a:rPr lang="tr-TR" sz="1800" b="1" dirty="0"/>
              <a:t> sonuçlar multıplexer</a:t>
            </a:r>
            <a:r>
              <a:rPr lang="en-US" sz="1800" b="1" dirty="0"/>
              <a:t>’e </a:t>
            </a:r>
            <a:r>
              <a:rPr lang="tr-TR" sz="1800" b="1" dirty="0"/>
              <a:t>giricek . </a:t>
            </a:r>
            <a:r>
              <a:rPr lang="en-US" sz="1800" b="1" dirty="0"/>
              <a:t> </a:t>
            </a:r>
            <a:endParaRPr lang="tr-TR" sz="1800" b="1" dirty="0"/>
          </a:p>
          <a:p>
            <a:pPr lvl="1"/>
            <a:r>
              <a:rPr lang="tr-TR" sz="1800" b="1" dirty="0"/>
              <a:t>Sonuç multiplexer</a:t>
            </a:r>
            <a:r>
              <a:rPr lang="en-US" sz="1800" b="1" dirty="0"/>
              <a:t>’den</a:t>
            </a:r>
            <a:r>
              <a:rPr lang="tr-TR" sz="1800" b="1" dirty="0"/>
              <a:t> çıktıktan sonra separatc</a:t>
            </a:r>
            <a:r>
              <a:rPr lang="en-US" sz="1800" b="1" dirty="0"/>
              <a:t>’e</a:t>
            </a:r>
            <a:r>
              <a:rPr lang="tr-TR" sz="1800" b="1" dirty="0"/>
              <a:t> gecek .</a:t>
            </a:r>
          </a:p>
          <a:p>
            <a:pPr lvl="1"/>
            <a:r>
              <a:rPr lang="tr-TR" sz="1800" b="1" dirty="0"/>
              <a:t>Separatc sayılar sigments</a:t>
            </a:r>
            <a:r>
              <a:rPr lang="en-US" sz="1800" b="1" dirty="0"/>
              <a:t>’e</a:t>
            </a:r>
            <a:r>
              <a:rPr lang="tr-TR" sz="1800" b="1" dirty="0"/>
              <a:t> dönüşüyor  ve ekranda sonuç olarak gösteriliyour . </a:t>
            </a:r>
          </a:p>
          <a:p>
            <a:pPr lvl="1">
              <a:buNone/>
            </a:pPr>
            <a:r>
              <a:rPr lang="tr-TR" sz="1800" b="1" dirty="0"/>
              <a:t> </a:t>
            </a:r>
          </a:p>
          <a:p>
            <a:pPr lvl="1">
              <a:buNone/>
            </a:pPr>
            <a:endParaRPr lang="tr-TR" sz="1700" dirty="0"/>
          </a:p>
        </p:txBody>
      </p:sp>
      <p:pic>
        <p:nvPicPr>
          <p:cNvPr id="7" name="Graphic 6" descr="Calculator">
            <a:extLst>
              <a:ext uri="{FF2B5EF4-FFF2-40B4-BE49-F238E27FC236}">
                <a16:creationId xmlns:a16="http://schemas.microsoft.com/office/drawing/2014/main" id="{39DFFA68-A865-ABB5-761B-D348985D8B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9548" y="2484255"/>
            <a:ext cx="3714244" cy="371424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pull dir="d"/>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2" name="Rectangle 2091">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94" name="Group 209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95" name="Rectangle 209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6" name="Rectangle 209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7" name="Rectangle 209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99" name="Rectangle 209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10173010" cy="1554480"/>
          </a:xfrm>
        </p:spPr>
        <p:txBody>
          <a:bodyPr anchor="ctr">
            <a:normAutofit/>
          </a:bodyPr>
          <a:lstStyle/>
          <a:p>
            <a:pPr>
              <a:buFont typeface="Arial" pitchFamily="34" charset="0"/>
              <a:buChar char="•"/>
            </a:pPr>
            <a:r>
              <a:rPr lang="tr-TR" sz="4800"/>
              <a:t> </a:t>
            </a:r>
            <a:r>
              <a:rPr lang="tr-TR" sz="4800" b="1"/>
              <a:t>Input </a:t>
            </a:r>
            <a:r>
              <a:rPr lang="en-US" sz="4800" b="1"/>
              <a:t>:</a:t>
            </a:r>
          </a:p>
        </p:txBody>
      </p:sp>
      <p:cxnSp>
        <p:nvCxnSpPr>
          <p:cNvPr id="2101" name="Straight Connector 210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2067" name="Content Placeholder 2">
            <a:extLst>
              <a:ext uri="{FF2B5EF4-FFF2-40B4-BE49-F238E27FC236}">
                <a16:creationId xmlns:a16="http://schemas.microsoft.com/office/drawing/2014/main" id="{B9E20B72-5F2E-31BB-2BCD-EBD0852BBEC4}"/>
              </a:ext>
            </a:extLst>
          </p:cNvPr>
          <p:cNvGraphicFramePr>
            <a:graphicFrameLocks noGrp="1"/>
          </p:cNvGraphicFramePr>
          <p:nvPr>
            <p:ph idx="1"/>
            <p:extLst>
              <p:ext uri="{D42A27DB-BD31-4B8C-83A1-F6EECF244321}">
                <p14:modId xmlns:p14="http://schemas.microsoft.com/office/powerpoint/2010/main" val="1448407064"/>
              </p:ext>
            </p:extLst>
          </p:nvPr>
        </p:nvGraphicFramePr>
        <p:xfrm>
          <a:off x="904602" y="3017519"/>
          <a:ext cx="10378440" cy="34677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2AA10F-FAA8-CA09-62C4-9EDD575EC3BE}"/>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600" b="1" kern="1200">
                <a:solidFill>
                  <a:schemeClr val="tx1"/>
                </a:solidFill>
                <a:latin typeface="+mj-lt"/>
                <a:ea typeface="+mj-ea"/>
                <a:cs typeface="+mj-cs"/>
              </a:rPr>
              <a:t>Toplama :</a:t>
            </a:r>
          </a:p>
        </p:txBody>
      </p:sp>
      <p:sp>
        <p:nvSpPr>
          <p:cNvPr id="4" name="Text Placeholder 3">
            <a:extLst>
              <a:ext uri="{FF2B5EF4-FFF2-40B4-BE49-F238E27FC236}">
                <a16:creationId xmlns:a16="http://schemas.microsoft.com/office/drawing/2014/main" id="{272C358D-FC8F-0AB8-083F-46648A16D8DF}"/>
              </a:ext>
            </a:extLst>
          </p:cNvPr>
          <p:cNvSpPr>
            <a:spLocks noGrp="1"/>
          </p:cNvSpPr>
          <p:nvPr>
            <p:ph type="body" sz="half" idx="2"/>
          </p:nvPr>
        </p:nvSpPr>
        <p:spPr>
          <a:xfrm>
            <a:off x="108155" y="2200117"/>
            <a:ext cx="6608144" cy="4001727"/>
          </a:xfrm>
        </p:spPr>
        <p:txBody>
          <a:bodyPr vert="horz" lIns="91440" tIns="45720" rIns="91440" bIns="45720" rtlCol="0" anchor="ctr">
            <a:normAutofit/>
          </a:bodyPr>
          <a:lstStyle/>
          <a:p>
            <a:pPr indent="-228600">
              <a:buFont typeface="Arial" panose="020B0604020202020204" pitchFamily="34" charset="0"/>
              <a:buChar char="•"/>
            </a:pPr>
            <a:r>
              <a:rPr lang="en-US" sz="1800" b="1" dirty="0"/>
              <a:t>module adder(	output reg [12:0] result,	</a:t>
            </a:r>
          </a:p>
          <a:p>
            <a:r>
              <a:rPr lang="en-US" sz="1800" b="1" dirty="0"/>
              <a:t>input [5:0] operand1;</a:t>
            </a:r>
          </a:p>
          <a:p>
            <a:r>
              <a:rPr lang="en-US" sz="1800" b="1" dirty="0"/>
              <a:t>input  [5:0] operand2);	 </a:t>
            </a:r>
          </a:p>
          <a:p>
            <a:r>
              <a:rPr lang="en-US" sz="1800" b="1" dirty="0"/>
              <a:t>always @* begin		</a:t>
            </a:r>
          </a:p>
          <a:p>
            <a:r>
              <a:rPr lang="en-US" sz="1800" b="1" dirty="0"/>
              <a:t>result = operand1 + operand2;	</a:t>
            </a:r>
          </a:p>
          <a:p>
            <a:r>
              <a:rPr lang="en-US" sz="1800" b="1" dirty="0" err="1"/>
              <a:t>Endendmodule</a:t>
            </a:r>
            <a:endParaRPr lang="en-US" sz="1800" b="1" dirty="0"/>
          </a:p>
          <a:p>
            <a:pPr indent="-228600">
              <a:buFont typeface="Arial" panose="020B0604020202020204" pitchFamily="34" charset="0"/>
              <a:buChar char="•"/>
            </a:pPr>
            <a:r>
              <a:rPr lang="en-US" sz="1800" b="1" dirty="0"/>
              <a:t> </a:t>
            </a:r>
            <a:r>
              <a:rPr lang="en-US" sz="1800" b="1" dirty="0" err="1"/>
              <a:t>Kodun</a:t>
            </a:r>
            <a:r>
              <a:rPr lang="en-US" sz="1800" b="1" dirty="0"/>
              <a:t> ilk </a:t>
            </a:r>
            <a:r>
              <a:rPr lang="en-US" sz="1800" b="1" dirty="0" err="1"/>
              <a:t>satırında</a:t>
            </a:r>
            <a:r>
              <a:rPr lang="en-US" sz="1800" b="1" dirty="0"/>
              <a:t>, </a:t>
            </a:r>
            <a:r>
              <a:rPr lang="en-US" sz="1800" b="1" dirty="0" err="1"/>
              <a:t>çıktının</a:t>
            </a:r>
            <a:r>
              <a:rPr lang="en-US" sz="1800" b="1" dirty="0"/>
              <a:t> 0-12 bit </a:t>
            </a:r>
            <a:r>
              <a:rPr lang="en-US" sz="1800" b="1" dirty="0" err="1"/>
              <a:t>arasında</a:t>
            </a:r>
            <a:r>
              <a:rPr lang="en-US" sz="1800" b="1" dirty="0"/>
              <a:t> </a:t>
            </a:r>
            <a:r>
              <a:rPr lang="en-US" sz="1800" b="1" dirty="0" err="1"/>
              <a:t>bir</a:t>
            </a:r>
            <a:r>
              <a:rPr lang="en-US" sz="1800" b="1" dirty="0"/>
              <a:t> </a:t>
            </a:r>
            <a:r>
              <a:rPr lang="en-US" sz="1800" b="1" dirty="0" err="1"/>
              <a:t>değer</a:t>
            </a:r>
            <a:r>
              <a:rPr lang="en-US" sz="1800" b="1" dirty="0"/>
              <a:t> </a:t>
            </a:r>
            <a:r>
              <a:rPr lang="en-US" sz="1800" b="1" dirty="0" err="1"/>
              <a:t>alabileceğini</a:t>
            </a:r>
            <a:r>
              <a:rPr lang="en-US" sz="1800" b="1" dirty="0"/>
              <a:t> </a:t>
            </a:r>
            <a:r>
              <a:rPr lang="en-US" sz="1800" b="1" dirty="0" err="1"/>
              <a:t>gösteriyoruz</a:t>
            </a:r>
            <a:r>
              <a:rPr lang="en-US" sz="1800" b="1" dirty="0"/>
              <a:t>. </a:t>
            </a:r>
            <a:r>
              <a:rPr lang="en-US" sz="1800" b="1" dirty="0" err="1"/>
              <a:t>İkinci</a:t>
            </a:r>
            <a:r>
              <a:rPr lang="en-US" sz="1800" b="1" dirty="0"/>
              <a:t> </a:t>
            </a:r>
            <a:r>
              <a:rPr lang="en-US" sz="1800" b="1" dirty="0" err="1"/>
              <a:t>satırda</a:t>
            </a:r>
            <a:r>
              <a:rPr lang="en-US" sz="1800" b="1" dirty="0"/>
              <a:t>, 0-5 bit </a:t>
            </a:r>
            <a:r>
              <a:rPr lang="en-US" sz="1800" b="1" dirty="0" err="1"/>
              <a:t>arasında</a:t>
            </a:r>
            <a:r>
              <a:rPr lang="en-US" sz="1800" b="1" dirty="0"/>
              <a:t> </a:t>
            </a:r>
            <a:r>
              <a:rPr lang="en-US" sz="1800" b="1" dirty="0" err="1"/>
              <a:t>değer</a:t>
            </a:r>
            <a:r>
              <a:rPr lang="en-US" sz="1800" b="1" dirty="0"/>
              <a:t> </a:t>
            </a:r>
            <a:r>
              <a:rPr lang="en-US" sz="1800" b="1" dirty="0" err="1"/>
              <a:t>alabilen</a:t>
            </a:r>
            <a:r>
              <a:rPr lang="en-US" sz="1800" b="1" dirty="0"/>
              <a:t> operand1 </a:t>
            </a:r>
            <a:r>
              <a:rPr lang="en-US" sz="1800" b="1" dirty="0" err="1"/>
              <a:t>ve</a:t>
            </a:r>
            <a:r>
              <a:rPr lang="en-US" sz="1800" b="1" dirty="0"/>
              <a:t> operand2 </a:t>
            </a:r>
            <a:r>
              <a:rPr lang="en-US" sz="1800" b="1" dirty="0" err="1"/>
              <a:t>adında</a:t>
            </a:r>
            <a:r>
              <a:rPr lang="en-US" sz="1800" b="1" dirty="0"/>
              <a:t> </a:t>
            </a:r>
            <a:r>
              <a:rPr lang="en-US" sz="1800" b="1" dirty="0" err="1"/>
              <a:t>birer</a:t>
            </a:r>
            <a:r>
              <a:rPr lang="en-US" sz="1800" b="1" dirty="0"/>
              <a:t> </a:t>
            </a:r>
            <a:r>
              <a:rPr lang="en-US" sz="1800" b="1" dirty="0" err="1"/>
              <a:t>giriş</a:t>
            </a:r>
            <a:r>
              <a:rPr lang="en-US" sz="1800" b="1" dirty="0"/>
              <a:t> </a:t>
            </a:r>
            <a:r>
              <a:rPr lang="en-US" sz="1800" b="1" dirty="0" err="1"/>
              <a:t>tanımlıyoruz</a:t>
            </a:r>
            <a:r>
              <a:rPr lang="en-US" sz="1800" b="1" dirty="0"/>
              <a:t>. </a:t>
            </a:r>
            <a:r>
              <a:rPr lang="en-US" sz="1800" b="1" dirty="0" err="1"/>
              <a:t>Dördüncü</a:t>
            </a:r>
            <a:r>
              <a:rPr lang="en-US" sz="1800" b="1" dirty="0"/>
              <a:t> </a:t>
            </a:r>
            <a:r>
              <a:rPr lang="en-US" sz="1800" b="1" dirty="0" err="1"/>
              <a:t>satırda</a:t>
            </a:r>
            <a:r>
              <a:rPr lang="en-US" sz="1800" b="1" dirty="0"/>
              <a:t> </a:t>
            </a:r>
            <a:r>
              <a:rPr lang="en-US" sz="1800" b="1" dirty="0" err="1"/>
              <a:t>toplama</a:t>
            </a:r>
            <a:r>
              <a:rPr lang="en-US" sz="1800" b="1" dirty="0"/>
              <a:t> </a:t>
            </a:r>
            <a:r>
              <a:rPr lang="en-US" sz="1800" b="1" dirty="0" err="1"/>
              <a:t>işlemi</a:t>
            </a:r>
            <a:r>
              <a:rPr lang="en-US" sz="1800" b="1" dirty="0"/>
              <a:t> </a:t>
            </a:r>
            <a:r>
              <a:rPr lang="en-US" sz="1800" b="1" dirty="0" err="1"/>
              <a:t>gerçekleştiren</a:t>
            </a:r>
            <a:r>
              <a:rPr lang="en-US" sz="1800" b="1" dirty="0"/>
              <a:t> </a:t>
            </a:r>
            <a:r>
              <a:rPr lang="en-US" sz="1800" b="1" dirty="0" err="1"/>
              <a:t>bir</a:t>
            </a:r>
            <a:r>
              <a:rPr lang="en-US" sz="1800" b="1" dirty="0"/>
              <a:t> </a:t>
            </a:r>
            <a:r>
              <a:rPr lang="en-US" sz="1800" b="1" dirty="0" err="1"/>
              <a:t>komut</a:t>
            </a:r>
            <a:r>
              <a:rPr lang="en-US" sz="1800" b="1" dirty="0"/>
              <a:t> </a:t>
            </a:r>
            <a:r>
              <a:rPr lang="en-US" sz="1800" b="1" dirty="0" err="1"/>
              <a:t>veriyoruz</a:t>
            </a:r>
            <a:r>
              <a:rPr lang="en-US" sz="1800" b="1" dirty="0"/>
              <a:t>.</a:t>
            </a:r>
          </a:p>
          <a:p>
            <a:pPr indent="-228600">
              <a:buFont typeface="Arial" panose="020B0604020202020204" pitchFamily="34" charset="0"/>
              <a:buChar char="•"/>
            </a:pPr>
            <a:endParaRPr lang="en-US" sz="1500" b="1" dirty="0"/>
          </a:p>
          <a:p>
            <a:pPr indent="-228600">
              <a:buFont typeface="Arial" panose="020B0604020202020204" pitchFamily="34" charset="0"/>
              <a:buChar char="•"/>
            </a:pPr>
            <a:endParaRPr lang="en-US" sz="1500" dirty="0"/>
          </a:p>
        </p:txBody>
      </p:sp>
      <p:sp>
        <p:nvSpPr>
          <p:cNvPr id="19" name="Rectangle 18">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with medium confidence">
            <a:extLst>
              <a:ext uri="{FF2B5EF4-FFF2-40B4-BE49-F238E27FC236}">
                <a16:creationId xmlns:a16="http://schemas.microsoft.com/office/drawing/2014/main" id="{11538640-31C9-19C7-B926-259B4188B83F}"/>
              </a:ext>
            </a:extLst>
          </p:cNvPr>
          <p:cNvPicPr>
            <a:picLocks noGrp="1" noChangeAspect="1" noChangeArrowheads="1"/>
          </p:cNvPicPr>
          <p:nvPr>
            <p:ph idx="1"/>
          </p:nvPr>
        </p:nvPicPr>
        <p:blipFill>
          <a:blip r:embed="rId2"/>
          <a:stretch>
            <a:fillRect/>
          </a:stretch>
        </p:blipFill>
        <p:spPr bwMode="auto">
          <a:xfrm>
            <a:off x="6804002" y="511278"/>
            <a:ext cx="4549797" cy="5690566"/>
          </a:xfrm>
          <a:prstGeom prst="rect">
            <a:avLst/>
          </a:prstGeom>
          <a:noFill/>
        </p:spPr>
      </p:pic>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716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81" name="Group 308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3082" name="Rectangle 308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4" name="Rectangle 308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86" name="Rectangle 308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73940"/>
            <a:ext cx="5052369" cy="1035781"/>
          </a:xfrm>
        </p:spPr>
        <p:txBody>
          <a:bodyPr anchor="ctr">
            <a:normAutofit/>
          </a:bodyPr>
          <a:lstStyle/>
          <a:p>
            <a:pPr>
              <a:buFont typeface="Arial" pitchFamily="34" charset="0"/>
              <a:buChar char="•"/>
            </a:pPr>
            <a:r>
              <a:rPr lang="tr-TR" sz="3600"/>
              <a:t> Çıkarma </a:t>
            </a:r>
            <a:endParaRPr lang="en-US" sz="3600"/>
          </a:p>
        </p:txBody>
      </p:sp>
      <p:sp>
        <p:nvSpPr>
          <p:cNvPr id="3" name="Content Placeholder 2"/>
          <p:cNvSpPr>
            <a:spLocks noGrp="1"/>
          </p:cNvSpPr>
          <p:nvPr>
            <p:ph idx="1"/>
          </p:nvPr>
        </p:nvSpPr>
        <p:spPr>
          <a:xfrm>
            <a:off x="1" y="2087741"/>
            <a:ext cx="6716296" cy="4114103"/>
          </a:xfrm>
        </p:spPr>
        <p:txBody>
          <a:bodyPr anchor="ctr">
            <a:noAutofit/>
          </a:bodyPr>
          <a:lstStyle/>
          <a:p>
            <a:pPr marL="0" indent="0">
              <a:buNone/>
            </a:pPr>
            <a:endParaRPr lang="tr-TR" sz="1800" b="1" dirty="0"/>
          </a:p>
          <a:p>
            <a:endParaRPr lang="tr-TR" sz="1800" b="1" dirty="0"/>
          </a:p>
          <a:p>
            <a:endParaRPr lang="tr-TR" sz="1800" b="1" dirty="0"/>
          </a:p>
          <a:p>
            <a:endParaRPr lang="tr-TR" sz="1800" b="1" dirty="0"/>
          </a:p>
          <a:p>
            <a:endParaRPr lang="tr-TR" sz="1800" b="1" dirty="0"/>
          </a:p>
          <a:p>
            <a:r>
              <a:rPr lang="en-US" sz="1800" b="1" dirty="0"/>
              <a:t>module subtractor(	output reg [12:0] result,		</a:t>
            </a:r>
            <a:endParaRPr lang="tr-TR" sz="1800" b="1" dirty="0"/>
          </a:p>
          <a:p>
            <a:pPr>
              <a:buNone/>
            </a:pPr>
            <a:r>
              <a:rPr lang="tr-TR" sz="1800" b="1" dirty="0"/>
              <a:t>     </a:t>
            </a:r>
            <a:r>
              <a:rPr lang="en-US" sz="1800" b="1" dirty="0"/>
              <a:t>input [5:0] operand1,	</a:t>
            </a:r>
            <a:endParaRPr lang="tr-TR" sz="1800" b="1" dirty="0"/>
          </a:p>
          <a:p>
            <a:pPr>
              <a:buNone/>
            </a:pPr>
            <a:r>
              <a:rPr lang="tr-TR" sz="1800" b="1" dirty="0"/>
              <a:t>    </a:t>
            </a:r>
            <a:r>
              <a:rPr lang="en-US" sz="1800" b="1" dirty="0"/>
              <a:t>input [5:0] operand2);			</a:t>
            </a:r>
            <a:r>
              <a:rPr lang="tr-TR" sz="1800" b="1" dirty="0"/>
              <a:t>           </a:t>
            </a:r>
          </a:p>
          <a:p>
            <a:pPr>
              <a:buNone/>
            </a:pPr>
            <a:r>
              <a:rPr lang="tr-TR" sz="1800" b="1" dirty="0"/>
              <a:t>   </a:t>
            </a:r>
            <a:r>
              <a:rPr lang="en-US" sz="1800" b="1" dirty="0"/>
              <a:t>always @* begin		</a:t>
            </a:r>
            <a:endParaRPr lang="tr-TR" sz="1800" b="1" dirty="0"/>
          </a:p>
          <a:p>
            <a:pPr>
              <a:buNone/>
            </a:pPr>
            <a:r>
              <a:rPr lang="tr-TR" sz="1800" b="1" dirty="0"/>
              <a:t>      </a:t>
            </a:r>
            <a:r>
              <a:rPr lang="en-US" sz="1800" b="1" dirty="0"/>
              <a:t>result = operand1 - operand2;	</a:t>
            </a:r>
            <a:endParaRPr lang="tr-TR" sz="1800" b="1" dirty="0"/>
          </a:p>
          <a:p>
            <a:pPr>
              <a:buNone/>
            </a:pPr>
            <a:r>
              <a:rPr lang="tr-TR" sz="1800" b="1" dirty="0"/>
              <a:t> </a:t>
            </a:r>
            <a:r>
              <a:rPr lang="en-US" sz="1800" b="1" dirty="0" err="1"/>
              <a:t>Endendmodule</a:t>
            </a:r>
            <a:endParaRPr lang="tr-TR" sz="1800" b="1" dirty="0"/>
          </a:p>
          <a:p>
            <a:r>
              <a:rPr lang="en-US" sz="1800" b="1" dirty="0" err="1"/>
              <a:t>Çıkarma</a:t>
            </a:r>
            <a:r>
              <a:rPr lang="en-US" sz="1800" b="1" dirty="0"/>
              <a:t> </a:t>
            </a:r>
            <a:r>
              <a:rPr lang="en-US" sz="1800" b="1" dirty="0" err="1"/>
              <a:t>işlemi</a:t>
            </a:r>
            <a:r>
              <a:rPr lang="en-US" sz="1800" b="1" dirty="0"/>
              <a:t> </a:t>
            </a:r>
            <a:r>
              <a:rPr lang="en-US" sz="1800" b="1" dirty="0" err="1"/>
              <a:t>için</a:t>
            </a:r>
            <a:r>
              <a:rPr lang="en-US" sz="1800" b="1" dirty="0"/>
              <a:t> </a:t>
            </a:r>
            <a:r>
              <a:rPr lang="en-US" sz="1800" b="1" dirty="0" err="1"/>
              <a:t>toplama</a:t>
            </a:r>
            <a:r>
              <a:rPr lang="en-US" sz="1800" b="1" dirty="0"/>
              <a:t> </a:t>
            </a:r>
            <a:r>
              <a:rPr lang="en-US" sz="1800" b="1" dirty="0" err="1"/>
              <a:t>işlemine</a:t>
            </a:r>
            <a:r>
              <a:rPr lang="en-US" sz="1800" b="1" dirty="0"/>
              <a:t> </a:t>
            </a:r>
            <a:r>
              <a:rPr lang="en-US" sz="1800" b="1" dirty="0" err="1"/>
              <a:t>benzer</a:t>
            </a:r>
            <a:r>
              <a:rPr lang="en-US" sz="1800" b="1" dirty="0"/>
              <a:t> </a:t>
            </a:r>
            <a:r>
              <a:rPr lang="en-US" sz="1800" b="1" dirty="0" err="1"/>
              <a:t>bir</a:t>
            </a:r>
            <a:r>
              <a:rPr lang="en-US" sz="1800" b="1" dirty="0"/>
              <a:t> </a:t>
            </a:r>
            <a:r>
              <a:rPr lang="en-US" sz="1800" b="1" dirty="0" err="1"/>
              <a:t>yapı</a:t>
            </a:r>
            <a:r>
              <a:rPr lang="en-US" sz="1800" b="1" dirty="0"/>
              <a:t> </a:t>
            </a:r>
            <a:r>
              <a:rPr lang="en-US" sz="1800" b="1" dirty="0" err="1"/>
              <a:t>kullanıyoruz</a:t>
            </a:r>
            <a:r>
              <a:rPr lang="en-US" sz="1800" b="1" dirty="0"/>
              <a:t>. Tek fark, </a:t>
            </a:r>
            <a:r>
              <a:rPr lang="en-US" sz="1800" b="1" dirty="0" err="1"/>
              <a:t>dördüncü</a:t>
            </a:r>
            <a:r>
              <a:rPr lang="en-US" sz="1800" b="1" dirty="0"/>
              <a:t> </a:t>
            </a:r>
            <a:r>
              <a:rPr lang="en-US" sz="1800" b="1" dirty="0" err="1"/>
              <a:t>satırda</a:t>
            </a:r>
            <a:r>
              <a:rPr lang="en-US" sz="1800" b="1" dirty="0"/>
              <a:t> </a:t>
            </a:r>
            <a:r>
              <a:rPr lang="en-US" sz="1800" b="1" dirty="0" err="1"/>
              <a:t>çıkarma</a:t>
            </a:r>
            <a:r>
              <a:rPr lang="en-US" sz="1800" b="1" dirty="0"/>
              <a:t> </a:t>
            </a:r>
            <a:r>
              <a:rPr lang="en-US" sz="1800" b="1" dirty="0" err="1"/>
              <a:t>işlemi</a:t>
            </a:r>
            <a:r>
              <a:rPr lang="en-US" sz="1800" b="1" dirty="0"/>
              <a:t> </a:t>
            </a:r>
            <a:r>
              <a:rPr lang="en-US" sz="1800" b="1" dirty="0" err="1"/>
              <a:t>gerçekleştiren</a:t>
            </a:r>
            <a:r>
              <a:rPr lang="en-US" sz="1800" b="1" dirty="0"/>
              <a:t> </a:t>
            </a:r>
            <a:r>
              <a:rPr lang="en-US" sz="1800" b="1" dirty="0" err="1"/>
              <a:t>bir</a:t>
            </a:r>
            <a:r>
              <a:rPr lang="en-US" sz="1800" b="1" dirty="0"/>
              <a:t> </a:t>
            </a:r>
            <a:r>
              <a:rPr lang="en-US" sz="1800" b="1" dirty="0" err="1"/>
              <a:t>komut</a:t>
            </a:r>
            <a:r>
              <a:rPr lang="en-US" sz="1800" b="1" dirty="0"/>
              <a:t> </a:t>
            </a:r>
            <a:r>
              <a:rPr lang="en-US" sz="1800" b="1" dirty="0" err="1"/>
              <a:t>verdi</a:t>
            </a:r>
            <a:r>
              <a:rPr lang="tr-TR" sz="1800" b="1" dirty="0"/>
              <a:t>k</a:t>
            </a:r>
            <a:r>
              <a:rPr lang="en-US" sz="1800" b="1" dirty="0"/>
              <a:t>.</a:t>
            </a:r>
            <a:endParaRPr lang="tr-TR" sz="1800" b="1" dirty="0"/>
          </a:p>
          <a:p>
            <a:endParaRPr lang="tr-TR" sz="1800" b="1" dirty="0"/>
          </a:p>
          <a:p>
            <a:pPr>
              <a:buNone/>
            </a:pPr>
            <a:endParaRPr lang="tr-TR" sz="1800" b="1" dirty="0"/>
          </a:p>
          <a:p>
            <a:pPr>
              <a:buNone/>
            </a:pPr>
            <a:endParaRPr lang="tr-TR" sz="1800" b="1" dirty="0"/>
          </a:p>
          <a:p>
            <a:pPr>
              <a:buNone/>
            </a:pPr>
            <a:endParaRPr lang="en-US" sz="1800" b="1" dirty="0"/>
          </a:p>
        </p:txBody>
      </p:sp>
      <p:sp>
        <p:nvSpPr>
          <p:cNvPr id="3088" name="Rectangle 3087">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C:\Users\HP\OneDrive\Desktop\WhatsApp Image 2023-05-24 at 5.32.29 PM (1).jpeg"/>
          <p:cNvPicPr>
            <a:picLocks noChangeAspect="1" noChangeArrowheads="1"/>
          </p:cNvPicPr>
          <p:nvPr/>
        </p:nvPicPr>
        <p:blipFill>
          <a:blip r:embed="rId2"/>
          <a:stretch>
            <a:fillRect/>
          </a:stretch>
        </p:blipFill>
        <p:spPr bwMode="auto">
          <a:xfrm>
            <a:off x="6716298" y="656150"/>
            <a:ext cx="4637501" cy="5545694"/>
          </a:xfrm>
          <a:prstGeom prst="rect">
            <a:avLst/>
          </a:prstGeom>
          <a:noFill/>
        </p:spPr>
      </p:pic>
      <p:cxnSp>
        <p:nvCxnSpPr>
          <p:cNvPr id="3090" name="Straight Connector 308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1539BE-D047-A430-F6E8-221CF69E53AB}"/>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300" b="1" kern="1200">
                <a:solidFill>
                  <a:schemeClr val="tx1"/>
                </a:solidFill>
                <a:latin typeface="+mj-lt"/>
                <a:ea typeface="+mj-ea"/>
                <a:cs typeface="+mj-cs"/>
              </a:rPr>
              <a:t>Çarpma </a:t>
            </a:r>
            <a:br>
              <a:rPr lang="en-US" sz="3300" kern="1200">
                <a:solidFill>
                  <a:schemeClr val="tx1"/>
                </a:solidFill>
                <a:latin typeface="+mj-lt"/>
                <a:ea typeface="+mj-ea"/>
                <a:cs typeface="+mj-cs"/>
              </a:rPr>
            </a:br>
            <a:endParaRPr lang="en-US" sz="3300" kern="1200">
              <a:solidFill>
                <a:schemeClr val="tx1"/>
              </a:solidFill>
              <a:latin typeface="+mj-lt"/>
              <a:ea typeface="+mj-ea"/>
              <a:cs typeface="+mj-cs"/>
            </a:endParaRPr>
          </a:p>
        </p:txBody>
      </p:sp>
      <p:sp>
        <p:nvSpPr>
          <p:cNvPr id="4" name="Text Placeholder 3">
            <a:extLst>
              <a:ext uri="{FF2B5EF4-FFF2-40B4-BE49-F238E27FC236}">
                <a16:creationId xmlns:a16="http://schemas.microsoft.com/office/drawing/2014/main" id="{E07EC997-80F7-1478-2E06-6CE37AE26077}"/>
              </a:ext>
            </a:extLst>
          </p:cNvPr>
          <p:cNvSpPr>
            <a:spLocks noGrp="1"/>
          </p:cNvSpPr>
          <p:nvPr>
            <p:ph type="body" sz="half" idx="2"/>
          </p:nvPr>
        </p:nvSpPr>
        <p:spPr>
          <a:xfrm>
            <a:off x="633597" y="2305531"/>
            <a:ext cx="6036658" cy="4181299"/>
          </a:xfrm>
        </p:spPr>
        <p:txBody>
          <a:bodyPr vert="horz" lIns="91440" tIns="45720" rIns="91440" bIns="45720" rtlCol="0" anchor="ctr">
            <a:normAutofit lnSpcReduction="10000"/>
          </a:bodyPr>
          <a:lstStyle/>
          <a:p>
            <a:pPr marL="285750" indent="-285750">
              <a:buFont typeface="Arial" panose="020B0604020202020204" pitchFamily="34" charset="0"/>
              <a:buChar char="•"/>
            </a:pPr>
            <a:r>
              <a:rPr lang="en-US" sz="1800" b="1" dirty="0"/>
              <a:t>module multiplier(	output reg [12:0] result,	</a:t>
            </a:r>
            <a:endParaRPr lang="tr-TR" sz="1800" b="1" dirty="0"/>
          </a:p>
          <a:p>
            <a:pPr>
              <a:buNone/>
            </a:pPr>
            <a:r>
              <a:rPr lang="tr-TR" sz="1800" b="1" dirty="0"/>
              <a:t>     </a:t>
            </a:r>
            <a:r>
              <a:rPr lang="en-US" sz="1800" b="1" dirty="0"/>
              <a:t>input [5:0] operand1,	</a:t>
            </a:r>
            <a:endParaRPr lang="tr-TR" sz="1800" b="1" dirty="0"/>
          </a:p>
          <a:p>
            <a:pPr>
              <a:buNone/>
            </a:pPr>
            <a:r>
              <a:rPr lang="tr-TR" sz="1800" b="1" dirty="0"/>
              <a:t>    </a:t>
            </a:r>
            <a:r>
              <a:rPr lang="en-US" sz="1800" b="1" dirty="0"/>
              <a:t>input [5:0] operand2);			</a:t>
            </a:r>
            <a:r>
              <a:rPr lang="tr-TR" sz="1800" b="1" dirty="0"/>
              <a:t>           </a:t>
            </a:r>
          </a:p>
          <a:p>
            <a:pPr>
              <a:buNone/>
            </a:pPr>
            <a:r>
              <a:rPr lang="tr-TR" sz="1800" b="1" dirty="0"/>
              <a:t>   </a:t>
            </a:r>
            <a:r>
              <a:rPr lang="en-US" sz="1800" b="1" dirty="0"/>
              <a:t>always @* begin		</a:t>
            </a:r>
            <a:endParaRPr lang="tr-TR" sz="1800" b="1" dirty="0"/>
          </a:p>
          <a:p>
            <a:pPr>
              <a:buNone/>
            </a:pPr>
            <a:r>
              <a:rPr lang="tr-TR" sz="1800" b="1" dirty="0"/>
              <a:t>      </a:t>
            </a:r>
            <a:r>
              <a:rPr lang="en-US" sz="1800" b="1" dirty="0"/>
              <a:t>result = operand1 * operand2;	</a:t>
            </a:r>
            <a:endParaRPr lang="tr-TR" sz="1800" b="1" dirty="0"/>
          </a:p>
          <a:p>
            <a:pPr>
              <a:buNone/>
            </a:pPr>
            <a:r>
              <a:rPr lang="tr-TR" sz="1800" b="1" dirty="0"/>
              <a:t> </a:t>
            </a:r>
            <a:r>
              <a:rPr lang="en-US" sz="1800" b="1" dirty="0" err="1"/>
              <a:t>Endendmodule</a:t>
            </a:r>
            <a:endParaRPr lang="tr-TR" sz="1800" b="1" dirty="0"/>
          </a:p>
          <a:p>
            <a:endParaRPr lang="en-US" sz="1800" dirty="0"/>
          </a:p>
          <a:p>
            <a:pPr marL="285750" indent="-285750">
              <a:buFont typeface="Arial" panose="020B0604020202020204" pitchFamily="34" charset="0"/>
              <a:buChar char="•"/>
            </a:pPr>
            <a:r>
              <a:rPr lang="en-US" sz="1800" b="1" dirty="0" err="1"/>
              <a:t>Burada</a:t>
            </a:r>
            <a:r>
              <a:rPr lang="en-US" sz="1800" b="1" dirty="0"/>
              <a:t> da </a:t>
            </a:r>
            <a:r>
              <a:rPr lang="en-US" sz="1800" b="1" dirty="0" err="1"/>
              <a:t>aynı</a:t>
            </a:r>
            <a:r>
              <a:rPr lang="en-US" sz="1800" b="1" dirty="0"/>
              <a:t> </a:t>
            </a:r>
            <a:r>
              <a:rPr lang="en-US" sz="1800" b="1" dirty="0" err="1"/>
              <a:t>yapıyı</a:t>
            </a:r>
            <a:r>
              <a:rPr lang="en-US" sz="1800" b="1" dirty="0"/>
              <a:t> </a:t>
            </a:r>
            <a:r>
              <a:rPr lang="en-US" sz="1800" b="1" dirty="0" err="1"/>
              <a:t>kullanıyoruz</a:t>
            </a:r>
            <a:r>
              <a:rPr lang="en-US" sz="1800" b="1" dirty="0"/>
              <a:t>, </a:t>
            </a:r>
            <a:r>
              <a:rPr lang="en-US" sz="1800" b="1" dirty="0" err="1"/>
              <a:t>ancak</a:t>
            </a:r>
            <a:r>
              <a:rPr lang="en-US" sz="1800" b="1" dirty="0"/>
              <a:t> </a:t>
            </a:r>
            <a:r>
              <a:rPr lang="en-US" sz="1800" b="1" dirty="0" err="1"/>
              <a:t>çarpma</a:t>
            </a:r>
            <a:r>
              <a:rPr lang="en-US" sz="1800" b="1" dirty="0"/>
              <a:t> </a:t>
            </a:r>
            <a:r>
              <a:rPr lang="en-US" sz="1800" b="1" dirty="0" err="1"/>
              <a:t>işleminin</a:t>
            </a:r>
            <a:r>
              <a:rPr lang="en-US" sz="1800" b="1" dirty="0"/>
              <a:t> </a:t>
            </a:r>
            <a:r>
              <a:rPr lang="en-US" sz="1800" b="1" dirty="0" err="1"/>
              <a:t>bir</a:t>
            </a:r>
            <a:r>
              <a:rPr lang="en-US" sz="1800" b="1" dirty="0"/>
              <a:t> </a:t>
            </a:r>
            <a:r>
              <a:rPr lang="en-US" sz="1800" b="1" dirty="0" err="1"/>
              <a:t>sorunu</a:t>
            </a:r>
            <a:r>
              <a:rPr lang="en-US" sz="1800" b="1" dirty="0"/>
              <a:t> var. </a:t>
            </a:r>
            <a:r>
              <a:rPr lang="en-US" sz="1800" b="1" dirty="0" err="1"/>
              <a:t>Eğer</a:t>
            </a:r>
            <a:r>
              <a:rPr lang="en-US" sz="1800" b="1" dirty="0"/>
              <a:t> </a:t>
            </a:r>
            <a:r>
              <a:rPr lang="en-US" sz="1800" b="1" dirty="0" err="1"/>
              <a:t>iki</a:t>
            </a:r>
            <a:r>
              <a:rPr lang="en-US" sz="1800" b="1" dirty="0"/>
              <a:t> </a:t>
            </a:r>
            <a:r>
              <a:rPr lang="en-US" sz="1800" b="1" dirty="0" err="1"/>
              <a:t>basamaklı</a:t>
            </a:r>
            <a:r>
              <a:rPr lang="en-US" sz="1800" b="1" dirty="0"/>
              <a:t> </a:t>
            </a:r>
            <a:r>
              <a:rPr lang="en-US" sz="1800" b="1" dirty="0" err="1"/>
              <a:t>bir</a:t>
            </a:r>
            <a:r>
              <a:rPr lang="en-US" sz="1800" b="1" dirty="0"/>
              <a:t> </a:t>
            </a:r>
            <a:r>
              <a:rPr lang="en-US" sz="1800" b="1" dirty="0" err="1"/>
              <a:t>sayı</a:t>
            </a:r>
            <a:r>
              <a:rPr lang="en-US" sz="1800" b="1" dirty="0"/>
              <a:t> </a:t>
            </a:r>
            <a:r>
              <a:rPr lang="en-US" sz="1800" b="1" dirty="0" err="1"/>
              <a:t>ve</a:t>
            </a:r>
            <a:r>
              <a:rPr lang="en-US" sz="1800" b="1" dirty="0"/>
              <a:t> </a:t>
            </a:r>
            <a:r>
              <a:rPr lang="en-US" sz="1800" b="1" dirty="0" err="1"/>
              <a:t>ikinci</a:t>
            </a:r>
            <a:r>
              <a:rPr lang="en-US" sz="1800" b="1" dirty="0"/>
              <a:t> </a:t>
            </a:r>
            <a:r>
              <a:rPr lang="en-US" sz="1800" b="1" dirty="0" err="1"/>
              <a:t>basamak</a:t>
            </a:r>
            <a:r>
              <a:rPr lang="en-US" sz="1800" b="1" dirty="0"/>
              <a:t>, </a:t>
            </a:r>
            <a:r>
              <a:rPr lang="en-US" sz="1800" b="1" dirty="0" err="1"/>
              <a:t>birinci</a:t>
            </a:r>
            <a:r>
              <a:rPr lang="en-US" sz="1800" b="1" dirty="0"/>
              <a:t> </a:t>
            </a:r>
            <a:r>
              <a:rPr lang="en-US" sz="1800" b="1" dirty="0" err="1"/>
              <a:t>basamaktan</a:t>
            </a:r>
            <a:r>
              <a:rPr lang="en-US" sz="1800" b="1" dirty="0"/>
              <a:t> </a:t>
            </a:r>
            <a:r>
              <a:rPr lang="en-US" sz="1800" b="1" dirty="0" err="1"/>
              <a:t>daha</a:t>
            </a:r>
            <a:r>
              <a:rPr lang="en-US" sz="1800" b="1" dirty="0"/>
              <a:t> </a:t>
            </a:r>
            <a:r>
              <a:rPr lang="en-US" sz="1800" b="1" dirty="0" err="1"/>
              <a:t>büyük</a:t>
            </a:r>
            <a:r>
              <a:rPr lang="en-US" sz="1800" b="1" dirty="0"/>
              <a:t> </a:t>
            </a:r>
            <a:r>
              <a:rPr lang="en-US" sz="1800" b="1" dirty="0" err="1"/>
              <a:t>bir</a:t>
            </a:r>
            <a:r>
              <a:rPr lang="en-US" sz="1800" b="1" dirty="0"/>
              <a:t> </a:t>
            </a:r>
            <a:r>
              <a:rPr lang="en-US" sz="1800" b="1" dirty="0" err="1"/>
              <a:t>değer</a:t>
            </a:r>
            <a:r>
              <a:rPr lang="en-US" sz="1800" b="1" dirty="0"/>
              <a:t> </a:t>
            </a:r>
            <a:r>
              <a:rPr lang="en-US" sz="1800" b="1" dirty="0" err="1"/>
              <a:t>içeriyorsa</a:t>
            </a:r>
            <a:r>
              <a:rPr lang="en-US" sz="1800" b="1" dirty="0"/>
              <a:t> </a:t>
            </a:r>
            <a:r>
              <a:rPr lang="en-US" sz="1800" b="1" dirty="0" err="1"/>
              <a:t>hata</a:t>
            </a:r>
            <a:r>
              <a:rPr lang="en-US" sz="1800" b="1" dirty="0"/>
              <a:t> </a:t>
            </a:r>
            <a:r>
              <a:rPr lang="en-US" sz="1800" b="1" dirty="0" err="1"/>
              <a:t>alıyorum</a:t>
            </a:r>
            <a:r>
              <a:rPr lang="en-US" sz="1800" b="1" dirty="0"/>
              <a:t>. Bunun </a:t>
            </a:r>
            <a:r>
              <a:rPr lang="en-US" sz="1800" b="1" dirty="0" err="1"/>
              <a:t>sebebi</a:t>
            </a:r>
            <a:r>
              <a:rPr lang="en-US" sz="1800" b="1" dirty="0"/>
              <a:t>, </a:t>
            </a:r>
            <a:r>
              <a:rPr lang="en-US" sz="1800" b="1" dirty="0" err="1"/>
              <a:t>çarpma</a:t>
            </a:r>
            <a:r>
              <a:rPr lang="en-US" sz="1800" b="1" dirty="0"/>
              <a:t> </a:t>
            </a:r>
            <a:r>
              <a:rPr lang="en-US" sz="1800" b="1" dirty="0" err="1"/>
              <a:t>işlemlerinin</a:t>
            </a:r>
            <a:r>
              <a:rPr lang="en-US" sz="1800" b="1" dirty="0"/>
              <a:t> </a:t>
            </a:r>
            <a:r>
              <a:rPr lang="tr-TR" sz="1800" b="1" dirty="0"/>
              <a:t>(double) </a:t>
            </a:r>
            <a:r>
              <a:rPr lang="en-US" sz="1800" b="1" dirty="0" err="1"/>
              <a:t>çift</a:t>
            </a:r>
            <a:r>
              <a:rPr lang="en-US" sz="1800" b="1" dirty="0"/>
              <a:t> </a:t>
            </a:r>
            <a:r>
              <a:rPr lang="en-US" sz="1800" b="1" dirty="0" err="1"/>
              <a:t>özelliğe</a:t>
            </a:r>
            <a:r>
              <a:rPr lang="en-US" sz="1800" b="1" dirty="0"/>
              <a:t> </a:t>
            </a:r>
            <a:r>
              <a:rPr lang="en-US" sz="1800" b="1" dirty="0" err="1"/>
              <a:t>sahip</a:t>
            </a:r>
            <a:r>
              <a:rPr lang="tr-TR" sz="1800" b="1" dirty="0"/>
              <a:t>tır</a:t>
            </a:r>
            <a:r>
              <a:rPr lang="en-US" sz="1800" b="1" dirty="0"/>
              <a:t>. </a:t>
            </a:r>
            <a:r>
              <a:rPr lang="en-US" sz="1800" b="1" dirty="0" err="1"/>
              <a:t>Yani</a:t>
            </a:r>
            <a:r>
              <a:rPr lang="en-US" sz="1800" b="1" dirty="0"/>
              <a:t> 6 </a:t>
            </a:r>
            <a:r>
              <a:rPr lang="en-US" sz="1800" b="1" dirty="0" err="1"/>
              <a:t>bitimiz</a:t>
            </a:r>
            <a:r>
              <a:rPr lang="en-US" sz="1800" b="1" dirty="0"/>
              <a:t> </a:t>
            </a:r>
            <a:r>
              <a:rPr lang="en-US" sz="1800" b="1" dirty="0" err="1"/>
              <a:t>varsa</a:t>
            </a:r>
            <a:r>
              <a:rPr lang="en-US" sz="1800" b="1" dirty="0"/>
              <a:t>, </a:t>
            </a:r>
            <a:r>
              <a:rPr lang="en-US" sz="1800" b="1" dirty="0" err="1"/>
              <a:t>sonuç</a:t>
            </a:r>
            <a:r>
              <a:rPr lang="en-US" sz="1800" b="1" dirty="0"/>
              <a:t> 12 bit </a:t>
            </a:r>
            <a:r>
              <a:rPr lang="en-US" sz="1800" b="1" dirty="0" err="1"/>
              <a:t>olur</a:t>
            </a:r>
            <a:r>
              <a:rPr lang="en-US" sz="1800" b="1" dirty="0"/>
              <a:t> </a:t>
            </a:r>
            <a:r>
              <a:rPr lang="en-US" sz="1800" b="1" dirty="0" err="1"/>
              <a:t>ve</a:t>
            </a:r>
            <a:r>
              <a:rPr lang="en-US" sz="1800" b="1" dirty="0"/>
              <a:t> </a:t>
            </a:r>
            <a:r>
              <a:rPr lang="en-US" sz="1800" b="1" dirty="0" err="1"/>
              <a:t>en</a:t>
            </a:r>
            <a:r>
              <a:rPr lang="en-US" sz="1800" b="1" dirty="0"/>
              <a:t> </a:t>
            </a:r>
            <a:r>
              <a:rPr lang="en-US" sz="1800" b="1" dirty="0" err="1"/>
              <a:t>fazla</a:t>
            </a:r>
            <a:r>
              <a:rPr lang="en-US" sz="1800" b="1" dirty="0"/>
              <a:t> 12 </a:t>
            </a:r>
            <a:r>
              <a:rPr lang="en-US" sz="1800" b="1" dirty="0" err="1"/>
              <a:t>bitlik</a:t>
            </a:r>
            <a:r>
              <a:rPr lang="en-US" sz="1800" b="1" dirty="0"/>
              <a:t> </a:t>
            </a:r>
            <a:r>
              <a:rPr lang="en-US" sz="1800" b="1" dirty="0" err="1"/>
              <a:t>bir</a:t>
            </a:r>
            <a:r>
              <a:rPr lang="en-US" sz="1800" b="1" dirty="0"/>
              <a:t> </a:t>
            </a:r>
            <a:r>
              <a:rPr lang="en-US" sz="1800" b="1" dirty="0" err="1"/>
              <a:t>değere</a:t>
            </a:r>
            <a:r>
              <a:rPr lang="en-US" sz="1800" b="1" dirty="0"/>
              <a:t> </a:t>
            </a:r>
            <a:r>
              <a:rPr lang="en-US" sz="1800" b="1" dirty="0" err="1"/>
              <a:t>sahibiz</a:t>
            </a:r>
            <a:r>
              <a:rPr lang="en-US" sz="1800" b="1" dirty="0"/>
              <a:t>.</a:t>
            </a:r>
            <a:endParaRPr lang="tr-TR" sz="1800" b="1" dirty="0"/>
          </a:p>
          <a:p>
            <a:pPr indent="-228600">
              <a:buFont typeface="Arial" panose="020B0604020202020204" pitchFamily="34" charset="0"/>
              <a:buChar char="•"/>
            </a:pPr>
            <a:endParaRPr lang="en-US" sz="1800" dirty="0"/>
          </a:p>
        </p:txBody>
      </p:sp>
      <p:sp>
        <p:nvSpPr>
          <p:cNvPr id="19" name="Rectangle 18">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638035E-8697-8CFD-54C5-3A11D9065B18}"/>
              </a:ext>
            </a:extLst>
          </p:cNvPr>
          <p:cNvPicPr>
            <a:picLocks noGrp="1" noChangeAspect="1" noChangeArrowheads="1"/>
          </p:cNvPicPr>
          <p:nvPr>
            <p:ph idx="1"/>
          </p:nvPr>
        </p:nvPicPr>
        <p:blipFill>
          <a:blip r:embed="rId2"/>
          <a:stretch>
            <a:fillRect/>
          </a:stretch>
        </p:blipFill>
        <p:spPr bwMode="auto">
          <a:xfrm>
            <a:off x="6716298" y="747252"/>
            <a:ext cx="4637502" cy="5454589"/>
          </a:xfrm>
          <a:prstGeom prst="rect">
            <a:avLst/>
          </a:prstGeom>
          <a:noFill/>
        </p:spPr>
      </p:pic>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071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4"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1539BE-D047-A430-F6E8-221CF69E53AB}"/>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300" b="1" kern="1200">
                <a:solidFill>
                  <a:schemeClr val="tx1"/>
                </a:solidFill>
                <a:latin typeface="+mj-lt"/>
                <a:ea typeface="+mj-ea"/>
                <a:cs typeface="+mj-cs"/>
              </a:rPr>
              <a:t>Bölme</a:t>
            </a:r>
            <a:r>
              <a:rPr lang="en-US" sz="3300" kern="1200">
                <a:solidFill>
                  <a:schemeClr val="tx1"/>
                </a:solidFill>
                <a:latin typeface="+mj-lt"/>
                <a:ea typeface="+mj-ea"/>
                <a:cs typeface="+mj-cs"/>
              </a:rPr>
              <a:t> </a:t>
            </a:r>
            <a:br>
              <a:rPr lang="en-US" sz="3300" kern="1200">
                <a:solidFill>
                  <a:schemeClr val="tx1"/>
                </a:solidFill>
                <a:latin typeface="+mj-lt"/>
                <a:ea typeface="+mj-ea"/>
                <a:cs typeface="+mj-cs"/>
              </a:rPr>
            </a:br>
            <a:endParaRPr lang="en-US" sz="3300" kern="1200" dirty="0">
              <a:solidFill>
                <a:schemeClr val="tx1"/>
              </a:solidFill>
              <a:latin typeface="+mj-lt"/>
              <a:ea typeface="+mj-ea"/>
              <a:cs typeface="+mj-cs"/>
            </a:endParaRPr>
          </a:p>
        </p:txBody>
      </p:sp>
      <p:sp>
        <p:nvSpPr>
          <p:cNvPr id="4" name="Text Placeholder 3">
            <a:extLst>
              <a:ext uri="{FF2B5EF4-FFF2-40B4-BE49-F238E27FC236}">
                <a16:creationId xmlns:a16="http://schemas.microsoft.com/office/drawing/2014/main" id="{E07EC997-80F7-1478-2E06-6CE37AE26077}"/>
              </a:ext>
            </a:extLst>
          </p:cNvPr>
          <p:cNvSpPr>
            <a:spLocks noGrp="1"/>
          </p:cNvSpPr>
          <p:nvPr>
            <p:ph type="body" sz="half" idx="2"/>
          </p:nvPr>
        </p:nvSpPr>
        <p:spPr>
          <a:xfrm>
            <a:off x="1045029" y="2524721"/>
            <a:ext cx="4991629" cy="3677123"/>
          </a:xfrm>
        </p:spPr>
        <p:txBody>
          <a:bodyPr vert="horz" lIns="91440" tIns="45720" rIns="91440" bIns="45720" rtlCol="0" anchor="ctr">
            <a:normAutofit/>
          </a:bodyPr>
          <a:lstStyle/>
          <a:p>
            <a:pPr marL="285750" indent="-228600">
              <a:buFont typeface="Arial" panose="020B0604020202020204" pitchFamily="34" charset="0"/>
              <a:buChar char="•"/>
            </a:pPr>
            <a:r>
              <a:rPr lang="en-US" sz="1800" b="1"/>
              <a:t>module divider(	output reg [12:0] result,	</a:t>
            </a:r>
          </a:p>
          <a:p>
            <a:pPr indent="-228600">
              <a:buFont typeface="Arial" panose="020B0604020202020204" pitchFamily="34" charset="0"/>
              <a:buChar char="•"/>
            </a:pPr>
            <a:r>
              <a:rPr lang="en-US" sz="1800" b="1"/>
              <a:t>   input [5:0] operand1,	</a:t>
            </a:r>
          </a:p>
          <a:p>
            <a:pPr indent="-228600">
              <a:buFont typeface="Arial" panose="020B0604020202020204" pitchFamily="34" charset="0"/>
              <a:buChar char="•"/>
            </a:pPr>
            <a:r>
              <a:rPr lang="en-US" sz="1800" b="1"/>
              <a:t>   input [5:0] operand2);			           </a:t>
            </a:r>
          </a:p>
          <a:p>
            <a:pPr indent="-228600">
              <a:buFont typeface="Arial" panose="020B0604020202020204" pitchFamily="34" charset="0"/>
              <a:buChar char="•"/>
            </a:pPr>
            <a:r>
              <a:rPr lang="en-US" sz="1800" b="1"/>
              <a:t>   always @* begin		</a:t>
            </a:r>
          </a:p>
          <a:p>
            <a:pPr indent="-228600">
              <a:buFont typeface="Arial" panose="020B0604020202020204" pitchFamily="34" charset="0"/>
              <a:buChar char="•"/>
            </a:pPr>
            <a:r>
              <a:rPr lang="en-US" sz="1800" b="1"/>
              <a:t>      result = operand1 / operand2;	</a:t>
            </a:r>
          </a:p>
          <a:p>
            <a:pPr indent="-228600">
              <a:buFont typeface="Arial" panose="020B0604020202020204" pitchFamily="34" charset="0"/>
              <a:buChar char="•"/>
            </a:pPr>
            <a:r>
              <a:rPr lang="en-US" sz="1800" b="1"/>
              <a:t> Endendmodule</a:t>
            </a:r>
          </a:p>
          <a:p>
            <a:pPr indent="-228600">
              <a:buFont typeface="Arial" panose="020B0604020202020204" pitchFamily="34" charset="0"/>
              <a:buChar char="•"/>
            </a:pPr>
            <a:endParaRPr lang="en-US" sz="1800"/>
          </a:p>
          <a:p>
            <a:pPr marL="285750" indent="-228600">
              <a:buFont typeface="Arial" panose="020B0604020202020204" pitchFamily="34" charset="0"/>
              <a:buChar char="•"/>
            </a:pPr>
            <a:r>
              <a:rPr lang="en-US" sz="1800" b="1"/>
              <a:t>Bu koddaki yapı yine öncekilere benziyor. Bölme işlemi için dördüncü satırda bölme işlemi gerçekleştiren bir komut veriyoruz.</a:t>
            </a:r>
          </a:p>
          <a:p>
            <a:pPr indent="-228600">
              <a:buFont typeface="Arial" panose="020B0604020202020204" pitchFamily="34" charset="0"/>
              <a:buChar char="•"/>
            </a:pPr>
            <a:endParaRPr lang="en-US" sz="1800" dirty="0"/>
          </a:p>
        </p:txBody>
      </p:sp>
      <p:sp>
        <p:nvSpPr>
          <p:cNvPr id="19" name="Rectangle 18">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482BE701-1798-4408-F05D-DE856E4F5E1A}"/>
              </a:ext>
            </a:extLst>
          </p:cNvPr>
          <p:cNvPicPr>
            <a:picLocks noGrp="1" noChangeAspect="1" noChangeArrowheads="1"/>
          </p:cNvPicPr>
          <p:nvPr>
            <p:ph idx="1"/>
          </p:nvPr>
        </p:nvPicPr>
        <p:blipFill>
          <a:blip r:embed="rId2" cstate="print"/>
          <a:srcRect/>
          <a:stretch>
            <a:fillRect/>
          </a:stretch>
        </p:blipFill>
        <p:spPr bwMode="auto">
          <a:xfrm>
            <a:off x="6722347" y="656150"/>
            <a:ext cx="4631453" cy="5545693"/>
          </a:xfrm>
          <a:prstGeom prst="rect">
            <a:avLst/>
          </a:prstGeom>
          <a:noFill/>
        </p:spPr>
      </p:pic>
    </p:spTree>
    <p:extLst>
      <p:ext uri="{BB962C8B-B14F-4D97-AF65-F5344CB8AC3E}">
        <p14:creationId xmlns:p14="http://schemas.microsoft.com/office/powerpoint/2010/main" val="1560618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0E52B6-A5CD-899D-3925-CE020EB94310}"/>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300" kern="1200">
                <a:solidFill>
                  <a:schemeClr val="tx1"/>
                </a:solidFill>
                <a:latin typeface="+mj-lt"/>
                <a:ea typeface="+mj-ea"/>
                <a:cs typeface="+mj-cs"/>
              </a:rPr>
              <a:t>Seçeci   ( selector )</a:t>
            </a:r>
            <a:br>
              <a:rPr lang="en-US" sz="3300" kern="1200">
                <a:solidFill>
                  <a:schemeClr val="tx1"/>
                </a:solidFill>
                <a:latin typeface="+mj-lt"/>
                <a:ea typeface="+mj-ea"/>
                <a:cs typeface="+mj-cs"/>
              </a:rPr>
            </a:br>
            <a:endParaRPr lang="en-US" sz="3300" kern="1200">
              <a:solidFill>
                <a:schemeClr val="tx1"/>
              </a:solidFill>
              <a:latin typeface="+mj-lt"/>
              <a:ea typeface="+mj-ea"/>
              <a:cs typeface="+mj-cs"/>
            </a:endParaRPr>
          </a:p>
        </p:txBody>
      </p:sp>
      <p:sp>
        <p:nvSpPr>
          <p:cNvPr id="4" name="Text Placeholder 3">
            <a:extLst>
              <a:ext uri="{FF2B5EF4-FFF2-40B4-BE49-F238E27FC236}">
                <a16:creationId xmlns:a16="http://schemas.microsoft.com/office/drawing/2014/main" id="{E301F311-978E-B445-5FCC-8CD1B153C1B7}"/>
              </a:ext>
            </a:extLst>
          </p:cNvPr>
          <p:cNvSpPr>
            <a:spLocks noGrp="1"/>
          </p:cNvSpPr>
          <p:nvPr>
            <p:ph type="body" sz="half" idx="2"/>
          </p:nvPr>
        </p:nvSpPr>
        <p:spPr>
          <a:xfrm>
            <a:off x="39762" y="1960201"/>
            <a:ext cx="6636774" cy="4673271"/>
          </a:xfrm>
        </p:spPr>
        <p:txBody>
          <a:bodyPr vert="horz" lIns="91440" tIns="45720" rIns="91440" bIns="45720" rtlCol="0" anchor="ctr">
            <a:normAutofit fontScale="25000" lnSpcReduction="20000"/>
          </a:bodyPr>
          <a:lstStyle/>
          <a:p>
            <a:pPr indent="-228600">
              <a:buFont typeface="Arial" panose="020B0604020202020204" pitchFamily="34" charset="0"/>
              <a:buChar char="•"/>
            </a:pPr>
            <a:r>
              <a:rPr lang="en-US" sz="6400" b="1" dirty="0"/>
              <a:t>module multiplexer_4_to_1(output reg [12:0] z,			</a:t>
            </a:r>
          </a:p>
          <a:p>
            <a:r>
              <a:rPr lang="en-US" sz="6400" b="1" dirty="0"/>
              <a:t>input [12:0] a0,</a:t>
            </a:r>
          </a:p>
          <a:p>
            <a:r>
              <a:rPr lang="en-US" sz="6400" b="1" dirty="0"/>
              <a:t>input [12:0] a1</a:t>
            </a:r>
          </a:p>
          <a:p>
            <a:r>
              <a:rPr lang="en-US" sz="6400" b="1" dirty="0"/>
              <a:t>input [12:0] a2,</a:t>
            </a:r>
          </a:p>
          <a:p>
            <a:r>
              <a:rPr lang="en-US" sz="6400" b="1" dirty="0"/>
              <a:t>input [12:0] a3,</a:t>
            </a:r>
          </a:p>
          <a:p>
            <a:r>
              <a:rPr lang="en-US" sz="6400" b="1" dirty="0"/>
              <a:t>input [1:0] </a:t>
            </a:r>
            <a:r>
              <a:rPr lang="en-US" sz="6400" b="1" dirty="0" err="1"/>
              <a:t>sel</a:t>
            </a:r>
            <a:r>
              <a:rPr lang="en-US" sz="6400" b="1" dirty="0"/>
              <a:t>);			</a:t>
            </a:r>
          </a:p>
          <a:p>
            <a:r>
              <a:rPr lang="en-US" sz="6400" b="1" dirty="0"/>
              <a:t>   always @*case (</a:t>
            </a:r>
            <a:r>
              <a:rPr lang="en-US" sz="6400" b="1" dirty="0" err="1"/>
              <a:t>sel</a:t>
            </a:r>
            <a:r>
              <a:rPr lang="en-US" sz="6400" b="1" dirty="0"/>
              <a:t>)			</a:t>
            </a:r>
          </a:p>
          <a:p>
            <a:r>
              <a:rPr lang="en-US" sz="6400" b="1" dirty="0"/>
              <a:t>2'b00: z = a0; // add	</a:t>
            </a:r>
          </a:p>
          <a:p>
            <a:r>
              <a:rPr lang="en-US" sz="6400" b="1" dirty="0"/>
              <a:t>2'b01: z = a1; // sub</a:t>
            </a:r>
          </a:p>
          <a:p>
            <a:r>
              <a:rPr lang="en-US" sz="6400" b="1" dirty="0"/>
              <a:t>2'b10: z = a2; // </a:t>
            </a:r>
            <a:r>
              <a:rPr lang="en-US" sz="6400" b="1" dirty="0" err="1"/>
              <a:t>mul</a:t>
            </a:r>
            <a:endParaRPr lang="en-US" sz="6400" b="1" dirty="0"/>
          </a:p>
          <a:p>
            <a:r>
              <a:rPr lang="en-US" sz="6400" b="1" dirty="0"/>
              <a:t>2'b11: z = a3; // div		</a:t>
            </a:r>
          </a:p>
          <a:p>
            <a:r>
              <a:rPr lang="en-US" sz="6400" b="1" dirty="0" err="1"/>
              <a:t>endcase</a:t>
            </a:r>
            <a:r>
              <a:rPr lang="en-US" sz="6400" b="1" dirty="0"/>
              <a:t> </a:t>
            </a:r>
            <a:r>
              <a:rPr lang="en-US" sz="6400" b="1" dirty="0" err="1"/>
              <a:t>endmodule</a:t>
            </a:r>
            <a:endParaRPr lang="en-US" sz="6400" b="1" dirty="0"/>
          </a:p>
          <a:p>
            <a:r>
              <a:rPr lang="tr-TR" sz="6400" b="1" dirty="0"/>
              <a:t>Seçicinin görevi aritmatik işlemleri birini numaralandırarak seçmektir </a:t>
            </a:r>
            <a:r>
              <a:rPr lang="en-US" sz="6400" b="1" dirty="0"/>
              <a:t>,</a:t>
            </a:r>
            <a:r>
              <a:rPr lang="tr-TR" sz="6400" b="1" dirty="0"/>
              <a:t> toplama 00 </a:t>
            </a:r>
            <a:r>
              <a:rPr lang="en-US" sz="6400" b="1" dirty="0"/>
              <a:t>,</a:t>
            </a:r>
            <a:r>
              <a:rPr lang="tr-TR" sz="6400" b="1" dirty="0"/>
              <a:t>Çıkartma 0</a:t>
            </a:r>
            <a:r>
              <a:rPr lang="en-US" sz="6400" b="1" dirty="0"/>
              <a:t>1 , </a:t>
            </a:r>
            <a:r>
              <a:rPr lang="tr-TR" sz="6400" b="1" dirty="0"/>
              <a:t>çarpma 10 ve bölme 11 </a:t>
            </a:r>
            <a:r>
              <a:rPr lang="en-US" sz="6400" b="1" dirty="0"/>
              <a:t>, </a:t>
            </a:r>
            <a:r>
              <a:rPr lang="en-US" sz="6400" b="1" dirty="0" err="1"/>
              <a:t>bu</a:t>
            </a:r>
            <a:r>
              <a:rPr lang="tr-TR" sz="6400" b="1" dirty="0"/>
              <a:t> işlem birini seçmek istiyoursak bu sayıları</a:t>
            </a:r>
            <a:r>
              <a:rPr lang="en-US" sz="6400" b="1" dirty="0"/>
              <a:t> </a:t>
            </a:r>
            <a:r>
              <a:rPr lang="tr-TR" sz="6400" b="1" dirty="0"/>
              <a:t>selector üzerindan girdiriyoruz</a:t>
            </a:r>
            <a:r>
              <a:rPr lang="en-US" sz="6400" b="1" dirty="0"/>
              <a:t>.</a:t>
            </a:r>
            <a:endParaRPr lang="tr-TR" sz="6400" b="1" dirty="0"/>
          </a:p>
        </p:txBody>
      </p:sp>
      <p:sp>
        <p:nvSpPr>
          <p:cNvPr id="19" name="Rectangle 18">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8ECD44F-D5FB-8DC3-90BE-2026B46A0AB3}"/>
              </a:ext>
            </a:extLst>
          </p:cNvPr>
          <p:cNvPicPr>
            <a:picLocks noGrp="1" noChangeAspect="1" noChangeArrowheads="1"/>
          </p:cNvPicPr>
          <p:nvPr>
            <p:ph idx="1"/>
          </p:nvPr>
        </p:nvPicPr>
        <p:blipFill>
          <a:blip r:embed="rId2"/>
          <a:stretch>
            <a:fillRect/>
          </a:stretch>
        </p:blipFill>
        <p:spPr bwMode="auto">
          <a:xfrm>
            <a:off x="6716298" y="901032"/>
            <a:ext cx="4637502" cy="5300812"/>
          </a:xfrm>
          <a:prstGeom prst="rect">
            <a:avLst/>
          </a:prstGeom>
          <a:noFill/>
        </p:spPr>
      </p:pic>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873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1441</Words>
  <Application>Microsoft Office PowerPoint</Application>
  <PresentationFormat>Widescreen</PresentationFormat>
  <Paragraphs>127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Sitka Text</vt:lpstr>
      <vt:lpstr>Wingdings</vt:lpstr>
      <vt:lpstr>Office Theme</vt:lpstr>
      <vt:lpstr> Hesap Makinesi</vt:lpstr>
      <vt:lpstr> Proje Haritasi</vt:lpstr>
      <vt:lpstr> Proje birkaç aşamadan geçiyor </vt:lpstr>
      <vt:lpstr> Input :</vt:lpstr>
      <vt:lpstr>Toplama :</vt:lpstr>
      <vt:lpstr> Çıkarma </vt:lpstr>
      <vt:lpstr>Çarpma  </vt:lpstr>
      <vt:lpstr>Bölme  </vt:lpstr>
      <vt:lpstr>Seçeci   ( selector ) </vt:lpstr>
      <vt:lpstr>Multiplexer  (mux)</vt:lpstr>
      <vt:lpstr>Multiplexer kodları.</vt:lpstr>
      <vt:lpstr>PowerPoint Presentation</vt:lpstr>
      <vt:lpstr>BCD sayısını Mod işlemi kullanarak  7-segment göstergesine dönüştürmek     </vt:lpstr>
      <vt:lpstr>Seven segment, active low sistemiyle çalışır</vt:lpstr>
      <vt:lpstr>PowerPoint Presentation</vt:lpstr>
      <vt:lpstr>Örnek </vt:lpstr>
      <vt:lpstr>Örnek </vt:lpstr>
      <vt:lpstr>Örnek</vt:lpstr>
      <vt:lpstr>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Hosni Hanani</dc:creator>
  <cp:lastModifiedBy>Hosni Hanani</cp:lastModifiedBy>
  <cp:revision>10</cp:revision>
  <dcterms:created xsi:type="dcterms:W3CDTF">2023-05-21T22:26:47Z</dcterms:created>
  <dcterms:modified xsi:type="dcterms:W3CDTF">2023-05-29T07:08:28Z</dcterms:modified>
</cp:coreProperties>
</file>