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Livvic" pitchFamily="2" charset="0"/>
      <p:regular r:id="rId22"/>
    </p:embeddedFont>
    <p:embeddedFont>
      <p:font typeface="Livvic Bold" charset="0"/>
      <p:regular r:id="rId23"/>
    </p:embeddedFont>
    <p:embeddedFont>
      <p:font typeface="Livvic Semi-Bold" panose="020B060007020508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55624" y="4250854"/>
            <a:ext cx="7576752" cy="6036146"/>
          </a:xfrm>
          <a:custGeom>
            <a:avLst/>
            <a:gdLst/>
            <a:ahLst/>
            <a:cxnLst/>
            <a:rect l="l" t="t" r="r" b="b"/>
            <a:pathLst>
              <a:path w="7576752" h="6036146">
                <a:moveTo>
                  <a:pt x="0" y="0"/>
                </a:moveTo>
                <a:lnTo>
                  <a:pt x="7576752" y="0"/>
                </a:lnTo>
                <a:lnTo>
                  <a:pt x="7576752" y="6036146"/>
                </a:lnTo>
                <a:lnTo>
                  <a:pt x="0" y="6036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6450492" y="2054828"/>
            <a:ext cx="1027638" cy="1027638"/>
          </a:xfrm>
          <a:custGeom>
            <a:avLst/>
            <a:gdLst/>
            <a:ahLst/>
            <a:cxnLst/>
            <a:rect l="l" t="t" r="r" b="b"/>
            <a:pathLst>
              <a:path w="1027638" h="1027638">
                <a:moveTo>
                  <a:pt x="0" y="0"/>
                </a:moveTo>
                <a:lnTo>
                  <a:pt x="1027637" y="0"/>
                </a:lnTo>
                <a:lnTo>
                  <a:pt x="1027637" y="1027637"/>
                </a:lnTo>
                <a:lnTo>
                  <a:pt x="0" y="1027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7523285" y="1944751"/>
            <a:ext cx="3584600" cy="142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</a:pPr>
            <a:r>
              <a:rPr lang="en-US" sz="10999" b="1">
                <a:solidFill>
                  <a:srgbClr val="124038"/>
                </a:solidFill>
                <a:latin typeface="Livvic Bold"/>
                <a:ea typeface="Livvic Bold"/>
                <a:cs typeface="Livvic Bold"/>
                <a:sym typeface="Livvic Bold"/>
              </a:rPr>
              <a:t>HEAL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28741" y="3716915"/>
            <a:ext cx="10030518" cy="60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6"/>
              </a:lnSpc>
            </a:pPr>
            <a:r>
              <a:rPr lang="en-US" sz="2464" spc="24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HEALTHCARE EMPOWERMENT through AI Linguistic</a:t>
            </a:r>
          </a:p>
          <a:p>
            <a:pPr algn="ctr">
              <a:lnSpc>
                <a:spcPts val="2366"/>
              </a:lnSpc>
            </a:pPr>
            <a:endParaRPr lang="en-US" sz="2464" spc="24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79188" y="1089954"/>
            <a:ext cx="4990693" cy="31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sz="2464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Group7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0514" y="499105"/>
            <a:ext cx="9582297" cy="8384510"/>
          </a:xfrm>
          <a:custGeom>
            <a:avLst/>
            <a:gdLst/>
            <a:ahLst/>
            <a:cxnLst/>
            <a:rect l="l" t="t" r="r" b="b"/>
            <a:pathLst>
              <a:path w="9582297" h="8384510">
                <a:moveTo>
                  <a:pt x="0" y="0"/>
                </a:moveTo>
                <a:lnTo>
                  <a:pt x="9582297" y="0"/>
                </a:lnTo>
                <a:lnTo>
                  <a:pt x="9582297" y="8384510"/>
                </a:lnTo>
                <a:lnTo>
                  <a:pt x="0" y="838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Roles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78291" y="149976"/>
            <a:ext cx="8458200" cy="8997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7124" lvl="1" indent="-378562">
              <a:lnSpc>
                <a:spcPts val="5856"/>
              </a:lnSpc>
              <a:buFont typeface="Arial"/>
              <a:buChar char="•"/>
            </a:pPr>
            <a:r>
              <a:rPr lang="en-US" altLang="ja-JP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Shimizu: Story Boards/UX Design</a:t>
            </a:r>
            <a:endParaRPr lang="en-US" sz="3506" dirty="0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Chris: React Native App + Website, Architecture, Front-Back communication, UX/UI Design, </a:t>
            </a:r>
            <a:r>
              <a:rPr lang="en-US" altLang="ja-JP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Database Design</a:t>
            </a:r>
            <a:endParaRPr lang="en-US" sz="3506" dirty="0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378562" lvl="1" algn="l">
              <a:lnSpc>
                <a:spcPts val="5856"/>
              </a:lnSpc>
            </a:pPr>
            <a:endParaRPr lang="en-US" sz="3506" dirty="0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Li: Architecture, Front-Back com, Docker, Database Design</a:t>
            </a: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Nishida: AI, Front-Back com, database operations</a:t>
            </a: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 dirty="0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Baba : database operations, utilities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7089010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Functions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0529" y="5872432"/>
            <a:ext cx="10943526" cy="354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Doctor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Log in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Profile Edit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Chat with Patient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View and Edit Patient’s Medical History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0529" y="1689156"/>
            <a:ext cx="10943526" cy="4259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Patient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Login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Profile Edit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Chat with AI(Consultation: 問診)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Chat with Doctor</a:t>
            </a:r>
          </a:p>
          <a:p>
            <a:pPr marL="875274" lvl="1" indent="-437637" algn="l">
              <a:lnSpc>
                <a:spcPts val="5675"/>
              </a:lnSpc>
              <a:buFont typeface="Arial"/>
              <a:buChar char="•"/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View Medical History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794879" y="2619806"/>
            <a:ext cx="3476573" cy="6171668"/>
          </a:xfrm>
          <a:custGeom>
            <a:avLst/>
            <a:gdLst/>
            <a:ahLst/>
            <a:cxnLst/>
            <a:rect l="l" t="t" r="r" b="b"/>
            <a:pathLst>
              <a:path w="3476573" h="6171668">
                <a:moveTo>
                  <a:pt x="0" y="0"/>
                </a:moveTo>
                <a:lnTo>
                  <a:pt x="3476573" y="0"/>
                </a:lnTo>
                <a:lnTo>
                  <a:pt x="3476573" y="6171668"/>
                </a:lnTo>
                <a:lnTo>
                  <a:pt x="0" y="6171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0049579" y="2405151"/>
            <a:ext cx="3551814" cy="6281637"/>
          </a:xfrm>
          <a:custGeom>
            <a:avLst/>
            <a:gdLst/>
            <a:ahLst/>
            <a:cxnLst/>
            <a:rect l="l" t="t" r="r" b="b"/>
            <a:pathLst>
              <a:path w="3551814" h="6281637">
                <a:moveTo>
                  <a:pt x="0" y="0"/>
                </a:moveTo>
                <a:lnTo>
                  <a:pt x="3551814" y="0"/>
                </a:lnTo>
                <a:lnTo>
                  <a:pt x="3551814" y="6281637"/>
                </a:lnTo>
                <a:lnTo>
                  <a:pt x="0" y="6281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8209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Login, HOME(patient:EN)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484008" y="214770"/>
            <a:ext cx="5505752" cy="9857460"/>
          </a:xfrm>
          <a:custGeom>
            <a:avLst/>
            <a:gdLst/>
            <a:ahLst/>
            <a:cxnLst/>
            <a:rect l="l" t="t" r="r" b="b"/>
            <a:pathLst>
              <a:path w="5505752" h="9857460">
                <a:moveTo>
                  <a:pt x="0" y="0"/>
                </a:moveTo>
                <a:lnTo>
                  <a:pt x="5505752" y="0"/>
                </a:lnTo>
                <a:lnTo>
                  <a:pt x="5505752" y="9857460"/>
                </a:lnTo>
                <a:lnTo>
                  <a:pt x="0" y="985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8209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Consultation with AI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931" y="2993564"/>
            <a:ext cx="12095239" cy="486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プロンプトに従ってAIが問診を行う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基本的には特定の質問を投げかける</a:t>
            </a:r>
          </a:p>
          <a:p>
            <a:pPr marL="1341532" lvl="2" indent="-447177" algn="l">
              <a:lnSpc>
                <a:spcPts val="4349"/>
              </a:lnSpc>
              <a:buFont typeface="Arial"/>
              <a:buChar char="⚬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問診に必要な質問を1つずつ順に投げかける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患者からの返事（質問）にも対応可能</a:t>
            </a:r>
          </a:p>
          <a:p>
            <a:pPr algn="l">
              <a:lnSpc>
                <a:spcPts val="4349"/>
              </a:lnSpc>
            </a:pPr>
            <a:endParaRPr lang="en-US" sz="31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The AI conducts the consultation by following prompts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Primarily, it asks specific questions.</a:t>
            </a:r>
          </a:p>
          <a:p>
            <a:pPr marL="1341532" lvl="2" indent="-447177" algn="l">
              <a:lnSpc>
                <a:spcPts val="4349"/>
              </a:lnSpc>
              <a:buFont typeface="Arial"/>
              <a:buChar char="⚬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It sequentially asks questions necessary for the consultation.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It can also respond to answers (questions) from the patient.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222491" y="263913"/>
            <a:ext cx="5499470" cy="9759174"/>
          </a:xfrm>
          <a:custGeom>
            <a:avLst/>
            <a:gdLst/>
            <a:ahLst/>
            <a:cxnLst/>
            <a:rect l="l" t="t" r="r" b="b"/>
            <a:pathLst>
              <a:path w="5499470" h="9759174">
                <a:moveTo>
                  <a:pt x="0" y="0"/>
                </a:moveTo>
                <a:lnTo>
                  <a:pt x="5499469" y="0"/>
                </a:lnTo>
                <a:lnTo>
                  <a:pt x="5499469" y="9759174"/>
                </a:lnTo>
                <a:lnTo>
                  <a:pt x="0" y="9759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82095"/>
            <a:ext cx="10943526" cy="1401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Consultation with Doctor</a:t>
            </a:r>
          </a:p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in patient’s native language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09375" y="528988"/>
            <a:ext cx="5275673" cy="9373062"/>
          </a:xfrm>
          <a:custGeom>
            <a:avLst/>
            <a:gdLst/>
            <a:ahLst/>
            <a:cxnLst/>
            <a:rect l="l" t="t" r="r" b="b"/>
            <a:pathLst>
              <a:path w="5275673" h="9373062">
                <a:moveTo>
                  <a:pt x="0" y="0"/>
                </a:moveTo>
                <a:lnTo>
                  <a:pt x="5275673" y="0"/>
                </a:lnTo>
                <a:lnTo>
                  <a:pt x="5275673" y="9373062"/>
                </a:lnTo>
                <a:lnTo>
                  <a:pt x="0" y="9373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175" y="148209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Highlight medical terms by 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13506" y="2379169"/>
            <a:ext cx="4359925" cy="7762179"/>
          </a:xfrm>
          <a:custGeom>
            <a:avLst/>
            <a:gdLst/>
            <a:ahLst/>
            <a:cxnLst/>
            <a:rect l="l" t="t" r="r" b="b"/>
            <a:pathLst>
              <a:path w="4359925" h="7762179">
                <a:moveTo>
                  <a:pt x="0" y="0"/>
                </a:moveTo>
                <a:lnTo>
                  <a:pt x="4359925" y="0"/>
                </a:lnTo>
                <a:lnTo>
                  <a:pt x="4359925" y="7762180"/>
                </a:lnTo>
                <a:lnTo>
                  <a:pt x="0" y="7762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6757303" y="2379169"/>
            <a:ext cx="4348843" cy="7762179"/>
          </a:xfrm>
          <a:custGeom>
            <a:avLst/>
            <a:gdLst/>
            <a:ahLst/>
            <a:cxnLst/>
            <a:rect l="l" t="t" r="r" b="b"/>
            <a:pathLst>
              <a:path w="4348843" h="7762179">
                <a:moveTo>
                  <a:pt x="0" y="0"/>
                </a:moveTo>
                <a:lnTo>
                  <a:pt x="4348843" y="0"/>
                </a:lnTo>
                <a:lnTo>
                  <a:pt x="4348843" y="7762180"/>
                </a:lnTo>
                <a:lnTo>
                  <a:pt x="0" y="7762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7"/>
          <p:cNvSpPr/>
          <p:nvPr/>
        </p:nvSpPr>
        <p:spPr>
          <a:xfrm>
            <a:off x="12109786" y="2169696"/>
            <a:ext cx="4499497" cy="7971652"/>
          </a:xfrm>
          <a:custGeom>
            <a:avLst/>
            <a:gdLst/>
            <a:ahLst/>
            <a:cxnLst/>
            <a:rect l="l" t="t" r="r" b="b"/>
            <a:pathLst>
              <a:path w="4499497" h="7971652">
                <a:moveTo>
                  <a:pt x="0" y="0"/>
                </a:moveTo>
                <a:lnTo>
                  <a:pt x="4499497" y="0"/>
                </a:lnTo>
                <a:lnTo>
                  <a:pt x="4499497" y="7971653"/>
                </a:lnTo>
                <a:lnTo>
                  <a:pt x="0" y="7971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175" y="148209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UserPlofile, MedicalHistory, EditProfile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40179" y="2629169"/>
            <a:ext cx="3951383" cy="6997005"/>
          </a:xfrm>
          <a:custGeom>
            <a:avLst/>
            <a:gdLst/>
            <a:ahLst/>
            <a:cxnLst/>
            <a:rect l="l" t="t" r="r" b="b"/>
            <a:pathLst>
              <a:path w="3951383" h="6997005">
                <a:moveTo>
                  <a:pt x="0" y="0"/>
                </a:moveTo>
                <a:lnTo>
                  <a:pt x="3951383" y="0"/>
                </a:lnTo>
                <a:lnTo>
                  <a:pt x="3951383" y="6997006"/>
                </a:lnTo>
                <a:lnTo>
                  <a:pt x="0" y="6997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9331483" y="2629169"/>
            <a:ext cx="3938798" cy="6992217"/>
          </a:xfrm>
          <a:custGeom>
            <a:avLst/>
            <a:gdLst/>
            <a:ahLst/>
            <a:cxnLst/>
            <a:rect l="l" t="t" r="r" b="b"/>
            <a:pathLst>
              <a:path w="3938798" h="6992217">
                <a:moveTo>
                  <a:pt x="0" y="0"/>
                </a:moveTo>
                <a:lnTo>
                  <a:pt x="3938797" y="0"/>
                </a:lnTo>
                <a:lnTo>
                  <a:pt x="3938797" y="6992217"/>
                </a:lnTo>
                <a:lnTo>
                  <a:pt x="0" y="6992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1482095"/>
            <a:ext cx="13004221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HOME(Doctor:JP), Profile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88804" y="2636359"/>
            <a:ext cx="3932482" cy="6989816"/>
          </a:xfrm>
          <a:custGeom>
            <a:avLst/>
            <a:gdLst/>
            <a:ahLst/>
            <a:cxnLst/>
            <a:rect l="l" t="t" r="r" b="b"/>
            <a:pathLst>
              <a:path w="3932482" h="6989816">
                <a:moveTo>
                  <a:pt x="0" y="0"/>
                </a:moveTo>
                <a:lnTo>
                  <a:pt x="3932481" y="0"/>
                </a:lnTo>
                <a:lnTo>
                  <a:pt x="3932481" y="6989816"/>
                </a:lnTo>
                <a:lnTo>
                  <a:pt x="0" y="698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175" y="1482095"/>
            <a:ext cx="15793028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chat with a patient(consultation) in doctor’s native language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83755" y="2638765"/>
            <a:ext cx="3937531" cy="6987410"/>
          </a:xfrm>
          <a:custGeom>
            <a:avLst/>
            <a:gdLst/>
            <a:ahLst/>
            <a:cxnLst/>
            <a:rect l="l" t="t" r="r" b="b"/>
            <a:pathLst>
              <a:path w="3937531" h="6987410">
                <a:moveTo>
                  <a:pt x="0" y="0"/>
                </a:moveTo>
                <a:lnTo>
                  <a:pt x="3937530" y="0"/>
                </a:lnTo>
                <a:lnTo>
                  <a:pt x="3937530" y="6987410"/>
                </a:lnTo>
                <a:lnTo>
                  <a:pt x="0" y="6987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0293433" y="2638765"/>
            <a:ext cx="3926151" cy="6987410"/>
          </a:xfrm>
          <a:custGeom>
            <a:avLst/>
            <a:gdLst/>
            <a:ahLst/>
            <a:cxnLst/>
            <a:rect l="l" t="t" r="r" b="b"/>
            <a:pathLst>
              <a:path w="3926151" h="6987410">
                <a:moveTo>
                  <a:pt x="0" y="0"/>
                </a:moveTo>
                <a:lnTo>
                  <a:pt x="3926151" y="0"/>
                </a:lnTo>
                <a:lnTo>
                  <a:pt x="3926151" y="6987410"/>
                </a:lnTo>
                <a:lnTo>
                  <a:pt x="0" y="6987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Demonstration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1482095"/>
            <a:ext cx="13004221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View &amp; Edit Patient’s medical history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7089010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Function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8209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Features using large language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3646" y="2493737"/>
            <a:ext cx="9347746" cy="272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3945" lvl="1" indent="-356973" algn="l">
              <a:lnSpc>
                <a:spcPts val="5522"/>
              </a:lnSpc>
              <a:buFont typeface="Arial"/>
              <a:buChar char="•"/>
            </a:pPr>
            <a:r>
              <a:rPr lang="en-US" sz="33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問診 Medical consultation</a:t>
            </a:r>
          </a:p>
          <a:p>
            <a:pPr marL="713945" lvl="1" indent="-356973" algn="l">
              <a:lnSpc>
                <a:spcPts val="5522"/>
              </a:lnSpc>
              <a:buFont typeface="Arial"/>
              <a:buChar char="•"/>
            </a:pPr>
            <a:r>
              <a:rPr lang="en-US" sz="33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翻訳 Translation</a:t>
            </a:r>
          </a:p>
          <a:p>
            <a:pPr marL="713945" lvl="1" indent="-356973" algn="l">
              <a:lnSpc>
                <a:spcPts val="5522"/>
              </a:lnSpc>
              <a:buFont typeface="Arial"/>
              <a:buChar char="•"/>
            </a:pPr>
            <a:r>
              <a:rPr lang="en-US" sz="33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医療用語の解説 Explanation of medical terms </a:t>
            </a:r>
          </a:p>
          <a:p>
            <a:pPr algn="l">
              <a:lnSpc>
                <a:spcPts val="5522"/>
              </a:lnSpc>
            </a:pPr>
            <a:endParaRPr lang="en-US" sz="33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890411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Future Prospects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2166" y="2567172"/>
            <a:ext cx="15748982" cy="2171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診断書作成機能 Creating report</a:t>
            </a: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セカンドオピニオン推薦機能 Second opinion</a:t>
            </a:r>
          </a:p>
          <a:p>
            <a:pPr marL="757124" lvl="1" indent="-378562" algn="l">
              <a:lnSpc>
                <a:spcPts val="5856"/>
              </a:lnSpc>
              <a:buFont typeface="Arial"/>
              <a:buChar char="•"/>
            </a:pPr>
            <a:r>
              <a:rPr lang="en-US" sz="35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 医師による医療用語の審査機能 Review medical term by doctors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14588019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Social significance of the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51141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Background and issues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81592"/>
            <a:ext cx="16961428" cy="211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医師の質問や治療の説明を理解できないことによる不安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Anxiety due to not understanding the doctor's questions and explanations of treatments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翻訳アプリのみでの対処には限界がある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There are limitations to relying solely on translation apps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52437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Advantages of the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54827"/>
            <a:ext cx="17533278" cy="371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問診、診察、セカンドオピニオンまでを全て母国語で行うことが可能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Conduct consultations, examinations, and seek second opinions all in one's native language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医療用語をAIが判別し、医療用語データベースから解説を提示することで不安を解消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AI identifies medical terms and alleviates anxiety by presenting explanations from a medical 　　terminology database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医療用語データベースは医師が監修し、信頼性を確保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The medical terms database is supervised by doctors to ensure reliability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9930401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Novelty of the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51141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Similar services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4722" y="2281592"/>
            <a:ext cx="18023091" cy="318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web問診システム Web-based medical consultation system</a:t>
            </a:r>
          </a:p>
          <a:p>
            <a:pPr marL="1298354" lvl="2" indent="-432785" algn="l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対応言語が少ない Limited languages supported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多言語対応医療翻訳/問診システム Multilingual medical translation/consultation system</a:t>
            </a:r>
          </a:p>
          <a:p>
            <a:pPr marL="1298354" lvl="2" indent="-432785" algn="l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医療機関が導入し、患者に提供 Adopted by medical institutions and provided to patients</a:t>
            </a:r>
          </a:p>
          <a:p>
            <a:pPr marL="1298354" lvl="2" indent="-432785" algn="l">
              <a:lnSpc>
                <a:spcPts val="4209"/>
              </a:lnSpc>
              <a:buFont typeface="Arial"/>
              <a:buChar char="⚬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大学病院などで導入するも、身近ではない</a:t>
            </a:r>
          </a:p>
          <a:p>
            <a:pPr algn="l">
              <a:lnSpc>
                <a:spcPts val="4209"/>
              </a:lnSpc>
            </a:pPr>
            <a:endParaRPr lang="en-US" sz="30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067300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Innovative Features of HEAL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4722" y="5713657"/>
            <a:ext cx="17533278" cy="318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LLMを用いることで全言語間の翻訳に対応, 全世界で利用可能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Using LLMs allows for translation between all languages, Available worldwide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AIによる医療用語解説機能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AI-powered medical terminology explanation feature</a:t>
            </a:r>
          </a:p>
          <a:p>
            <a:pPr marL="649177" lvl="1" indent="-324588" algn="l">
              <a:lnSpc>
                <a:spcPts val="4209"/>
              </a:lnSpc>
              <a:buFont typeface="Arial"/>
              <a:buChar char="•"/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患者自身がインストールし利用する身近なサービス</a:t>
            </a:r>
          </a:p>
          <a:p>
            <a:pPr algn="l">
              <a:lnSpc>
                <a:spcPts val="4209"/>
              </a:lnSpc>
            </a:pPr>
            <a:r>
              <a:rPr lang="en-US" sz="30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　　A convenient service installed and used by patients themselves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7089010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Use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7685" y="2294947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Patient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7685" y="3193714"/>
            <a:ext cx="17500315" cy="4088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Upon registration, select "primary care physician (hospital name)."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First, input symptoms into the AI consultation system.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Wait for a response from the "primary care physician" who reviews the consultation.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If unresolved by the response, visit the hospital for a face-to-face examination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Use HEAL's translation features during the examination: communicate using smartphones and PCs.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If the issue remains unresolved after the examination, create a report using AI.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Carry the report to another hospital or post it on HEAL and wait for a response from a doctor in your home country.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7089010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Use Case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7685" y="2817935"/>
            <a:ext cx="17500315" cy="3059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9"/>
              </a:lnSpc>
            </a:pPr>
            <a:endParaRPr/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Review and respond to consultation results of assigned patients.</a:t>
            </a:r>
          </a:p>
          <a:p>
            <a:pPr marL="627587" lvl="1" indent="-313794" algn="l">
              <a:lnSpc>
                <a:spcPts val="4069"/>
              </a:lnSpc>
              <a:buAutoNum type="arabicPeriod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Conduct face-to-face examinations or refer to other hospitals.</a:t>
            </a:r>
          </a:p>
          <a:p>
            <a:pPr marL="1255175" lvl="2" indent="-418392" algn="l">
              <a:lnSpc>
                <a:spcPts val="4069"/>
              </a:lnSpc>
              <a:buFont typeface="Arial"/>
              <a:buChar char="⚬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Check and update the medical terminology database (compensation provided).</a:t>
            </a:r>
          </a:p>
          <a:p>
            <a:pPr marL="1255175" lvl="2" indent="-418392" algn="l">
              <a:lnSpc>
                <a:spcPts val="4069"/>
              </a:lnSpc>
              <a:buFont typeface="Arial"/>
              <a:buChar char="⚬"/>
            </a:pPr>
            <a:r>
              <a:rPr lang="en-US" sz="29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Review and respond to report posts from patients of your country (@abroad) for second opinions.</a:t>
            </a:r>
          </a:p>
          <a:p>
            <a:pPr algn="l">
              <a:lnSpc>
                <a:spcPts val="4069"/>
              </a:lnSpc>
            </a:pPr>
            <a:endParaRPr lang="en-US" sz="29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685" y="2483659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Doctor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75305"/>
            <a:ext cx="10615987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Technology Language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4931" y="2030050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Frondend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71141"/>
            <a:ext cx="8389278" cy="269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Language: Typescript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Framework/Libraries: React Native, Redux, Socket.IO, axios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Deployment: Expo</a:t>
            </a:r>
          </a:p>
          <a:p>
            <a:pPr algn="l">
              <a:lnSpc>
                <a:spcPts val="4349"/>
              </a:lnSpc>
            </a:pPr>
            <a:endParaRPr lang="en-US" sz="31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4931" y="5431397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Backend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272488"/>
            <a:ext cx="8389278" cy="323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Language: Python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Framework: Flask, Socket.IO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Database: SQLite, peewee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AI: OpenAI API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Deployment: AWS, Docker</a:t>
            </a:r>
          </a:p>
          <a:p>
            <a:pPr algn="l">
              <a:lnSpc>
                <a:spcPts val="4349"/>
              </a:lnSpc>
            </a:pPr>
            <a:endParaRPr lang="en-US" sz="31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417978" y="2030050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Designing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81747" y="2871141"/>
            <a:ext cx="8389278" cy="160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Backend API: Postman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Database: Valentina Studio</a:t>
            </a:r>
          </a:p>
          <a:p>
            <a:pPr algn="l">
              <a:lnSpc>
                <a:spcPts val="4349"/>
              </a:lnSpc>
            </a:pPr>
            <a:endParaRPr lang="en-US" sz="3106">
              <a:solidFill>
                <a:srgbClr val="18253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417978" y="4344625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Version Control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81747" y="5185716"/>
            <a:ext cx="8389278" cy="521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Git, GitHub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17978" y="6192223"/>
            <a:ext cx="10943526" cy="6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  <a:spcBef>
                <a:spcPct val="0"/>
              </a:spcBef>
            </a:pPr>
            <a:r>
              <a:rPr lang="en-US" sz="4054" b="1">
                <a:solidFill>
                  <a:srgbClr val="18253B"/>
                </a:solidFill>
                <a:latin typeface="Livvic Semi-Bold"/>
                <a:ea typeface="Livvic Semi-Bold"/>
                <a:cs typeface="Livvic Semi-Bold"/>
                <a:sym typeface="Livvic Semi-Bold"/>
              </a:rPr>
              <a:t>Deployment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81747" y="7033313"/>
            <a:ext cx="8389278" cy="160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AWS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Docker</a:t>
            </a:r>
          </a:p>
          <a:p>
            <a:pPr marL="670766" lvl="1" indent="-335383" algn="l">
              <a:lnSpc>
                <a:spcPts val="4349"/>
              </a:lnSpc>
              <a:buFont typeface="Arial"/>
              <a:buChar char="•"/>
            </a:pPr>
            <a:r>
              <a:rPr lang="en-US" sz="3106">
                <a:solidFill>
                  <a:srgbClr val="18253B"/>
                </a:solidFill>
                <a:latin typeface="Livvic"/>
                <a:ea typeface="Livvic"/>
                <a:cs typeface="Livvic"/>
                <a:sym typeface="Livvic"/>
              </a:rPr>
              <a:t>Nginx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92283" y="1558295"/>
            <a:ext cx="11103435" cy="8433957"/>
          </a:xfrm>
          <a:custGeom>
            <a:avLst/>
            <a:gdLst/>
            <a:ahLst/>
            <a:cxnLst/>
            <a:rect l="l" t="t" r="r" b="b"/>
            <a:pathLst>
              <a:path w="11103435" h="8433957">
                <a:moveTo>
                  <a:pt x="0" y="0"/>
                </a:moveTo>
                <a:lnTo>
                  <a:pt x="11103434" y="0"/>
                </a:lnTo>
                <a:lnTo>
                  <a:pt x="11103434" y="8433957"/>
                </a:lnTo>
                <a:lnTo>
                  <a:pt x="0" y="843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6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75305"/>
            <a:ext cx="10615987" cy="982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Database Design(ERD)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5349"/>
            <a:ext cx="18288000" cy="1321651"/>
            <a:chOff x="0" y="0"/>
            <a:chExt cx="4816593" cy="3480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8089"/>
            </a:xfrm>
            <a:custGeom>
              <a:avLst/>
              <a:gdLst/>
              <a:ahLst/>
              <a:cxnLst/>
              <a:rect l="l" t="t" r="r" b="b"/>
              <a:pathLst>
                <a:path w="4816592" h="348089">
                  <a:moveTo>
                    <a:pt x="0" y="0"/>
                  </a:moveTo>
                  <a:lnTo>
                    <a:pt x="4816592" y="0"/>
                  </a:lnTo>
                  <a:lnTo>
                    <a:pt x="4816592" y="348089"/>
                  </a:lnTo>
                  <a:lnTo>
                    <a:pt x="0" y="348089"/>
                  </a:lnTo>
                  <a:close/>
                </a:path>
              </a:pathLst>
            </a:custGeom>
            <a:solidFill>
              <a:srgbClr val="79928A"/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86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786803" y="1028700"/>
            <a:ext cx="9043090" cy="9043090"/>
          </a:xfrm>
          <a:custGeom>
            <a:avLst/>
            <a:gdLst/>
            <a:ahLst/>
            <a:cxnLst/>
            <a:rect l="l" t="t" r="r" b="b"/>
            <a:pathLst>
              <a:path w="9043090" h="9043090">
                <a:moveTo>
                  <a:pt x="0" y="0"/>
                </a:moveTo>
                <a:lnTo>
                  <a:pt x="9043090" y="0"/>
                </a:lnTo>
                <a:lnTo>
                  <a:pt x="9043090" y="9043090"/>
                </a:lnTo>
                <a:lnTo>
                  <a:pt x="0" y="9043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94293"/>
            <a:ext cx="14206000" cy="194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Screen Transition Diagram</a:t>
            </a:r>
          </a:p>
          <a:p>
            <a:pPr algn="l">
              <a:lnSpc>
                <a:spcPts val="7581"/>
              </a:lnSpc>
            </a:pPr>
            <a:r>
              <a:rPr lang="en-US" sz="6955" b="1">
                <a:solidFill>
                  <a:srgbClr val="18253B"/>
                </a:solidFill>
                <a:latin typeface="Livvic Bold"/>
                <a:ea typeface="Livvic Bold"/>
                <a:cs typeface="Livvic Bold"/>
                <a:sym typeface="Livvic Bold"/>
              </a:rPr>
              <a:t>(Storyboard)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641</Words>
  <Application>Microsoft Office PowerPoint</Application>
  <PresentationFormat>ユーザー設定</PresentationFormat>
  <Paragraphs>123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Livvic Semi-Bold</vt:lpstr>
      <vt:lpstr>Livvic Bold</vt:lpstr>
      <vt:lpstr>Livvic</vt:lpstr>
      <vt:lpstr>Calibri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</dc:title>
  <cp:lastModifiedBy>kuc20201267</cp:lastModifiedBy>
  <cp:revision>3</cp:revision>
  <dcterms:created xsi:type="dcterms:W3CDTF">2006-08-16T00:00:00Z</dcterms:created>
  <dcterms:modified xsi:type="dcterms:W3CDTF">2024-12-03T06:51:50Z</dcterms:modified>
  <dc:identifier>DAGFpWsq6T0</dc:identifier>
</cp:coreProperties>
</file>