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6" r:id="rId4"/>
    <p:sldId id="267" r:id="rId5"/>
    <p:sldId id="260" r:id="rId6"/>
    <p:sldId id="261" r:id="rId7"/>
    <p:sldId id="263" r:id="rId8"/>
    <p:sldId id="259" r:id="rId9"/>
    <p:sldId id="269" r:id="rId10"/>
    <p:sldId id="268" r:id="rId11"/>
    <p:sldId id="270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7C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58E7-D2D4-4962-9DF5-C6219A5D0239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1655-190F-43F8-BCE0-05E41406A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7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655-190F-43F8-BCE0-05E41406AC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0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655-190F-43F8-BCE0-05E41406AC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3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655-190F-43F8-BCE0-05E41406AC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655-190F-43F8-BCE0-05E41406AC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1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655-190F-43F8-BCE0-05E41406AC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0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61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84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4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B74A-0B85-4092-8CD8-1BF1A354B7D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8902-E20D-4084-B210-D8F5F022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1" y="1146949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713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Exponential Smoothing</a:t>
            </a:r>
            <a:endParaRPr lang="zh-CN" altLang="en-US" sz="5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2675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DAT202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7367" y="933291"/>
            <a:ext cx="107576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800" dirty="0"/>
          </a:p>
          <a:p>
            <a:pPr algn="ctr"/>
            <a:r>
              <a:rPr lang="en-US" altLang="zh-CN" sz="2800" dirty="0" smtClean="0"/>
              <a:t>Ft = </a:t>
            </a:r>
            <a:r>
              <a:rPr lang="el-GR" altLang="zh-CN" sz="2800" dirty="0" smtClean="0"/>
              <a:t>α</a:t>
            </a:r>
            <a:r>
              <a:rPr lang="en-US" altLang="zh-CN" sz="2800" dirty="0" smtClean="0"/>
              <a:t>At-1 + (1−</a:t>
            </a:r>
            <a:r>
              <a:rPr lang="el-GR" altLang="zh-CN" sz="2800" dirty="0" smtClean="0"/>
              <a:t>α)</a:t>
            </a:r>
            <a:r>
              <a:rPr lang="en-US" altLang="zh-CN" sz="2800" dirty="0" smtClean="0"/>
              <a:t>Ft-1</a:t>
            </a:r>
          </a:p>
          <a:p>
            <a:pPr algn="ctr"/>
            <a:r>
              <a:rPr lang="en-US" altLang="zh-CN" sz="2800" dirty="0" smtClean="0"/>
              <a:t> 0&lt;</a:t>
            </a:r>
            <a:r>
              <a:rPr lang="el-GR" altLang="zh-CN" sz="2800" dirty="0" smtClean="0"/>
              <a:t>α≤1,</a:t>
            </a:r>
            <a:r>
              <a:rPr lang="en-US" altLang="zh-CN" sz="2800" dirty="0" smtClean="0"/>
              <a:t>t&gt;0.</a:t>
            </a:r>
          </a:p>
          <a:p>
            <a:pPr algn="ctr"/>
            <a:endParaRPr lang="en-US" altLang="zh-CN" sz="2800" dirty="0"/>
          </a:p>
          <a:p>
            <a:r>
              <a:rPr lang="en-US" altLang="zh-CN" sz="2800" b="1" dirty="0" smtClean="0"/>
              <a:t>	Ft</a:t>
            </a:r>
            <a:r>
              <a:rPr lang="en-US" altLang="zh-CN" sz="2800" baseline="0" dirty="0" smtClean="0"/>
              <a:t> is the forecast demand for month 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l-GR" altLang="zh-CN" sz="2800" b="1" dirty="0" smtClean="0"/>
              <a:t>α</a:t>
            </a:r>
            <a:r>
              <a:rPr lang="en-US" altLang="zh-CN" sz="2800" dirty="0" smtClean="0"/>
              <a:t> is the smoothing constant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b="1" dirty="0" smtClean="0"/>
              <a:t>At-1</a:t>
            </a:r>
            <a:r>
              <a:rPr lang="en-US" altLang="zh-CN" sz="2800" dirty="0" smtClean="0"/>
              <a:t> is the previous period's actual demand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b="1" dirty="0" smtClean="0"/>
              <a:t>Ft-1 </a:t>
            </a:r>
            <a:r>
              <a:rPr lang="en-US" altLang="zh-CN" sz="2800" dirty="0" smtClean="0"/>
              <a:t>is the previous period's</a:t>
            </a:r>
            <a:r>
              <a:rPr lang="en-US" altLang="zh-CN" sz="2800" baseline="0" dirty="0" smtClean="0"/>
              <a:t> forecast demand</a:t>
            </a:r>
            <a:endParaRPr lang="zh-CN" altLang="en-US" sz="2800" dirty="0" smtClean="0"/>
          </a:p>
          <a:p>
            <a:pPr algn="ctr"/>
            <a:endParaRPr lang="en-US" altLang="zh-CN" sz="2800" dirty="0" smtClean="0"/>
          </a:p>
          <a:p>
            <a:pPr algn="just"/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563097" y="56128"/>
            <a:ext cx="95670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Simple </a:t>
            </a:r>
            <a:r>
              <a:rPr lang="en-US" altLang="zh-CN" sz="5400" b="1" dirty="0">
                <a:solidFill>
                  <a:srgbClr val="7CBBB9"/>
                </a:solidFill>
                <a:latin typeface="Gotham Rounded Medium" panose="02000000000000000000" pitchFamily="50" charset="0"/>
              </a:rPr>
              <a:t>Exponential Smoothing </a:t>
            </a:r>
            <a:endParaRPr lang="zh-CN" altLang="en-US" sz="5400" dirty="0">
              <a:solidFill>
                <a:srgbClr val="7CBBB9"/>
              </a:solidFill>
            </a:endParaRPr>
          </a:p>
          <a:p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6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818" y="1404346"/>
            <a:ext cx="111043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This method is deemed more reliable for analyzing data that shows a trend. In addition, this is a more complicated method which adds a second equation to the procedure</a:t>
            </a:r>
            <a:r>
              <a:rPr lang="en-US" altLang="zh-CN" sz="2800" dirty="0" smtClean="0"/>
              <a:t>:</a:t>
            </a:r>
          </a:p>
          <a:p>
            <a:pPr algn="just"/>
            <a:endParaRPr lang="en-US" altLang="zh-CN" sz="2800" dirty="0" smtClean="0"/>
          </a:p>
          <a:p>
            <a:pPr algn="ctr"/>
            <a:r>
              <a:rPr lang="en-US" altLang="zh-CN" sz="3200" dirty="0" err="1" smtClean="0"/>
              <a:t>bt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γ(St – St-1) + (1 – </a:t>
            </a:r>
            <a:r>
              <a:rPr lang="en-US" altLang="zh-CN" sz="3200" dirty="0" smtClean="0"/>
              <a:t>γ)bt-1</a:t>
            </a:r>
          </a:p>
          <a:p>
            <a:pPr algn="ctr"/>
            <a:endParaRPr lang="en-US" altLang="zh-CN" sz="2400" dirty="0"/>
          </a:p>
          <a:p>
            <a:r>
              <a:rPr lang="en-US" altLang="zh-CN" sz="2400" dirty="0"/>
              <a:t>Where:</a:t>
            </a:r>
          </a:p>
          <a:p>
            <a:pPr algn="ctr"/>
            <a:endParaRPr lang="en-US" altLang="zh-CN" sz="2400" dirty="0"/>
          </a:p>
          <a:p>
            <a:r>
              <a:rPr lang="en-US" altLang="zh-CN" sz="2400" dirty="0"/>
              <a:t>γ is a constant that is chosen with reference to α. Like α it can be chosen through the </a:t>
            </a:r>
            <a:r>
              <a:rPr lang="en-US" altLang="zh-CN" sz="2400" dirty="0" err="1"/>
              <a:t>Levenberg</a:t>
            </a:r>
            <a:r>
              <a:rPr lang="en-US" altLang="zh-CN" sz="2400" dirty="0"/>
              <a:t>–Marquardt algorithm.</a:t>
            </a:r>
          </a:p>
          <a:p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147367" y="63136"/>
            <a:ext cx="971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Double </a:t>
            </a:r>
            <a:r>
              <a:rPr lang="en-US" altLang="zh-CN" sz="5400" b="1" dirty="0">
                <a:solidFill>
                  <a:srgbClr val="7CBBB9"/>
                </a:solidFill>
                <a:latin typeface="Gotham Rounded Medium" panose="02000000000000000000" pitchFamily="50" charset="0"/>
              </a:rPr>
              <a:t>Exponential 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9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8864" y="1272504"/>
            <a:ext cx="107576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If your data shows a trend and seasonality, use triple exponential smoothing. In addition to the equations for single and double smoothing, a third equation is used to handle the seasonality aspect</a:t>
            </a:r>
            <a:r>
              <a:rPr lang="en-US" altLang="zh-CN" sz="2800" dirty="0" smtClean="0"/>
              <a:t>:</a:t>
            </a:r>
          </a:p>
          <a:p>
            <a:pPr algn="just"/>
            <a:endParaRPr lang="en-US" altLang="zh-CN" sz="2800" dirty="0" smtClean="0"/>
          </a:p>
          <a:p>
            <a:pPr algn="ctr"/>
            <a:r>
              <a:rPr lang="en-US" altLang="zh-CN" sz="3200" dirty="0"/>
              <a:t>It = </a:t>
            </a:r>
            <a:r>
              <a:rPr lang="el-GR" altLang="zh-CN" sz="3200" dirty="0"/>
              <a:t>Β </a:t>
            </a:r>
            <a:r>
              <a:rPr lang="en-US" altLang="zh-CN" sz="3200" dirty="0" err="1"/>
              <a:t>yt</a:t>
            </a:r>
            <a:r>
              <a:rPr lang="en-US" altLang="zh-CN" sz="3200" dirty="0"/>
              <a:t>/St + (1-</a:t>
            </a:r>
            <a:r>
              <a:rPr lang="el-GR" altLang="zh-CN" sz="3200" dirty="0"/>
              <a:t>Β)</a:t>
            </a:r>
            <a:r>
              <a:rPr lang="en-US" altLang="zh-CN" sz="3200" dirty="0" err="1"/>
              <a:t>It-L+m</a:t>
            </a:r>
            <a:endParaRPr lang="en-US" altLang="zh-CN" sz="3200" dirty="0"/>
          </a:p>
          <a:p>
            <a:r>
              <a:rPr lang="en-US" altLang="zh-CN" sz="2400" dirty="0"/>
              <a:t>Where:</a:t>
            </a:r>
          </a:p>
          <a:p>
            <a:r>
              <a:rPr lang="en-US" altLang="zh-CN" sz="2400" dirty="0" smtClean="0"/>
              <a:t>y </a:t>
            </a:r>
            <a:r>
              <a:rPr lang="en-US" altLang="zh-CN" sz="2400" dirty="0"/>
              <a:t>= observation,</a:t>
            </a:r>
          </a:p>
          <a:p>
            <a:r>
              <a:rPr lang="en-US" altLang="zh-CN" sz="2400" dirty="0"/>
              <a:t>S = smoothed observation,</a:t>
            </a:r>
          </a:p>
          <a:p>
            <a:r>
              <a:rPr lang="en-US" altLang="zh-CN" sz="2400" dirty="0"/>
              <a:t>b = trend factor,</a:t>
            </a:r>
          </a:p>
          <a:p>
            <a:r>
              <a:rPr lang="en-US" altLang="zh-CN" sz="2400" dirty="0"/>
              <a:t>I = seasonal index,</a:t>
            </a:r>
          </a:p>
          <a:p>
            <a:r>
              <a:rPr lang="en-US" altLang="zh-CN" sz="2400" dirty="0"/>
              <a:t>F = forecast m periods ahead,</a:t>
            </a:r>
          </a:p>
          <a:p>
            <a:r>
              <a:rPr lang="en-US" altLang="zh-CN" sz="2400" dirty="0"/>
              <a:t>t = time period.</a:t>
            </a:r>
          </a:p>
          <a:p>
            <a:r>
              <a:rPr lang="en-US" altLang="zh-CN" sz="2400" dirty="0"/>
              <a:t>Like α and γ, the optimal Β minimizes the MSE.</a:t>
            </a:r>
          </a:p>
        </p:txBody>
      </p:sp>
      <p:sp>
        <p:nvSpPr>
          <p:cNvPr id="3" name="矩形 2"/>
          <p:cNvSpPr/>
          <p:nvPr/>
        </p:nvSpPr>
        <p:spPr>
          <a:xfrm>
            <a:off x="1781548" y="349174"/>
            <a:ext cx="8966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Triple </a:t>
            </a:r>
            <a:r>
              <a:rPr lang="en-US" altLang="zh-CN" sz="5400" b="1" dirty="0">
                <a:solidFill>
                  <a:srgbClr val="7CBBB9"/>
                </a:solidFill>
                <a:latin typeface="Gotham Rounded Medium" panose="02000000000000000000" pitchFamily="50" charset="0"/>
              </a:rPr>
              <a:t>Exponential Smoothing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2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668" y="2898078"/>
            <a:ext cx="12079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009999"/>
                </a:solidFill>
                <a:latin typeface="Gotham Rounded Medium" panose="02000000000000000000" pitchFamily="50" charset="0"/>
              </a:rPr>
              <a:t>Let’s try Exponential Smoothing in Excel</a:t>
            </a:r>
            <a:endParaRPr lang="zh-CN" altLang="en-US" sz="54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7083" y="2734792"/>
            <a:ext cx="34818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Thank you!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41" y="1622730"/>
            <a:ext cx="105875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/>
              <a:t>Exponential smoothing is a rule of thumb technique for smoothing </a:t>
            </a:r>
            <a:r>
              <a:rPr lang="en-US" altLang="zh-CN" sz="2800" b="1" dirty="0" smtClean="0">
                <a:solidFill>
                  <a:srgbClr val="009999"/>
                </a:solidFill>
              </a:rPr>
              <a:t>time series data </a:t>
            </a:r>
            <a:r>
              <a:rPr lang="en-US" altLang="zh-CN" sz="2800" dirty="0" smtClean="0"/>
              <a:t>using the exponential window function. </a:t>
            </a:r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800" dirty="0" smtClean="0"/>
              <a:t>It is an easily learned and easily applied procedure for making some determination based on prior assumptions by the user, such as seasonality. Exponential smoothing is often used for analysis of time-series data.</a:t>
            </a:r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800" dirty="0"/>
              <a:t>Exponential smoothing is actually a way of “smoothing” out the data by </a:t>
            </a:r>
            <a:r>
              <a:rPr lang="en-US" altLang="zh-CN" sz="2800" b="1" dirty="0">
                <a:solidFill>
                  <a:srgbClr val="009999"/>
                </a:solidFill>
              </a:rPr>
              <a:t>eliminating much of the “noise” </a:t>
            </a:r>
            <a:r>
              <a:rPr lang="en-US" altLang="zh-CN" sz="2800" dirty="0"/>
              <a:t>(random effects).</a:t>
            </a:r>
          </a:p>
          <a:p>
            <a:pPr algn="just"/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93577" y="487572"/>
            <a:ext cx="97722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What is Exponential 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1210" y="1239452"/>
            <a:ext cx="105364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Exponential smoothing of </a:t>
            </a:r>
            <a:r>
              <a:rPr lang="en-US" altLang="zh-CN" sz="2800" b="1" dirty="0">
                <a:solidFill>
                  <a:srgbClr val="009999"/>
                </a:solidFill>
              </a:rPr>
              <a:t>time series data</a:t>
            </a:r>
            <a:r>
              <a:rPr lang="en-US" altLang="zh-CN" sz="2800" dirty="0">
                <a:solidFill>
                  <a:srgbClr val="009999"/>
                </a:solidFill>
              </a:rPr>
              <a:t> </a:t>
            </a:r>
            <a:r>
              <a:rPr lang="en-US" altLang="zh-CN" sz="2800" dirty="0"/>
              <a:t>assigns exponentially decreasing weights for newest to oldest observations. In other words, </a:t>
            </a:r>
            <a:r>
              <a:rPr lang="en-US" altLang="zh-CN" sz="2800" b="1" dirty="0">
                <a:solidFill>
                  <a:srgbClr val="009999"/>
                </a:solidFill>
              </a:rPr>
              <a:t>the older </a:t>
            </a:r>
            <a:r>
              <a:rPr lang="en-US" altLang="zh-CN" sz="2800" dirty="0"/>
              <a:t>the data</a:t>
            </a:r>
            <a:r>
              <a:rPr lang="en-US" altLang="zh-CN" sz="2800" dirty="0">
                <a:solidFill>
                  <a:srgbClr val="009999"/>
                </a:solidFill>
              </a:rPr>
              <a:t>, </a:t>
            </a:r>
            <a:r>
              <a:rPr lang="en-US" altLang="zh-CN" sz="2800" b="1" dirty="0">
                <a:solidFill>
                  <a:srgbClr val="009999"/>
                </a:solidFill>
              </a:rPr>
              <a:t>the less priority </a:t>
            </a:r>
            <a:r>
              <a:rPr lang="en-US" altLang="zh-CN" sz="2800" dirty="0"/>
              <a:t>(“weight”) the data is given; </a:t>
            </a:r>
            <a:r>
              <a:rPr lang="en-US" altLang="zh-CN" sz="2800" b="1" dirty="0">
                <a:solidFill>
                  <a:srgbClr val="009999"/>
                </a:solidFill>
              </a:rPr>
              <a:t>newer data </a:t>
            </a:r>
            <a:r>
              <a:rPr lang="en-US" altLang="zh-CN" sz="2800" dirty="0"/>
              <a:t>is seen as more relevant and is assigned </a:t>
            </a:r>
            <a:r>
              <a:rPr lang="en-US" altLang="zh-CN" sz="2800" b="1" dirty="0">
                <a:solidFill>
                  <a:srgbClr val="009999"/>
                </a:solidFill>
              </a:rPr>
              <a:t>more weight.</a:t>
            </a:r>
            <a:r>
              <a:rPr lang="en-US" altLang="zh-CN" sz="2800" b="1" dirty="0">
                <a:solidFill>
                  <a:srgbClr val="7CBBB9"/>
                </a:solidFill>
              </a:rPr>
              <a:t> </a:t>
            </a:r>
            <a:endParaRPr lang="en-US" altLang="zh-CN" sz="2800" b="1" dirty="0" smtClean="0">
              <a:solidFill>
                <a:srgbClr val="7CBBB9"/>
              </a:solidFill>
            </a:endParaRPr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800" dirty="0" smtClean="0"/>
              <a:t>Smoothing </a:t>
            </a:r>
            <a:r>
              <a:rPr lang="en-US" altLang="zh-CN" sz="2800" dirty="0"/>
              <a:t>parameters (smoothing constants)— usually denoted by α— determine the weights for observations.</a:t>
            </a:r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800" dirty="0"/>
              <a:t>Exponential smoothing is usually used to make </a:t>
            </a:r>
            <a:r>
              <a:rPr lang="en-US" altLang="zh-CN" sz="2800" b="1" dirty="0">
                <a:solidFill>
                  <a:srgbClr val="009999"/>
                </a:solidFill>
              </a:rPr>
              <a:t>short term</a:t>
            </a:r>
            <a:r>
              <a:rPr lang="en-US" altLang="zh-CN" sz="2800" dirty="0">
                <a:solidFill>
                  <a:srgbClr val="009999"/>
                </a:solidFill>
              </a:rPr>
              <a:t> </a:t>
            </a:r>
            <a:r>
              <a:rPr lang="en-US" altLang="zh-CN" sz="2800" b="1" dirty="0">
                <a:solidFill>
                  <a:srgbClr val="009999"/>
                </a:solidFill>
              </a:rPr>
              <a:t>forecasts</a:t>
            </a:r>
            <a:r>
              <a:rPr lang="en-US" altLang="zh-CN" sz="2800" dirty="0"/>
              <a:t>, as longer term forecasts using this technique can be quite unreliable.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93577" y="316122"/>
            <a:ext cx="97722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What is Exponential 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9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2592" y="1428490"/>
            <a:ext cx="10536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9999"/>
                </a:solidFill>
              </a:rPr>
              <a:t>Simple (single) exponential smoothing</a:t>
            </a:r>
            <a:r>
              <a:rPr lang="en-US" altLang="zh-CN" sz="2800" b="1" dirty="0"/>
              <a:t> </a:t>
            </a:r>
            <a:r>
              <a:rPr lang="en-US" altLang="zh-CN" sz="2800" dirty="0"/>
              <a:t>uses a weighted moving average with exponentially decreasing weights</a:t>
            </a:r>
            <a:r>
              <a:rPr lang="en-US" altLang="zh-CN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/>
              <a:t>Holt’s trend-corrected </a:t>
            </a:r>
            <a:r>
              <a:rPr lang="en-US" altLang="zh-CN" sz="2800" b="1" dirty="0">
                <a:solidFill>
                  <a:srgbClr val="009999"/>
                </a:solidFill>
              </a:rPr>
              <a:t>double exponential smoothing</a:t>
            </a:r>
            <a:r>
              <a:rPr lang="en-US" altLang="zh-CN" sz="2800" dirty="0">
                <a:solidFill>
                  <a:srgbClr val="009999"/>
                </a:solidFill>
              </a:rPr>
              <a:t> </a:t>
            </a:r>
            <a:r>
              <a:rPr lang="en-US" altLang="zh-CN" sz="2800" dirty="0"/>
              <a:t>is usually </a:t>
            </a:r>
            <a:r>
              <a:rPr lang="en-US" altLang="zh-CN" sz="2800" b="1" dirty="0">
                <a:solidFill>
                  <a:srgbClr val="009999"/>
                </a:solidFill>
              </a:rPr>
              <a:t>more reliable </a:t>
            </a:r>
            <a:r>
              <a:rPr lang="en-US" altLang="zh-CN" sz="2800" dirty="0"/>
              <a:t>for handling data that shows trends, compared to the single procedure</a:t>
            </a:r>
            <a:r>
              <a:rPr lang="en-US" altLang="zh-CN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9999"/>
                </a:solidFill>
              </a:rPr>
              <a:t>Triple </a:t>
            </a:r>
            <a:r>
              <a:rPr lang="en-US" altLang="zh-CN" sz="2800" b="1" dirty="0">
                <a:solidFill>
                  <a:srgbClr val="009999"/>
                </a:solidFill>
              </a:rPr>
              <a:t>exponential smoothing</a:t>
            </a:r>
            <a:r>
              <a:rPr lang="en-US" altLang="zh-CN" sz="2800" dirty="0"/>
              <a:t> (also called the Multiplicative Holt-Winters) is </a:t>
            </a:r>
            <a:r>
              <a:rPr lang="en-US" altLang="zh-CN" sz="2800" b="1" dirty="0">
                <a:solidFill>
                  <a:srgbClr val="009999"/>
                </a:solidFill>
              </a:rPr>
              <a:t>usually more reliable</a:t>
            </a:r>
            <a:r>
              <a:rPr lang="en-US" altLang="zh-CN" sz="2800" dirty="0"/>
              <a:t> for parabolic trends or data that shows trends and seasonality..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906741" y="214522"/>
            <a:ext cx="7350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Exponential 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0920" y="824349"/>
            <a:ext cx="9368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Single Exponential 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3094" y="2414018"/>
            <a:ext cx="95960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forecast value is a weighted average of all the available previous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weights decline geometrically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Gives more weight to recent observations</a:t>
            </a:r>
          </a:p>
          <a:p>
            <a:pPr algn="just"/>
            <a:endParaRPr lang="en-US" altLang="zh-CN" sz="2800" dirty="0"/>
          </a:p>
          <a:p>
            <a:pPr algn="just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187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41146" y="921660"/>
            <a:ext cx="71112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α</a:t>
            </a:r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 : smoothing constant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3094" y="2414018"/>
            <a:ext cx="95960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weight of the most recent observation is assigned by multiplying the observed value by </a:t>
            </a:r>
            <a:r>
              <a:rPr lang="el-GR" altLang="zh-CN" sz="2800" dirty="0" smtClean="0"/>
              <a:t>α</a:t>
            </a:r>
            <a:endParaRPr lang="en-US" altLang="zh-C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next most recent observation is (1- </a:t>
            </a:r>
            <a:r>
              <a:rPr lang="el-GR" altLang="zh-CN" sz="2800" dirty="0" smtClean="0"/>
              <a:t>α</a:t>
            </a:r>
            <a:r>
              <a:rPr lang="en-US" altLang="zh-CN" sz="2800" dirty="0" smtClean="0"/>
              <a:t>) </a:t>
            </a:r>
            <a:r>
              <a:rPr lang="el-GR" altLang="zh-CN" sz="2800" dirty="0" smtClean="0"/>
              <a:t>α</a:t>
            </a:r>
            <a:endParaRPr lang="en-US" altLang="zh-C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next observation by ((1-</a:t>
            </a:r>
            <a:r>
              <a:rPr lang="el-GR" altLang="zh-CN" sz="2800" dirty="0" smtClean="0"/>
              <a:t> α</a:t>
            </a:r>
            <a:r>
              <a:rPr lang="en-US" altLang="zh-CN" sz="2800" dirty="0" smtClean="0"/>
              <a:t>)^2 )</a:t>
            </a:r>
            <a:r>
              <a:rPr lang="el-GR" altLang="zh-CN" sz="2800" dirty="0" smtClean="0"/>
              <a:t>α</a:t>
            </a:r>
            <a:endParaRPr lang="en-US" altLang="zh-CN" sz="2800" dirty="0"/>
          </a:p>
          <a:p>
            <a:pPr algn="just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53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4791" y="808020"/>
            <a:ext cx="71112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α</a:t>
            </a:r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 : smoothing constant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5122" y="1907832"/>
            <a:ext cx="1040917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 smtClean="0"/>
              <a:t>The weighting factor is </a:t>
            </a:r>
            <a:r>
              <a:rPr lang="el-GR" altLang="zh-CN" sz="3200" b="1" dirty="0" smtClean="0"/>
              <a:t>α</a:t>
            </a:r>
            <a:endParaRPr lang="en-US" altLang="zh-CN" sz="32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Subjectively chosen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Range from 0 to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Smaller </a:t>
            </a:r>
            <a:r>
              <a:rPr lang="el-GR" altLang="zh-CN" sz="2800" dirty="0" smtClean="0"/>
              <a:t>α</a:t>
            </a:r>
            <a:r>
              <a:rPr lang="en-US" altLang="zh-CN" sz="2800" dirty="0" smtClean="0"/>
              <a:t> gives more smoothing, larger </a:t>
            </a:r>
            <a:r>
              <a:rPr lang="el-GR" altLang="zh-CN" sz="2800" dirty="0" smtClean="0"/>
              <a:t>α</a:t>
            </a:r>
            <a:r>
              <a:rPr lang="en-US" altLang="zh-CN" sz="2800" dirty="0" smtClean="0"/>
              <a:t> gives less smoothing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algn="just"/>
            <a:r>
              <a:rPr lang="en-US" altLang="zh-CN" sz="2800" b="1" dirty="0" smtClean="0"/>
              <a:t>The weight is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Close to 0 for smoothing out unwanted cyclical and irregular 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Close to 1 for forecasting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35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5857" y="1105880"/>
            <a:ext cx="107576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The basic formula is</a:t>
            </a:r>
            <a:r>
              <a:rPr lang="en-US" altLang="zh-CN" sz="2800" dirty="0" smtClean="0"/>
              <a:t>: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3200" dirty="0"/>
              <a:t>St = αyt-1 + (1 – α) </a:t>
            </a:r>
            <a:r>
              <a:rPr lang="en-US" altLang="zh-CN" sz="3200" dirty="0" smtClean="0"/>
              <a:t>St-1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Where:</a:t>
            </a:r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400" dirty="0"/>
              <a:t>α = the smoothing constant, a value </a:t>
            </a:r>
            <a:r>
              <a:rPr lang="en-US" altLang="zh-CN" sz="2400" b="1" dirty="0">
                <a:solidFill>
                  <a:srgbClr val="009999"/>
                </a:solidFill>
              </a:rPr>
              <a:t>from 0 to 1</a:t>
            </a:r>
            <a:r>
              <a:rPr lang="en-US" altLang="zh-CN" sz="2400" dirty="0"/>
              <a:t>. When α is close to </a:t>
            </a:r>
            <a:r>
              <a:rPr lang="en-US" altLang="zh-CN" sz="2400" b="1" dirty="0">
                <a:solidFill>
                  <a:srgbClr val="009999"/>
                </a:solidFill>
              </a:rPr>
              <a:t>zero</a:t>
            </a:r>
            <a:r>
              <a:rPr lang="en-US" altLang="zh-CN" sz="2400" dirty="0"/>
              <a:t>, smoothing happens </a:t>
            </a:r>
            <a:r>
              <a:rPr lang="en-US" altLang="zh-CN" sz="2400" b="1" dirty="0">
                <a:solidFill>
                  <a:srgbClr val="009999"/>
                </a:solidFill>
              </a:rPr>
              <a:t>more slowly</a:t>
            </a:r>
            <a:r>
              <a:rPr lang="en-US" altLang="zh-CN" sz="2400" dirty="0"/>
              <a:t>. Following this, the best value for α is the one that results in the smallest mean squared error (MSE). Various ways exist to do this, but a popular method is the </a:t>
            </a:r>
            <a:r>
              <a:rPr lang="en-US" altLang="zh-CN" sz="2400" dirty="0" err="1"/>
              <a:t>Levenberg</a:t>
            </a:r>
            <a:r>
              <a:rPr lang="en-US" altLang="zh-CN" sz="2400" dirty="0"/>
              <a:t>–Marquardt algorithm.</a:t>
            </a:r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t </a:t>
            </a:r>
            <a:r>
              <a:rPr lang="en-US" altLang="zh-CN" sz="2400" dirty="0"/>
              <a:t>= time period.</a:t>
            </a:r>
          </a:p>
          <a:p>
            <a:pPr algn="just"/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411143" y="9961"/>
            <a:ext cx="9567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Simple Exponential </a:t>
            </a:r>
            <a:r>
              <a:rPr lang="en-US" altLang="zh-CN" sz="5400" b="1" dirty="0">
                <a:solidFill>
                  <a:srgbClr val="7CBBB9"/>
                </a:solidFill>
                <a:latin typeface="Gotham Rounded Medium" panose="02000000000000000000" pitchFamily="50" charset="0"/>
              </a:rPr>
              <a:t>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0" y="1263137"/>
            <a:ext cx="107576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Many </a:t>
            </a:r>
            <a:r>
              <a:rPr lang="en-US" altLang="zh-CN" sz="2800" b="1" dirty="0">
                <a:solidFill>
                  <a:srgbClr val="009999"/>
                </a:solidFill>
              </a:rPr>
              <a:t>alternative formulas </a:t>
            </a:r>
            <a:r>
              <a:rPr lang="en-US" altLang="zh-CN" sz="2800" dirty="0"/>
              <a:t>exist. For example, </a:t>
            </a:r>
            <a:r>
              <a:rPr lang="en-US" altLang="zh-CN" sz="2800" b="1" dirty="0">
                <a:solidFill>
                  <a:srgbClr val="009999"/>
                </a:solidFill>
              </a:rPr>
              <a:t>Roberts (1959) </a:t>
            </a:r>
            <a:r>
              <a:rPr lang="en-US" altLang="zh-CN" sz="2800" dirty="0"/>
              <a:t>replaced yt-1 with the current observation, </a:t>
            </a:r>
            <a:r>
              <a:rPr lang="en-US" altLang="zh-CN" sz="2800" dirty="0" err="1"/>
              <a:t>yt</a:t>
            </a:r>
            <a:r>
              <a:rPr lang="en-US" altLang="zh-CN" sz="2800" dirty="0"/>
              <a:t>. Another formula uses the forecast for the previous period and current period</a:t>
            </a:r>
            <a:r>
              <a:rPr lang="en-US" altLang="zh-CN" sz="2800" dirty="0" smtClean="0"/>
              <a:t>:</a:t>
            </a:r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400" dirty="0"/>
              <a:t>Which formula to use is usually a moot point, as most exponential smoothing is performed using software. Whichever formula you use though, you’ll have to set </a:t>
            </a:r>
            <a:r>
              <a:rPr lang="en-US" altLang="zh-CN" sz="2400" b="1" dirty="0">
                <a:solidFill>
                  <a:srgbClr val="009999"/>
                </a:solidFill>
              </a:rPr>
              <a:t>an initial observation</a:t>
            </a:r>
            <a:r>
              <a:rPr lang="en-US" altLang="zh-CN" sz="2400" dirty="0"/>
              <a:t>. This is a judgment call. You could use </a:t>
            </a:r>
            <a:r>
              <a:rPr lang="en-US" altLang="zh-CN" sz="2400" b="1" dirty="0">
                <a:solidFill>
                  <a:srgbClr val="009999"/>
                </a:solidFill>
              </a:rPr>
              <a:t>an average of the first few observations</a:t>
            </a:r>
            <a:r>
              <a:rPr lang="en-US" altLang="zh-CN" sz="2400" dirty="0"/>
              <a:t>, or you could set the second smoothed value equal to </a:t>
            </a:r>
            <a:r>
              <a:rPr lang="en-US" altLang="zh-CN" sz="2400" b="1" dirty="0">
                <a:solidFill>
                  <a:srgbClr val="009999"/>
                </a:solidFill>
              </a:rPr>
              <a:t>the original observation value </a:t>
            </a:r>
            <a:r>
              <a:rPr lang="en-US" altLang="zh-CN" sz="2400" dirty="0"/>
              <a:t>to get the ball rolling.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1411143" y="9961"/>
            <a:ext cx="9567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7CBBB9"/>
                </a:solidFill>
                <a:latin typeface="Gotham Rounded Medium" panose="02000000000000000000" pitchFamily="50" charset="0"/>
              </a:rPr>
              <a:t>Simple Exponential </a:t>
            </a:r>
            <a:r>
              <a:rPr lang="en-US" altLang="zh-CN" sz="5400" b="1" dirty="0">
                <a:solidFill>
                  <a:srgbClr val="7CBBB9"/>
                </a:solidFill>
                <a:latin typeface="Gotham Rounded Medium" panose="02000000000000000000" pitchFamily="50" charset="0"/>
              </a:rPr>
              <a:t>Smoothing </a:t>
            </a:r>
            <a:endParaRPr lang="zh-CN" altLang="en-US" sz="5400" dirty="0">
              <a:solidFill>
                <a:srgbClr val="7CBBB9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95" y="2733964"/>
            <a:ext cx="6127471" cy="18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785</Words>
  <Application>Microsoft Office PowerPoint</Application>
  <PresentationFormat>宽屏</PresentationFormat>
  <Paragraphs>98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Gotham Rounded Medium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stella</dc:creator>
  <cp:lastModifiedBy>chen stella</cp:lastModifiedBy>
  <cp:revision>22</cp:revision>
  <dcterms:created xsi:type="dcterms:W3CDTF">2020-02-25T20:15:27Z</dcterms:created>
  <dcterms:modified xsi:type="dcterms:W3CDTF">2020-02-26T00:04:08Z</dcterms:modified>
</cp:coreProperties>
</file>