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9" r:id="rId10"/>
    <p:sldId id="264" r:id="rId11"/>
    <p:sldId id="266" r:id="rId12"/>
    <p:sldId id="267" r:id="rId13"/>
    <p:sldId id="268" r:id="rId14"/>
    <p:sldId id="270" r:id="rId15"/>
    <p:sldId id="275" r:id="rId16"/>
    <p:sldId id="273" r:id="rId17"/>
    <p:sldId id="272" r:id="rId18"/>
    <p:sldId id="276" r:id="rId19"/>
    <p:sldId id="274" r:id="rId20"/>
    <p:sldId id="279" r:id="rId21"/>
    <p:sldId id="280" r:id="rId22"/>
    <p:sldId id="281" r:id="rId23"/>
    <p:sldId id="283"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A.R.I.M.A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Sheet1!$B$2:$B$14</c:f>
              <c:numCache>
                <c:formatCode>General</c:formatCode>
                <c:ptCount val="13"/>
                <c:pt idx="0">
                  <c:v>20</c:v>
                </c:pt>
                <c:pt idx="1">
                  <c:v>25</c:v>
                </c:pt>
                <c:pt idx="2">
                  <c:v>30</c:v>
                </c:pt>
                <c:pt idx="3">
                  <c:v>25</c:v>
                </c:pt>
                <c:pt idx="4">
                  <c:v>35</c:v>
                </c:pt>
                <c:pt idx="5">
                  <c:v>45</c:v>
                </c:pt>
                <c:pt idx="6">
                  <c:v>35</c:v>
                </c:pt>
                <c:pt idx="7">
                  <c:v>55</c:v>
                </c:pt>
                <c:pt idx="8">
                  <c:v>75</c:v>
                </c:pt>
                <c:pt idx="9">
                  <c:v>55</c:v>
                </c:pt>
                <c:pt idx="10">
                  <c:v>80</c:v>
                </c:pt>
                <c:pt idx="11">
                  <c:v>105</c:v>
                </c:pt>
                <c:pt idx="12">
                  <c:v>130</c:v>
                </c:pt>
              </c:numCache>
            </c:numRef>
          </c:yVal>
          <c:smooth val="0"/>
          <c:extLst>
            <c:ext xmlns:c16="http://schemas.microsoft.com/office/drawing/2014/chart" uri="{C3380CC4-5D6E-409C-BE32-E72D297353CC}">
              <c16:uniqueId val="{00000000-CBFF-4F38-81B6-4CA4B88838B1}"/>
            </c:ext>
          </c:extLst>
        </c:ser>
        <c:dLbls>
          <c:showLegendKey val="0"/>
          <c:showVal val="0"/>
          <c:showCatName val="0"/>
          <c:showSerName val="0"/>
          <c:showPercent val="0"/>
          <c:showBubbleSize val="0"/>
        </c:dLbls>
        <c:axId val="593136544"/>
        <c:axId val="740265360"/>
      </c:scatterChart>
      <c:valAx>
        <c:axId val="59313654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0265360"/>
        <c:crosses val="autoZero"/>
        <c:crossBetween val="midCat"/>
      </c:valAx>
      <c:valAx>
        <c:axId val="740265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136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A.R.I.M.A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Sheet1!$B$2:$B$14</c:f>
              <c:numCache>
                <c:formatCode>General</c:formatCode>
                <c:ptCount val="13"/>
                <c:pt idx="0">
                  <c:v>20</c:v>
                </c:pt>
                <c:pt idx="1">
                  <c:v>25</c:v>
                </c:pt>
                <c:pt idx="2">
                  <c:v>30</c:v>
                </c:pt>
                <c:pt idx="3">
                  <c:v>25</c:v>
                </c:pt>
                <c:pt idx="4">
                  <c:v>35</c:v>
                </c:pt>
                <c:pt idx="5">
                  <c:v>45</c:v>
                </c:pt>
                <c:pt idx="6">
                  <c:v>35</c:v>
                </c:pt>
                <c:pt idx="7">
                  <c:v>55</c:v>
                </c:pt>
                <c:pt idx="8">
                  <c:v>75</c:v>
                </c:pt>
                <c:pt idx="9">
                  <c:v>55</c:v>
                </c:pt>
                <c:pt idx="10">
                  <c:v>80</c:v>
                </c:pt>
                <c:pt idx="11">
                  <c:v>105</c:v>
                </c:pt>
                <c:pt idx="12">
                  <c:v>130</c:v>
                </c:pt>
              </c:numCache>
            </c:numRef>
          </c:yVal>
          <c:smooth val="0"/>
          <c:extLst>
            <c:ext xmlns:c16="http://schemas.microsoft.com/office/drawing/2014/chart" uri="{C3380CC4-5D6E-409C-BE32-E72D297353CC}">
              <c16:uniqueId val="{00000000-E188-432E-A72B-A3631AD7222F}"/>
            </c:ext>
          </c:extLst>
        </c:ser>
        <c:dLbls>
          <c:showLegendKey val="0"/>
          <c:showVal val="0"/>
          <c:showCatName val="0"/>
          <c:showSerName val="0"/>
          <c:showPercent val="0"/>
          <c:showBubbleSize val="0"/>
        </c:dLbls>
        <c:axId val="593136544"/>
        <c:axId val="740265360"/>
      </c:scatterChart>
      <c:valAx>
        <c:axId val="59313654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0265360"/>
        <c:crosses val="autoZero"/>
        <c:crossBetween val="midCat"/>
      </c:valAx>
      <c:valAx>
        <c:axId val="740265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136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0.94261</cdr:x>
      <cdr:y>0.23053</cdr:y>
    </cdr:from>
    <cdr:to>
      <cdr:x>0.98325</cdr:x>
      <cdr:y>0.3002</cdr:y>
    </cdr:to>
    <cdr:sp macro="" textlink="">
      <cdr:nvSpPr>
        <cdr:cNvPr id="2" name="Oval 1">
          <a:extLst xmlns:a="http://schemas.openxmlformats.org/drawingml/2006/main">
            <a:ext uri="{FF2B5EF4-FFF2-40B4-BE49-F238E27FC236}">
              <a16:creationId xmlns:a16="http://schemas.microsoft.com/office/drawing/2014/main" id="{36406E2F-B8A5-489A-A578-3FB76F012CC0}"/>
            </a:ext>
          </a:extLst>
        </cdr:cNvPr>
        <cdr:cNvSpPr/>
      </cdr:nvSpPr>
      <cdr:spPr>
        <a:xfrm xmlns:a="http://schemas.openxmlformats.org/drawingml/2006/main">
          <a:off x="7207189" y="1057574"/>
          <a:ext cx="310718" cy="319596"/>
        </a:xfrm>
        <a:prstGeom xmlns:a="http://schemas.openxmlformats.org/drawingml/2006/main" prst="ellipse">
          <a:avLst/>
        </a:prstGeom>
      </cdr:spPr>
      <cdr:style>
        <a:lnRef xmlns:a="http://schemas.openxmlformats.org/drawingml/2006/main" idx="2">
          <a:schemeClr val="accent4">
            <a:shade val="50000"/>
          </a:schemeClr>
        </a:lnRef>
        <a:fillRef xmlns:a="http://schemas.openxmlformats.org/drawingml/2006/main" idx="1">
          <a:schemeClr val="accent4"/>
        </a:fillRef>
        <a:effectRef xmlns:a="http://schemas.openxmlformats.org/drawingml/2006/main" idx="0">
          <a:schemeClr val="accent4"/>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altLang="zh-CN" dirty="0"/>
            <a:t>?</a:t>
          </a:r>
          <a:endParaRPr lang="zh-CN" dirty="0"/>
        </a:p>
      </cdr:txBody>
    </cdr:sp>
  </cdr:relSizeAnchor>
</c:userShapes>
</file>

<file path=ppt/drawings/drawing2.xml><?xml version="1.0" encoding="utf-8"?>
<c:userShapes xmlns:c="http://schemas.openxmlformats.org/drawingml/2006/chart">
  <cdr:relSizeAnchor xmlns:cdr="http://schemas.openxmlformats.org/drawingml/2006/chartDrawing">
    <cdr:from>
      <cdr:x>0.90369</cdr:x>
      <cdr:y>0.43179</cdr:y>
    </cdr:from>
    <cdr:to>
      <cdr:x>0.91414</cdr:x>
      <cdr:y>0.44533</cdr:y>
    </cdr:to>
    <cdr:sp macro="" textlink="">
      <cdr:nvSpPr>
        <cdr:cNvPr id="2" name="Oval 1">
          <a:extLst xmlns:a="http://schemas.openxmlformats.org/drawingml/2006/main">
            <a:ext uri="{FF2B5EF4-FFF2-40B4-BE49-F238E27FC236}">
              <a16:creationId xmlns:a16="http://schemas.microsoft.com/office/drawing/2014/main" id="{F1F022A1-E58D-497B-BFBF-7A7DCAB8BD31}"/>
            </a:ext>
          </a:extLst>
        </cdr:cNvPr>
        <cdr:cNvSpPr/>
      </cdr:nvSpPr>
      <cdr:spPr>
        <a:xfrm xmlns:a="http://schemas.openxmlformats.org/drawingml/2006/main">
          <a:off x="6914226" y="1980852"/>
          <a:ext cx="79899" cy="62143"/>
        </a:xfrm>
        <a:prstGeom xmlns:a="http://schemas.openxmlformats.org/drawingml/2006/main" prst="ellipse">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0.90137</cdr:x>
      <cdr:y>0.15941</cdr:y>
    </cdr:from>
    <cdr:to>
      <cdr:x>0.91182</cdr:x>
      <cdr:y>0.17296</cdr:y>
    </cdr:to>
    <cdr:sp macro="" textlink="">
      <cdr:nvSpPr>
        <cdr:cNvPr id="3" name="Oval 2">
          <a:extLst xmlns:a="http://schemas.openxmlformats.org/drawingml/2006/main">
            <a:ext uri="{FF2B5EF4-FFF2-40B4-BE49-F238E27FC236}">
              <a16:creationId xmlns:a16="http://schemas.microsoft.com/office/drawing/2014/main" id="{8225B3A6-E758-4E30-B337-842155C9955D}"/>
            </a:ext>
          </a:extLst>
        </cdr:cNvPr>
        <cdr:cNvSpPr/>
      </cdr:nvSpPr>
      <cdr:spPr>
        <a:xfrm xmlns:a="http://schemas.openxmlformats.org/drawingml/2006/main">
          <a:off x="6896471" y="731321"/>
          <a:ext cx="79899" cy="62143"/>
        </a:xfrm>
        <a:prstGeom xmlns:a="http://schemas.openxmlformats.org/drawingml/2006/main" prst="ellipse">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D805-7F95-4407-93C3-5A755149701F}"/>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8ADAE0B-54E7-4EF9-88DC-55AD52960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DDCE085-D9F2-42A7-880D-85279A45DD35}"/>
              </a:ext>
            </a:extLst>
          </p:cNvPr>
          <p:cNvSpPr>
            <a:spLocks noGrp="1"/>
          </p:cNvSpPr>
          <p:nvPr>
            <p:ph type="dt" sz="half" idx="10"/>
          </p:nvPr>
        </p:nvSpPr>
        <p:spPr/>
        <p:txBody>
          <a:bodyPr/>
          <a:lstStyle/>
          <a:p>
            <a:fld id="{9373AD85-2BB1-4776-8516-345D188F0B6C}" type="datetimeFigureOut">
              <a:rPr lang="zh-CN" altLang="en-US" smtClean="0"/>
              <a:t>2020/2/25</a:t>
            </a:fld>
            <a:endParaRPr lang="zh-CN" altLang="en-US"/>
          </a:p>
        </p:txBody>
      </p:sp>
      <p:sp>
        <p:nvSpPr>
          <p:cNvPr id="5" name="Footer Placeholder 4">
            <a:extLst>
              <a:ext uri="{FF2B5EF4-FFF2-40B4-BE49-F238E27FC236}">
                <a16:creationId xmlns:a16="http://schemas.microsoft.com/office/drawing/2014/main" id="{276C46F5-DB2F-4F42-A47C-75DC4E6AC6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EA7BBBB-E725-40E1-BE0F-A5FEA582657F}"/>
              </a:ext>
            </a:extLst>
          </p:cNvPr>
          <p:cNvSpPr>
            <a:spLocks noGrp="1"/>
          </p:cNvSpPr>
          <p:nvPr>
            <p:ph type="sldNum" sz="quarter" idx="12"/>
          </p:nvPr>
        </p:nvSpPr>
        <p:spPr/>
        <p:txBody>
          <a:body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305747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1854-4E51-454B-9B82-A2446C54BC1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C3578B5-010C-4607-B319-893B6CC364C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EA51047-63E3-49B8-B361-467E611DC1FF}"/>
              </a:ext>
            </a:extLst>
          </p:cNvPr>
          <p:cNvSpPr>
            <a:spLocks noGrp="1"/>
          </p:cNvSpPr>
          <p:nvPr>
            <p:ph type="dt" sz="half" idx="10"/>
          </p:nvPr>
        </p:nvSpPr>
        <p:spPr/>
        <p:txBody>
          <a:bodyPr/>
          <a:lstStyle/>
          <a:p>
            <a:fld id="{9373AD85-2BB1-4776-8516-345D188F0B6C}" type="datetimeFigureOut">
              <a:rPr lang="zh-CN" altLang="en-US" smtClean="0"/>
              <a:t>2020/2/25</a:t>
            </a:fld>
            <a:endParaRPr lang="zh-CN" altLang="en-US"/>
          </a:p>
        </p:txBody>
      </p:sp>
      <p:sp>
        <p:nvSpPr>
          <p:cNvPr id="5" name="Footer Placeholder 4">
            <a:extLst>
              <a:ext uri="{FF2B5EF4-FFF2-40B4-BE49-F238E27FC236}">
                <a16:creationId xmlns:a16="http://schemas.microsoft.com/office/drawing/2014/main" id="{6C445100-426C-43C5-AB44-3A20A28A833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34C1912-A4BD-4917-AB41-ABE714F2BE2F}"/>
              </a:ext>
            </a:extLst>
          </p:cNvPr>
          <p:cNvSpPr>
            <a:spLocks noGrp="1"/>
          </p:cNvSpPr>
          <p:nvPr>
            <p:ph type="sldNum" sz="quarter" idx="12"/>
          </p:nvPr>
        </p:nvSpPr>
        <p:spPr/>
        <p:txBody>
          <a:body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297594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CF142-E8CF-4A6C-A8B4-9363690141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760EF81-B8DE-49DB-B226-420EAC32EA8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8598AB5-5A84-4F79-8953-A8D107F3C99E}"/>
              </a:ext>
            </a:extLst>
          </p:cNvPr>
          <p:cNvSpPr>
            <a:spLocks noGrp="1"/>
          </p:cNvSpPr>
          <p:nvPr>
            <p:ph type="dt" sz="half" idx="10"/>
          </p:nvPr>
        </p:nvSpPr>
        <p:spPr/>
        <p:txBody>
          <a:bodyPr/>
          <a:lstStyle/>
          <a:p>
            <a:fld id="{9373AD85-2BB1-4776-8516-345D188F0B6C}" type="datetimeFigureOut">
              <a:rPr lang="zh-CN" altLang="en-US" smtClean="0"/>
              <a:t>2020/2/25</a:t>
            </a:fld>
            <a:endParaRPr lang="zh-CN" altLang="en-US"/>
          </a:p>
        </p:txBody>
      </p:sp>
      <p:sp>
        <p:nvSpPr>
          <p:cNvPr id="5" name="Footer Placeholder 4">
            <a:extLst>
              <a:ext uri="{FF2B5EF4-FFF2-40B4-BE49-F238E27FC236}">
                <a16:creationId xmlns:a16="http://schemas.microsoft.com/office/drawing/2014/main" id="{972A96FE-A9FE-4678-B0BB-77BA744DE9A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E9F9611-0E61-49E3-AE69-769183EB1838}"/>
              </a:ext>
            </a:extLst>
          </p:cNvPr>
          <p:cNvSpPr>
            <a:spLocks noGrp="1"/>
          </p:cNvSpPr>
          <p:nvPr>
            <p:ph type="sldNum" sz="quarter" idx="12"/>
          </p:nvPr>
        </p:nvSpPr>
        <p:spPr/>
        <p:txBody>
          <a:body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230285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65BB-BA05-450C-BA92-180A157322A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C18792C-A195-4ADD-82E4-8FF79D3DBD8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D389260-9F11-4B8E-B3C1-6D23787499BB}"/>
              </a:ext>
            </a:extLst>
          </p:cNvPr>
          <p:cNvSpPr>
            <a:spLocks noGrp="1"/>
          </p:cNvSpPr>
          <p:nvPr>
            <p:ph type="dt" sz="half" idx="10"/>
          </p:nvPr>
        </p:nvSpPr>
        <p:spPr/>
        <p:txBody>
          <a:bodyPr/>
          <a:lstStyle/>
          <a:p>
            <a:fld id="{9373AD85-2BB1-4776-8516-345D188F0B6C}" type="datetimeFigureOut">
              <a:rPr lang="zh-CN" altLang="en-US" smtClean="0"/>
              <a:t>2020/2/25</a:t>
            </a:fld>
            <a:endParaRPr lang="zh-CN" altLang="en-US"/>
          </a:p>
        </p:txBody>
      </p:sp>
      <p:sp>
        <p:nvSpPr>
          <p:cNvPr id="5" name="Footer Placeholder 4">
            <a:extLst>
              <a:ext uri="{FF2B5EF4-FFF2-40B4-BE49-F238E27FC236}">
                <a16:creationId xmlns:a16="http://schemas.microsoft.com/office/drawing/2014/main" id="{72AE3472-FC47-492D-A3F7-0D1000A0D01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E900F4D-D41D-4EC6-9499-0115485396B8}"/>
              </a:ext>
            </a:extLst>
          </p:cNvPr>
          <p:cNvSpPr>
            <a:spLocks noGrp="1"/>
          </p:cNvSpPr>
          <p:nvPr>
            <p:ph type="sldNum" sz="quarter" idx="12"/>
          </p:nvPr>
        </p:nvSpPr>
        <p:spPr/>
        <p:txBody>
          <a:body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119422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1960-AAF6-492F-9DF5-C20E39D35EC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27DB849-7DA7-4149-8C40-48B18ABE4E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0FFC435B-77A2-4EE0-8F7F-DDC4FC5F829C}"/>
              </a:ext>
            </a:extLst>
          </p:cNvPr>
          <p:cNvSpPr>
            <a:spLocks noGrp="1"/>
          </p:cNvSpPr>
          <p:nvPr>
            <p:ph type="dt" sz="half" idx="10"/>
          </p:nvPr>
        </p:nvSpPr>
        <p:spPr/>
        <p:txBody>
          <a:bodyPr/>
          <a:lstStyle/>
          <a:p>
            <a:fld id="{9373AD85-2BB1-4776-8516-345D188F0B6C}" type="datetimeFigureOut">
              <a:rPr lang="zh-CN" altLang="en-US" smtClean="0"/>
              <a:t>2020/2/25</a:t>
            </a:fld>
            <a:endParaRPr lang="zh-CN" altLang="en-US"/>
          </a:p>
        </p:txBody>
      </p:sp>
      <p:sp>
        <p:nvSpPr>
          <p:cNvPr id="5" name="Footer Placeholder 4">
            <a:extLst>
              <a:ext uri="{FF2B5EF4-FFF2-40B4-BE49-F238E27FC236}">
                <a16:creationId xmlns:a16="http://schemas.microsoft.com/office/drawing/2014/main" id="{E7A116D3-C950-4BCC-AA97-DABE787ADDA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615845D-2FFA-44AE-AA8C-0D51DD2B632D}"/>
              </a:ext>
            </a:extLst>
          </p:cNvPr>
          <p:cNvSpPr>
            <a:spLocks noGrp="1"/>
          </p:cNvSpPr>
          <p:nvPr>
            <p:ph type="sldNum" sz="quarter" idx="12"/>
          </p:nvPr>
        </p:nvSpPr>
        <p:spPr/>
        <p:txBody>
          <a:body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149980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64A8-1AE3-4A35-98E4-C37BEF5D605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43CA114-02F1-44C6-B60F-24193685C876}"/>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BCD3A4B8-C78F-4352-9F3C-FAAC3C019B09}"/>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C93A30C-0C99-4234-8A52-3C798E7E6291}"/>
              </a:ext>
            </a:extLst>
          </p:cNvPr>
          <p:cNvSpPr>
            <a:spLocks noGrp="1"/>
          </p:cNvSpPr>
          <p:nvPr>
            <p:ph type="dt" sz="half" idx="10"/>
          </p:nvPr>
        </p:nvSpPr>
        <p:spPr/>
        <p:txBody>
          <a:bodyPr/>
          <a:lstStyle/>
          <a:p>
            <a:fld id="{9373AD85-2BB1-4776-8516-345D188F0B6C}" type="datetimeFigureOut">
              <a:rPr lang="zh-CN" altLang="en-US" smtClean="0"/>
              <a:t>2020/2/25</a:t>
            </a:fld>
            <a:endParaRPr lang="zh-CN" altLang="en-US"/>
          </a:p>
        </p:txBody>
      </p:sp>
      <p:sp>
        <p:nvSpPr>
          <p:cNvPr id="6" name="Footer Placeholder 5">
            <a:extLst>
              <a:ext uri="{FF2B5EF4-FFF2-40B4-BE49-F238E27FC236}">
                <a16:creationId xmlns:a16="http://schemas.microsoft.com/office/drawing/2014/main" id="{2057DBAF-C822-4B19-97C8-55AB2A808D8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5F40C6A-68FB-4DFC-BFBC-61D881F432EA}"/>
              </a:ext>
            </a:extLst>
          </p:cNvPr>
          <p:cNvSpPr>
            <a:spLocks noGrp="1"/>
          </p:cNvSpPr>
          <p:nvPr>
            <p:ph type="sldNum" sz="quarter" idx="12"/>
          </p:nvPr>
        </p:nvSpPr>
        <p:spPr/>
        <p:txBody>
          <a:body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29904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6741-E4EC-413A-B794-3938ACD31500}"/>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8DD5DEA-172F-4EDE-B32C-978844CCC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C3E1835D-E28C-49A3-BAF0-D5695E88F63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A830955-CAA6-4511-B4CE-3382D981E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A001E4F-4D65-4EAE-A7EF-6445619858E4}"/>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A27EB0D2-B1B7-49C0-8307-96450BC61A83}"/>
              </a:ext>
            </a:extLst>
          </p:cNvPr>
          <p:cNvSpPr>
            <a:spLocks noGrp="1"/>
          </p:cNvSpPr>
          <p:nvPr>
            <p:ph type="dt" sz="half" idx="10"/>
          </p:nvPr>
        </p:nvSpPr>
        <p:spPr/>
        <p:txBody>
          <a:bodyPr/>
          <a:lstStyle/>
          <a:p>
            <a:fld id="{9373AD85-2BB1-4776-8516-345D188F0B6C}" type="datetimeFigureOut">
              <a:rPr lang="zh-CN" altLang="en-US" smtClean="0"/>
              <a:t>2020/2/25</a:t>
            </a:fld>
            <a:endParaRPr lang="zh-CN" altLang="en-US"/>
          </a:p>
        </p:txBody>
      </p:sp>
      <p:sp>
        <p:nvSpPr>
          <p:cNvPr id="8" name="Footer Placeholder 7">
            <a:extLst>
              <a:ext uri="{FF2B5EF4-FFF2-40B4-BE49-F238E27FC236}">
                <a16:creationId xmlns:a16="http://schemas.microsoft.com/office/drawing/2014/main" id="{D66E7E39-DBCF-47B5-9B09-0E83E0672494}"/>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B3AE45A-2553-4216-B8E6-0AFB273659FD}"/>
              </a:ext>
            </a:extLst>
          </p:cNvPr>
          <p:cNvSpPr>
            <a:spLocks noGrp="1"/>
          </p:cNvSpPr>
          <p:nvPr>
            <p:ph type="sldNum" sz="quarter" idx="12"/>
          </p:nvPr>
        </p:nvSpPr>
        <p:spPr/>
        <p:txBody>
          <a:body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276868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1F56-D199-4608-A5C5-CCFA2E382F4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48D5BC63-AD44-4948-9AA9-F2F674914EE3}"/>
              </a:ext>
            </a:extLst>
          </p:cNvPr>
          <p:cNvSpPr>
            <a:spLocks noGrp="1"/>
          </p:cNvSpPr>
          <p:nvPr>
            <p:ph type="dt" sz="half" idx="10"/>
          </p:nvPr>
        </p:nvSpPr>
        <p:spPr/>
        <p:txBody>
          <a:bodyPr/>
          <a:lstStyle/>
          <a:p>
            <a:fld id="{9373AD85-2BB1-4776-8516-345D188F0B6C}" type="datetimeFigureOut">
              <a:rPr lang="zh-CN" altLang="en-US" smtClean="0"/>
              <a:t>2020/2/25</a:t>
            </a:fld>
            <a:endParaRPr lang="zh-CN" altLang="en-US"/>
          </a:p>
        </p:txBody>
      </p:sp>
      <p:sp>
        <p:nvSpPr>
          <p:cNvPr id="4" name="Footer Placeholder 3">
            <a:extLst>
              <a:ext uri="{FF2B5EF4-FFF2-40B4-BE49-F238E27FC236}">
                <a16:creationId xmlns:a16="http://schemas.microsoft.com/office/drawing/2014/main" id="{353DD0CC-C9C9-4E39-A7AF-DF4C0E1F1804}"/>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58C966D-800D-47E6-B283-E6D9B7A1655B}"/>
              </a:ext>
            </a:extLst>
          </p:cNvPr>
          <p:cNvSpPr>
            <a:spLocks noGrp="1"/>
          </p:cNvSpPr>
          <p:nvPr>
            <p:ph type="sldNum" sz="quarter" idx="12"/>
          </p:nvPr>
        </p:nvSpPr>
        <p:spPr/>
        <p:txBody>
          <a:body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265533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63C3A-4771-47FA-AA7E-185EC18C6D0A}"/>
              </a:ext>
            </a:extLst>
          </p:cNvPr>
          <p:cNvSpPr>
            <a:spLocks noGrp="1"/>
          </p:cNvSpPr>
          <p:nvPr>
            <p:ph type="dt" sz="half" idx="10"/>
          </p:nvPr>
        </p:nvSpPr>
        <p:spPr/>
        <p:txBody>
          <a:bodyPr/>
          <a:lstStyle/>
          <a:p>
            <a:fld id="{9373AD85-2BB1-4776-8516-345D188F0B6C}" type="datetimeFigureOut">
              <a:rPr lang="zh-CN" altLang="en-US" smtClean="0"/>
              <a:t>2020/2/25</a:t>
            </a:fld>
            <a:endParaRPr lang="zh-CN" altLang="en-US"/>
          </a:p>
        </p:txBody>
      </p:sp>
      <p:sp>
        <p:nvSpPr>
          <p:cNvPr id="3" name="Footer Placeholder 2">
            <a:extLst>
              <a:ext uri="{FF2B5EF4-FFF2-40B4-BE49-F238E27FC236}">
                <a16:creationId xmlns:a16="http://schemas.microsoft.com/office/drawing/2014/main" id="{11122092-1C3C-4D8A-BE6F-7CD4C74D262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34C8F16-2AD8-4293-91C8-6C2314C32B60}"/>
              </a:ext>
            </a:extLst>
          </p:cNvPr>
          <p:cNvSpPr>
            <a:spLocks noGrp="1"/>
          </p:cNvSpPr>
          <p:nvPr>
            <p:ph type="sldNum" sz="quarter" idx="12"/>
          </p:nvPr>
        </p:nvSpPr>
        <p:spPr/>
        <p:txBody>
          <a:body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132252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1A77-F249-4375-B7C2-1DBF7A9BB02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7927E71-E533-49E1-A4F2-3629808A8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AFE603B-97AC-439C-B3EF-87A2E34BA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8961977-AF32-4D67-BCC2-D2D05B30684B}"/>
              </a:ext>
            </a:extLst>
          </p:cNvPr>
          <p:cNvSpPr>
            <a:spLocks noGrp="1"/>
          </p:cNvSpPr>
          <p:nvPr>
            <p:ph type="dt" sz="half" idx="10"/>
          </p:nvPr>
        </p:nvSpPr>
        <p:spPr/>
        <p:txBody>
          <a:bodyPr/>
          <a:lstStyle/>
          <a:p>
            <a:fld id="{9373AD85-2BB1-4776-8516-345D188F0B6C}" type="datetimeFigureOut">
              <a:rPr lang="zh-CN" altLang="en-US" smtClean="0"/>
              <a:t>2020/2/25</a:t>
            </a:fld>
            <a:endParaRPr lang="zh-CN" altLang="en-US"/>
          </a:p>
        </p:txBody>
      </p:sp>
      <p:sp>
        <p:nvSpPr>
          <p:cNvPr id="6" name="Footer Placeholder 5">
            <a:extLst>
              <a:ext uri="{FF2B5EF4-FFF2-40B4-BE49-F238E27FC236}">
                <a16:creationId xmlns:a16="http://schemas.microsoft.com/office/drawing/2014/main" id="{A3124E7A-9896-40B4-957A-7516CA114FA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E69F288-56D8-4474-8BD0-2BCE2A4F7A85}"/>
              </a:ext>
            </a:extLst>
          </p:cNvPr>
          <p:cNvSpPr>
            <a:spLocks noGrp="1"/>
          </p:cNvSpPr>
          <p:nvPr>
            <p:ph type="sldNum" sz="quarter" idx="12"/>
          </p:nvPr>
        </p:nvSpPr>
        <p:spPr/>
        <p:txBody>
          <a:body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43431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8CA7-F7BE-4F1B-A7A2-79FD220878A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9E9096CC-EBF6-46AF-B311-D66CFB70B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ADBED50C-779E-479F-90F1-2BB950AE7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389B7BC-DD4E-491B-BD90-1A9417A92F5B}"/>
              </a:ext>
            </a:extLst>
          </p:cNvPr>
          <p:cNvSpPr>
            <a:spLocks noGrp="1"/>
          </p:cNvSpPr>
          <p:nvPr>
            <p:ph type="dt" sz="half" idx="10"/>
          </p:nvPr>
        </p:nvSpPr>
        <p:spPr/>
        <p:txBody>
          <a:bodyPr/>
          <a:lstStyle/>
          <a:p>
            <a:fld id="{9373AD85-2BB1-4776-8516-345D188F0B6C}" type="datetimeFigureOut">
              <a:rPr lang="zh-CN" altLang="en-US" smtClean="0"/>
              <a:t>2020/2/25</a:t>
            </a:fld>
            <a:endParaRPr lang="zh-CN" altLang="en-US"/>
          </a:p>
        </p:txBody>
      </p:sp>
      <p:sp>
        <p:nvSpPr>
          <p:cNvPr id="6" name="Footer Placeholder 5">
            <a:extLst>
              <a:ext uri="{FF2B5EF4-FFF2-40B4-BE49-F238E27FC236}">
                <a16:creationId xmlns:a16="http://schemas.microsoft.com/office/drawing/2014/main" id="{5EA9B5BE-00CA-439B-ACBE-60396B7763B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A6E5A07-9639-4AEB-8A4F-FC478305E1E4}"/>
              </a:ext>
            </a:extLst>
          </p:cNvPr>
          <p:cNvSpPr>
            <a:spLocks noGrp="1"/>
          </p:cNvSpPr>
          <p:nvPr>
            <p:ph type="sldNum" sz="quarter" idx="12"/>
          </p:nvPr>
        </p:nvSpPr>
        <p:spPr/>
        <p:txBody>
          <a:body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340338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501494-507C-46DC-BB02-52557511D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9456B19-27E0-424E-943C-8282D30FCD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DD638B3-FB2A-4873-B403-54C002FC6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3AD85-2BB1-4776-8516-345D188F0B6C}" type="datetimeFigureOut">
              <a:rPr lang="zh-CN" altLang="en-US" smtClean="0"/>
              <a:t>2020/2/25</a:t>
            </a:fld>
            <a:endParaRPr lang="zh-CN" altLang="en-US"/>
          </a:p>
        </p:txBody>
      </p:sp>
      <p:sp>
        <p:nvSpPr>
          <p:cNvPr id="5" name="Footer Placeholder 4">
            <a:extLst>
              <a:ext uri="{FF2B5EF4-FFF2-40B4-BE49-F238E27FC236}">
                <a16:creationId xmlns:a16="http://schemas.microsoft.com/office/drawing/2014/main" id="{057A0677-A1DE-4C98-977C-CC713170FA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BB642435-AF0E-4928-A167-416C5F52F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2F100-B4E9-4781-BDE4-3C346194EDEC}" type="slidenum">
              <a:rPr lang="zh-CN" altLang="en-US" smtClean="0"/>
              <a:t>‹#›</a:t>
            </a:fld>
            <a:endParaRPr lang="zh-CN" altLang="en-US"/>
          </a:p>
        </p:txBody>
      </p:sp>
    </p:spTree>
    <p:extLst>
      <p:ext uri="{BB962C8B-B14F-4D97-AF65-F5344CB8AC3E}">
        <p14:creationId xmlns:p14="http://schemas.microsoft.com/office/powerpoint/2010/main" val="364565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038972-7B85-4D6C-8F10-A36F1AAD75D6}"/>
              </a:ext>
            </a:extLst>
          </p:cNvPr>
          <p:cNvSpPr txBox="1"/>
          <p:nvPr/>
        </p:nvSpPr>
        <p:spPr>
          <a:xfrm>
            <a:off x="3494842" y="2439970"/>
            <a:ext cx="5202315" cy="1169551"/>
          </a:xfrm>
          <a:prstGeom prst="rect">
            <a:avLst/>
          </a:prstGeom>
          <a:noFill/>
        </p:spPr>
        <p:txBody>
          <a:bodyPr wrap="square" rtlCol="0">
            <a:spAutoFit/>
          </a:bodyPr>
          <a:lstStyle/>
          <a:p>
            <a:pPr algn="ctr"/>
            <a:r>
              <a:rPr lang="en-US" altLang="zh-CN" sz="7000" b="1" dirty="0">
                <a:latin typeface="Arial" panose="020B0604020202020204" pitchFamily="34" charset="0"/>
                <a:cs typeface="Arial" panose="020B0604020202020204" pitchFamily="34" charset="0"/>
              </a:rPr>
              <a:t>A. R. I. M. A</a:t>
            </a:r>
            <a:endParaRPr lang="zh-CN" altLang="en-US" sz="7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4637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76F09A-2C3B-4926-9143-97D08B0486F5}"/>
              </a:ext>
            </a:extLst>
          </p:cNvPr>
          <p:cNvSpPr txBox="1"/>
          <p:nvPr/>
        </p:nvSpPr>
        <p:spPr>
          <a:xfrm>
            <a:off x="0" y="376232"/>
            <a:ext cx="12191999" cy="1015663"/>
          </a:xfrm>
          <a:prstGeom prst="rect">
            <a:avLst/>
          </a:prstGeom>
          <a:noFill/>
        </p:spPr>
        <p:txBody>
          <a:bodyPr wrap="square" rtlCol="0">
            <a:spAutoFit/>
          </a:bodyPr>
          <a:lstStyle/>
          <a:p>
            <a:pPr algn="ctr"/>
            <a:r>
              <a:rPr lang="en-US" altLang="zh-CN" sz="6000" b="1" dirty="0">
                <a:latin typeface="Arial" panose="020B0604020202020204" pitchFamily="34" charset="0"/>
                <a:cs typeface="Arial" panose="020B0604020202020204" pitchFamily="34" charset="0"/>
              </a:rPr>
              <a:t>Why do we need to </a:t>
            </a:r>
            <a:r>
              <a:rPr lang="en-US" altLang="zh-CN" sz="6000" b="1" dirty="0">
                <a:solidFill>
                  <a:schemeClr val="accent5">
                    <a:lumMod val="60000"/>
                    <a:lumOff val="40000"/>
                  </a:schemeClr>
                </a:solidFill>
                <a:latin typeface="Arial" panose="020B0604020202020204" pitchFamily="34" charset="0"/>
                <a:cs typeface="Arial" panose="020B0604020202020204" pitchFamily="34" charset="0"/>
              </a:rPr>
              <a:t>Forecast?</a:t>
            </a:r>
            <a:endParaRPr lang="en-US" altLang="zh-CN" sz="60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3352F15-E2E2-4FD3-9371-4F201EF5E70F}"/>
              </a:ext>
            </a:extLst>
          </p:cNvPr>
          <p:cNvSpPr txBox="1"/>
          <p:nvPr/>
        </p:nvSpPr>
        <p:spPr>
          <a:xfrm>
            <a:off x="547456" y="2040404"/>
            <a:ext cx="11097087" cy="2400657"/>
          </a:xfrm>
          <a:prstGeom prst="rect">
            <a:avLst/>
          </a:prstGeom>
          <a:noFill/>
        </p:spPr>
        <p:txBody>
          <a:bodyPr wrap="square" rtlCol="0">
            <a:spAutoFit/>
          </a:bodyPr>
          <a:lstStyle/>
          <a:p>
            <a:pPr algn="just"/>
            <a:r>
              <a:rPr lang="en-US" altLang="zh-CN" sz="2500" dirty="0">
                <a:latin typeface="Arial" panose="020B0604020202020204" pitchFamily="34" charset="0"/>
                <a:cs typeface="Arial" panose="020B0604020202020204" pitchFamily="34" charset="0"/>
              </a:rPr>
              <a:t>For most manufacturing companies, any errors in the forecasts will ripple down throughout the supply chain or any business context for that matter. So it’s important to get the forecasts accurate in order to save on costs and is critical to success.</a:t>
            </a:r>
          </a:p>
          <a:p>
            <a:pPr algn="just"/>
            <a:endParaRPr lang="en-US" altLang="zh-CN" sz="2500" dirty="0">
              <a:latin typeface="Arial" panose="020B0604020202020204" pitchFamily="34" charset="0"/>
              <a:cs typeface="Arial" panose="020B0604020202020204" pitchFamily="34" charset="0"/>
            </a:endParaRPr>
          </a:p>
          <a:p>
            <a:pPr algn="r"/>
            <a:r>
              <a:rPr lang="en-US" altLang="zh-CN" sz="2500" dirty="0">
                <a:latin typeface="Arial" panose="020B0604020202020204" pitchFamily="34" charset="0"/>
                <a:cs typeface="Arial" panose="020B0604020202020204" pitchFamily="34" charset="0"/>
              </a:rPr>
              <a:t>Thanks for Machine Learning Plus</a:t>
            </a:r>
            <a:endParaRPr lang="zh-CN" alt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7477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a:extLst>
              <a:ext uri="{FF2B5EF4-FFF2-40B4-BE49-F238E27FC236}">
                <a16:creationId xmlns:a16="http://schemas.microsoft.com/office/drawing/2014/main" id="{182A461B-DD92-4B08-A6C3-696B5E934811}"/>
              </a:ext>
            </a:extLst>
          </p:cNvPr>
          <p:cNvSpPr/>
          <p:nvPr/>
        </p:nvSpPr>
        <p:spPr>
          <a:xfrm>
            <a:off x="5825230" y="1919796"/>
            <a:ext cx="541538" cy="603681"/>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solidFill>
                <a:schemeClr val="accent5"/>
              </a:solidFill>
            </a:endParaRPr>
          </a:p>
        </p:txBody>
      </p:sp>
      <p:sp>
        <p:nvSpPr>
          <p:cNvPr id="6" name="TextBox 5">
            <a:extLst>
              <a:ext uri="{FF2B5EF4-FFF2-40B4-BE49-F238E27FC236}">
                <a16:creationId xmlns:a16="http://schemas.microsoft.com/office/drawing/2014/main" id="{4804F227-5F8F-48CD-8D06-6F46B1EFA8F1}"/>
              </a:ext>
            </a:extLst>
          </p:cNvPr>
          <p:cNvSpPr txBox="1"/>
          <p:nvPr/>
        </p:nvSpPr>
        <p:spPr>
          <a:xfrm>
            <a:off x="-1" y="2921168"/>
            <a:ext cx="12191999" cy="1015663"/>
          </a:xfrm>
          <a:prstGeom prst="rect">
            <a:avLst/>
          </a:prstGeom>
          <a:noFill/>
        </p:spPr>
        <p:txBody>
          <a:bodyPr wrap="square" rtlCol="0">
            <a:spAutoFit/>
          </a:bodyPr>
          <a:lstStyle/>
          <a:p>
            <a:pPr algn="ctr"/>
            <a:r>
              <a:rPr lang="en-US" altLang="zh-CN" sz="6000" b="1" dirty="0">
                <a:solidFill>
                  <a:schemeClr val="accent4">
                    <a:lumMod val="60000"/>
                    <a:lumOff val="40000"/>
                  </a:schemeClr>
                </a:solidFill>
              </a:rPr>
              <a:t>$$$$$$$$$$$$$</a:t>
            </a:r>
          </a:p>
        </p:txBody>
      </p:sp>
      <p:sp>
        <p:nvSpPr>
          <p:cNvPr id="5" name="TextBox 4">
            <a:extLst>
              <a:ext uri="{FF2B5EF4-FFF2-40B4-BE49-F238E27FC236}">
                <a16:creationId xmlns:a16="http://schemas.microsoft.com/office/drawing/2014/main" id="{26BFEBFC-0767-468E-9566-BA70A04EC9FE}"/>
              </a:ext>
            </a:extLst>
          </p:cNvPr>
          <p:cNvSpPr txBox="1"/>
          <p:nvPr/>
        </p:nvSpPr>
        <p:spPr>
          <a:xfrm>
            <a:off x="0" y="376232"/>
            <a:ext cx="12191999" cy="1015663"/>
          </a:xfrm>
          <a:prstGeom prst="rect">
            <a:avLst/>
          </a:prstGeom>
          <a:noFill/>
        </p:spPr>
        <p:txBody>
          <a:bodyPr wrap="square" rtlCol="0">
            <a:spAutoFit/>
          </a:bodyPr>
          <a:lstStyle/>
          <a:p>
            <a:pPr algn="ctr"/>
            <a:r>
              <a:rPr lang="en-US" altLang="zh-CN" sz="6000" b="1" dirty="0">
                <a:latin typeface="Arial" panose="020B0604020202020204" pitchFamily="34" charset="0"/>
                <a:cs typeface="Arial" panose="020B0604020202020204" pitchFamily="34" charset="0"/>
              </a:rPr>
              <a:t>Why do we need to </a:t>
            </a:r>
            <a:r>
              <a:rPr lang="en-US" altLang="zh-CN" sz="6000" b="1" dirty="0">
                <a:solidFill>
                  <a:schemeClr val="accent5">
                    <a:lumMod val="60000"/>
                    <a:lumOff val="40000"/>
                  </a:schemeClr>
                </a:solidFill>
                <a:latin typeface="Arial" panose="020B0604020202020204" pitchFamily="34" charset="0"/>
                <a:cs typeface="Arial" panose="020B0604020202020204" pitchFamily="34" charset="0"/>
              </a:rPr>
              <a:t>Forecast?</a:t>
            </a:r>
            <a:endParaRPr lang="en-US" altLang="zh-CN"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828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a:extLst>
              <a:ext uri="{FF2B5EF4-FFF2-40B4-BE49-F238E27FC236}">
                <a16:creationId xmlns:a16="http://schemas.microsoft.com/office/drawing/2014/main" id="{182A461B-DD92-4B08-A6C3-696B5E934811}"/>
              </a:ext>
            </a:extLst>
          </p:cNvPr>
          <p:cNvSpPr/>
          <p:nvPr/>
        </p:nvSpPr>
        <p:spPr>
          <a:xfrm>
            <a:off x="5825228" y="2899999"/>
            <a:ext cx="541538" cy="603681"/>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5" name="TextBox 4">
            <a:extLst>
              <a:ext uri="{FF2B5EF4-FFF2-40B4-BE49-F238E27FC236}">
                <a16:creationId xmlns:a16="http://schemas.microsoft.com/office/drawing/2014/main" id="{26BFEBFC-0767-468E-9566-BA70A04EC9FE}"/>
              </a:ext>
            </a:extLst>
          </p:cNvPr>
          <p:cNvSpPr txBox="1"/>
          <p:nvPr/>
        </p:nvSpPr>
        <p:spPr>
          <a:xfrm>
            <a:off x="0" y="506686"/>
            <a:ext cx="12191999" cy="1938992"/>
          </a:xfrm>
          <a:prstGeom prst="rect">
            <a:avLst/>
          </a:prstGeom>
          <a:noFill/>
        </p:spPr>
        <p:txBody>
          <a:bodyPr wrap="square" rtlCol="0">
            <a:spAutoFit/>
          </a:bodyPr>
          <a:lstStyle/>
          <a:p>
            <a:pPr algn="ctr"/>
            <a:r>
              <a:rPr lang="en-US" altLang="zh-CN" sz="6000" b="1" dirty="0">
                <a:latin typeface="Arial" panose="020B0604020202020204" pitchFamily="34" charset="0"/>
                <a:cs typeface="Arial" panose="020B0604020202020204" pitchFamily="34" charset="0"/>
              </a:rPr>
              <a:t>One particular type of Time Series Forecasting method </a:t>
            </a:r>
          </a:p>
        </p:txBody>
      </p:sp>
      <p:sp>
        <p:nvSpPr>
          <p:cNvPr id="7" name="TextBox 6">
            <a:extLst>
              <a:ext uri="{FF2B5EF4-FFF2-40B4-BE49-F238E27FC236}">
                <a16:creationId xmlns:a16="http://schemas.microsoft.com/office/drawing/2014/main" id="{C179C57D-5886-4B7B-8B40-027248A2F422}"/>
              </a:ext>
            </a:extLst>
          </p:cNvPr>
          <p:cNvSpPr txBox="1"/>
          <p:nvPr/>
        </p:nvSpPr>
        <p:spPr>
          <a:xfrm>
            <a:off x="565209" y="3958001"/>
            <a:ext cx="11061577" cy="1169551"/>
          </a:xfrm>
          <a:prstGeom prst="rect">
            <a:avLst/>
          </a:prstGeom>
          <a:noFill/>
        </p:spPr>
        <p:txBody>
          <a:bodyPr wrap="square" rtlCol="0">
            <a:spAutoFit/>
          </a:bodyPr>
          <a:lstStyle/>
          <a:p>
            <a:pPr algn="ctr"/>
            <a:r>
              <a:rPr lang="en-US" altLang="zh-CN" sz="7000" b="1" dirty="0">
                <a:latin typeface="Arial" panose="020B0604020202020204" pitchFamily="34" charset="0"/>
                <a:cs typeface="Arial" panose="020B0604020202020204" pitchFamily="34" charset="0"/>
              </a:rPr>
              <a:t>A.    R.     I.    M.    A</a:t>
            </a:r>
            <a:endParaRPr lang="zh-CN" altLang="en-US" sz="7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125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A close up of a logo&#10;&#10;Description automatically generated">
            <a:extLst>
              <a:ext uri="{FF2B5EF4-FFF2-40B4-BE49-F238E27FC236}">
                <a16:creationId xmlns:a16="http://schemas.microsoft.com/office/drawing/2014/main" id="{B7F551CF-8508-47F0-866E-65D67754ED48}"/>
              </a:ext>
            </a:extLst>
          </p:cNvPr>
          <p:cNvPicPr>
            <a:picLocks noChangeAspect="1"/>
          </p:cNvPicPr>
          <p:nvPr/>
        </p:nvPicPr>
        <p:blipFill rotWithShape="1">
          <a:blip r:embed="rId2">
            <a:extLst>
              <a:ext uri="{28A0092B-C50C-407E-A947-70E740481C1C}">
                <a14:useLocalDpi xmlns:a14="http://schemas.microsoft.com/office/drawing/2010/main" val="0"/>
              </a:ext>
            </a:extLst>
          </a:blip>
          <a:srcRect t="12799" b="12019"/>
          <a:stretch/>
        </p:blipFill>
        <p:spPr>
          <a:xfrm>
            <a:off x="2138261" y="1207722"/>
            <a:ext cx="7289825" cy="3914739"/>
          </a:xfrm>
          <a:prstGeom prst="rect">
            <a:avLst/>
          </a:prstGeom>
        </p:spPr>
      </p:pic>
      <p:sp>
        <p:nvSpPr>
          <p:cNvPr id="19" name="TextBox 18">
            <a:extLst>
              <a:ext uri="{FF2B5EF4-FFF2-40B4-BE49-F238E27FC236}">
                <a16:creationId xmlns:a16="http://schemas.microsoft.com/office/drawing/2014/main" id="{67D19478-B7F0-4B2D-BC44-5BB51AE24DED}"/>
              </a:ext>
            </a:extLst>
          </p:cNvPr>
          <p:cNvSpPr txBox="1"/>
          <p:nvPr/>
        </p:nvSpPr>
        <p:spPr>
          <a:xfrm>
            <a:off x="467557" y="192059"/>
            <a:ext cx="11061577" cy="1015663"/>
          </a:xfrm>
          <a:prstGeom prst="rect">
            <a:avLst/>
          </a:prstGeom>
          <a:noFill/>
        </p:spPr>
        <p:txBody>
          <a:bodyPr wrap="square" rtlCol="0">
            <a:spAutoFit/>
          </a:bodyPr>
          <a:lstStyle/>
          <a:p>
            <a:pPr algn="ctr"/>
            <a:r>
              <a:rPr lang="en-US" altLang="zh-CN" sz="6000" b="1" dirty="0">
                <a:latin typeface="Arial" panose="020B0604020202020204" pitchFamily="34" charset="0"/>
                <a:cs typeface="Arial" panose="020B0604020202020204" pitchFamily="34" charset="0"/>
              </a:rPr>
              <a:t>A.    R.     I.    M.    A</a:t>
            </a:r>
            <a:endParaRPr lang="zh-CN" altLang="en-US" sz="6000" b="1" dirty="0">
              <a:latin typeface="Arial" panose="020B0604020202020204" pitchFamily="34" charset="0"/>
              <a:cs typeface="Arial" panose="020B0604020202020204" pitchFamily="34" charset="0"/>
            </a:endParaRPr>
          </a:p>
        </p:txBody>
      </p:sp>
      <p:sp>
        <p:nvSpPr>
          <p:cNvPr id="6" name="Right Brace 5">
            <a:extLst>
              <a:ext uri="{FF2B5EF4-FFF2-40B4-BE49-F238E27FC236}">
                <a16:creationId xmlns:a16="http://schemas.microsoft.com/office/drawing/2014/main" id="{027F1CDF-8223-43F8-B358-37D52F0836B6}"/>
              </a:ext>
            </a:extLst>
          </p:cNvPr>
          <p:cNvSpPr/>
          <p:nvPr/>
        </p:nvSpPr>
        <p:spPr>
          <a:xfrm rot="5400000">
            <a:off x="5319148" y="3110161"/>
            <a:ext cx="312307" cy="492266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D1359CD3-97A2-40D8-853B-B5E23257CB4E}"/>
              </a:ext>
            </a:extLst>
          </p:cNvPr>
          <p:cNvSpPr txBox="1"/>
          <p:nvPr/>
        </p:nvSpPr>
        <p:spPr>
          <a:xfrm>
            <a:off x="4373415" y="5899597"/>
            <a:ext cx="2203771" cy="477054"/>
          </a:xfrm>
          <a:prstGeom prst="rect">
            <a:avLst/>
          </a:prstGeom>
          <a:noFill/>
        </p:spPr>
        <p:txBody>
          <a:bodyPr wrap="square" rtlCol="0">
            <a:spAutoFit/>
          </a:bodyPr>
          <a:lstStyle/>
          <a:p>
            <a:pPr algn="ctr"/>
            <a:r>
              <a:rPr lang="en-US" altLang="zh-CN" sz="2500" b="1" dirty="0">
                <a:solidFill>
                  <a:schemeClr val="accent2"/>
                </a:solidFill>
                <a:latin typeface="Arial" panose="020B0604020202020204" pitchFamily="34" charset="0"/>
                <a:cs typeface="Arial" panose="020B0604020202020204" pitchFamily="34" charset="0"/>
              </a:rPr>
              <a:t>past values</a:t>
            </a:r>
            <a:endParaRPr lang="en-US" altLang="zh-CN" sz="2500" b="1"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21" name="Right Brace 20">
            <a:extLst>
              <a:ext uri="{FF2B5EF4-FFF2-40B4-BE49-F238E27FC236}">
                <a16:creationId xmlns:a16="http://schemas.microsoft.com/office/drawing/2014/main" id="{E485A2BB-BBB4-4901-969B-6673AC9ECB91}"/>
              </a:ext>
            </a:extLst>
          </p:cNvPr>
          <p:cNvSpPr/>
          <p:nvPr/>
        </p:nvSpPr>
        <p:spPr>
          <a:xfrm rot="5400000">
            <a:off x="8381421" y="5047499"/>
            <a:ext cx="234937" cy="970625"/>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2" name="TextBox 21">
            <a:extLst>
              <a:ext uri="{FF2B5EF4-FFF2-40B4-BE49-F238E27FC236}">
                <a16:creationId xmlns:a16="http://schemas.microsoft.com/office/drawing/2014/main" id="{160CDF94-D057-4A9F-A2D6-905413246915}"/>
              </a:ext>
            </a:extLst>
          </p:cNvPr>
          <p:cNvSpPr txBox="1"/>
          <p:nvPr/>
        </p:nvSpPr>
        <p:spPr>
          <a:xfrm>
            <a:off x="7397003" y="5899597"/>
            <a:ext cx="2203771" cy="477054"/>
          </a:xfrm>
          <a:prstGeom prst="rect">
            <a:avLst/>
          </a:prstGeom>
          <a:noFill/>
        </p:spPr>
        <p:txBody>
          <a:bodyPr wrap="square" rtlCol="0">
            <a:spAutoFit/>
          </a:bodyPr>
          <a:lstStyle/>
          <a:p>
            <a:pPr algn="ctr"/>
            <a:r>
              <a:rPr lang="en-US" altLang="zh-CN" sz="2500" b="1" dirty="0">
                <a:solidFill>
                  <a:schemeClr val="accent5"/>
                </a:solidFill>
                <a:latin typeface="Arial" panose="020B0604020202020204" pitchFamily="34" charset="0"/>
                <a:cs typeface="Arial" panose="020B0604020202020204" pitchFamily="34" charset="0"/>
              </a:rPr>
              <a:t>forecast</a:t>
            </a:r>
          </a:p>
        </p:txBody>
      </p:sp>
      <p:cxnSp>
        <p:nvCxnSpPr>
          <p:cNvPr id="13" name="Straight Arrow Connector 12">
            <a:extLst>
              <a:ext uri="{FF2B5EF4-FFF2-40B4-BE49-F238E27FC236}">
                <a16:creationId xmlns:a16="http://schemas.microsoft.com/office/drawing/2014/main" id="{DF5E947C-A08B-4A29-AA43-9F441DFFC428}"/>
              </a:ext>
            </a:extLst>
          </p:cNvPr>
          <p:cNvCxnSpPr>
            <a:stCxn id="20" idx="3"/>
            <a:endCxn id="22" idx="1"/>
          </p:cNvCxnSpPr>
          <p:nvPr/>
        </p:nvCxnSpPr>
        <p:spPr>
          <a:xfrm>
            <a:off x="6577186" y="6138124"/>
            <a:ext cx="819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B770462-0556-4D9A-BEC1-C79DEC77E12E}"/>
              </a:ext>
            </a:extLst>
          </p:cNvPr>
          <p:cNvCxnSpPr/>
          <p:nvPr/>
        </p:nvCxnSpPr>
        <p:spPr>
          <a:xfrm>
            <a:off x="9190865" y="6107747"/>
            <a:ext cx="819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E0211BD-F233-4285-9D8E-2999B921D3B4}"/>
              </a:ext>
            </a:extLst>
          </p:cNvPr>
          <p:cNvSpPr txBox="1"/>
          <p:nvPr/>
        </p:nvSpPr>
        <p:spPr>
          <a:xfrm>
            <a:off x="9600773" y="5899597"/>
            <a:ext cx="2203771" cy="477054"/>
          </a:xfrm>
          <a:prstGeom prst="rect">
            <a:avLst/>
          </a:prstGeom>
          <a:noFill/>
        </p:spPr>
        <p:txBody>
          <a:bodyPr wrap="square" rtlCol="0">
            <a:spAutoFit/>
          </a:bodyPr>
          <a:lstStyle/>
          <a:p>
            <a:pPr algn="ctr"/>
            <a:r>
              <a:rPr lang="en-US" altLang="zh-CN" sz="2500" b="1" dirty="0">
                <a:solidFill>
                  <a:schemeClr val="accent4"/>
                </a:solidFill>
              </a:rPr>
              <a:t>$$$$$$</a:t>
            </a:r>
          </a:p>
        </p:txBody>
      </p:sp>
    </p:spTree>
    <p:extLst>
      <p:ext uri="{BB962C8B-B14F-4D97-AF65-F5344CB8AC3E}">
        <p14:creationId xmlns:p14="http://schemas.microsoft.com/office/powerpoint/2010/main" val="3601007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67D19478-B7F0-4B2D-BC44-5BB51AE24DED}"/>
              </a:ext>
            </a:extLst>
          </p:cNvPr>
          <p:cNvSpPr txBox="1"/>
          <p:nvPr/>
        </p:nvSpPr>
        <p:spPr>
          <a:xfrm>
            <a:off x="565211" y="2642296"/>
            <a:ext cx="11061577" cy="1015663"/>
          </a:xfrm>
          <a:prstGeom prst="rect">
            <a:avLst/>
          </a:prstGeom>
          <a:noFill/>
        </p:spPr>
        <p:txBody>
          <a:bodyPr wrap="square" rtlCol="0">
            <a:spAutoFit/>
          </a:bodyPr>
          <a:lstStyle/>
          <a:p>
            <a:pPr algn="ctr"/>
            <a:r>
              <a:rPr lang="en-US" altLang="zh-CN" sz="6000" b="1" dirty="0">
                <a:latin typeface="Arial" panose="020B0604020202020204" pitchFamily="34" charset="0"/>
                <a:cs typeface="Arial" panose="020B0604020202020204" pitchFamily="34" charset="0"/>
              </a:rPr>
              <a:t>ARIMA-MECHANISM</a:t>
            </a:r>
          </a:p>
        </p:txBody>
      </p:sp>
    </p:spTree>
    <p:extLst>
      <p:ext uri="{BB962C8B-B14F-4D97-AF65-F5344CB8AC3E}">
        <p14:creationId xmlns:p14="http://schemas.microsoft.com/office/powerpoint/2010/main" val="2524753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888D13-F8D6-4481-8409-46C4B9FE57A3}"/>
              </a:ext>
            </a:extLst>
          </p:cNvPr>
          <p:cNvSpPr txBox="1"/>
          <p:nvPr/>
        </p:nvSpPr>
        <p:spPr>
          <a:xfrm>
            <a:off x="547456" y="2613392"/>
            <a:ext cx="11097087" cy="1631216"/>
          </a:xfrm>
          <a:prstGeom prst="rect">
            <a:avLst/>
          </a:prstGeom>
          <a:noFill/>
        </p:spPr>
        <p:txBody>
          <a:bodyPr wrap="square" rtlCol="0">
            <a:spAutoFit/>
          </a:bodyPr>
          <a:lstStyle/>
          <a:p>
            <a:pPr algn="just"/>
            <a:r>
              <a:rPr lang="en-US" altLang="zh-CN" sz="2500" dirty="0">
                <a:latin typeface="Arial" panose="020B0604020202020204" pitchFamily="34" charset="0"/>
                <a:cs typeface="Arial" panose="020B0604020202020204" pitchFamily="34" charset="0"/>
              </a:rPr>
              <a:t>ARIMA models are applied in some cases where data show </a:t>
            </a:r>
            <a:r>
              <a:rPr lang="en-US" altLang="zh-CN" sz="2500" dirty="0">
                <a:highlight>
                  <a:srgbClr val="FFFF00"/>
                </a:highlight>
                <a:latin typeface="Arial" panose="020B0604020202020204" pitchFamily="34" charset="0"/>
                <a:cs typeface="Arial" panose="020B0604020202020204" pitchFamily="34" charset="0"/>
              </a:rPr>
              <a:t>evidence</a:t>
            </a:r>
            <a:r>
              <a:rPr lang="en-US" altLang="zh-CN" sz="2500" dirty="0">
                <a:latin typeface="Arial" panose="020B0604020202020204" pitchFamily="34" charset="0"/>
                <a:cs typeface="Arial" panose="020B0604020202020204" pitchFamily="34" charset="0"/>
              </a:rPr>
              <a:t> of </a:t>
            </a:r>
            <a:r>
              <a:rPr lang="en-US" altLang="zh-CN" sz="2500" b="1" dirty="0">
                <a:solidFill>
                  <a:schemeClr val="accent5"/>
                </a:solidFill>
                <a:latin typeface="Arial" panose="020B0604020202020204" pitchFamily="34" charset="0"/>
                <a:cs typeface="Arial" panose="020B0604020202020204" pitchFamily="34" charset="0"/>
              </a:rPr>
              <a:t>non-stationarity</a:t>
            </a:r>
            <a:r>
              <a:rPr lang="en-US" altLang="zh-CN" sz="2500" dirty="0">
                <a:latin typeface="Arial" panose="020B0604020202020204" pitchFamily="34" charset="0"/>
                <a:cs typeface="Arial" panose="020B0604020202020204" pitchFamily="34" charset="0"/>
              </a:rPr>
              <a:t>, where an initial </a:t>
            </a:r>
            <a:r>
              <a:rPr lang="en-US" altLang="zh-CN" sz="2500" b="1" dirty="0">
                <a:solidFill>
                  <a:schemeClr val="accent2"/>
                </a:solidFill>
                <a:latin typeface="Arial" panose="020B0604020202020204" pitchFamily="34" charset="0"/>
                <a:cs typeface="Arial" panose="020B0604020202020204" pitchFamily="34" charset="0"/>
              </a:rPr>
              <a:t>differencing step </a:t>
            </a:r>
            <a:r>
              <a:rPr lang="en-US" altLang="zh-CN" sz="2500" dirty="0">
                <a:latin typeface="Arial" panose="020B0604020202020204" pitchFamily="34" charset="0"/>
                <a:cs typeface="Arial" panose="020B0604020202020204" pitchFamily="34" charset="0"/>
              </a:rPr>
              <a:t>can be applied one or more times </a:t>
            </a:r>
            <a:r>
              <a:rPr lang="en-US" altLang="zh-CN" sz="2500" b="1" dirty="0">
                <a:solidFill>
                  <a:schemeClr val="accent2"/>
                </a:solidFill>
                <a:latin typeface="Arial" panose="020B0604020202020204" pitchFamily="34" charset="0"/>
                <a:cs typeface="Arial" panose="020B0604020202020204" pitchFamily="34" charset="0"/>
              </a:rPr>
              <a:t>to </a:t>
            </a:r>
            <a:r>
              <a:rPr lang="en-US" altLang="zh-CN" sz="2500" b="1" dirty="0">
                <a:solidFill>
                  <a:schemeClr val="accent5"/>
                </a:solidFill>
                <a:latin typeface="Arial" panose="020B0604020202020204" pitchFamily="34" charset="0"/>
                <a:cs typeface="Arial" panose="020B0604020202020204" pitchFamily="34" charset="0"/>
              </a:rPr>
              <a:t>eliminate</a:t>
            </a:r>
            <a:r>
              <a:rPr lang="en-US" altLang="zh-CN" sz="2500" b="1" dirty="0">
                <a:solidFill>
                  <a:schemeClr val="accent2"/>
                </a:solidFill>
                <a:latin typeface="Arial" panose="020B0604020202020204" pitchFamily="34" charset="0"/>
                <a:cs typeface="Arial" panose="020B0604020202020204" pitchFamily="34" charset="0"/>
              </a:rPr>
              <a:t> the </a:t>
            </a:r>
            <a:r>
              <a:rPr lang="en-US" altLang="zh-CN" sz="2500" b="1" dirty="0">
                <a:solidFill>
                  <a:schemeClr val="accent5"/>
                </a:solidFill>
                <a:latin typeface="Arial" panose="020B0604020202020204" pitchFamily="34" charset="0"/>
                <a:cs typeface="Arial" panose="020B0604020202020204" pitchFamily="34" charset="0"/>
              </a:rPr>
              <a:t>non-stationarity</a:t>
            </a:r>
          </a:p>
          <a:p>
            <a:pPr algn="r"/>
            <a:r>
              <a:rPr lang="en-US" altLang="zh-CN" sz="2500" dirty="0">
                <a:latin typeface="Arial" panose="020B0604020202020204" pitchFamily="34" charset="0"/>
                <a:cs typeface="Arial" panose="020B0604020202020204" pitchFamily="34" charset="0"/>
              </a:rPr>
              <a:t>Thanks for Thanks for Wikipedia</a:t>
            </a:r>
            <a:endParaRPr lang="zh-CN" altLang="en-US" sz="25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394811D-EC24-4BD2-BD36-84E890F12B2E}"/>
              </a:ext>
            </a:extLst>
          </p:cNvPr>
          <p:cNvSpPr txBox="1"/>
          <p:nvPr/>
        </p:nvSpPr>
        <p:spPr>
          <a:xfrm>
            <a:off x="547456" y="4843154"/>
            <a:ext cx="3638678" cy="477054"/>
          </a:xfrm>
          <a:prstGeom prst="rect">
            <a:avLst/>
          </a:prstGeom>
          <a:noFill/>
        </p:spPr>
        <p:txBody>
          <a:bodyPr wrap="square" rtlCol="0">
            <a:spAutoFit/>
          </a:bodyPr>
          <a:lstStyle/>
          <a:p>
            <a:pPr algn="ctr"/>
            <a:r>
              <a:rPr lang="en-US" altLang="zh-CN" sz="2500" b="1" dirty="0">
                <a:solidFill>
                  <a:schemeClr val="accent2"/>
                </a:solidFill>
                <a:latin typeface="Arial" panose="020B0604020202020204" pitchFamily="34" charset="0"/>
                <a:cs typeface="Arial" panose="020B0604020202020204" pitchFamily="34" charset="0"/>
              </a:rPr>
              <a:t>differencing step</a:t>
            </a:r>
            <a:endParaRPr lang="en-US" altLang="zh-CN" sz="2500" b="1"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96040FA-F12B-4048-9BFE-E3DD00553A2B}"/>
              </a:ext>
            </a:extLst>
          </p:cNvPr>
          <p:cNvSpPr txBox="1"/>
          <p:nvPr/>
        </p:nvSpPr>
        <p:spPr>
          <a:xfrm>
            <a:off x="5567466" y="4858566"/>
            <a:ext cx="3142581" cy="477054"/>
          </a:xfrm>
          <a:prstGeom prst="rect">
            <a:avLst/>
          </a:prstGeom>
          <a:noFill/>
        </p:spPr>
        <p:txBody>
          <a:bodyPr wrap="square" rtlCol="0">
            <a:spAutoFit/>
          </a:bodyPr>
          <a:lstStyle/>
          <a:p>
            <a:pPr algn="ctr"/>
            <a:r>
              <a:rPr lang="en-US" altLang="zh-CN" sz="2500" b="1" dirty="0">
                <a:solidFill>
                  <a:schemeClr val="accent5"/>
                </a:solidFill>
                <a:latin typeface="Arial" panose="020B0604020202020204" pitchFamily="34" charset="0"/>
                <a:cs typeface="Arial" panose="020B0604020202020204" pitchFamily="34" charset="0"/>
              </a:rPr>
              <a:t>stationarity</a:t>
            </a:r>
          </a:p>
        </p:txBody>
      </p:sp>
      <p:cxnSp>
        <p:nvCxnSpPr>
          <p:cNvPr id="7" name="Straight Arrow Connector 6">
            <a:extLst>
              <a:ext uri="{FF2B5EF4-FFF2-40B4-BE49-F238E27FC236}">
                <a16:creationId xmlns:a16="http://schemas.microsoft.com/office/drawing/2014/main" id="{90C8B4C9-6D03-4957-A4A4-309852B09080}"/>
              </a:ext>
            </a:extLst>
          </p:cNvPr>
          <p:cNvCxnSpPr>
            <a:cxnSpLocks/>
            <a:stCxn id="5" idx="3"/>
            <a:endCxn id="6" idx="1"/>
          </p:cNvCxnSpPr>
          <p:nvPr/>
        </p:nvCxnSpPr>
        <p:spPr>
          <a:xfrm>
            <a:off x="4186134" y="5081681"/>
            <a:ext cx="1381332" cy="15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B888D87-8198-42D3-AD39-054A12605746}"/>
              </a:ext>
            </a:extLst>
          </p:cNvPr>
          <p:cNvCxnSpPr>
            <a:cxnSpLocks/>
            <a:stCxn id="5" idx="2"/>
            <a:endCxn id="9" idx="1"/>
          </p:cNvCxnSpPr>
          <p:nvPr/>
        </p:nvCxnSpPr>
        <p:spPr>
          <a:xfrm>
            <a:off x="2366795" y="5320208"/>
            <a:ext cx="733017" cy="829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280DE3-C9A3-428B-9A71-A303071366B4}"/>
              </a:ext>
            </a:extLst>
          </p:cNvPr>
          <p:cNvSpPr txBox="1"/>
          <p:nvPr/>
        </p:nvSpPr>
        <p:spPr>
          <a:xfrm>
            <a:off x="3099812" y="5911587"/>
            <a:ext cx="2992460" cy="477054"/>
          </a:xfrm>
          <a:prstGeom prst="rect">
            <a:avLst/>
          </a:prstGeom>
          <a:noFill/>
        </p:spPr>
        <p:txBody>
          <a:bodyPr wrap="square" rtlCol="0">
            <a:spAutoFit/>
          </a:bodyPr>
          <a:lstStyle/>
          <a:p>
            <a:pPr algn="ctr"/>
            <a:r>
              <a:rPr lang="en-US" altLang="zh-CN" sz="2500" b="1" dirty="0">
                <a:highlight>
                  <a:srgbClr val="FFFF00"/>
                </a:highlight>
                <a:latin typeface="Arial" panose="020B0604020202020204" pitchFamily="34" charset="0"/>
                <a:cs typeface="Arial" panose="020B0604020202020204" pitchFamily="34" charset="0"/>
              </a:rPr>
              <a:t>correlation</a:t>
            </a:r>
          </a:p>
        </p:txBody>
      </p:sp>
      <p:cxnSp>
        <p:nvCxnSpPr>
          <p:cNvPr id="11" name="Straight Arrow Connector 10">
            <a:extLst>
              <a:ext uri="{FF2B5EF4-FFF2-40B4-BE49-F238E27FC236}">
                <a16:creationId xmlns:a16="http://schemas.microsoft.com/office/drawing/2014/main" id="{EAFFD009-658C-492B-828E-A82AC2C56BB1}"/>
              </a:ext>
            </a:extLst>
          </p:cNvPr>
          <p:cNvCxnSpPr>
            <a:cxnSpLocks/>
            <a:stCxn id="9" idx="3"/>
            <a:endCxn id="6" idx="2"/>
          </p:cNvCxnSpPr>
          <p:nvPr/>
        </p:nvCxnSpPr>
        <p:spPr>
          <a:xfrm flipV="1">
            <a:off x="6092272" y="5335620"/>
            <a:ext cx="1046485" cy="814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25D801B-3C45-4B86-BC49-C43099884E35}"/>
              </a:ext>
            </a:extLst>
          </p:cNvPr>
          <p:cNvCxnSpPr>
            <a:cxnSpLocks/>
          </p:cNvCxnSpPr>
          <p:nvPr/>
        </p:nvCxnSpPr>
        <p:spPr>
          <a:xfrm>
            <a:off x="8102666" y="5092177"/>
            <a:ext cx="1381332" cy="15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ECAD2D-23C6-4F27-86A7-284294BF2087}"/>
              </a:ext>
            </a:extLst>
          </p:cNvPr>
          <p:cNvSpPr txBox="1"/>
          <p:nvPr/>
        </p:nvSpPr>
        <p:spPr>
          <a:xfrm>
            <a:off x="8793332" y="4869062"/>
            <a:ext cx="3142581" cy="477054"/>
          </a:xfrm>
          <a:prstGeom prst="rect">
            <a:avLst/>
          </a:prstGeom>
          <a:noFill/>
        </p:spPr>
        <p:txBody>
          <a:bodyPr wrap="square" rtlCol="0">
            <a:spAutoFit/>
          </a:bodyPr>
          <a:lstStyle/>
          <a:p>
            <a:pPr algn="ctr"/>
            <a:r>
              <a:rPr lang="en-US" altLang="zh-CN" sz="2500" b="1" dirty="0">
                <a:latin typeface="Arial" panose="020B0604020202020204" pitchFamily="34" charset="0"/>
                <a:cs typeface="Arial" panose="020B0604020202020204" pitchFamily="34" charset="0"/>
              </a:rPr>
              <a:t>forecast</a:t>
            </a:r>
          </a:p>
        </p:txBody>
      </p:sp>
      <p:sp>
        <p:nvSpPr>
          <p:cNvPr id="19" name="TextBox 18">
            <a:extLst>
              <a:ext uri="{FF2B5EF4-FFF2-40B4-BE49-F238E27FC236}">
                <a16:creationId xmlns:a16="http://schemas.microsoft.com/office/drawing/2014/main" id="{316E22D0-351E-400F-8428-3E321BD527DE}"/>
              </a:ext>
            </a:extLst>
          </p:cNvPr>
          <p:cNvSpPr txBox="1"/>
          <p:nvPr/>
        </p:nvSpPr>
        <p:spPr>
          <a:xfrm>
            <a:off x="1" y="0"/>
            <a:ext cx="12191999" cy="707886"/>
          </a:xfrm>
          <a:prstGeom prst="rect">
            <a:avLst/>
          </a:prstGeom>
          <a:noFill/>
        </p:spPr>
        <p:txBody>
          <a:bodyPr wrap="square" rtlCol="0">
            <a:spAutoFit/>
          </a:bodyPr>
          <a:lstStyle/>
          <a:p>
            <a:pPr algn="ctr"/>
            <a:r>
              <a:rPr lang="en-US" altLang="zh-CN" sz="4000" b="1" dirty="0">
                <a:latin typeface="Arial" panose="020B0604020202020204" pitchFamily="34" charset="0"/>
                <a:cs typeface="Arial" panose="020B0604020202020204" pitchFamily="34" charset="0"/>
              </a:rPr>
              <a:t>Mechanism – </a:t>
            </a:r>
            <a:r>
              <a:rPr lang="en-US" altLang="zh-CN" sz="4000" b="1" dirty="0">
                <a:solidFill>
                  <a:schemeClr val="accent2"/>
                </a:solidFill>
                <a:latin typeface="Arial" panose="020B0604020202020204" pitchFamily="34" charset="0"/>
                <a:cs typeface="Arial" panose="020B0604020202020204" pitchFamily="34" charset="0"/>
              </a:rPr>
              <a:t>differencing</a:t>
            </a:r>
            <a:r>
              <a:rPr lang="en-US" altLang="zh-CN" sz="4000" b="1" dirty="0">
                <a:latin typeface="Arial" panose="020B0604020202020204" pitchFamily="34" charset="0"/>
                <a:cs typeface="Arial" panose="020B0604020202020204" pitchFamily="34" charset="0"/>
              </a:rPr>
              <a:t> and </a:t>
            </a:r>
            <a:r>
              <a:rPr lang="en-US" altLang="zh-CN" sz="4000" b="1" dirty="0">
                <a:solidFill>
                  <a:schemeClr val="accent5"/>
                </a:solidFill>
                <a:latin typeface="Arial" panose="020B0604020202020204" pitchFamily="34" charset="0"/>
                <a:cs typeface="Arial" panose="020B0604020202020204" pitchFamily="34" charset="0"/>
              </a:rPr>
              <a:t>stationarity</a:t>
            </a:r>
          </a:p>
        </p:txBody>
      </p:sp>
    </p:spTree>
    <p:extLst>
      <p:ext uri="{BB962C8B-B14F-4D97-AF65-F5344CB8AC3E}">
        <p14:creationId xmlns:p14="http://schemas.microsoft.com/office/powerpoint/2010/main" val="3208410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7D6912-4AA1-41BF-940B-8862D8E3FFCD}"/>
              </a:ext>
            </a:extLst>
          </p:cNvPr>
          <p:cNvSpPr txBox="1"/>
          <p:nvPr/>
        </p:nvSpPr>
        <p:spPr>
          <a:xfrm>
            <a:off x="1" y="0"/>
            <a:ext cx="12191999" cy="707886"/>
          </a:xfrm>
          <a:prstGeom prst="rect">
            <a:avLst/>
          </a:prstGeom>
          <a:noFill/>
        </p:spPr>
        <p:txBody>
          <a:bodyPr wrap="square" rtlCol="0">
            <a:spAutoFit/>
          </a:bodyPr>
          <a:lstStyle/>
          <a:p>
            <a:pPr algn="ctr"/>
            <a:r>
              <a:rPr lang="en-US" altLang="zh-CN" sz="4000" b="1" dirty="0">
                <a:latin typeface="Arial" panose="020B0604020202020204" pitchFamily="34" charset="0"/>
                <a:cs typeface="Arial" panose="020B0604020202020204" pitchFamily="34" charset="0"/>
              </a:rPr>
              <a:t>Mechanism – </a:t>
            </a:r>
            <a:r>
              <a:rPr lang="en-US" altLang="zh-CN" sz="4000" b="1" dirty="0">
                <a:solidFill>
                  <a:schemeClr val="accent2"/>
                </a:solidFill>
                <a:latin typeface="Arial" panose="020B0604020202020204" pitchFamily="34" charset="0"/>
                <a:cs typeface="Arial" panose="020B0604020202020204" pitchFamily="34" charset="0"/>
              </a:rPr>
              <a:t>differencing</a:t>
            </a:r>
            <a:r>
              <a:rPr lang="en-US" altLang="zh-CN" sz="4000" b="1" dirty="0">
                <a:latin typeface="Arial" panose="020B0604020202020204" pitchFamily="34" charset="0"/>
                <a:cs typeface="Arial" panose="020B0604020202020204" pitchFamily="34" charset="0"/>
              </a:rPr>
              <a:t> and </a:t>
            </a:r>
            <a:r>
              <a:rPr lang="en-US" altLang="zh-CN" sz="4000" b="1" dirty="0">
                <a:solidFill>
                  <a:schemeClr val="accent5"/>
                </a:solidFill>
                <a:latin typeface="Arial" panose="020B0604020202020204" pitchFamily="34" charset="0"/>
                <a:cs typeface="Arial" panose="020B0604020202020204" pitchFamily="34" charset="0"/>
              </a:rPr>
              <a:t>stationarity</a:t>
            </a:r>
          </a:p>
        </p:txBody>
      </p:sp>
      <p:pic>
        <p:nvPicPr>
          <p:cNvPr id="10" name="Picture 9" descr="A screenshot of a cell phone&#10;&#10;Description automatically generated">
            <a:extLst>
              <a:ext uri="{FF2B5EF4-FFF2-40B4-BE49-F238E27FC236}">
                <a16:creationId xmlns:a16="http://schemas.microsoft.com/office/drawing/2014/main" id="{1E17914D-FDB8-41A6-8B63-E2C4A4108066}"/>
              </a:ext>
            </a:extLst>
          </p:cNvPr>
          <p:cNvPicPr>
            <a:picLocks noChangeAspect="1"/>
          </p:cNvPicPr>
          <p:nvPr/>
        </p:nvPicPr>
        <p:blipFill rotWithShape="1">
          <a:blip r:embed="rId2">
            <a:extLst>
              <a:ext uri="{28A0092B-C50C-407E-A947-70E740481C1C}">
                <a14:useLocalDpi xmlns:a14="http://schemas.microsoft.com/office/drawing/2010/main" val="0"/>
              </a:ext>
            </a:extLst>
          </a:blip>
          <a:srcRect l="1" r="524"/>
          <a:stretch/>
        </p:blipFill>
        <p:spPr>
          <a:xfrm>
            <a:off x="3095837" y="814419"/>
            <a:ext cx="6000326" cy="4714320"/>
          </a:xfrm>
          <a:prstGeom prst="rect">
            <a:avLst/>
          </a:prstGeom>
        </p:spPr>
      </p:pic>
      <p:sp>
        <p:nvSpPr>
          <p:cNvPr id="11" name="Rectangle 10">
            <a:extLst>
              <a:ext uri="{FF2B5EF4-FFF2-40B4-BE49-F238E27FC236}">
                <a16:creationId xmlns:a16="http://schemas.microsoft.com/office/drawing/2014/main" id="{00A0E782-45AC-4018-96A0-8ABF72DF9640}"/>
              </a:ext>
            </a:extLst>
          </p:cNvPr>
          <p:cNvSpPr/>
          <p:nvPr/>
        </p:nvSpPr>
        <p:spPr>
          <a:xfrm>
            <a:off x="1229558" y="5881998"/>
            <a:ext cx="9732884" cy="323165"/>
          </a:xfrm>
          <a:prstGeom prst="rect">
            <a:avLst/>
          </a:prstGeom>
        </p:spPr>
        <p:txBody>
          <a:bodyPr wrap="square">
            <a:spAutoFit/>
          </a:bodyPr>
          <a:lstStyle/>
          <a:p>
            <a:pPr algn="ctr"/>
            <a:r>
              <a:rPr lang="zh-CN" altLang="en-US" sz="1500" dirty="0">
                <a:latin typeface="Arial" panose="020B0604020202020204" pitchFamily="34" charset="0"/>
                <a:cs typeface="Arial" panose="020B0604020202020204" pitchFamily="34" charset="0"/>
              </a:rPr>
              <a:t>The analysis of </a:t>
            </a:r>
            <a:r>
              <a:rPr lang="zh-CN" altLang="en-US" sz="1500" dirty="0">
                <a:solidFill>
                  <a:schemeClr val="accent5"/>
                </a:solidFill>
                <a:latin typeface="Arial" panose="020B0604020202020204" pitchFamily="34" charset="0"/>
                <a:cs typeface="Arial" panose="020B0604020202020204" pitchFamily="34" charset="0"/>
              </a:rPr>
              <a:t>autocorrelation</a:t>
            </a:r>
            <a:r>
              <a:rPr lang="zh-CN" altLang="en-US" sz="1500" dirty="0">
                <a:latin typeface="Arial" panose="020B0604020202020204" pitchFamily="34" charset="0"/>
                <a:cs typeface="Arial" panose="020B0604020202020204" pitchFamily="34" charset="0"/>
              </a:rPr>
              <a:t> is a mathematical tool for finding repeating patterns</a:t>
            </a:r>
          </a:p>
        </p:txBody>
      </p:sp>
      <p:sp>
        <p:nvSpPr>
          <p:cNvPr id="13" name="Left Brace 12">
            <a:extLst>
              <a:ext uri="{FF2B5EF4-FFF2-40B4-BE49-F238E27FC236}">
                <a16:creationId xmlns:a16="http://schemas.microsoft.com/office/drawing/2014/main" id="{EC00E51E-06E8-4CF2-A6C9-3303630289AE}"/>
              </a:ext>
            </a:extLst>
          </p:cNvPr>
          <p:cNvSpPr/>
          <p:nvPr/>
        </p:nvSpPr>
        <p:spPr>
          <a:xfrm>
            <a:off x="2703649" y="1144593"/>
            <a:ext cx="658867" cy="4053972"/>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14" name="TextBox 13">
            <a:extLst>
              <a:ext uri="{FF2B5EF4-FFF2-40B4-BE49-F238E27FC236}">
                <a16:creationId xmlns:a16="http://schemas.microsoft.com/office/drawing/2014/main" id="{128A1D05-AD65-40FA-A01E-BC9082B808F8}"/>
              </a:ext>
            </a:extLst>
          </p:cNvPr>
          <p:cNvSpPr txBox="1"/>
          <p:nvPr/>
        </p:nvSpPr>
        <p:spPr>
          <a:xfrm>
            <a:off x="35070" y="3004526"/>
            <a:ext cx="2998012" cy="969496"/>
          </a:xfrm>
          <a:prstGeom prst="rect">
            <a:avLst/>
          </a:prstGeom>
          <a:noFill/>
        </p:spPr>
        <p:txBody>
          <a:bodyPr wrap="square" rtlCol="0">
            <a:spAutoFit/>
          </a:bodyPr>
          <a:lstStyle/>
          <a:p>
            <a:pPr algn="just"/>
            <a:r>
              <a:rPr lang="en-US" altLang="zh-CN" sz="1500" b="1" dirty="0">
                <a:solidFill>
                  <a:schemeClr val="accent2"/>
                </a:solidFill>
                <a:latin typeface="Arial" panose="020B0604020202020204" pitchFamily="34" charset="0"/>
                <a:cs typeface="Arial" panose="020B0604020202020204" pitchFamily="34" charset="0"/>
              </a:rPr>
              <a:t>Differencing Step</a:t>
            </a:r>
          </a:p>
          <a:p>
            <a:pPr algn="just"/>
            <a:r>
              <a:rPr lang="en-US" altLang="zh-CN" sz="1400" b="1" dirty="0">
                <a:solidFill>
                  <a:schemeClr val="accent2"/>
                </a:solidFill>
                <a:latin typeface="Arial" panose="020B0604020202020204" pitchFamily="34" charset="0"/>
                <a:cs typeface="Arial" panose="020B0604020202020204" pitchFamily="34" charset="0"/>
              </a:rPr>
              <a:t>(</a:t>
            </a:r>
            <a:r>
              <a:rPr lang="en-US" altLang="zh-CN" sz="1400" b="1" dirty="0" smtClean="0">
                <a:solidFill>
                  <a:schemeClr val="accent2"/>
                </a:solidFill>
                <a:latin typeface="Arial" panose="020B0604020202020204" pitchFamily="34" charset="0"/>
                <a:cs typeface="Arial" panose="020B0604020202020204" pitchFamily="34" charset="0"/>
              </a:rPr>
              <a:t>e.g. </a:t>
            </a:r>
            <a:r>
              <a:rPr lang="en-US" altLang="zh-CN" sz="1400" dirty="0" smtClean="0">
                <a:solidFill>
                  <a:schemeClr val="accent2"/>
                </a:solidFill>
                <a:latin typeface="Arial" panose="020B0604020202020204" pitchFamily="34" charset="0"/>
                <a:cs typeface="Arial" panose="020B0604020202020204" pitchFamily="34" charset="0"/>
              </a:rPr>
              <a:t>subtracting </a:t>
            </a:r>
            <a:r>
              <a:rPr lang="en-US" altLang="zh-CN" sz="1400" dirty="0">
                <a:solidFill>
                  <a:schemeClr val="accent2"/>
                </a:solidFill>
                <a:latin typeface="Arial" panose="020B0604020202020204" pitchFamily="34" charset="0"/>
                <a:cs typeface="Arial" panose="020B0604020202020204" pitchFamily="34" charset="0"/>
              </a:rPr>
              <a:t>an observation from an observation at the previous time step)</a:t>
            </a:r>
            <a:endParaRPr lang="en-US" altLang="zh-CN" sz="1400" b="1" dirty="0">
              <a:solidFill>
                <a:schemeClr val="accent2"/>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6EE0D3F6-D411-44CC-8862-07D1F77ACDDF}"/>
              </a:ext>
            </a:extLst>
          </p:cNvPr>
          <p:cNvSpPr txBox="1"/>
          <p:nvPr/>
        </p:nvSpPr>
        <p:spPr>
          <a:xfrm>
            <a:off x="9838363" y="1505151"/>
            <a:ext cx="2203771" cy="323165"/>
          </a:xfrm>
          <a:prstGeom prst="rect">
            <a:avLst/>
          </a:prstGeom>
          <a:noFill/>
        </p:spPr>
        <p:txBody>
          <a:bodyPr wrap="square" rtlCol="0">
            <a:spAutoFit/>
          </a:bodyPr>
          <a:lstStyle/>
          <a:p>
            <a:pPr algn="ctr"/>
            <a:r>
              <a:rPr lang="en-US" altLang="zh-CN" sz="1500" b="1" dirty="0">
                <a:solidFill>
                  <a:schemeClr val="accent5"/>
                </a:solidFill>
                <a:latin typeface="Arial" panose="020B0604020202020204" pitchFamily="34" charset="0"/>
                <a:cs typeface="Arial" panose="020B0604020202020204" pitchFamily="34" charset="0"/>
              </a:rPr>
              <a:t>Non-stationarity</a:t>
            </a:r>
          </a:p>
        </p:txBody>
      </p:sp>
      <p:sp>
        <p:nvSpPr>
          <p:cNvPr id="16" name="TextBox 15">
            <a:extLst>
              <a:ext uri="{FF2B5EF4-FFF2-40B4-BE49-F238E27FC236}">
                <a16:creationId xmlns:a16="http://schemas.microsoft.com/office/drawing/2014/main" id="{7F0F138E-EA8A-4269-9A07-DCE00F620A88}"/>
              </a:ext>
            </a:extLst>
          </p:cNvPr>
          <p:cNvSpPr txBox="1"/>
          <p:nvPr/>
        </p:nvSpPr>
        <p:spPr>
          <a:xfrm>
            <a:off x="9838363" y="4858922"/>
            <a:ext cx="2203771" cy="553998"/>
          </a:xfrm>
          <a:prstGeom prst="rect">
            <a:avLst/>
          </a:prstGeom>
          <a:noFill/>
        </p:spPr>
        <p:txBody>
          <a:bodyPr wrap="square" rtlCol="0">
            <a:spAutoFit/>
          </a:bodyPr>
          <a:lstStyle/>
          <a:p>
            <a:pPr algn="ctr"/>
            <a:r>
              <a:rPr lang="en-US" altLang="zh-CN" sz="1500" b="1" dirty="0">
                <a:solidFill>
                  <a:schemeClr val="accent5"/>
                </a:solidFill>
                <a:latin typeface="Arial" panose="020B0604020202020204" pitchFamily="34" charset="0"/>
                <a:cs typeface="Arial" panose="020B0604020202020204" pitchFamily="34" charset="0"/>
              </a:rPr>
              <a:t>Stationarity</a:t>
            </a:r>
          </a:p>
          <a:p>
            <a:pPr algn="ctr"/>
            <a:r>
              <a:rPr lang="en-US" altLang="zh-CN" sz="1500" b="1" dirty="0">
                <a:solidFill>
                  <a:schemeClr val="accent5"/>
                </a:solidFill>
                <a:latin typeface="Arial" panose="020B0604020202020204" pitchFamily="34" charset="0"/>
                <a:cs typeface="Arial" panose="020B0604020202020204" pitchFamily="34" charset="0"/>
              </a:rPr>
              <a:t>(correlation exist)</a:t>
            </a:r>
          </a:p>
        </p:txBody>
      </p:sp>
      <p:cxnSp>
        <p:nvCxnSpPr>
          <p:cNvPr id="18" name="Straight Arrow Connector 17">
            <a:extLst>
              <a:ext uri="{FF2B5EF4-FFF2-40B4-BE49-F238E27FC236}">
                <a16:creationId xmlns:a16="http://schemas.microsoft.com/office/drawing/2014/main" id="{5038AB7D-227A-4AD1-A6DC-9EFA29873F86}"/>
              </a:ext>
            </a:extLst>
          </p:cNvPr>
          <p:cNvCxnSpPr>
            <a:cxnSpLocks/>
            <a:stCxn id="15" idx="2"/>
            <a:endCxn id="16" idx="0"/>
          </p:cNvCxnSpPr>
          <p:nvPr/>
        </p:nvCxnSpPr>
        <p:spPr>
          <a:xfrm>
            <a:off x="10940249" y="1828316"/>
            <a:ext cx="0" cy="303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881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888D13-F8D6-4481-8409-46C4B9FE57A3}"/>
              </a:ext>
            </a:extLst>
          </p:cNvPr>
          <p:cNvSpPr txBox="1"/>
          <p:nvPr/>
        </p:nvSpPr>
        <p:spPr>
          <a:xfrm>
            <a:off x="494190" y="1711976"/>
            <a:ext cx="11097087" cy="553998"/>
          </a:xfrm>
          <a:prstGeom prst="rect">
            <a:avLst/>
          </a:prstGeom>
          <a:noFill/>
        </p:spPr>
        <p:txBody>
          <a:bodyPr wrap="square" rtlCol="0">
            <a:spAutoFit/>
          </a:bodyPr>
          <a:lstStyle/>
          <a:p>
            <a:pPr algn="ctr"/>
            <a:r>
              <a:rPr lang="en-US" altLang="zh-CN" sz="3000" b="1" dirty="0">
                <a:latin typeface="Arial" panose="020B0604020202020204" pitchFamily="34" charset="0"/>
                <a:cs typeface="Arial" panose="020B0604020202020204" pitchFamily="34" charset="0"/>
              </a:rPr>
              <a:t>An ARIMA model is characterized by 3 terms: </a:t>
            </a:r>
            <a:r>
              <a:rPr lang="en-US" altLang="zh-CN" sz="3000" b="1" dirty="0">
                <a:solidFill>
                  <a:schemeClr val="accent5"/>
                </a:solidFill>
                <a:latin typeface="Arial" panose="020B0604020202020204" pitchFamily="34" charset="0"/>
                <a:cs typeface="Arial" panose="020B0604020202020204" pitchFamily="34" charset="0"/>
              </a:rPr>
              <a:t>p</a:t>
            </a:r>
            <a:r>
              <a:rPr lang="en-US" altLang="zh-CN" sz="3000" b="1" dirty="0">
                <a:latin typeface="Arial" panose="020B0604020202020204" pitchFamily="34" charset="0"/>
                <a:cs typeface="Arial" panose="020B0604020202020204" pitchFamily="34" charset="0"/>
              </a:rPr>
              <a:t>, </a:t>
            </a:r>
            <a:r>
              <a:rPr lang="en-US" altLang="zh-CN" sz="3000" b="1" dirty="0">
                <a:solidFill>
                  <a:schemeClr val="accent2"/>
                </a:solidFill>
                <a:latin typeface="Arial" panose="020B0604020202020204" pitchFamily="34" charset="0"/>
                <a:cs typeface="Arial" panose="020B0604020202020204" pitchFamily="34" charset="0"/>
              </a:rPr>
              <a:t>d</a:t>
            </a:r>
            <a:r>
              <a:rPr lang="en-US" altLang="zh-CN" sz="3000" b="1" dirty="0">
                <a:latin typeface="Arial" panose="020B0604020202020204" pitchFamily="34" charset="0"/>
                <a:cs typeface="Arial" panose="020B0604020202020204" pitchFamily="34" charset="0"/>
              </a:rPr>
              <a:t>, </a:t>
            </a:r>
            <a:r>
              <a:rPr lang="en-US" altLang="zh-CN" sz="3000" b="1" dirty="0">
                <a:solidFill>
                  <a:schemeClr val="accent6"/>
                </a:solidFill>
                <a:latin typeface="Arial" panose="020B0604020202020204" pitchFamily="34" charset="0"/>
                <a:cs typeface="Arial" panose="020B0604020202020204" pitchFamily="34" charset="0"/>
              </a:rPr>
              <a:t>q</a:t>
            </a:r>
            <a:endParaRPr lang="zh-CN" altLang="en-US" sz="3000" b="1" dirty="0">
              <a:solidFill>
                <a:schemeClr val="accent6"/>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F949ACF-F47B-4108-9649-BE3DD97FB5BA}"/>
              </a:ext>
            </a:extLst>
          </p:cNvPr>
          <p:cNvSpPr txBox="1"/>
          <p:nvPr/>
        </p:nvSpPr>
        <p:spPr>
          <a:xfrm>
            <a:off x="1" y="0"/>
            <a:ext cx="12191999" cy="707886"/>
          </a:xfrm>
          <a:prstGeom prst="rect">
            <a:avLst/>
          </a:prstGeom>
          <a:noFill/>
        </p:spPr>
        <p:txBody>
          <a:bodyPr wrap="square" rtlCol="0">
            <a:spAutoFit/>
          </a:bodyPr>
          <a:lstStyle/>
          <a:p>
            <a:pPr algn="ctr"/>
            <a:r>
              <a:rPr lang="en-US" altLang="zh-CN" sz="4000" b="1" dirty="0">
                <a:latin typeface="Arial" panose="020B0604020202020204" pitchFamily="34" charset="0"/>
                <a:cs typeface="Arial" panose="020B0604020202020204" pitchFamily="34" charset="0"/>
              </a:rPr>
              <a:t>Mechanism-ARIMA(</a:t>
            </a:r>
            <a:r>
              <a:rPr lang="en-US" altLang="zh-CN" sz="4000" b="1" dirty="0" err="1">
                <a:latin typeface="Arial" panose="020B0604020202020204" pitchFamily="34" charset="0"/>
                <a:cs typeface="Arial" panose="020B0604020202020204" pitchFamily="34" charset="0"/>
              </a:rPr>
              <a:t>p,d,q</a:t>
            </a:r>
            <a:r>
              <a:rPr lang="en-US" altLang="zh-CN" sz="4000" b="1" dirty="0">
                <a:latin typeface="Arial" panose="020B0604020202020204" pitchFamily="34" charset="0"/>
                <a:cs typeface="Arial" panose="020B0604020202020204" pitchFamily="34" charset="0"/>
              </a:rPr>
              <a:t>)</a:t>
            </a:r>
            <a:endParaRPr lang="en-US" altLang="zh-CN" sz="4000" b="1" dirty="0">
              <a:solidFill>
                <a:schemeClr val="accent5"/>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155043D-9359-4109-AC87-DD7FDB61B2C4}"/>
              </a:ext>
            </a:extLst>
          </p:cNvPr>
          <p:cNvSpPr txBox="1"/>
          <p:nvPr/>
        </p:nvSpPr>
        <p:spPr>
          <a:xfrm>
            <a:off x="547456" y="2850188"/>
            <a:ext cx="11061577" cy="707886"/>
          </a:xfrm>
          <a:prstGeom prst="rect">
            <a:avLst/>
          </a:prstGeom>
          <a:noFill/>
        </p:spPr>
        <p:txBody>
          <a:bodyPr wrap="square" rtlCol="0">
            <a:spAutoFit/>
          </a:bodyPr>
          <a:lstStyle/>
          <a:p>
            <a:pPr algn="ctr"/>
            <a:r>
              <a:rPr lang="en-US" altLang="zh-CN" sz="4000" b="1" dirty="0">
                <a:solidFill>
                  <a:schemeClr val="accent5"/>
                </a:solidFill>
                <a:latin typeface="Arial" panose="020B0604020202020204" pitchFamily="34" charset="0"/>
                <a:cs typeface="Arial" panose="020B0604020202020204" pitchFamily="34" charset="0"/>
              </a:rPr>
              <a:t>A.    R.    </a:t>
            </a:r>
            <a:r>
              <a:rPr lang="en-US" altLang="zh-CN" sz="4000" b="1" dirty="0">
                <a:solidFill>
                  <a:schemeClr val="accent2"/>
                </a:solidFill>
                <a:latin typeface="Arial" panose="020B0604020202020204" pitchFamily="34" charset="0"/>
                <a:cs typeface="Arial" panose="020B0604020202020204" pitchFamily="34" charset="0"/>
              </a:rPr>
              <a:t> I.    </a:t>
            </a:r>
            <a:r>
              <a:rPr lang="en-US" altLang="zh-CN" sz="4000" b="1" dirty="0">
                <a:solidFill>
                  <a:schemeClr val="accent6">
                    <a:lumMod val="75000"/>
                  </a:schemeClr>
                </a:solidFill>
                <a:latin typeface="Arial" panose="020B0604020202020204" pitchFamily="34" charset="0"/>
                <a:cs typeface="Arial" panose="020B0604020202020204" pitchFamily="34" charset="0"/>
              </a:rPr>
              <a:t>M.    A</a:t>
            </a:r>
            <a:endParaRPr lang="zh-CN" altLang="en-US" sz="4000" b="1" dirty="0">
              <a:solidFill>
                <a:schemeClr val="accent6">
                  <a:lumMod val="75000"/>
                </a:schemeClr>
              </a:solidFill>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40758CD5-43CF-4BD2-AB49-A46BB9E9D31A}"/>
              </a:ext>
            </a:extLst>
          </p:cNvPr>
          <p:cNvCxnSpPr/>
          <p:nvPr/>
        </p:nvCxnSpPr>
        <p:spPr>
          <a:xfrm>
            <a:off x="4509857" y="3630967"/>
            <a:ext cx="0" cy="5415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C96834B-E786-4E48-AD22-54CF43721848}"/>
              </a:ext>
            </a:extLst>
          </p:cNvPr>
          <p:cNvCxnSpPr/>
          <p:nvPr/>
        </p:nvCxnSpPr>
        <p:spPr>
          <a:xfrm>
            <a:off x="6078244" y="3630967"/>
            <a:ext cx="0" cy="5415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F7848D70-7D98-4F9C-9924-77C7F069B13C}"/>
              </a:ext>
            </a:extLst>
          </p:cNvPr>
          <p:cNvCxnSpPr/>
          <p:nvPr/>
        </p:nvCxnSpPr>
        <p:spPr>
          <a:xfrm>
            <a:off x="7580049" y="3630967"/>
            <a:ext cx="0" cy="54153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TextBox 13">
            <a:extLst>
              <a:ext uri="{FF2B5EF4-FFF2-40B4-BE49-F238E27FC236}">
                <a16:creationId xmlns:a16="http://schemas.microsoft.com/office/drawing/2014/main" id="{5604FDAD-89D7-4D60-B254-E68A0957D072}"/>
              </a:ext>
            </a:extLst>
          </p:cNvPr>
          <p:cNvSpPr txBox="1"/>
          <p:nvPr/>
        </p:nvSpPr>
        <p:spPr>
          <a:xfrm>
            <a:off x="529700" y="4172505"/>
            <a:ext cx="11061577" cy="707886"/>
          </a:xfrm>
          <a:prstGeom prst="rect">
            <a:avLst/>
          </a:prstGeom>
          <a:noFill/>
        </p:spPr>
        <p:txBody>
          <a:bodyPr wrap="square" rtlCol="0">
            <a:spAutoFit/>
          </a:bodyPr>
          <a:lstStyle/>
          <a:p>
            <a:pPr algn="ctr"/>
            <a:r>
              <a:rPr lang="en-US" altLang="zh-CN" sz="4000" b="1" dirty="0">
                <a:solidFill>
                  <a:schemeClr val="accent5"/>
                </a:solidFill>
                <a:latin typeface="Arial" panose="020B0604020202020204" pitchFamily="34" charset="0"/>
                <a:cs typeface="Arial" panose="020B0604020202020204" pitchFamily="34" charset="0"/>
              </a:rPr>
              <a:t>p         </a:t>
            </a:r>
            <a:r>
              <a:rPr lang="en-US" altLang="zh-CN" sz="4000" b="1" dirty="0">
                <a:solidFill>
                  <a:schemeClr val="accent2"/>
                </a:solidFill>
                <a:latin typeface="Arial" panose="020B0604020202020204" pitchFamily="34" charset="0"/>
                <a:cs typeface="Arial" panose="020B0604020202020204" pitchFamily="34" charset="0"/>
              </a:rPr>
              <a:t>d         </a:t>
            </a:r>
            <a:r>
              <a:rPr lang="en-US" altLang="zh-CN" sz="4000" b="1" dirty="0">
                <a:solidFill>
                  <a:schemeClr val="accent6">
                    <a:lumMod val="75000"/>
                  </a:schemeClr>
                </a:solidFill>
                <a:latin typeface="Arial" panose="020B0604020202020204" pitchFamily="34" charset="0"/>
                <a:cs typeface="Arial" panose="020B0604020202020204" pitchFamily="34" charset="0"/>
              </a:rPr>
              <a:t>q</a:t>
            </a:r>
            <a:endParaRPr lang="zh-CN" altLang="en-US" sz="4000"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13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155043D-9359-4109-AC87-DD7FDB61B2C4}"/>
              </a:ext>
            </a:extLst>
          </p:cNvPr>
          <p:cNvSpPr txBox="1"/>
          <p:nvPr/>
        </p:nvSpPr>
        <p:spPr>
          <a:xfrm>
            <a:off x="716131" y="240153"/>
            <a:ext cx="11061577" cy="707886"/>
          </a:xfrm>
          <a:prstGeom prst="rect">
            <a:avLst/>
          </a:prstGeom>
          <a:noFill/>
        </p:spPr>
        <p:txBody>
          <a:bodyPr wrap="square" rtlCol="0">
            <a:spAutoFit/>
          </a:bodyPr>
          <a:lstStyle/>
          <a:p>
            <a:pPr algn="ctr"/>
            <a:r>
              <a:rPr lang="en-US" altLang="zh-CN" sz="4000" b="1" dirty="0">
                <a:solidFill>
                  <a:schemeClr val="accent5"/>
                </a:solidFill>
                <a:latin typeface="Arial" panose="020B0604020202020204" pitchFamily="34" charset="0"/>
                <a:cs typeface="Arial" panose="020B0604020202020204" pitchFamily="34" charset="0"/>
              </a:rPr>
              <a:t>A.    R.    </a:t>
            </a:r>
            <a:r>
              <a:rPr lang="en-US" altLang="zh-CN" sz="4000" b="1" dirty="0">
                <a:solidFill>
                  <a:schemeClr val="accent2"/>
                </a:solidFill>
                <a:latin typeface="Arial" panose="020B0604020202020204" pitchFamily="34" charset="0"/>
                <a:cs typeface="Arial" panose="020B0604020202020204" pitchFamily="34" charset="0"/>
              </a:rPr>
              <a:t> I.    </a:t>
            </a:r>
            <a:r>
              <a:rPr lang="en-US" altLang="zh-CN" sz="4000" b="1" dirty="0">
                <a:solidFill>
                  <a:schemeClr val="accent6">
                    <a:lumMod val="75000"/>
                  </a:schemeClr>
                </a:solidFill>
                <a:latin typeface="Arial" panose="020B0604020202020204" pitchFamily="34" charset="0"/>
                <a:cs typeface="Arial" panose="020B0604020202020204" pitchFamily="34" charset="0"/>
              </a:rPr>
              <a:t>M.    A</a:t>
            </a:r>
            <a:endParaRPr lang="zh-CN" altLang="en-US" sz="4000" b="1" dirty="0">
              <a:solidFill>
                <a:schemeClr val="accent6">
                  <a:lumMod val="7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604FDAD-89D7-4D60-B254-E68A0957D072}"/>
              </a:ext>
            </a:extLst>
          </p:cNvPr>
          <p:cNvSpPr txBox="1"/>
          <p:nvPr/>
        </p:nvSpPr>
        <p:spPr>
          <a:xfrm>
            <a:off x="582966" y="948039"/>
            <a:ext cx="11061577" cy="707886"/>
          </a:xfrm>
          <a:prstGeom prst="rect">
            <a:avLst/>
          </a:prstGeom>
          <a:noFill/>
        </p:spPr>
        <p:txBody>
          <a:bodyPr wrap="square" rtlCol="0">
            <a:spAutoFit/>
          </a:bodyPr>
          <a:lstStyle/>
          <a:p>
            <a:pPr algn="ctr"/>
            <a:r>
              <a:rPr lang="zh-CN" altLang="en-US" sz="4000" b="1" dirty="0">
                <a:solidFill>
                  <a:schemeClr val="accent5"/>
                </a:solidFill>
                <a:latin typeface="Arial" panose="020B0604020202020204" pitchFamily="34" charset="0"/>
                <a:cs typeface="Arial" panose="020B0604020202020204" pitchFamily="34" charset="0"/>
              </a:rPr>
              <a:t>（</a:t>
            </a:r>
            <a:r>
              <a:rPr lang="en-US" altLang="zh-CN" sz="4000" b="1" dirty="0">
                <a:solidFill>
                  <a:schemeClr val="accent5"/>
                </a:solidFill>
                <a:latin typeface="Arial" panose="020B0604020202020204" pitchFamily="34" charset="0"/>
                <a:cs typeface="Arial" panose="020B0604020202020204" pitchFamily="34" charset="0"/>
              </a:rPr>
              <a:t>p</a:t>
            </a:r>
            <a:r>
              <a:rPr lang="zh-CN" altLang="en-US" sz="4000" b="1" dirty="0">
                <a:solidFill>
                  <a:schemeClr val="accent5"/>
                </a:solidFill>
                <a:latin typeface="Arial" panose="020B0604020202020204" pitchFamily="34" charset="0"/>
                <a:cs typeface="Arial" panose="020B0604020202020204" pitchFamily="34" charset="0"/>
              </a:rPr>
              <a:t>）</a:t>
            </a:r>
            <a:r>
              <a:rPr lang="en-US" altLang="zh-CN" sz="4000" b="1" dirty="0">
                <a:solidFill>
                  <a:schemeClr val="accent5"/>
                </a:solidFill>
                <a:latin typeface="Arial" panose="020B0604020202020204" pitchFamily="34" charset="0"/>
                <a:cs typeface="Arial" panose="020B0604020202020204" pitchFamily="34" charset="0"/>
              </a:rPr>
              <a:t>   </a:t>
            </a:r>
            <a:r>
              <a:rPr lang="en-US" altLang="zh-CN" sz="4000" b="1" dirty="0">
                <a:solidFill>
                  <a:schemeClr val="accent2"/>
                </a:solidFill>
                <a:latin typeface="Arial" panose="020B0604020202020204" pitchFamily="34" charset="0"/>
                <a:cs typeface="Arial" panose="020B0604020202020204" pitchFamily="34" charset="0"/>
              </a:rPr>
              <a:t>(d)      </a:t>
            </a:r>
            <a:r>
              <a:rPr lang="en-US" altLang="zh-CN" sz="4000" b="1" dirty="0">
                <a:solidFill>
                  <a:schemeClr val="accent6"/>
                </a:solidFill>
                <a:latin typeface="Arial" panose="020B0604020202020204" pitchFamily="34" charset="0"/>
                <a:cs typeface="Arial" panose="020B0604020202020204" pitchFamily="34" charset="0"/>
              </a:rPr>
              <a:t>(</a:t>
            </a:r>
            <a:r>
              <a:rPr lang="en-US" altLang="zh-CN" sz="4000" b="1" dirty="0">
                <a:solidFill>
                  <a:schemeClr val="accent6">
                    <a:lumMod val="75000"/>
                  </a:schemeClr>
                </a:solidFill>
                <a:latin typeface="Arial" panose="020B0604020202020204" pitchFamily="34" charset="0"/>
                <a:cs typeface="Arial" panose="020B0604020202020204" pitchFamily="34" charset="0"/>
              </a:rPr>
              <a:t>q)</a:t>
            </a:r>
            <a:endParaRPr lang="zh-CN" altLang="en-US" sz="4000" b="1" dirty="0">
              <a:solidFill>
                <a:schemeClr val="accent6">
                  <a:lumMod val="75000"/>
                </a:scheme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5E90D08-DF1E-4892-AD3D-2DF8A93822CA}"/>
              </a:ext>
            </a:extLst>
          </p:cNvPr>
          <p:cNvSpPr txBox="1"/>
          <p:nvPr/>
        </p:nvSpPr>
        <p:spPr>
          <a:xfrm>
            <a:off x="255973" y="1655925"/>
            <a:ext cx="5603289" cy="1477328"/>
          </a:xfrm>
          <a:prstGeom prst="rect">
            <a:avLst/>
          </a:prstGeom>
          <a:noFill/>
        </p:spPr>
        <p:txBody>
          <a:bodyPr wrap="square" rtlCol="0">
            <a:spAutoFit/>
          </a:bodyPr>
          <a:lstStyle/>
          <a:p>
            <a:r>
              <a:rPr lang="en-US" altLang="zh-CN" b="1" dirty="0">
                <a:solidFill>
                  <a:schemeClr val="accent5"/>
                </a:solidFill>
                <a:latin typeface="Arial" panose="020B0604020202020204" pitchFamily="34" charset="0"/>
                <a:cs typeface="Arial" panose="020B0604020202020204" pitchFamily="34" charset="0"/>
              </a:rPr>
              <a:t>A.R. (</a:t>
            </a:r>
            <a:r>
              <a:rPr lang="en-US" altLang="zh-CN" b="1" i="1" dirty="0">
                <a:solidFill>
                  <a:schemeClr val="accent5"/>
                </a:solidFill>
                <a:latin typeface="Arial" panose="020B0604020202020204" pitchFamily="34" charset="0"/>
                <a:cs typeface="Arial" panose="020B0604020202020204" pitchFamily="34" charset="0"/>
              </a:rPr>
              <a:t>Autoregression):</a:t>
            </a:r>
            <a:endParaRPr lang="en-US" altLang="zh-CN" b="1" dirty="0">
              <a:solidFill>
                <a:schemeClr val="accent5"/>
              </a:solidFill>
              <a:latin typeface="Arial" panose="020B0604020202020204" pitchFamily="34" charset="0"/>
              <a:cs typeface="Arial" panose="020B0604020202020204" pitchFamily="34" charset="0"/>
            </a:endParaRPr>
          </a:p>
          <a:p>
            <a:pPr algn="just"/>
            <a:r>
              <a:rPr lang="en-US" altLang="zh-CN" dirty="0">
                <a:latin typeface="Arial" panose="020B0604020202020204" pitchFamily="34" charset="0"/>
                <a:cs typeface="Arial" panose="020B0604020202020204" pitchFamily="34" charset="0"/>
              </a:rPr>
              <a:t>Autoregression is a time series model that </a:t>
            </a:r>
            <a:r>
              <a:rPr lang="en-US" altLang="zh-CN" dirty="0">
                <a:solidFill>
                  <a:schemeClr val="accent5"/>
                </a:solidFill>
                <a:latin typeface="Arial" panose="020B0604020202020204" pitchFamily="34" charset="0"/>
                <a:cs typeface="Arial" panose="020B0604020202020204" pitchFamily="34" charset="0"/>
              </a:rPr>
              <a:t>uses observations from previous time steps </a:t>
            </a:r>
            <a:r>
              <a:rPr lang="en-US" altLang="zh-CN" dirty="0">
                <a:latin typeface="Arial" panose="020B0604020202020204" pitchFamily="34" charset="0"/>
                <a:cs typeface="Arial" panose="020B0604020202020204" pitchFamily="34" charset="0"/>
              </a:rPr>
              <a:t>as </a:t>
            </a:r>
            <a:r>
              <a:rPr lang="en-US" altLang="zh-CN" dirty="0">
                <a:solidFill>
                  <a:schemeClr val="accent5"/>
                </a:solidFill>
                <a:latin typeface="Arial" panose="020B0604020202020204" pitchFamily="34" charset="0"/>
                <a:cs typeface="Arial" panose="020B0604020202020204" pitchFamily="34" charset="0"/>
              </a:rPr>
              <a:t>input</a:t>
            </a:r>
            <a:r>
              <a:rPr lang="en-US" altLang="zh-CN" dirty="0">
                <a:latin typeface="Arial" panose="020B0604020202020204" pitchFamily="34" charset="0"/>
                <a:cs typeface="Arial" panose="020B0604020202020204" pitchFamily="34" charset="0"/>
              </a:rPr>
              <a:t> to a regression equation to </a:t>
            </a:r>
            <a:r>
              <a:rPr lang="en-US" altLang="zh-CN" dirty="0">
                <a:solidFill>
                  <a:schemeClr val="accent5"/>
                </a:solidFill>
                <a:latin typeface="Arial" panose="020B0604020202020204" pitchFamily="34" charset="0"/>
                <a:cs typeface="Arial" panose="020B0604020202020204" pitchFamily="34" charset="0"/>
              </a:rPr>
              <a:t>predict the value at the next time step</a:t>
            </a:r>
            <a:r>
              <a:rPr lang="en-US" altLang="zh-CN" dirty="0">
                <a:latin typeface="Arial" panose="020B0604020202020204" pitchFamily="34" charset="0"/>
                <a:cs typeface="Arial" panose="020B0604020202020204" pitchFamily="34" charset="0"/>
              </a:rPr>
              <a:t>.</a:t>
            </a:r>
            <a:endParaRPr lang="zh-CN" altLang="en-US" sz="25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4640D97D-03B3-4525-8668-2917F95999AA}"/>
              </a:ext>
            </a:extLst>
          </p:cNvPr>
          <p:cNvSpPr txBox="1"/>
          <p:nvPr/>
        </p:nvSpPr>
        <p:spPr>
          <a:xfrm>
            <a:off x="6332737" y="1653205"/>
            <a:ext cx="5603290" cy="923330"/>
          </a:xfrm>
          <a:prstGeom prst="rect">
            <a:avLst/>
          </a:prstGeom>
          <a:noFill/>
        </p:spPr>
        <p:txBody>
          <a:bodyPr wrap="square" rtlCol="0">
            <a:spAutoFit/>
          </a:bodyPr>
          <a:lstStyle/>
          <a:p>
            <a:r>
              <a:rPr lang="en-US" altLang="zh-CN" b="1" dirty="0">
                <a:solidFill>
                  <a:schemeClr val="accent5"/>
                </a:solidFill>
                <a:latin typeface="Arial" panose="020B0604020202020204" pitchFamily="34" charset="0"/>
                <a:cs typeface="Arial" panose="020B0604020202020204" pitchFamily="34" charset="0"/>
              </a:rPr>
              <a:t>P -&gt; number of time lags</a:t>
            </a:r>
          </a:p>
          <a:p>
            <a:pPr algn="just"/>
            <a:r>
              <a:rPr lang="en-US" altLang="zh-CN" i="1" dirty="0">
                <a:latin typeface="Arial" panose="020B0604020202020204" pitchFamily="34" charset="0"/>
                <a:cs typeface="Arial" panose="020B0604020202020204" pitchFamily="34" charset="0"/>
              </a:rPr>
              <a:t>p</a:t>
            </a:r>
            <a:r>
              <a:rPr lang="en-US" altLang="zh-CN" dirty="0">
                <a:latin typeface="Arial" panose="020B0604020202020204" pitchFamily="34" charset="0"/>
                <a:cs typeface="Arial" panose="020B0604020202020204" pitchFamily="34" charset="0"/>
              </a:rPr>
              <a:t> is the </a:t>
            </a:r>
            <a:r>
              <a:rPr lang="en-US" altLang="zh-CN" b="1" dirty="0">
                <a:solidFill>
                  <a:schemeClr val="accent5"/>
                </a:solidFill>
                <a:latin typeface="Arial" panose="020B0604020202020204" pitchFamily="34" charset="0"/>
                <a:cs typeface="Arial" panose="020B0604020202020204" pitchFamily="34" charset="0"/>
              </a:rPr>
              <a:t>order</a:t>
            </a:r>
            <a:r>
              <a:rPr lang="en-US" altLang="zh-CN" dirty="0">
                <a:latin typeface="Arial" panose="020B0604020202020204" pitchFamily="34" charset="0"/>
                <a:cs typeface="Arial" panose="020B0604020202020204" pitchFamily="34" charset="0"/>
              </a:rPr>
              <a:t> (</a:t>
            </a:r>
            <a:r>
              <a:rPr lang="en-US" altLang="zh-CN" b="1" dirty="0">
                <a:solidFill>
                  <a:schemeClr val="accent5"/>
                </a:solidFill>
                <a:latin typeface="Arial" panose="020B0604020202020204" pitchFamily="34" charset="0"/>
                <a:cs typeface="Arial" panose="020B0604020202020204" pitchFamily="34" charset="0"/>
              </a:rPr>
              <a:t>number of time lags</a:t>
            </a:r>
            <a:r>
              <a:rPr lang="en-US" altLang="zh-CN" dirty="0">
                <a:latin typeface="Arial" panose="020B0604020202020204" pitchFamily="34" charset="0"/>
                <a:cs typeface="Arial" panose="020B0604020202020204" pitchFamily="34" charset="0"/>
              </a:rPr>
              <a:t>) of the autoregressive model</a:t>
            </a:r>
            <a:endParaRPr lang="zh-CN" altLang="en-US" sz="25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25AE6D7-AD5F-434D-A646-850DA3E32A8A}"/>
              </a:ext>
            </a:extLst>
          </p:cNvPr>
          <p:cNvSpPr txBox="1"/>
          <p:nvPr/>
        </p:nvSpPr>
        <p:spPr>
          <a:xfrm>
            <a:off x="255973" y="3281701"/>
            <a:ext cx="5603289" cy="1477328"/>
          </a:xfrm>
          <a:prstGeom prst="rect">
            <a:avLst/>
          </a:prstGeom>
          <a:noFill/>
        </p:spPr>
        <p:txBody>
          <a:bodyPr wrap="square" rtlCol="0">
            <a:spAutoFit/>
          </a:bodyPr>
          <a:lstStyle/>
          <a:p>
            <a:r>
              <a:rPr lang="en-US" altLang="zh-CN" b="1" dirty="0">
                <a:solidFill>
                  <a:schemeClr val="accent2"/>
                </a:solidFill>
                <a:latin typeface="Arial" panose="020B0604020202020204" pitchFamily="34" charset="0"/>
                <a:cs typeface="Arial" panose="020B0604020202020204" pitchFamily="34" charset="0"/>
              </a:rPr>
              <a:t>I. (</a:t>
            </a:r>
            <a:r>
              <a:rPr lang="en-US" altLang="zh-CN" b="1" i="1" dirty="0">
                <a:solidFill>
                  <a:schemeClr val="accent2"/>
                </a:solidFill>
                <a:latin typeface="Arial" panose="020B0604020202020204" pitchFamily="34" charset="0"/>
                <a:cs typeface="Arial" panose="020B0604020202020204" pitchFamily="34" charset="0"/>
              </a:rPr>
              <a:t>Integrated):</a:t>
            </a:r>
            <a:endParaRPr lang="en-US" altLang="zh-CN" b="1" dirty="0">
              <a:solidFill>
                <a:schemeClr val="accent2"/>
              </a:solidFill>
              <a:latin typeface="Arial" panose="020B0604020202020204" pitchFamily="34" charset="0"/>
              <a:cs typeface="Arial" panose="020B0604020202020204" pitchFamily="34" charset="0"/>
            </a:endParaRPr>
          </a:p>
          <a:p>
            <a:pPr algn="just"/>
            <a:r>
              <a:rPr lang="en-US" altLang="zh-CN" dirty="0">
                <a:latin typeface="Arial" panose="020B0604020202020204" pitchFamily="34" charset="0"/>
                <a:cs typeface="Arial" panose="020B0604020202020204" pitchFamily="34" charset="0"/>
              </a:rPr>
              <a:t>The use of </a:t>
            </a:r>
            <a:r>
              <a:rPr lang="en-US" altLang="zh-CN" dirty="0">
                <a:solidFill>
                  <a:schemeClr val="accent2"/>
                </a:solidFill>
                <a:latin typeface="Arial" panose="020B0604020202020204" pitchFamily="34" charset="0"/>
                <a:cs typeface="Arial" panose="020B0604020202020204" pitchFamily="34" charset="0"/>
              </a:rPr>
              <a:t>differencing</a:t>
            </a:r>
            <a:r>
              <a:rPr lang="en-US" altLang="zh-CN" dirty="0">
                <a:latin typeface="Arial" panose="020B0604020202020204" pitchFamily="34" charset="0"/>
                <a:cs typeface="Arial" panose="020B0604020202020204" pitchFamily="34" charset="0"/>
              </a:rPr>
              <a:t> of </a:t>
            </a:r>
            <a:r>
              <a:rPr lang="en-US" altLang="zh-CN" dirty="0">
                <a:solidFill>
                  <a:schemeClr val="accent2"/>
                </a:solidFill>
                <a:latin typeface="Arial" panose="020B0604020202020204" pitchFamily="34" charset="0"/>
                <a:cs typeface="Arial" panose="020B0604020202020204" pitchFamily="34" charset="0"/>
              </a:rPr>
              <a:t>raw</a:t>
            </a:r>
            <a:r>
              <a:rPr lang="en-US" altLang="zh-CN" dirty="0">
                <a:latin typeface="Arial" panose="020B0604020202020204" pitchFamily="34" charset="0"/>
                <a:cs typeface="Arial" panose="020B0604020202020204" pitchFamily="34" charset="0"/>
              </a:rPr>
              <a:t> observations (e.g. subtracting an observation from an observation at the previous time step) in order to make the time series </a:t>
            </a:r>
            <a:r>
              <a:rPr lang="en-US" altLang="zh-CN" dirty="0">
                <a:solidFill>
                  <a:schemeClr val="accent2"/>
                </a:solidFill>
                <a:latin typeface="Arial" panose="020B0604020202020204" pitchFamily="34" charset="0"/>
                <a:cs typeface="Arial" panose="020B0604020202020204" pitchFamily="34" charset="0"/>
              </a:rPr>
              <a:t>stationary</a:t>
            </a:r>
            <a:endParaRPr lang="zh-CN" altLang="en-US" sz="2500" dirty="0">
              <a:solidFill>
                <a:schemeClr val="accent2"/>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7AFDEF40-0D63-4AC0-A7C3-45A9618B728E}"/>
              </a:ext>
            </a:extLst>
          </p:cNvPr>
          <p:cNvSpPr txBox="1"/>
          <p:nvPr/>
        </p:nvSpPr>
        <p:spPr>
          <a:xfrm>
            <a:off x="6332735" y="3278981"/>
            <a:ext cx="5603291" cy="923330"/>
          </a:xfrm>
          <a:prstGeom prst="rect">
            <a:avLst/>
          </a:prstGeom>
          <a:noFill/>
        </p:spPr>
        <p:txBody>
          <a:bodyPr wrap="square" rtlCol="0">
            <a:spAutoFit/>
          </a:bodyPr>
          <a:lstStyle/>
          <a:p>
            <a:r>
              <a:rPr lang="en-US" altLang="zh-CN" b="1" dirty="0">
                <a:solidFill>
                  <a:schemeClr val="accent2"/>
                </a:solidFill>
                <a:latin typeface="Arial" panose="020B0604020202020204" pitchFamily="34" charset="0"/>
                <a:cs typeface="Arial" panose="020B0604020202020204" pitchFamily="34" charset="0"/>
              </a:rPr>
              <a:t>d -&gt; number of differencing required</a:t>
            </a:r>
          </a:p>
          <a:p>
            <a:pPr algn="just"/>
            <a:r>
              <a:rPr lang="en-US" altLang="zh-CN" dirty="0">
                <a:latin typeface="Arial" panose="020B0604020202020204" pitchFamily="34" charset="0"/>
                <a:cs typeface="Arial" panose="020B0604020202020204" pitchFamily="34" charset="0"/>
              </a:rPr>
              <a:t>d is the number </a:t>
            </a:r>
            <a:r>
              <a:rPr lang="en-US" altLang="zh-CN" dirty="0">
                <a:solidFill>
                  <a:schemeClr val="accent2"/>
                </a:solidFill>
                <a:latin typeface="Arial" panose="020B0604020202020204" pitchFamily="34" charset="0"/>
                <a:cs typeface="Arial" panose="020B0604020202020204" pitchFamily="34" charset="0"/>
              </a:rPr>
              <a:t>of differencing required</a:t>
            </a:r>
            <a:r>
              <a:rPr lang="en-US" altLang="zh-CN" dirty="0">
                <a:latin typeface="Arial" panose="020B0604020202020204" pitchFamily="34" charset="0"/>
                <a:cs typeface="Arial" panose="020B0604020202020204" pitchFamily="34" charset="0"/>
              </a:rPr>
              <a:t> to make the time series </a:t>
            </a:r>
            <a:r>
              <a:rPr lang="en-US" altLang="zh-CN" dirty="0">
                <a:solidFill>
                  <a:schemeClr val="accent2"/>
                </a:solidFill>
                <a:latin typeface="Arial" panose="020B0604020202020204" pitchFamily="34" charset="0"/>
                <a:cs typeface="Arial" panose="020B0604020202020204" pitchFamily="34" charset="0"/>
              </a:rPr>
              <a:t>stationary</a:t>
            </a:r>
            <a:endParaRPr lang="zh-CN" altLang="en-US" sz="2500" dirty="0">
              <a:solidFill>
                <a:schemeClr val="accent2"/>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8C784B-0076-48E4-9A26-04D8AC4DCF9D}"/>
              </a:ext>
            </a:extLst>
          </p:cNvPr>
          <p:cNvSpPr txBox="1"/>
          <p:nvPr/>
        </p:nvSpPr>
        <p:spPr>
          <a:xfrm>
            <a:off x="255973" y="4904757"/>
            <a:ext cx="5603289" cy="923330"/>
          </a:xfrm>
          <a:prstGeom prst="rect">
            <a:avLst/>
          </a:prstGeom>
          <a:noFill/>
        </p:spPr>
        <p:txBody>
          <a:bodyPr wrap="square" rtlCol="0">
            <a:spAutoFit/>
          </a:bodyPr>
          <a:lstStyle/>
          <a:p>
            <a:r>
              <a:rPr lang="en-US" altLang="zh-CN" b="1" dirty="0">
                <a:solidFill>
                  <a:schemeClr val="accent6"/>
                </a:solidFill>
                <a:latin typeface="Arial" panose="020B0604020202020204" pitchFamily="34" charset="0"/>
                <a:cs typeface="Arial" panose="020B0604020202020204" pitchFamily="34" charset="0"/>
              </a:rPr>
              <a:t>M.A.(</a:t>
            </a:r>
            <a:r>
              <a:rPr lang="en-US" altLang="zh-CN" b="1" i="1" dirty="0">
                <a:solidFill>
                  <a:schemeClr val="accent6"/>
                </a:solidFill>
                <a:latin typeface="Arial" panose="020B0604020202020204" pitchFamily="34" charset="0"/>
                <a:cs typeface="Arial" panose="020B0604020202020204" pitchFamily="34" charset="0"/>
              </a:rPr>
              <a:t>Moving Average):</a:t>
            </a:r>
            <a:endParaRPr lang="en-US" altLang="zh-CN" b="1" dirty="0">
              <a:solidFill>
                <a:schemeClr val="accent6"/>
              </a:solidFill>
              <a:latin typeface="Arial" panose="020B0604020202020204" pitchFamily="34" charset="0"/>
              <a:cs typeface="Arial" panose="020B0604020202020204" pitchFamily="34" charset="0"/>
            </a:endParaRPr>
          </a:p>
          <a:p>
            <a:pPr algn="just"/>
            <a:r>
              <a:rPr lang="en-US" altLang="zh-CN" dirty="0">
                <a:latin typeface="Arial" panose="020B0604020202020204" pitchFamily="34" charset="0"/>
                <a:cs typeface="Arial" panose="020B0604020202020204" pitchFamily="34" charset="0"/>
              </a:rPr>
              <a:t>Lags of the </a:t>
            </a:r>
            <a:r>
              <a:rPr lang="en-US" altLang="zh-CN" dirty="0">
                <a:solidFill>
                  <a:schemeClr val="accent6"/>
                </a:solidFill>
                <a:latin typeface="Arial" panose="020B0604020202020204" pitchFamily="34" charset="0"/>
                <a:cs typeface="Arial" panose="020B0604020202020204" pitchFamily="34" charset="0"/>
              </a:rPr>
              <a:t>forecast errors </a:t>
            </a:r>
            <a:r>
              <a:rPr lang="en-US" altLang="zh-CN" dirty="0">
                <a:latin typeface="Arial" panose="020B0604020202020204" pitchFamily="34" charset="0"/>
                <a:cs typeface="Arial" panose="020B0604020202020204" pitchFamily="34" charset="0"/>
              </a:rPr>
              <a:t>are called "moving average" terms</a:t>
            </a:r>
            <a:endParaRPr lang="zh-CN" altLang="en-US" sz="2500" dirty="0">
              <a:solidFill>
                <a:schemeClr val="accent2"/>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71E6343B-8DD4-433C-83E1-67495DB754C8}"/>
              </a:ext>
            </a:extLst>
          </p:cNvPr>
          <p:cNvSpPr txBox="1"/>
          <p:nvPr/>
        </p:nvSpPr>
        <p:spPr>
          <a:xfrm>
            <a:off x="6332735" y="4902037"/>
            <a:ext cx="5603291" cy="923330"/>
          </a:xfrm>
          <a:prstGeom prst="rect">
            <a:avLst/>
          </a:prstGeom>
          <a:noFill/>
        </p:spPr>
        <p:txBody>
          <a:bodyPr wrap="square" rtlCol="0">
            <a:spAutoFit/>
          </a:bodyPr>
          <a:lstStyle/>
          <a:p>
            <a:r>
              <a:rPr lang="en-US" altLang="zh-CN" b="1" dirty="0">
                <a:solidFill>
                  <a:schemeClr val="accent6"/>
                </a:solidFill>
                <a:latin typeface="Arial" panose="020B0604020202020204" pitchFamily="34" charset="0"/>
                <a:cs typeface="Arial" panose="020B0604020202020204" pitchFamily="34" charset="0"/>
              </a:rPr>
              <a:t>q -&gt; lagged forecast errors</a:t>
            </a:r>
          </a:p>
          <a:p>
            <a:pPr algn="just"/>
            <a:r>
              <a:rPr lang="en-US" altLang="zh-CN" dirty="0">
                <a:latin typeface="Arial" panose="020B0604020202020204" pitchFamily="34" charset="0"/>
                <a:cs typeface="Arial" panose="020B0604020202020204" pitchFamily="34" charset="0"/>
              </a:rPr>
              <a:t>q is the number of </a:t>
            </a:r>
            <a:r>
              <a:rPr lang="en-US" altLang="zh-CN" dirty="0">
                <a:solidFill>
                  <a:schemeClr val="accent6"/>
                </a:solidFill>
                <a:latin typeface="Arial" panose="020B0604020202020204" pitchFamily="34" charset="0"/>
                <a:cs typeface="Arial" panose="020B0604020202020204" pitchFamily="34" charset="0"/>
              </a:rPr>
              <a:t>lagged forecast errors</a:t>
            </a:r>
            <a:r>
              <a:rPr lang="en-US" altLang="zh-CN" dirty="0">
                <a:latin typeface="Arial" panose="020B0604020202020204" pitchFamily="34" charset="0"/>
                <a:cs typeface="Arial" panose="020B0604020202020204" pitchFamily="34" charset="0"/>
              </a:rPr>
              <a:t> in the prediction equation.</a:t>
            </a:r>
            <a:endParaRPr lang="zh-CN" altLang="en-US" sz="25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6289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72C110B-A8EC-487B-87D0-B49C1B06CA76}"/>
              </a:ext>
            </a:extLst>
          </p:cNvPr>
          <p:cNvGraphicFramePr>
            <a:graphicFrameLocks noGrp="1"/>
          </p:cNvGraphicFramePr>
          <p:nvPr>
            <p:extLst>
              <p:ext uri="{D42A27DB-BD31-4B8C-83A1-F6EECF244321}">
                <p14:modId xmlns:p14="http://schemas.microsoft.com/office/powerpoint/2010/main" val="2342239697"/>
              </p:ext>
            </p:extLst>
          </p:nvPr>
        </p:nvGraphicFramePr>
        <p:xfrm>
          <a:off x="427290" y="1312764"/>
          <a:ext cx="2483498" cy="4587576"/>
        </p:xfrm>
        <a:graphic>
          <a:graphicData uri="http://schemas.openxmlformats.org/drawingml/2006/table">
            <a:tbl>
              <a:tblPr>
                <a:tableStyleId>{5C22544A-7EE6-4342-B048-85BDC9FD1C3A}</a:tableStyleId>
              </a:tblPr>
              <a:tblGrid>
                <a:gridCol w="1241749">
                  <a:extLst>
                    <a:ext uri="{9D8B030D-6E8A-4147-A177-3AD203B41FA5}">
                      <a16:colId xmlns:a16="http://schemas.microsoft.com/office/drawing/2014/main" val="525735043"/>
                    </a:ext>
                  </a:extLst>
                </a:gridCol>
                <a:gridCol w="1241749">
                  <a:extLst>
                    <a:ext uri="{9D8B030D-6E8A-4147-A177-3AD203B41FA5}">
                      <a16:colId xmlns:a16="http://schemas.microsoft.com/office/drawing/2014/main" val="1314297158"/>
                    </a:ext>
                  </a:extLst>
                </a:gridCol>
              </a:tblGrid>
              <a:tr h="327684">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T</a:t>
                      </a:r>
                    </a:p>
                  </a:txBody>
                  <a:tcPr marL="17247" marR="17247" marT="17247" marB="0" anchor="ctr"/>
                </a:tc>
                <a:tc>
                  <a:txBody>
                    <a:bodyPr/>
                    <a:lstStyle/>
                    <a:p>
                      <a:pPr algn="ctr" fontAlgn="ctr"/>
                      <a:r>
                        <a:rPr lang="en-US" sz="2000" u="none" strike="noStrike" dirty="0">
                          <a:effectLst/>
                        </a:rPr>
                        <a:t>Y</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385923638"/>
                  </a:ext>
                </a:extLst>
              </a:tr>
              <a:tr h="327684">
                <a:tc>
                  <a:txBody>
                    <a:bodyPr/>
                    <a:lstStyle/>
                    <a:p>
                      <a:pPr algn="ct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20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997554112"/>
                  </a:ext>
                </a:extLst>
              </a:tr>
              <a:tr h="327684">
                <a:tc>
                  <a:txBody>
                    <a:bodyPr/>
                    <a:lstStyle/>
                    <a:p>
                      <a:pPr algn="ctr" fontAlgn="ctr"/>
                      <a:r>
                        <a:rPr lang="en-US" altLang="zh-CN" sz="2000" u="none" strike="noStrike">
                          <a:effectLst/>
                        </a:rPr>
                        <a:t>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25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2324205780"/>
                  </a:ext>
                </a:extLst>
              </a:tr>
              <a:tr h="327684">
                <a:tc>
                  <a:txBody>
                    <a:bodyPr/>
                    <a:lstStyle/>
                    <a:p>
                      <a:pPr algn="ctr" fontAlgn="ctr"/>
                      <a:r>
                        <a:rPr lang="en-US" altLang="zh-CN" sz="2000" u="none" strike="noStrike" dirty="0">
                          <a:effectLst/>
                        </a:rPr>
                        <a:t>3</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30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2341852097"/>
                  </a:ext>
                </a:extLst>
              </a:tr>
              <a:tr h="327684">
                <a:tc>
                  <a:txBody>
                    <a:bodyPr/>
                    <a:lstStyle/>
                    <a:p>
                      <a:pPr algn="ctr" fontAlgn="ctr"/>
                      <a:r>
                        <a:rPr lang="en-US" altLang="zh-CN" sz="2000" u="none" strike="noStrike">
                          <a:effectLst/>
                        </a:rPr>
                        <a:t>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25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1697087471"/>
                  </a:ext>
                </a:extLst>
              </a:tr>
              <a:tr h="327684">
                <a:tc>
                  <a:txBody>
                    <a:bodyPr/>
                    <a:lstStyle/>
                    <a:p>
                      <a:pPr algn="ctr" fontAlgn="ctr"/>
                      <a:r>
                        <a:rPr lang="en-US" altLang="zh-CN" sz="2000" u="none" strike="noStrike">
                          <a:effectLst/>
                        </a:rPr>
                        <a:t>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dirty="0">
                          <a:effectLst/>
                        </a:rPr>
                        <a:t>35</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3395832822"/>
                  </a:ext>
                </a:extLst>
              </a:tr>
              <a:tr h="327684">
                <a:tc>
                  <a:txBody>
                    <a:bodyPr/>
                    <a:lstStyle/>
                    <a:p>
                      <a:pPr algn="ctr" fontAlgn="ctr"/>
                      <a:r>
                        <a:rPr lang="en-US" altLang="zh-CN" sz="2000" u="none" strike="noStrike">
                          <a:effectLst/>
                        </a:rPr>
                        <a:t>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45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3971890131"/>
                  </a:ext>
                </a:extLst>
              </a:tr>
              <a:tr h="327684">
                <a:tc>
                  <a:txBody>
                    <a:bodyPr/>
                    <a:lstStyle/>
                    <a:p>
                      <a:pPr algn="ctr" fontAlgn="ctr"/>
                      <a:r>
                        <a:rPr lang="en-US" altLang="zh-CN" sz="2000" u="none" strike="noStrike">
                          <a:effectLst/>
                        </a:rPr>
                        <a:t>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35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1858471796"/>
                  </a:ext>
                </a:extLst>
              </a:tr>
              <a:tr h="327684">
                <a:tc>
                  <a:txBody>
                    <a:bodyPr/>
                    <a:lstStyle/>
                    <a:p>
                      <a:pPr algn="ctr" fontAlgn="ctr"/>
                      <a:r>
                        <a:rPr lang="en-US" altLang="zh-CN" sz="2000" u="none" strike="noStrike">
                          <a:effectLst/>
                        </a:rPr>
                        <a:t>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55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3665157305"/>
                  </a:ext>
                </a:extLst>
              </a:tr>
              <a:tr h="327684">
                <a:tc>
                  <a:txBody>
                    <a:bodyPr/>
                    <a:lstStyle/>
                    <a:p>
                      <a:pPr algn="ctr" fontAlgn="ctr"/>
                      <a:r>
                        <a:rPr lang="en-US" altLang="zh-CN" sz="2000" u="none" strike="noStrike">
                          <a:effectLst/>
                        </a:rPr>
                        <a:t>9</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75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913342282"/>
                  </a:ext>
                </a:extLst>
              </a:tr>
              <a:tr h="327684">
                <a:tc>
                  <a:txBody>
                    <a:bodyPr/>
                    <a:lstStyle/>
                    <a:p>
                      <a:pPr algn="ctr" fontAlgn="ctr"/>
                      <a:r>
                        <a:rPr lang="en-US" altLang="zh-CN" sz="2000" u="none" strike="noStrike">
                          <a:effectLst/>
                        </a:rPr>
                        <a:t>10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dirty="0">
                          <a:effectLst/>
                        </a:rPr>
                        <a:t>55</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1114872501"/>
                  </a:ext>
                </a:extLst>
              </a:tr>
              <a:tr h="327684">
                <a:tc>
                  <a:txBody>
                    <a:bodyPr/>
                    <a:lstStyle/>
                    <a:p>
                      <a:pPr algn="ctr" fontAlgn="ctr"/>
                      <a:r>
                        <a:rPr lang="en-US" altLang="zh-CN" sz="2000" u="none" strike="noStrike">
                          <a:effectLst/>
                        </a:rPr>
                        <a:t>11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80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1566353048"/>
                  </a:ext>
                </a:extLst>
              </a:tr>
              <a:tr h="327684">
                <a:tc>
                  <a:txBody>
                    <a:bodyPr/>
                    <a:lstStyle/>
                    <a:p>
                      <a:pPr algn="ctr" fontAlgn="ctr"/>
                      <a:r>
                        <a:rPr lang="en-US" altLang="zh-CN" sz="2000" u="none" strike="noStrike">
                          <a:effectLst/>
                        </a:rPr>
                        <a:t>12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105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1111991604"/>
                  </a:ext>
                </a:extLst>
              </a:tr>
              <a:tr h="327684">
                <a:tc>
                  <a:txBody>
                    <a:bodyPr/>
                    <a:lstStyle/>
                    <a:p>
                      <a:pPr algn="ctr" fontAlgn="ctr"/>
                      <a:r>
                        <a:rPr lang="en-US" altLang="zh-CN" sz="2000" u="none" strike="noStrike" dirty="0">
                          <a:effectLst/>
                        </a:rPr>
                        <a:t>13</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zh-CN" altLang="en-US" sz="2000" b="0" i="0" u="none" strike="noStrike" dirty="0">
                          <a:solidFill>
                            <a:srgbClr val="000000"/>
                          </a:solidFill>
                          <a:effectLst/>
                          <a:latin typeface="等线" panose="02010600030101010101" pitchFamily="2" charset="-122"/>
                          <a:ea typeface="等线" panose="02010600030101010101" pitchFamily="2" charset="-122"/>
                        </a:rPr>
                        <a:t>？</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349115136"/>
                  </a:ext>
                </a:extLst>
              </a:tr>
            </a:tbl>
          </a:graphicData>
        </a:graphic>
      </p:graphicFrame>
      <p:sp>
        <p:nvSpPr>
          <p:cNvPr id="8" name="TextBox 7">
            <a:extLst>
              <a:ext uri="{FF2B5EF4-FFF2-40B4-BE49-F238E27FC236}">
                <a16:creationId xmlns:a16="http://schemas.microsoft.com/office/drawing/2014/main" id="{DF2DC8FA-12CD-4398-BD57-29EFFF3111DC}"/>
              </a:ext>
            </a:extLst>
          </p:cNvPr>
          <p:cNvSpPr txBox="1"/>
          <p:nvPr/>
        </p:nvSpPr>
        <p:spPr>
          <a:xfrm>
            <a:off x="1" y="0"/>
            <a:ext cx="12191999" cy="707886"/>
          </a:xfrm>
          <a:prstGeom prst="rect">
            <a:avLst/>
          </a:prstGeom>
          <a:noFill/>
        </p:spPr>
        <p:txBody>
          <a:bodyPr wrap="square" rtlCol="0">
            <a:spAutoFit/>
          </a:bodyPr>
          <a:lstStyle/>
          <a:p>
            <a:pPr algn="ctr"/>
            <a:r>
              <a:rPr lang="en-US" altLang="zh-CN" sz="4000" b="1" dirty="0">
                <a:latin typeface="Arial" panose="020B0604020202020204" pitchFamily="34" charset="0"/>
                <a:cs typeface="Arial" panose="020B0604020202020204" pitchFamily="34" charset="0"/>
              </a:rPr>
              <a:t>Forecast Y when X=13</a:t>
            </a:r>
            <a:endParaRPr lang="en-US" altLang="zh-CN" sz="4000" b="1" dirty="0">
              <a:solidFill>
                <a:schemeClr val="accent5"/>
              </a:solidFill>
              <a:latin typeface="Arial" panose="020B0604020202020204" pitchFamily="34" charset="0"/>
              <a:cs typeface="Arial" panose="020B0604020202020204" pitchFamily="34" charset="0"/>
            </a:endParaRPr>
          </a:p>
        </p:txBody>
      </p:sp>
      <p:graphicFrame>
        <p:nvGraphicFramePr>
          <p:cNvPr id="12" name="Chart 11">
            <a:extLst>
              <a:ext uri="{FF2B5EF4-FFF2-40B4-BE49-F238E27FC236}">
                <a16:creationId xmlns:a16="http://schemas.microsoft.com/office/drawing/2014/main" id="{75259CC3-67A2-4E24-B36E-CD9E91201B07}"/>
              </a:ext>
            </a:extLst>
          </p:cNvPr>
          <p:cNvGraphicFramePr>
            <a:graphicFrameLocks/>
          </p:cNvGraphicFramePr>
          <p:nvPr>
            <p:extLst>
              <p:ext uri="{D42A27DB-BD31-4B8C-83A1-F6EECF244321}">
                <p14:modId xmlns:p14="http://schemas.microsoft.com/office/powerpoint/2010/main" val="4174880322"/>
              </p:ext>
            </p:extLst>
          </p:nvPr>
        </p:nvGraphicFramePr>
        <p:xfrm>
          <a:off x="3765611" y="1312765"/>
          <a:ext cx="7645958" cy="4587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9124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B1364F-CBC3-4F99-B379-332D082B3BD0}"/>
              </a:ext>
            </a:extLst>
          </p:cNvPr>
          <p:cNvSpPr txBox="1"/>
          <p:nvPr/>
        </p:nvSpPr>
        <p:spPr>
          <a:xfrm>
            <a:off x="565211" y="1465271"/>
            <a:ext cx="11061577" cy="1169551"/>
          </a:xfrm>
          <a:prstGeom prst="rect">
            <a:avLst/>
          </a:prstGeom>
          <a:noFill/>
        </p:spPr>
        <p:txBody>
          <a:bodyPr wrap="square" rtlCol="0">
            <a:spAutoFit/>
          </a:bodyPr>
          <a:lstStyle/>
          <a:p>
            <a:pPr algn="ctr"/>
            <a:r>
              <a:rPr lang="en-US" altLang="zh-CN" sz="7000" b="1" dirty="0">
                <a:latin typeface="Arial" panose="020B0604020202020204" pitchFamily="34" charset="0"/>
                <a:cs typeface="Arial" panose="020B0604020202020204" pitchFamily="34" charset="0"/>
              </a:rPr>
              <a:t>A.    R.     I.    M.    A</a:t>
            </a:r>
            <a:endParaRPr lang="zh-CN" altLang="en-US" sz="7000" b="1" dirty="0">
              <a:latin typeface="Arial" panose="020B0604020202020204" pitchFamily="34" charset="0"/>
              <a:cs typeface="Arial" panose="020B0604020202020204" pitchFamily="34" charset="0"/>
            </a:endParaRPr>
          </a:p>
        </p:txBody>
      </p:sp>
      <p:sp>
        <p:nvSpPr>
          <p:cNvPr id="21" name="Arrow: Down 20">
            <a:extLst>
              <a:ext uri="{FF2B5EF4-FFF2-40B4-BE49-F238E27FC236}">
                <a16:creationId xmlns:a16="http://schemas.microsoft.com/office/drawing/2014/main" id="{14BB7620-099B-45EA-AEB9-0B9296C5D7DE}"/>
              </a:ext>
            </a:extLst>
          </p:cNvPr>
          <p:cNvSpPr/>
          <p:nvPr/>
        </p:nvSpPr>
        <p:spPr>
          <a:xfrm>
            <a:off x="5825230" y="3127159"/>
            <a:ext cx="541538" cy="603681"/>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B3AD9EF5-FC27-41FD-881D-281EABECD6B0}"/>
              </a:ext>
            </a:extLst>
          </p:cNvPr>
          <p:cNvSpPr txBox="1"/>
          <p:nvPr/>
        </p:nvSpPr>
        <p:spPr>
          <a:xfrm>
            <a:off x="0" y="4223177"/>
            <a:ext cx="12191999" cy="707886"/>
          </a:xfrm>
          <a:prstGeom prst="rect">
            <a:avLst/>
          </a:prstGeom>
          <a:noFill/>
        </p:spPr>
        <p:txBody>
          <a:bodyPr wrap="square" rtlCol="0">
            <a:spAutoFit/>
          </a:bodyPr>
          <a:lstStyle/>
          <a:p>
            <a:pPr algn="ctr"/>
            <a:r>
              <a:rPr lang="en-US" altLang="zh-CN" sz="4000" b="1" dirty="0">
                <a:latin typeface="Arial" panose="020B0604020202020204" pitchFamily="34" charset="0"/>
                <a:cs typeface="Arial" panose="020B0604020202020204" pitchFamily="34" charset="0"/>
              </a:rPr>
              <a:t>Auto.  Regressive.  Integrated.  Moving.  Average</a:t>
            </a:r>
            <a:endParaRPr lang="zh-CN" alt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9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2DC8FA-12CD-4398-BD57-29EFFF3111DC}"/>
              </a:ext>
            </a:extLst>
          </p:cNvPr>
          <p:cNvSpPr txBox="1"/>
          <p:nvPr/>
        </p:nvSpPr>
        <p:spPr>
          <a:xfrm>
            <a:off x="1" y="0"/>
            <a:ext cx="12191999" cy="1323439"/>
          </a:xfrm>
          <a:prstGeom prst="rect">
            <a:avLst/>
          </a:prstGeom>
          <a:noFill/>
        </p:spPr>
        <p:txBody>
          <a:bodyPr wrap="square" rtlCol="0">
            <a:spAutoFit/>
          </a:bodyPr>
          <a:lstStyle/>
          <a:p>
            <a:pPr algn="ctr"/>
            <a:r>
              <a:rPr lang="en-US" altLang="zh-CN" sz="4000" b="1" dirty="0">
                <a:latin typeface="Arial" panose="020B0604020202020204" pitchFamily="34" charset="0"/>
                <a:cs typeface="Arial" panose="020B0604020202020204" pitchFamily="34" charset="0"/>
              </a:rPr>
              <a:t>Forecast Y when X=13</a:t>
            </a:r>
          </a:p>
          <a:p>
            <a:pPr algn="ctr"/>
            <a:r>
              <a:rPr lang="en-US" altLang="zh-CN" sz="4000" b="1" dirty="0">
                <a:latin typeface="Arial" panose="020B0604020202020204" pitchFamily="34" charset="0"/>
                <a:cs typeface="Arial" panose="020B0604020202020204" pitchFamily="34" charset="0"/>
              </a:rPr>
              <a:t> </a:t>
            </a:r>
            <a:endParaRPr lang="en-US" altLang="zh-CN" sz="4000" b="1" dirty="0">
              <a:solidFill>
                <a:schemeClr val="accent5"/>
              </a:solidFill>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16A72199-6543-40E7-8608-0154543DE3D6}"/>
              </a:ext>
            </a:extLst>
          </p:cNvPr>
          <p:cNvGraphicFramePr>
            <a:graphicFrameLocks noGrp="1"/>
          </p:cNvGraphicFramePr>
          <p:nvPr>
            <p:extLst>
              <p:ext uri="{D42A27DB-BD31-4B8C-83A1-F6EECF244321}">
                <p14:modId xmlns:p14="http://schemas.microsoft.com/office/powerpoint/2010/main" val="2369779387"/>
              </p:ext>
            </p:extLst>
          </p:nvPr>
        </p:nvGraphicFramePr>
        <p:xfrm>
          <a:off x="321076" y="1535830"/>
          <a:ext cx="3096828" cy="3265640"/>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1597518207"/>
                    </a:ext>
                  </a:extLst>
                </a:gridCol>
                <a:gridCol w="774207">
                  <a:extLst>
                    <a:ext uri="{9D8B030D-6E8A-4147-A177-3AD203B41FA5}">
                      <a16:colId xmlns:a16="http://schemas.microsoft.com/office/drawing/2014/main" val="1333277574"/>
                    </a:ext>
                  </a:extLst>
                </a:gridCol>
                <a:gridCol w="774207">
                  <a:extLst>
                    <a:ext uri="{9D8B030D-6E8A-4147-A177-3AD203B41FA5}">
                      <a16:colId xmlns:a16="http://schemas.microsoft.com/office/drawing/2014/main" val="592830045"/>
                    </a:ext>
                  </a:extLst>
                </a:gridCol>
                <a:gridCol w="774207">
                  <a:extLst>
                    <a:ext uri="{9D8B030D-6E8A-4147-A177-3AD203B41FA5}">
                      <a16:colId xmlns:a16="http://schemas.microsoft.com/office/drawing/2014/main" val="3108156445"/>
                    </a:ext>
                  </a:extLst>
                </a:gridCol>
              </a:tblGrid>
              <a:tr h="233260">
                <a:tc>
                  <a:txBody>
                    <a:bodyPr/>
                    <a:lstStyle/>
                    <a:p>
                      <a:pPr algn="ctr" fontAlgn="ctr"/>
                      <a:r>
                        <a:rPr lang="en-US" sz="900" u="none" strike="noStrike" dirty="0">
                          <a:effectLst/>
                        </a:rPr>
                        <a:t>X</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sz="900" u="none" strike="noStrike" dirty="0">
                          <a:effectLst/>
                        </a:rPr>
                        <a:t>Y</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1090619871"/>
                  </a:ext>
                </a:extLst>
              </a:tr>
              <a:tr h="233260">
                <a:tc>
                  <a:txBody>
                    <a:bodyPr/>
                    <a:lstStyle/>
                    <a:p>
                      <a:pPr algn="ctr" fontAlgn="ct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48696915"/>
                  </a:ext>
                </a:extLst>
              </a:tr>
              <a:tr h="233260">
                <a:tc>
                  <a:txBody>
                    <a:bodyPr/>
                    <a:lstStyle/>
                    <a:p>
                      <a:pPr algn="ctr" fontAlgn="ctr"/>
                      <a:r>
                        <a:rPr lang="en-US" altLang="zh-CN" sz="900" u="none" strike="noStrike">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20</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892475412"/>
                  </a:ext>
                </a:extLst>
              </a:tr>
              <a:tr h="233260">
                <a:tc>
                  <a:txBody>
                    <a:bodyPr/>
                    <a:lstStyle/>
                    <a:p>
                      <a:pPr algn="ctr" fontAlgn="ctr"/>
                      <a:r>
                        <a:rPr lang="en-US" altLang="zh-CN" sz="900" u="none" strike="noStrike">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25</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60497351"/>
                  </a:ext>
                </a:extLst>
              </a:tr>
              <a:tr h="233260">
                <a:tc>
                  <a:txBody>
                    <a:bodyPr/>
                    <a:lstStyle/>
                    <a:p>
                      <a:pPr algn="ctr" fontAlgn="ctr"/>
                      <a:r>
                        <a:rPr lang="en-US" altLang="zh-CN" sz="900" u="none" strike="noStrike">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87411631"/>
                  </a:ext>
                </a:extLst>
              </a:tr>
              <a:tr h="233260">
                <a:tc>
                  <a:txBody>
                    <a:bodyPr/>
                    <a:lstStyle/>
                    <a:p>
                      <a:pPr algn="ctr" fontAlgn="ctr"/>
                      <a:r>
                        <a:rPr lang="en-US" altLang="zh-CN" sz="900" u="none" strike="noStrike">
                          <a:effectLst/>
                        </a:rPr>
                        <a:t>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00281696"/>
                  </a:ext>
                </a:extLst>
              </a:tr>
              <a:tr h="233260">
                <a:tc>
                  <a:txBody>
                    <a:bodyPr/>
                    <a:lstStyle/>
                    <a:p>
                      <a:pPr algn="ctr" fontAlgn="ctr"/>
                      <a:r>
                        <a:rPr lang="en-US" altLang="zh-CN" sz="900" u="none" strike="noStrike">
                          <a:effectLst/>
                        </a:rPr>
                        <a:t>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729294762"/>
                  </a:ext>
                </a:extLst>
              </a:tr>
              <a:tr h="233260">
                <a:tc>
                  <a:txBody>
                    <a:bodyPr/>
                    <a:lstStyle/>
                    <a:p>
                      <a:pPr algn="ctr" fontAlgn="ctr"/>
                      <a:r>
                        <a:rPr lang="en-US" altLang="zh-CN" sz="900" u="none" strike="noStrike">
                          <a:effectLst/>
                        </a:rPr>
                        <a:t>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4250081257"/>
                  </a:ext>
                </a:extLst>
              </a:tr>
              <a:tr h="233260">
                <a:tc>
                  <a:txBody>
                    <a:bodyPr/>
                    <a:lstStyle/>
                    <a:p>
                      <a:pPr algn="ctr" fontAlgn="ctr"/>
                      <a:r>
                        <a:rPr lang="en-US" altLang="zh-CN" sz="900" u="none" strike="noStrike">
                          <a:effectLst/>
                        </a:rPr>
                        <a:t>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580027700"/>
                  </a:ext>
                </a:extLst>
              </a:tr>
              <a:tr h="233260">
                <a:tc>
                  <a:txBody>
                    <a:bodyPr/>
                    <a:lstStyle/>
                    <a:p>
                      <a:pPr algn="ctr" fontAlgn="ctr"/>
                      <a:r>
                        <a:rPr lang="en-US" altLang="zh-CN" sz="900" u="none" strike="noStrike">
                          <a:effectLst/>
                        </a:rPr>
                        <a:t>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309773321"/>
                  </a:ext>
                </a:extLst>
              </a:tr>
              <a:tr h="233260">
                <a:tc>
                  <a:txBody>
                    <a:bodyPr/>
                    <a:lstStyle/>
                    <a:p>
                      <a:pPr algn="ctr" fontAlgn="ctr"/>
                      <a:r>
                        <a:rPr lang="en-US" altLang="zh-CN" sz="900" u="none" strike="noStrike">
                          <a:effectLst/>
                        </a:rPr>
                        <a:t>10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534983290"/>
                  </a:ext>
                </a:extLst>
              </a:tr>
              <a:tr h="233260">
                <a:tc>
                  <a:txBody>
                    <a:bodyPr/>
                    <a:lstStyle/>
                    <a:p>
                      <a:pPr algn="ctr" fontAlgn="ctr"/>
                      <a:r>
                        <a:rPr lang="en-US" altLang="zh-CN" sz="900" u="none" strike="noStrike">
                          <a:effectLst/>
                        </a:rPr>
                        <a:t>11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80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042755616"/>
                  </a:ext>
                </a:extLst>
              </a:tr>
              <a:tr h="233260">
                <a:tc>
                  <a:txBody>
                    <a:bodyPr/>
                    <a:lstStyle/>
                    <a:p>
                      <a:pPr algn="ctr" fontAlgn="ctr"/>
                      <a:r>
                        <a:rPr lang="en-US" altLang="zh-CN" sz="900" u="none" strike="noStrike">
                          <a:effectLst/>
                        </a:rPr>
                        <a:t>12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105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80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90567296"/>
                  </a:ext>
                </a:extLst>
              </a:tr>
              <a:tr h="233260">
                <a:tc>
                  <a:txBody>
                    <a:bodyPr/>
                    <a:lstStyle/>
                    <a:p>
                      <a:pPr algn="ctr" fontAlgn="ctr"/>
                      <a:r>
                        <a:rPr lang="en-US" altLang="zh-CN" sz="900" u="none" strike="noStrike">
                          <a:effectLst/>
                        </a:rPr>
                        <a:t>13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105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80</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14675039"/>
                  </a:ext>
                </a:extLst>
              </a:tr>
            </a:tbl>
          </a:graphicData>
        </a:graphic>
      </p:graphicFrame>
      <p:graphicFrame>
        <p:nvGraphicFramePr>
          <p:cNvPr id="3" name="Table 2">
            <a:extLst>
              <a:ext uri="{FF2B5EF4-FFF2-40B4-BE49-F238E27FC236}">
                <a16:creationId xmlns:a16="http://schemas.microsoft.com/office/drawing/2014/main" id="{A78B1EC5-D953-4618-9250-254F8996BCD9}"/>
              </a:ext>
            </a:extLst>
          </p:cNvPr>
          <p:cNvGraphicFramePr>
            <a:graphicFrameLocks noGrp="1"/>
          </p:cNvGraphicFramePr>
          <p:nvPr>
            <p:extLst>
              <p:ext uri="{D42A27DB-BD31-4B8C-83A1-F6EECF244321}">
                <p14:modId xmlns:p14="http://schemas.microsoft.com/office/powerpoint/2010/main" val="4034443991"/>
              </p:ext>
            </p:extLst>
          </p:nvPr>
        </p:nvGraphicFramePr>
        <p:xfrm>
          <a:off x="4547586" y="1535830"/>
          <a:ext cx="3096828" cy="3265640"/>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308258867"/>
                    </a:ext>
                  </a:extLst>
                </a:gridCol>
                <a:gridCol w="774207">
                  <a:extLst>
                    <a:ext uri="{9D8B030D-6E8A-4147-A177-3AD203B41FA5}">
                      <a16:colId xmlns:a16="http://schemas.microsoft.com/office/drawing/2014/main" val="796747420"/>
                    </a:ext>
                  </a:extLst>
                </a:gridCol>
                <a:gridCol w="774207">
                  <a:extLst>
                    <a:ext uri="{9D8B030D-6E8A-4147-A177-3AD203B41FA5}">
                      <a16:colId xmlns:a16="http://schemas.microsoft.com/office/drawing/2014/main" val="2807268123"/>
                    </a:ext>
                  </a:extLst>
                </a:gridCol>
                <a:gridCol w="774207">
                  <a:extLst>
                    <a:ext uri="{9D8B030D-6E8A-4147-A177-3AD203B41FA5}">
                      <a16:colId xmlns:a16="http://schemas.microsoft.com/office/drawing/2014/main" val="1687770414"/>
                    </a:ext>
                  </a:extLst>
                </a:gridCol>
              </a:tblGrid>
              <a:tr h="233260">
                <a:tc>
                  <a:txBody>
                    <a:bodyPr/>
                    <a:lstStyle/>
                    <a:p>
                      <a:pPr algn="ctr" fontAlgn="ctr"/>
                      <a:r>
                        <a:rPr lang="en-US" sz="1100" u="none" strike="noStrike">
                          <a:effectLst/>
                        </a:rPr>
                        <a:t>X</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Y</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235845067"/>
                  </a:ext>
                </a:extLst>
              </a:tr>
              <a:tr h="233260">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78408093"/>
                  </a:ext>
                </a:extLst>
              </a:tr>
              <a:tr h="233260">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420892644"/>
                  </a:ext>
                </a:extLst>
              </a:tr>
              <a:tr h="233260">
                <a:tc>
                  <a:txBody>
                    <a:bodyPr/>
                    <a:lstStyle/>
                    <a:p>
                      <a:pPr algn="ct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70810969"/>
                  </a:ext>
                </a:extLst>
              </a:tr>
              <a:tr h="233260">
                <a:tc>
                  <a:txBody>
                    <a:bodyPr/>
                    <a:lstStyle/>
                    <a:p>
                      <a:pPr algn="ct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95541974"/>
                  </a:ext>
                </a:extLst>
              </a:tr>
              <a:tr h="233260">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45909613"/>
                  </a:ext>
                </a:extLst>
              </a:tr>
              <a:tr h="233260">
                <a:tc>
                  <a:txBody>
                    <a:bodyPr/>
                    <a:lstStyle/>
                    <a:p>
                      <a:pPr algn="ctr"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38504900"/>
                  </a:ext>
                </a:extLst>
              </a:tr>
              <a:tr h="233260">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36584695"/>
                  </a:ext>
                </a:extLst>
              </a:tr>
              <a:tr h="233260">
                <a:tc>
                  <a:txBody>
                    <a:bodyPr/>
                    <a:lstStyle/>
                    <a:p>
                      <a:pPr algn="ctr" fontAlgn="ct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761392410"/>
                  </a:ext>
                </a:extLst>
              </a:tr>
              <a:tr h="233260">
                <a:tc>
                  <a:txBody>
                    <a:bodyPr/>
                    <a:lstStyle/>
                    <a:p>
                      <a:pPr algn="ctr" fontAlgn="ct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20737327"/>
                  </a:ext>
                </a:extLst>
              </a:tr>
              <a:tr h="23326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33109197"/>
                  </a:ext>
                </a:extLst>
              </a:tr>
              <a:tr h="233260">
                <a:tc>
                  <a:txBody>
                    <a:bodyPr/>
                    <a:lstStyle/>
                    <a:p>
                      <a:pPr algn="ctr" fontAlgn="ct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55989374"/>
                  </a:ext>
                </a:extLst>
              </a:tr>
              <a:tr h="233260">
                <a:tc>
                  <a:txBody>
                    <a:bodyPr/>
                    <a:lstStyle/>
                    <a:p>
                      <a:pPr algn="ctr" fontAlgn="ct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10840796"/>
                  </a:ext>
                </a:extLst>
              </a:tr>
              <a:tr h="233260">
                <a:tc>
                  <a:txBody>
                    <a:bodyPr/>
                    <a:lstStyle/>
                    <a:p>
                      <a:pPr algn="ctr" fontAlgn="ct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25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24989285"/>
                  </a:ext>
                </a:extLst>
              </a:tr>
            </a:tbl>
          </a:graphicData>
        </a:graphic>
      </p:graphicFrame>
      <p:graphicFrame>
        <p:nvGraphicFramePr>
          <p:cNvPr id="6" name="Table 5">
            <a:extLst>
              <a:ext uri="{FF2B5EF4-FFF2-40B4-BE49-F238E27FC236}">
                <a16:creationId xmlns:a16="http://schemas.microsoft.com/office/drawing/2014/main" id="{89EA8FC3-CA67-40F9-BB31-23A4F6F2C123}"/>
              </a:ext>
            </a:extLst>
          </p:cNvPr>
          <p:cNvGraphicFramePr>
            <a:graphicFrameLocks noGrp="1"/>
          </p:cNvGraphicFramePr>
          <p:nvPr>
            <p:extLst>
              <p:ext uri="{D42A27DB-BD31-4B8C-83A1-F6EECF244321}">
                <p14:modId xmlns:p14="http://schemas.microsoft.com/office/powerpoint/2010/main" val="649606013"/>
              </p:ext>
            </p:extLst>
          </p:nvPr>
        </p:nvGraphicFramePr>
        <p:xfrm>
          <a:off x="8774096" y="1535830"/>
          <a:ext cx="3096828" cy="3265640"/>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3023286861"/>
                    </a:ext>
                  </a:extLst>
                </a:gridCol>
                <a:gridCol w="774207">
                  <a:extLst>
                    <a:ext uri="{9D8B030D-6E8A-4147-A177-3AD203B41FA5}">
                      <a16:colId xmlns:a16="http://schemas.microsoft.com/office/drawing/2014/main" val="313105565"/>
                    </a:ext>
                  </a:extLst>
                </a:gridCol>
                <a:gridCol w="774207">
                  <a:extLst>
                    <a:ext uri="{9D8B030D-6E8A-4147-A177-3AD203B41FA5}">
                      <a16:colId xmlns:a16="http://schemas.microsoft.com/office/drawing/2014/main" val="1013708088"/>
                    </a:ext>
                  </a:extLst>
                </a:gridCol>
                <a:gridCol w="774207">
                  <a:extLst>
                    <a:ext uri="{9D8B030D-6E8A-4147-A177-3AD203B41FA5}">
                      <a16:colId xmlns:a16="http://schemas.microsoft.com/office/drawing/2014/main" val="1314867013"/>
                    </a:ext>
                  </a:extLst>
                </a:gridCol>
              </a:tblGrid>
              <a:tr h="233260">
                <a:tc>
                  <a:txBody>
                    <a:bodyPr/>
                    <a:lstStyle/>
                    <a:p>
                      <a:pPr algn="ctr" fontAlgn="ctr"/>
                      <a:r>
                        <a:rPr lang="en-US" sz="1100" u="none" strike="noStrike" dirty="0">
                          <a:effectLst/>
                        </a:rPr>
                        <a:t>X</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Y</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71359657"/>
                  </a:ext>
                </a:extLst>
              </a:tr>
              <a:tr h="233260">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46572214"/>
                  </a:ext>
                </a:extLst>
              </a:tr>
              <a:tr h="233260">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29811365"/>
                  </a:ext>
                </a:extLst>
              </a:tr>
              <a:tr h="233260">
                <a:tc>
                  <a:txBody>
                    <a:bodyPr/>
                    <a:lstStyle/>
                    <a:p>
                      <a:pPr algn="ct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73072505"/>
                  </a:ext>
                </a:extLst>
              </a:tr>
              <a:tr h="233260">
                <a:tc>
                  <a:txBody>
                    <a:bodyPr/>
                    <a:lstStyle/>
                    <a:p>
                      <a:pPr algn="ct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68927800"/>
                  </a:ext>
                </a:extLst>
              </a:tr>
              <a:tr h="233260">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72807341"/>
                  </a:ext>
                </a:extLst>
              </a:tr>
              <a:tr h="233260">
                <a:tc>
                  <a:txBody>
                    <a:bodyPr/>
                    <a:lstStyle/>
                    <a:p>
                      <a:pPr algn="ctr"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40007088"/>
                  </a:ext>
                </a:extLst>
              </a:tr>
              <a:tr h="233260">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712462940"/>
                  </a:ext>
                </a:extLst>
              </a:tr>
              <a:tr h="233260">
                <a:tc>
                  <a:txBody>
                    <a:bodyPr/>
                    <a:lstStyle/>
                    <a:p>
                      <a:pPr algn="ctr" fontAlgn="ct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15523950"/>
                  </a:ext>
                </a:extLst>
              </a:tr>
              <a:tr h="233260">
                <a:tc>
                  <a:txBody>
                    <a:bodyPr/>
                    <a:lstStyle/>
                    <a:p>
                      <a:pPr algn="ctr" fontAlgn="ct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44580824"/>
                  </a:ext>
                </a:extLst>
              </a:tr>
              <a:tr h="23326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68133132"/>
                  </a:ext>
                </a:extLst>
              </a:tr>
              <a:tr h="233260">
                <a:tc>
                  <a:txBody>
                    <a:bodyPr/>
                    <a:lstStyle/>
                    <a:p>
                      <a:pPr algn="ctr" fontAlgn="ct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31856269"/>
                  </a:ext>
                </a:extLst>
              </a:tr>
              <a:tr h="233260">
                <a:tc>
                  <a:txBody>
                    <a:bodyPr/>
                    <a:lstStyle/>
                    <a:p>
                      <a:pPr algn="ctr" fontAlgn="ct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39806180"/>
                  </a:ext>
                </a:extLst>
              </a:tr>
              <a:tr h="233260">
                <a:tc>
                  <a:txBody>
                    <a:bodyPr/>
                    <a:lstStyle/>
                    <a:p>
                      <a:pPr algn="ctr" fontAlgn="ct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2.5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62051952"/>
                  </a:ext>
                </a:extLst>
              </a:tr>
            </a:tbl>
          </a:graphicData>
        </a:graphic>
      </p:graphicFrame>
      <p:sp>
        <p:nvSpPr>
          <p:cNvPr id="10" name="Rectangle 9">
            <a:extLst>
              <a:ext uri="{FF2B5EF4-FFF2-40B4-BE49-F238E27FC236}">
                <a16:creationId xmlns:a16="http://schemas.microsoft.com/office/drawing/2014/main" id="{F9013DEB-96D0-40B0-B391-F6A2161258D3}"/>
              </a:ext>
            </a:extLst>
          </p:cNvPr>
          <p:cNvSpPr/>
          <p:nvPr/>
        </p:nvSpPr>
        <p:spPr>
          <a:xfrm>
            <a:off x="1003149" y="761541"/>
            <a:ext cx="1890261" cy="646331"/>
          </a:xfrm>
          <a:prstGeom prst="rect">
            <a:avLst/>
          </a:prstGeom>
        </p:spPr>
        <p:txBody>
          <a:bodyPr wrap="none">
            <a:spAutoFit/>
          </a:bodyPr>
          <a:lstStyle/>
          <a:p>
            <a:r>
              <a:rPr lang="en-US" altLang="zh-CN" b="1" i="1" dirty="0">
                <a:solidFill>
                  <a:schemeClr val="accent5"/>
                </a:solidFill>
                <a:latin typeface="Arial" panose="020B0604020202020204" pitchFamily="34" charset="0"/>
                <a:cs typeface="Arial" panose="020B0604020202020204" pitchFamily="34" charset="0"/>
              </a:rPr>
              <a:t>STEP1:</a:t>
            </a:r>
          </a:p>
          <a:p>
            <a:r>
              <a:rPr lang="en-US" altLang="zh-CN" b="1" i="1" dirty="0">
                <a:solidFill>
                  <a:schemeClr val="accent5"/>
                </a:solidFill>
                <a:latin typeface="Arial" panose="020B0604020202020204" pitchFamily="34" charset="0"/>
                <a:cs typeface="Arial" panose="020B0604020202020204" pitchFamily="34" charset="0"/>
              </a:rPr>
              <a:t>Autoregression</a:t>
            </a:r>
            <a:endParaRPr lang="zh-CN" altLang="en-US"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10BB132-4244-4168-9DBB-083A95473C6C}"/>
              </a:ext>
            </a:extLst>
          </p:cNvPr>
          <p:cNvSpPr/>
          <p:nvPr/>
        </p:nvSpPr>
        <p:spPr>
          <a:xfrm>
            <a:off x="4741302" y="704365"/>
            <a:ext cx="2770951" cy="646331"/>
          </a:xfrm>
          <a:prstGeom prst="rect">
            <a:avLst/>
          </a:prstGeom>
        </p:spPr>
        <p:txBody>
          <a:bodyPr wrap="none">
            <a:spAutoFit/>
          </a:bodyPr>
          <a:lstStyle/>
          <a:p>
            <a:r>
              <a:rPr lang="en-US" altLang="zh-CN" b="1" i="1" dirty="0">
                <a:solidFill>
                  <a:schemeClr val="accent2"/>
                </a:solidFill>
                <a:latin typeface="Arial" panose="020B0604020202020204" pitchFamily="34" charset="0"/>
                <a:cs typeface="Arial" panose="020B0604020202020204" pitchFamily="34" charset="0"/>
              </a:rPr>
              <a:t>STEP2:</a:t>
            </a:r>
          </a:p>
          <a:p>
            <a:r>
              <a:rPr lang="en-US" altLang="zh-CN" b="1" i="1" dirty="0">
                <a:solidFill>
                  <a:schemeClr val="accent2"/>
                </a:solidFill>
                <a:latin typeface="Arial" panose="020B0604020202020204" pitchFamily="34" charset="0"/>
                <a:cs typeface="Arial" panose="020B0604020202020204" pitchFamily="34" charset="0"/>
              </a:rPr>
              <a:t>Integrated(differencing)</a:t>
            </a:r>
            <a:endParaRPr lang="zh-CN" altLang="en-US"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CD2AD1F-0AC7-47CC-8082-C5F6BAC019EC}"/>
              </a:ext>
            </a:extLst>
          </p:cNvPr>
          <p:cNvSpPr/>
          <p:nvPr/>
        </p:nvSpPr>
        <p:spPr>
          <a:xfrm>
            <a:off x="9404388" y="703162"/>
            <a:ext cx="1928733" cy="646331"/>
          </a:xfrm>
          <a:prstGeom prst="rect">
            <a:avLst/>
          </a:prstGeom>
        </p:spPr>
        <p:txBody>
          <a:bodyPr wrap="none">
            <a:spAutoFit/>
          </a:bodyPr>
          <a:lstStyle/>
          <a:p>
            <a:r>
              <a:rPr lang="en-US" altLang="zh-CN" b="1" dirty="0">
                <a:solidFill>
                  <a:schemeClr val="accent6"/>
                </a:solidFill>
                <a:latin typeface="Arial" panose="020B0604020202020204" pitchFamily="34" charset="0"/>
                <a:cs typeface="Arial" panose="020B0604020202020204" pitchFamily="34" charset="0"/>
              </a:rPr>
              <a:t>STEP3:</a:t>
            </a:r>
          </a:p>
          <a:p>
            <a:r>
              <a:rPr lang="en-US" altLang="zh-CN" b="1" dirty="0">
                <a:solidFill>
                  <a:schemeClr val="accent6"/>
                </a:solidFill>
                <a:latin typeface="Arial" panose="020B0604020202020204" pitchFamily="34" charset="0"/>
                <a:cs typeface="Arial" panose="020B0604020202020204" pitchFamily="34" charset="0"/>
              </a:rPr>
              <a:t>Moving average</a:t>
            </a:r>
          </a:p>
        </p:txBody>
      </p:sp>
      <p:cxnSp>
        <p:nvCxnSpPr>
          <p:cNvPr id="22" name="Straight Arrow Connector 21">
            <a:extLst>
              <a:ext uri="{FF2B5EF4-FFF2-40B4-BE49-F238E27FC236}">
                <a16:creationId xmlns:a16="http://schemas.microsoft.com/office/drawing/2014/main" id="{4654803E-463C-4289-8514-A8DD9BED4CF5}"/>
              </a:ext>
            </a:extLst>
          </p:cNvPr>
          <p:cNvCxnSpPr>
            <a:cxnSpLocks/>
          </p:cNvCxnSpPr>
          <p:nvPr/>
        </p:nvCxnSpPr>
        <p:spPr>
          <a:xfrm>
            <a:off x="1575784" y="4452151"/>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D7D577-EDB6-4C71-9A5E-45DC78428091}"/>
              </a:ext>
            </a:extLst>
          </p:cNvPr>
          <p:cNvCxnSpPr>
            <a:cxnSpLocks/>
          </p:cNvCxnSpPr>
          <p:nvPr/>
        </p:nvCxnSpPr>
        <p:spPr>
          <a:xfrm>
            <a:off x="1633491" y="1887345"/>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1CFADD-63DB-453C-8289-CE15D5972EDC}"/>
              </a:ext>
            </a:extLst>
          </p:cNvPr>
          <p:cNvCxnSpPr>
            <a:cxnSpLocks/>
          </p:cNvCxnSpPr>
          <p:nvPr/>
        </p:nvCxnSpPr>
        <p:spPr>
          <a:xfrm>
            <a:off x="2371817" y="2157274"/>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B90131-BD7B-4856-A3A8-CA887F58AEC9}"/>
              </a:ext>
            </a:extLst>
          </p:cNvPr>
          <p:cNvCxnSpPr>
            <a:cxnSpLocks/>
          </p:cNvCxnSpPr>
          <p:nvPr/>
        </p:nvCxnSpPr>
        <p:spPr>
          <a:xfrm>
            <a:off x="2371817" y="4452152"/>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A955B0B-BF59-4C02-BB9F-78077A990493}"/>
              </a:ext>
            </a:extLst>
          </p:cNvPr>
          <p:cNvSpPr/>
          <p:nvPr/>
        </p:nvSpPr>
        <p:spPr>
          <a:xfrm>
            <a:off x="4547586" y="4871115"/>
            <a:ext cx="3096828" cy="1338828"/>
          </a:xfrm>
          <a:prstGeom prst="rect">
            <a:avLst/>
          </a:prstGeom>
        </p:spPr>
        <p:txBody>
          <a:bodyPr wrap="square">
            <a:spAutoFit/>
          </a:bodyPr>
          <a:lstStyle/>
          <a:p>
            <a:r>
              <a:rPr lang="en-US" altLang="zh-CN" b="1" i="1" dirty="0">
                <a:solidFill>
                  <a:schemeClr val="accent2"/>
                </a:solidFill>
                <a:latin typeface="Arial" panose="020B0604020202020204" pitchFamily="34" charset="0"/>
                <a:cs typeface="Arial" panose="020B0604020202020204" pitchFamily="34" charset="0"/>
              </a:rPr>
              <a:t>d=1</a:t>
            </a:r>
          </a:p>
          <a:p>
            <a:r>
              <a:rPr lang="en-US" altLang="zh-CN" sz="1500" dirty="0">
                <a:solidFill>
                  <a:schemeClr val="accent2"/>
                </a:solidFill>
                <a:latin typeface="Arial" panose="020B0604020202020204" pitchFamily="34" charset="0"/>
                <a:cs typeface="Arial" panose="020B0604020202020204" pitchFamily="34" charset="0"/>
              </a:rPr>
              <a:t>Subtracting an observation from an observation at the previous time</a:t>
            </a:r>
            <a:endParaRPr lang="zh-CN" altLang="en-US" sz="1500" dirty="0">
              <a:solidFill>
                <a:schemeClr val="accent2"/>
              </a:solidFill>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
        <p:nvSpPr>
          <p:cNvPr id="30" name="Right Brace 29">
            <a:extLst>
              <a:ext uri="{FF2B5EF4-FFF2-40B4-BE49-F238E27FC236}">
                <a16:creationId xmlns:a16="http://schemas.microsoft.com/office/drawing/2014/main" id="{2BEAF9B5-B9DC-4484-AC44-1998753B8418}"/>
              </a:ext>
            </a:extLst>
          </p:cNvPr>
          <p:cNvSpPr/>
          <p:nvPr/>
        </p:nvSpPr>
        <p:spPr>
          <a:xfrm>
            <a:off x="1740430" y="1784412"/>
            <a:ext cx="309903" cy="46163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2" name="Straight Arrow Connector 31">
            <a:extLst>
              <a:ext uri="{FF2B5EF4-FFF2-40B4-BE49-F238E27FC236}">
                <a16:creationId xmlns:a16="http://schemas.microsoft.com/office/drawing/2014/main" id="{D8845151-8B0F-4901-9473-775CA5ADFF59}"/>
              </a:ext>
            </a:extLst>
          </p:cNvPr>
          <p:cNvCxnSpPr>
            <a:cxnSpLocks/>
          </p:cNvCxnSpPr>
          <p:nvPr/>
        </p:nvCxnSpPr>
        <p:spPr>
          <a:xfrm>
            <a:off x="2297687" y="2011632"/>
            <a:ext cx="100990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2E065C3E-21F0-4041-BB77-6CD7D05C5182}"/>
              </a:ext>
            </a:extLst>
          </p:cNvPr>
          <p:cNvSpPr txBox="1"/>
          <p:nvPr/>
        </p:nvSpPr>
        <p:spPr>
          <a:xfrm>
            <a:off x="3391999" y="1826966"/>
            <a:ext cx="1266566" cy="369332"/>
          </a:xfrm>
          <a:prstGeom prst="rect">
            <a:avLst/>
          </a:prstGeom>
          <a:noFill/>
        </p:spPr>
        <p:txBody>
          <a:bodyPr wrap="square" rtlCol="0">
            <a:spAutoFit/>
          </a:bodyPr>
          <a:lstStyle/>
          <a:p>
            <a:r>
              <a:rPr lang="en-US" altLang="zh-CN" b="1" dirty="0">
                <a:solidFill>
                  <a:schemeClr val="accent2"/>
                </a:solidFill>
                <a:latin typeface="Arial" panose="020B0604020202020204" pitchFamily="34" charset="0"/>
                <a:cs typeface="Arial" panose="020B0604020202020204" pitchFamily="34" charset="0"/>
              </a:rPr>
              <a:t>25-20=5</a:t>
            </a:r>
            <a:endParaRPr lang="zh-CN" altLang="en-US" dirty="0">
              <a:solidFill>
                <a:schemeClr val="accent2"/>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B794C14E-E53C-4493-854B-F1CE0F7CA2BB}"/>
              </a:ext>
            </a:extLst>
          </p:cNvPr>
          <p:cNvCxnSpPr>
            <a:cxnSpLocks/>
          </p:cNvCxnSpPr>
          <p:nvPr/>
        </p:nvCxnSpPr>
        <p:spPr>
          <a:xfrm>
            <a:off x="4429807" y="2011632"/>
            <a:ext cx="1154247" cy="1242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7" name="Rectangle 36">
            <a:extLst>
              <a:ext uri="{FF2B5EF4-FFF2-40B4-BE49-F238E27FC236}">
                <a16:creationId xmlns:a16="http://schemas.microsoft.com/office/drawing/2014/main" id="{68B69F1E-B857-4BF2-B222-8D16D5EE3A75}"/>
              </a:ext>
            </a:extLst>
          </p:cNvPr>
          <p:cNvSpPr/>
          <p:nvPr/>
        </p:nvSpPr>
        <p:spPr>
          <a:xfrm>
            <a:off x="321076" y="4871115"/>
            <a:ext cx="3096828" cy="877163"/>
          </a:xfrm>
          <a:prstGeom prst="rect">
            <a:avLst/>
          </a:prstGeom>
        </p:spPr>
        <p:txBody>
          <a:bodyPr wrap="square">
            <a:spAutoFit/>
          </a:bodyPr>
          <a:lstStyle/>
          <a:p>
            <a:r>
              <a:rPr lang="en-US" altLang="zh-CN" b="1" dirty="0">
                <a:solidFill>
                  <a:schemeClr val="accent5"/>
                </a:solidFill>
                <a:latin typeface="Arial" panose="020B0604020202020204" pitchFamily="34" charset="0"/>
                <a:cs typeface="Arial" panose="020B0604020202020204" pitchFamily="34" charset="0"/>
              </a:rPr>
              <a:t>p = 2 (x_1 and x_2)</a:t>
            </a:r>
            <a:endParaRPr lang="en-US" altLang="zh-CN" sz="1500" b="1" dirty="0">
              <a:solidFill>
                <a:schemeClr val="accent5"/>
              </a:solidFill>
              <a:latin typeface="Arial" panose="020B0604020202020204" pitchFamily="34" charset="0"/>
              <a:cs typeface="Arial" panose="020B0604020202020204" pitchFamily="34" charset="0"/>
            </a:endParaRPr>
          </a:p>
          <a:p>
            <a:r>
              <a:rPr lang="en-US" altLang="zh-CN" sz="1500" b="1" dirty="0">
                <a:solidFill>
                  <a:schemeClr val="accent5"/>
                </a:solidFill>
                <a:latin typeface="Arial" panose="020B0604020202020204" pitchFamily="34" charset="0"/>
                <a:cs typeface="Arial" panose="020B0604020202020204" pitchFamily="34" charset="0"/>
              </a:rPr>
              <a:t>P -&gt; number of time lags</a:t>
            </a:r>
          </a:p>
          <a:p>
            <a:endParaRPr lang="zh-CN" altLang="en-US"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0EDFE638-458A-410E-9F69-4A0D1070C577}"/>
              </a:ext>
            </a:extLst>
          </p:cNvPr>
          <p:cNvSpPr/>
          <p:nvPr/>
        </p:nvSpPr>
        <p:spPr>
          <a:xfrm>
            <a:off x="8774095" y="4871115"/>
            <a:ext cx="3096828" cy="1338828"/>
          </a:xfrm>
          <a:prstGeom prst="rect">
            <a:avLst/>
          </a:prstGeom>
        </p:spPr>
        <p:txBody>
          <a:bodyPr wrap="square">
            <a:spAutoFit/>
          </a:bodyPr>
          <a:lstStyle/>
          <a:p>
            <a:r>
              <a:rPr lang="en-US" altLang="zh-CN" b="1" i="1" dirty="0">
                <a:solidFill>
                  <a:schemeClr val="accent6"/>
                </a:solidFill>
                <a:latin typeface="Arial" panose="020B0604020202020204" pitchFamily="34" charset="0"/>
                <a:cs typeface="Arial" panose="020B0604020202020204" pitchFamily="34" charset="0"/>
              </a:rPr>
              <a:t>q=1</a:t>
            </a:r>
          </a:p>
          <a:p>
            <a:r>
              <a:rPr lang="en-US" altLang="zh-CN" sz="1500" dirty="0">
                <a:solidFill>
                  <a:schemeClr val="accent6"/>
                </a:solidFill>
                <a:latin typeface="Arial" panose="020B0604020202020204" pitchFamily="34" charset="0"/>
                <a:cs typeface="Arial" panose="020B0604020202020204" pitchFamily="34" charset="0"/>
              </a:rPr>
              <a:t>Calculating the average of an observation and an observation at the previous time.</a:t>
            </a:r>
            <a:endParaRPr lang="zh-CN" altLang="en-US" sz="1500" dirty="0">
              <a:solidFill>
                <a:schemeClr val="accent6"/>
              </a:solidFill>
              <a:latin typeface="Arial" panose="020B0604020202020204" pitchFamily="34" charset="0"/>
              <a:cs typeface="Arial" panose="020B0604020202020204" pitchFamily="34" charset="0"/>
            </a:endParaRPr>
          </a:p>
          <a:p>
            <a:endParaRPr lang="zh-CN" altLang="en-US" dirty="0">
              <a:solidFill>
                <a:schemeClr val="accent6"/>
              </a:solidFill>
              <a:latin typeface="Arial" panose="020B0604020202020204" pitchFamily="34" charset="0"/>
              <a:cs typeface="Arial" panose="020B0604020202020204" pitchFamily="34" charset="0"/>
            </a:endParaRPr>
          </a:p>
        </p:txBody>
      </p:sp>
      <p:sp>
        <p:nvSpPr>
          <p:cNvPr id="39" name="Right Brace 38">
            <a:extLst>
              <a:ext uri="{FF2B5EF4-FFF2-40B4-BE49-F238E27FC236}">
                <a16:creationId xmlns:a16="http://schemas.microsoft.com/office/drawing/2014/main" id="{36E01958-85F4-483D-BA20-D8F421D24F23}"/>
              </a:ext>
            </a:extLst>
          </p:cNvPr>
          <p:cNvSpPr/>
          <p:nvPr/>
        </p:nvSpPr>
        <p:spPr>
          <a:xfrm>
            <a:off x="5893290" y="2008034"/>
            <a:ext cx="309903" cy="461638"/>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5B807C6E-A6F3-4B91-86A8-20C21A5719E7}"/>
              </a:ext>
            </a:extLst>
          </p:cNvPr>
          <p:cNvCxnSpPr>
            <a:cxnSpLocks/>
          </p:cNvCxnSpPr>
          <p:nvPr/>
        </p:nvCxnSpPr>
        <p:spPr>
          <a:xfrm>
            <a:off x="6346680" y="2247730"/>
            <a:ext cx="141551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2" name="TextBox 41">
            <a:extLst>
              <a:ext uri="{FF2B5EF4-FFF2-40B4-BE49-F238E27FC236}">
                <a16:creationId xmlns:a16="http://schemas.microsoft.com/office/drawing/2014/main" id="{ABA72919-FC72-4D13-8AEA-1D76E02E9B15}"/>
              </a:ext>
            </a:extLst>
          </p:cNvPr>
          <p:cNvSpPr txBox="1"/>
          <p:nvPr/>
        </p:nvSpPr>
        <p:spPr>
          <a:xfrm>
            <a:off x="7787901" y="2073776"/>
            <a:ext cx="1266566" cy="369332"/>
          </a:xfrm>
          <a:prstGeom prst="rect">
            <a:avLst/>
          </a:prstGeom>
          <a:noFill/>
        </p:spPr>
        <p:txBody>
          <a:bodyPr wrap="square" rtlCol="0">
            <a:spAutoFit/>
          </a:bodyPr>
          <a:lstStyle/>
          <a:p>
            <a:r>
              <a:rPr lang="en-US" altLang="zh-CN" b="1" dirty="0">
                <a:solidFill>
                  <a:schemeClr val="accent6"/>
                </a:solidFill>
                <a:latin typeface="Arial" panose="020B0604020202020204" pitchFamily="34" charset="0"/>
                <a:cs typeface="Arial" panose="020B0604020202020204" pitchFamily="34" charset="0"/>
              </a:rPr>
              <a:t>(5+5)/2=5</a:t>
            </a:r>
            <a:endParaRPr lang="zh-CN" altLang="en-US" dirty="0">
              <a:solidFill>
                <a:schemeClr val="accent6"/>
              </a:solidFill>
              <a:latin typeface="Arial" panose="020B0604020202020204" pitchFamily="34" charset="0"/>
              <a:cs typeface="Arial" panose="020B0604020202020204" pitchFamily="34" charset="0"/>
            </a:endParaRPr>
          </a:p>
        </p:txBody>
      </p:sp>
      <p:cxnSp>
        <p:nvCxnSpPr>
          <p:cNvPr id="43" name="Straight Arrow Connector 42">
            <a:extLst>
              <a:ext uri="{FF2B5EF4-FFF2-40B4-BE49-F238E27FC236}">
                <a16:creationId xmlns:a16="http://schemas.microsoft.com/office/drawing/2014/main" id="{C0940339-8F61-429E-A538-379BB100C7BE}"/>
              </a:ext>
            </a:extLst>
          </p:cNvPr>
          <p:cNvCxnSpPr>
            <a:cxnSpLocks/>
          </p:cNvCxnSpPr>
          <p:nvPr/>
        </p:nvCxnSpPr>
        <p:spPr>
          <a:xfrm>
            <a:off x="9054467" y="2240331"/>
            <a:ext cx="737603" cy="1033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5" name="Rectangle 44">
            <a:extLst>
              <a:ext uri="{FF2B5EF4-FFF2-40B4-BE49-F238E27FC236}">
                <a16:creationId xmlns:a16="http://schemas.microsoft.com/office/drawing/2014/main" id="{04AC7BBE-895C-4C5E-8750-53CC0183962F}"/>
              </a:ext>
            </a:extLst>
          </p:cNvPr>
          <p:cNvSpPr/>
          <p:nvPr/>
        </p:nvSpPr>
        <p:spPr>
          <a:xfrm>
            <a:off x="3737021" y="6155175"/>
            <a:ext cx="4861074" cy="369332"/>
          </a:xfrm>
          <a:prstGeom prst="rect">
            <a:avLst/>
          </a:prstGeom>
        </p:spPr>
        <p:txBody>
          <a:bodyPr wrap="none">
            <a:spAutoFit/>
          </a:bodyPr>
          <a:lstStyle/>
          <a:p>
            <a:r>
              <a:rPr lang="en-US" altLang="zh-CN" b="1" dirty="0">
                <a:latin typeface="Arial" panose="020B0604020202020204" pitchFamily="34" charset="0"/>
                <a:cs typeface="Arial" panose="020B0604020202020204" pitchFamily="34" charset="0"/>
              </a:rPr>
              <a:t>Just for understand the concept of ARIMA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375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2DC8FA-12CD-4398-BD57-29EFFF3111DC}"/>
              </a:ext>
            </a:extLst>
          </p:cNvPr>
          <p:cNvSpPr txBox="1"/>
          <p:nvPr/>
        </p:nvSpPr>
        <p:spPr>
          <a:xfrm>
            <a:off x="1" y="0"/>
            <a:ext cx="12191999" cy="707886"/>
          </a:xfrm>
          <a:prstGeom prst="rect">
            <a:avLst/>
          </a:prstGeom>
          <a:noFill/>
        </p:spPr>
        <p:txBody>
          <a:bodyPr wrap="square" rtlCol="0">
            <a:spAutoFit/>
          </a:bodyPr>
          <a:lstStyle/>
          <a:p>
            <a:pPr algn="ctr"/>
            <a:r>
              <a:rPr lang="en-US" altLang="zh-CN" sz="4000" b="1" dirty="0">
                <a:latin typeface="Arial" panose="020B0604020202020204" pitchFamily="34" charset="0"/>
                <a:cs typeface="Arial" panose="020B0604020202020204" pitchFamily="34" charset="0"/>
              </a:rPr>
              <a:t>Forecast Y when X=13 </a:t>
            </a:r>
            <a:endParaRPr lang="en-US" altLang="zh-CN" sz="4000" b="1" dirty="0">
              <a:solidFill>
                <a:schemeClr val="accent5"/>
              </a:solidFill>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16A72199-6543-40E7-8608-0154543DE3D6}"/>
              </a:ext>
            </a:extLst>
          </p:cNvPr>
          <p:cNvGraphicFramePr>
            <a:graphicFrameLocks noGrp="1"/>
          </p:cNvGraphicFramePr>
          <p:nvPr>
            <p:extLst>
              <p:ext uri="{D42A27DB-BD31-4B8C-83A1-F6EECF244321}">
                <p14:modId xmlns:p14="http://schemas.microsoft.com/office/powerpoint/2010/main" val="3709995046"/>
              </p:ext>
            </p:extLst>
          </p:nvPr>
        </p:nvGraphicFramePr>
        <p:xfrm>
          <a:off x="321076" y="1535830"/>
          <a:ext cx="3096828" cy="3265640"/>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1597518207"/>
                    </a:ext>
                  </a:extLst>
                </a:gridCol>
                <a:gridCol w="774207">
                  <a:extLst>
                    <a:ext uri="{9D8B030D-6E8A-4147-A177-3AD203B41FA5}">
                      <a16:colId xmlns:a16="http://schemas.microsoft.com/office/drawing/2014/main" val="1333277574"/>
                    </a:ext>
                  </a:extLst>
                </a:gridCol>
                <a:gridCol w="774207">
                  <a:extLst>
                    <a:ext uri="{9D8B030D-6E8A-4147-A177-3AD203B41FA5}">
                      <a16:colId xmlns:a16="http://schemas.microsoft.com/office/drawing/2014/main" val="592830045"/>
                    </a:ext>
                  </a:extLst>
                </a:gridCol>
                <a:gridCol w="774207">
                  <a:extLst>
                    <a:ext uri="{9D8B030D-6E8A-4147-A177-3AD203B41FA5}">
                      <a16:colId xmlns:a16="http://schemas.microsoft.com/office/drawing/2014/main" val="3108156445"/>
                    </a:ext>
                  </a:extLst>
                </a:gridCol>
              </a:tblGrid>
              <a:tr h="233260">
                <a:tc>
                  <a:txBody>
                    <a:bodyPr/>
                    <a:lstStyle/>
                    <a:p>
                      <a:pPr algn="ctr" fontAlgn="ctr"/>
                      <a:r>
                        <a:rPr lang="en-US" sz="900" u="none" strike="noStrike" dirty="0">
                          <a:effectLst/>
                        </a:rPr>
                        <a:t>X</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sz="900" u="none" strike="noStrike" dirty="0">
                          <a:effectLst/>
                        </a:rPr>
                        <a:t>Y</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1090619871"/>
                  </a:ext>
                </a:extLst>
              </a:tr>
              <a:tr h="233260">
                <a:tc>
                  <a:txBody>
                    <a:bodyPr/>
                    <a:lstStyle/>
                    <a:p>
                      <a:pPr algn="ctr" fontAlgn="ct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48696915"/>
                  </a:ext>
                </a:extLst>
              </a:tr>
              <a:tr h="233260">
                <a:tc>
                  <a:txBody>
                    <a:bodyPr/>
                    <a:lstStyle/>
                    <a:p>
                      <a:pPr algn="ctr" fontAlgn="ctr"/>
                      <a:r>
                        <a:rPr lang="en-US" altLang="zh-CN" sz="900" u="none" strike="noStrike">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20</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892475412"/>
                  </a:ext>
                </a:extLst>
              </a:tr>
              <a:tr h="233260">
                <a:tc>
                  <a:txBody>
                    <a:bodyPr/>
                    <a:lstStyle/>
                    <a:p>
                      <a:pPr algn="ctr" fontAlgn="ctr"/>
                      <a:r>
                        <a:rPr lang="en-US" altLang="zh-CN" sz="900" u="none" strike="noStrike">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25</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60497351"/>
                  </a:ext>
                </a:extLst>
              </a:tr>
              <a:tr h="233260">
                <a:tc>
                  <a:txBody>
                    <a:bodyPr/>
                    <a:lstStyle/>
                    <a:p>
                      <a:pPr algn="ctr" fontAlgn="ctr"/>
                      <a:r>
                        <a:rPr lang="en-US" altLang="zh-CN" sz="900" u="none" strike="noStrike">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87411631"/>
                  </a:ext>
                </a:extLst>
              </a:tr>
              <a:tr h="233260">
                <a:tc>
                  <a:txBody>
                    <a:bodyPr/>
                    <a:lstStyle/>
                    <a:p>
                      <a:pPr algn="ctr" fontAlgn="ctr"/>
                      <a:r>
                        <a:rPr lang="en-US" altLang="zh-CN" sz="900" u="none" strike="noStrike">
                          <a:effectLst/>
                        </a:rPr>
                        <a:t>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00281696"/>
                  </a:ext>
                </a:extLst>
              </a:tr>
              <a:tr h="233260">
                <a:tc>
                  <a:txBody>
                    <a:bodyPr/>
                    <a:lstStyle/>
                    <a:p>
                      <a:pPr algn="ctr" fontAlgn="ctr"/>
                      <a:r>
                        <a:rPr lang="en-US" altLang="zh-CN" sz="900" u="none" strike="noStrike">
                          <a:effectLst/>
                        </a:rPr>
                        <a:t>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729294762"/>
                  </a:ext>
                </a:extLst>
              </a:tr>
              <a:tr h="233260">
                <a:tc>
                  <a:txBody>
                    <a:bodyPr/>
                    <a:lstStyle/>
                    <a:p>
                      <a:pPr algn="ctr" fontAlgn="ctr"/>
                      <a:r>
                        <a:rPr lang="en-US" altLang="zh-CN" sz="900" u="none" strike="noStrike">
                          <a:effectLst/>
                        </a:rPr>
                        <a:t>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4250081257"/>
                  </a:ext>
                </a:extLst>
              </a:tr>
              <a:tr h="233260">
                <a:tc>
                  <a:txBody>
                    <a:bodyPr/>
                    <a:lstStyle/>
                    <a:p>
                      <a:pPr algn="ctr" fontAlgn="ctr"/>
                      <a:r>
                        <a:rPr lang="en-US" altLang="zh-CN" sz="900" u="none" strike="noStrike">
                          <a:effectLst/>
                        </a:rPr>
                        <a:t>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580027700"/>
                  </a:ext>
                </a:extLst>
              </a:tr>
              <a:tr h="233260">
                <a:tc>
                  <a:txBody>
                    <a:bodyPr/>
                    <a:lstStyle/>
                    <a:p>
                      <a:pPr algn="ctr" fontAlgn="ctr"/>
                      <a:r>
                        <a:rPr lang="en-US" altLang="zh-CN" sz="900" u="none" strike="noStrike">
                          <a:effectLst/>
                        </a:rPr>
                        <a:t>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309773321"/>
                  </a:ext>
                </a:extLst>
              </a:tr>
              <a:tr h="233260">
                <a:tc>
                  <a:txBody>
                    <a:bodyPr/>
                    <a:lstStyle/>
                    <a:p>
                      <a:pPr algn="ctr" fontAlgn="ctr"/>
                      <a:r>
                        <a:rPr lang="en-US" altLang="zh-CN" sz="900" u="none" strike="noStrike">
                          <a:effectLst/>
                        </a:rPr>
                        <a:t>10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534983290"/>
                  </a:ext>
                </a:extLst>
              </a:tr>
              <a:tr h="233260">
                <a:tc>
                  <a:txBody>
                    <a:bodyPr/>
                    <a:lstStyle/>
                    <a:p>
                      <a:pPr algn="ctr" fontAlgn="ctr"/>
                      <a:r>
                        <a:rPr lang="en-US" altLang="zh-CN" sz="900" u="none" strike="noStrike">
                          <a:effectLst/>
                        </a:rPr>
                        <a:t>11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80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042755616"/>
                  </a:ext>
                </a:extLst>
              </a:tr>
              <a:tr h="233260">
                <a:tc>
                  <a:txBody>
                    <a:bodyPr/>
                    <a:lstStyle/>
                    <a:p>
                      <a:pPr algn="ctr" fontAlgn="ctr"/>
                      <a:r>
                        <a:rPr lang="en-US" altLang="zh-CN" sz="900" u="none" strike="noStrike">
                          <a:effectLst/>
                        </a:rPr>
                        <a:t>12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105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80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90567296"/>
                  </a:ext>
                </a:extLst>
              </a:tr>
              <a:tr h="233260">
                <a:tc>
                  <a:txBody>
                    <a:bodyPr/>
                    <a:lstStyle/>
                    <a:p>
                      <a:pPr algn="ctr" fontAlgn="ctr"/>
                      <a:r>
                        <a:rPr lang="en-US" altLang="zh-CN" sz="900" u="none" strike="noStrike">
                          <a:effectLst/>
                        </a:rPr>
                        <a:t>13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105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80</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14675039"/>
                  </a:ext>
                </a:extLst>
              </a:tr>
            </a:tbl>
          </a:graphicData>
        </a:graphic>
      </p:graphicFrame>
      <p:graphicFrame>
        <p:nvGraphicFramePr>
          <p:cNvPr id="3" name="Table 2">
            <a:extLst>
              <a:ext uri="{FF2B5EF4-FFF2-40B4-BE49-F238E27FC236}">
                <a16:creationId xmlns:a16="http://schemas.microsoft.com/office/drawing/2014/main" id="{A78B1EC5-D953-4618-9250-254F8996BCD9}"/>
              </a:ext>
            </a:extLst>
          </p:cNvPr>
          <p:cNvGraphicFramePr>
            <a:graphicFrameLocks noGrp="1"/>
          </p:cNvGraphicFramePr>
          <p:nvPr>
            <p:extLst>
              <p:ext uri="{D42A27DB-BD31-4B8C-83A1-F6EECF244321}">
                <p14:modId xmlns:p14="http://schemas.microsoft.com/office/powerpoint/2010/main" val="3325141017"/>
              </p:ext>
            </p:extLst>
          </p:nvPr>
        </p:nvGraphicFramePr>
        <p:xfrm>
          <a:off x="4547586" y="1535830"/>
          <a:ext cx="3096828" cy="3265640"/>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308258867"/>
                    </a:ext>
                  </a:extLst>
                </a:gridCol>
                <a:gridCol w="774207">
                  <a:extLst>
                    <a:ext uri="{9D8B030D-6E8A-4147-A177-3AD203B41FA5}">
                      <a16:colId xmlns:a16="http://schemas.microsoft.com/office/drawing/2014/main" val="796747420"/>
                    </a:ext>
                  </a:extLst>
                </a:gridCol>
                <a:gridCol w="774207">
                  <a:extLst>
                    <a:ext uri="{9D8B030D-6E8A-4147-A177-3AD203B41FA5}">
                      <a16:colId xmlns:a16="http://schemas.microsoft.com/office/drawing/2014/main" val="2807268123"/>
                    </a:ext>
                  </a:extLst>
                </a:gridCol>
                <a:gridCol w="774207">
                  <a:extLst>
                    <a:ext uri="{9D8B030D-6E8A-4147-A177-3AD203B41FA5}">
                      <a16:colId xmlns:a16="http://schemas.microsoft.com/office/drawing/2014/main" val="1687770414"/>
                    </a:ext>
                  </a:extLst>
                </a:gridCol>
              </a:tblGrid>
              <a:tr h="233260">
                <a:tc>
                  <a:txBody>
                    <a:bodyPr/>
                    <a:lstStyle/>
                    <a:p>
                      <a:pPr algn="ctr" fontAlgn="ctr"/>
                      <a:r>
                        <a:rPr lang="en-US" sz="1100" u="none" strike="noStrike">
                          <a:effectLst/>
                        </a:rPr>
                        <a:t>X</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Y</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235845067"/>
                  </a:ext>
                </a:extLst>
              </a:tr>
              <a:tr h="233260">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78408093"/>
                  </a:ext>
                </a:extLst>
              </a:tr>
              <a:tr h="233260">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420892644"/>
                  </a:ext>
                </a:extLst>
              </a:tr>
              <a:tr h="233260">
                <a:tc>
                  <a:txBody>
                    <a:bodyPr/>
                    <a:lstStyle/>
                    <a:p>
                      <a:pPr algn="ct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70810969"/>
                  </a:ext>
                </a:extLst>
              </a:tr>
              <a:tr h="233260">
                <a:tc>
                  <a:txBody>
                    <a:bodyPr/>
                    <a:lstStyle/>
                    <a:p>
                      <a:pPr algn="ct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95541974"/>
                  </a:ext>
                </a:extLst>
              </a:tr>
              <a:tr h="233260">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45909613"/>
                  </a:ext>
                </a:extLst>
              </a:tr>
              <a:tr h="233260">
                <a:tc>
                  <a:txBody>
                    <a:bodyPr/>
                    <a:lstStyle/>
                    <a:p>
                      <a:pPr algn="ctr"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38504900"/>
                  </a:ext>
                </a:extLst>
              </a:tr>
              <a:tr h="233260">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36584695"/>
                  </a:ext>
                </a:extLst>
              </a:tr>
              <a:tr h="233260">
                <a:tc>
                  <a:txBody>
                    <a:bodyPr/>
                    <a:lstStyle/>
                    <a:p>
                      <a:pPr algn="ctr" fontAlgn="ct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761392410"/>
                  </a:ext>
                </a:extLst>
              </a:tr>
              <a:tr h="233260">
                <a:tc>
                  <a:txBody>
                    <a:bodyPr/>
                    <a:lstStyle/>
                    <a:p>
                      <a:pPr algn="ctr" fontAlgn="ct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20737327"/>
                  </a:ext>
                </a:extLst>
              </a:tr>
              <a:tr h="23326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33109197"/>
                  </a:ext>
                </a:extLst>
              </a:tr>
              <a:tr h="233260">
                <a:tc>
                  <a:txBody>
                    <a:bodyPr/>
                    <a:lstStyle/>
                    <a:p>
                      <a:pPr algn="ctr" fontAlgn="ct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55989374"/>
                  </a:ext>
                </a:extLst>
              </a:tr>
              <a:tr h="233260">
                <a:tc>
                  <a:txBody>
                    <a:bodyPr/>
                    <a:lstStyle/>
                    <a:p>
                      <a:pPr algn="ctr" fontAlgn="ct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10840796"/>
                  </a:ext>
                </a:extLst>
              </a:tr>
              <a:tr h="233260">
                <a:tc>
                  <a:txBody>
                    <a:bodyPr/>
                    <a:lstStyle/>
                    <a:p>
                      <a:pPr algn="ctr" fontAlgn="ct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25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24989285"/>
                  </a:ext>
                </a:extLst>
              </a:tr>
            </a:tbl>
          </a:graphicData>
        </a:graphic>
      </p:graphicFrame>
      <p:graphicFrame>
        <p:nvGraphicFramePr>
          <p:cNvPr id="6" name="Table 5">
            <a:extLst>
              <a:ext uri="{FF2B5EF4-FFF2-40B4-BE49-F238E27FC236}">
                <a16:creationId xmlns:a16="http://schemas.microsoft.com/office/drawing/2014/main" id="{89EA8FC3-CA67-40F9-BB31-23A4F6F2C123}"/>
              </a:ext>
            </a:extLst>
          </p:cNvPr>
          <p:cNvGraphicFramePr>
            <a:graphicFrameLocks noGrp="1"/>
          </p:cNvGraphicFramePr>
          <p:nvPr>
            <p:extLst>
              <p:ext uri="{D42A27DB-BD31-4B8C-83A1-F6EECF244321}">
                <p14:modId xmlns:p14="http://schemas.microsoft.com/office/powerpoint/2010/main" val="2966005202"/>
              </p:ext>
            </p:extLst>
          </p:nvPr>
        </p:nvGraphicFramePr>
        <p:xfrm>
          <a:off x="8774096" y="1535830"/>
          <a:ext cx="3096828" cy="3270505"/>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3023286861"/>
                    </a:ext>
                  </a:extLst>
                </a:gridCol>
                <a:gridCol w="774207">
                  <a:extLst>
                    <a:ext uri="{9D8B030D-6E8A-4147-A177-3AD203B41FA5}">
                      <a16:colId xmlns:a16="http://schemas.microsoft.com/office/drawing/2014/main" val="313105565"/>
                    </a:ext>
                  </a:extLst>
                </a:gridCol>
                <a:gridCol w="774207">
                  <a:extLst>
                    <a:ext uri="{9D8B030D-6E8A-4147-A177-3AD203B41FA5}">
                      <a16:colId xmlns:a16="http://schemas.microsoft.com/office/drawing/2014/main" val="1013708088"/>
                    </a:ext>
                  </a:extLst>
                </a:gridCol>
                <a:gridCol w="774207">
                  <a:extLst>
                    <a:ext uri="{9D8B030D-6E8A-4147-A177-3AD203B41FA5}">
                      <a16:colId xmlns:a16="http://schemas.microsoft.com/office/drawing/2014/main" val="1314867013"/>
                    </a:ext>
                  </a:extLst>
                </a:gridCol>
              </a:tblGrid>
              <a:tr h="233260">
                <a:tc>
                  <a:txBody>
                    <a:bodyPr/>
                    <a:lstStyle/>
                    <a:p>
                      <a:pPr algn="ctr" fontAlgn="ctr"/>
                      <a:r>
                        <a:rPr lang="en-US" sz="1100" u="none" strike="noStrike" dirty="0">
                          <a:effectLst/>
                        </a:rPr>
                        <a:t>X</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Y</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71359657"/>
                  </a:ext>
                </a:extLst>
              </a:tr>
              <a:tr h="233260">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46572214"/>
                  </a:ext>
                </a:extLst>
              </a:tr>
              <a:tr h="233260">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29811365"/>
                  </a:ext>
                </a:extLst>
              </a:tr>
              <a:tr h="233260">
                <a:tc>
                  <a:txBody>
                    <a:bodyPr/>
                    <a:lstStyle/>
                    <a:p>
                      <a:pPr algn="ct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73072505"/>
                  </a:ext>
                </a:extLst>
              </a:tr>
              <a:tr h="233260">
                <a:tc>
                  <a:txBody>
                    <a:bodyPr/>
                    <a:lstStyle/>
                    <a:p>
                      <a:pPr algn="ct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68927800"/>
                  </a:ext>
                </a:extLst>
              </a:tr>
              <a:tr h="233260">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72807341"/>
                  </a:ext>
                </a:extLst>
              </a:tr>
              <a:tr h="233260">
                <a:tc>
                  <a:txBody>
                    <a:bodyPr/>
                    <a:lstStyle/>
                    <a:p>
                      <a:pPr algn="ctr"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40007088"/>
                  </a:ext>
                </a:extLst>
              </a:tr>
              <a:tr h="233260">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712462940"/>
                  </a:ext>
                </a:extLst>
              </a:tr>
              <a:tr h="233260">
                <a:tc>
                  <a:txBody>
                    <a:bodyPr/>
                    <a:lstStyle/>
                    <a:p>
                      <a:pPr algn="ctr" fontAlgn="ct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15523950"/>
                  </a:ext>
                </a:extLst>
              </a:tr>
              <a:tr h="233260">
                <a:tc>
                  <a:txBody>
                    <a:bodyPr/>
                    <a:lstStyle/>
                    <a:p>
                      <a:pPr algn="ctr" fontAlgn="ct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44580824"/>
                  </a:ext>
                </a:extLst>
              </a:tr>
              <a:tr h="23326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68133132"/>
                  </a:ext>
                </a:extLst>
              </a:tr>
              <a:tr h="233260">
                <a:tc>
                  <a:txBody>
                    <a:bodyPr/>
                    <a:lstStyle/>
                    <a:p>
                      <a:pPr algn="ctr" fontAlgn="ct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31856269"/>
                  </a:ext>
                </a:extLst>
              </a:tr>
              <a:tr h="233260">
                <a:tc>
                  <a:txBody>
                    <a:bodyPr/>
                    <a:lstStyle/>
                    <a:p>
                      <a:pPr algn="ctr" fontAlgn="ct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39806180"/>
                  </a:ext>
                </a:extLst>
              </a:tr>
              <a:tr h="233260">
                <a:tc>
                  <a:txBody>
                    <a:bodyPr/>
                    <a:lstStyle/>
                    <a:p>
                      <a:pPr algn="ctr" fontAlgn="ct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500" b="1" i="0" u="none" strike="noStrike" dirty="0" smtClean="0">
                          <a:solidFill>
                            <a:srgbClr val="C00000"/>
                          </a:solidFill>
                          <a:effectLst/>
                          <a:latin typeface="等线" panose="02010600030101010101" pitchFamily="2" charset="-122"/>
                          <a:ea typeface="等线" panose="02010600030101010101" pitchFamily="2" charset="-122"/>
                        </a:rPr>
                        <a:t>2.5~25</a:t>
                      </a:r>
                      <a:endParaRPr lang="zh-CN" altLang="en-US" sz="1500" b="1" i="0" u="none" strike="noStrike" dirty="0">
                        <a:solidFill>
                          <a:srgbClr val="C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2.5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62051952"/>
                  </a:ext>
                </a:extLst>
              </a:tr>
            </a:tbl>
          </a:graphicData>
        </a:graphic>
      </p:graphicFrame>
      <p:sp>
        <p:nvSpPr>
          <p:cNvPr id="10" name="Rectangle 9">
            <a:extLst>
              <a:ext uri="{FF2B5EF4-FFF2-40B4-BE49-F238E27FC236}">
                <a16:creationId xmlns:a16="http://schemas.microsoft.com/office/drawing/2014/main" id="{F9013DEB-96D0-40B0-B391-F6A2161258D3}"/>
              </a:ext>
            </a:extLst>
          </p:cNvPr>
          <p:cNvSpPr/>
          <p:nvPr/>
        </p:nvSpPr>
        <p:spPr>
          <a:xfrm>
            <a:off x="945445" y="928634"/>
            <a:ext cx="1890261" cy="369332"/>
          </a:xfrm>
          <a:prstGeom prst="rect">
            <a:avLst/>
          </a:prstGeom>
        </p:spPr>
        <p:txBody>
          <a:bodyPr wrap="none">
            <a:spAutoFit/>
          </a:bodyPr>
          <a:lstStyle/>
          <a:p>
            <a:r>
              <a:rPr lang="en-US" altLang="zh-CN" b="1" i="1" dirty="0">
                <a:solidFill>
                  <a:schemeClr val="accent5"/>
                </a:solidFill>
                <a:latin typeface="Arial" panose="020B0604020202020204" pitchFamily="34" charset="0"/>
                <a:cs typeface="Arial" panose="020B0604020202020204" pitchFamily="34" charset="0"/>
              </a:rPr>
              <a:t>Autoregression</a:t>
            </a:r>
            <a:endParaRPr lang="zh-CN" altLang="en-US"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10BB132-4244-4168-9DBB-083A95473C6C}"/>
              </a:ext>
            </a:extLst>
          </p:cNvPr>
          <p:cNvSpPr/>
          <p:nvPr/>
        </p:nvSpPr>
        <p:spPr>
          <a:xfrm>
            <a:off x="4741302" y="928634"/>
            <a:ext cx="2770951" cy="369332"/>
          </a:xfrm>
          <a:prstGeom prst="rect">
            <a:avLst/>
          </a:prstGeom>
        </p:spPr>
        <p:txBody>
          <a:bodyPr wrap="none">
            <a:spAutoFit/>
          </a:bodyPr>
          <a:lstStyle/>
          <a:p>
            <a:r>
              <a:rPr lang="en-US" altLang="zh-CN" b="1" i="1" dirty="0">
                <a:solidFill>
                  <a:schemeClr val="accent2"/>
                </a:solidFill>
                <a:latin typeface="Arial" panose="020B0604020202020204" pitchFamily="34" charset="0"/>
                <a:cs typeface="Arial" panose="020B0604020202020204" pitchFamily="34" charset="0"/>
              </a:rPr>
              <a:t>Integrated(differencing)</a:t>
            </a:r>
            <a:endParaRPr lang="zh-CN" altLang="en-US"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CD2AD1F-0AC7-47CC-8082-C5F6BAC019EC}"/>
              </a:ext>
            </a:extLst>
          </p:cNvPr>
          <p:cNvSpPr/>
          <p:nvPr/>
        </p:nvSpPr>
        <p:spPr>
          <a:xfrm>
            <a:off x="9382188" y="928634"/>
            <a:ext cx="1928733" cy="369332"/>
          </a:xfrm>
          <a:prstGeom prst="rect">
            <a:avLst/>
          </a:prstGeom>
        </p:spPr>
        <p:txBody>
          <a:bodyPr wrap="none">
            <a:spAutoFit/>
          </a:bodyPr>
          <a:lstStyle/>
          <a:p>
            <a:r>
              <a:rPr lang="en-US" altLang="zh-CN" b="1" dirty="0">
                <a:solidFill>
                  <a:schemeClr val="accent6"/>
                </a:solidFill>
                <a:latin typeface="Arial" panose="020B0604020202020204" pitchFamily="34" charset="0"/>
                <a:cs typeface="Arial" panose="020B0604020202020204" pitchFamily="34" charset="0"/>
              </a:rPr>
              <a:t>Moving average</a:t>
            </a:r>
          </a:p>
        </p:txBody>
      </p:sp>
      <p:cxnSp>
        <p:nvCxnSpPr>
          <p:cNvPr id="22" name="Straight Arrow Connector 21">
            <a:extLst>
              <a:ext uri="{FF2B5EF4-FFF2-40B4-BE49-F238E27FC236}">
                <a16:creationId xmlns:a16="http://schemas.microsoft.com/office/drawing/2014/main" id="{4654803E-463C-4289-8514-A8DD9BED4CF5}"/>
              </a:ext>
            </a:extLst>
          </p:cNvPr>
          <p:cNvCxnSpPr>
            <a:cxnSpLocks/>
          </p:cNvCxnSpPr>
          <p:nvPr/>
        </p:nvCxnSpPr>
        <p:spPr>
          <a:xfrm>
            <a:off x="1575784" y="4452151"/>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D7D577-EDB6-4C71-9A5E-45DC78428091}"/>
              </a:ext>
            </a:extLst>
          </p:cNvPr>
          <p:cNvCxnSpPr>
            <a:cxnSpLocks/>
          </p:cNvCxnSpPr>
          <p:nvPr/>
        </p:nvCxnSpPr>
        <p:spPr>
          <a:xfrm>
            <a:off x="1633491" y="1887345"/>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1CFADD-63DB-453C-8289-CE15D5972EDC}"/>
              </a:ext>
            </a:extLst>
          </p:cNvPr>
          <p:cNvCxnSpPr>
            <a:cxnSpLocks/>
          </p:cNvCxnSpPr>
          <p:nvPr/>
        </p:nvCxnSpPr>
        <p:spPr>
          <a:xfrm>
            <a:off x="2371817" y="2157274"/>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B90131-BD7B-4856-A3A8-CA887F58AEC9}"/>
              </a:ext>
            </a:extLst>
          </p:cNvPr>
          <p:cNvCxnSpPr>
            <a:cxnSpLocks/>
          </p:cNvCxnSpPr>
          <p:nvPr/>
        </p:nvCxnSpPr>
        <p:spPr>
          <a:xfrm>
            <a:off x="2371817" y="4452152"/>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A955B0B-BF59-4C02-BB9F-78077A990493}"/>
              </a:ext>
            </a:extLst>
          </p:cNvPr>
          <p:cNvSpPr/>
          <p:nvPr/>
        </p:nvSpPr>
        <p:spPr>
          <a:xfrm>
            <a:off x="4547586" y="4871115"/>
            <a:ext cx="3096828" cy="1338828"/>
          </a:xfrm>
          <a:prstGeom prst="rect">
            <a:avLst/>
          </a:prstGeom>
        </p:spPr>
        <p:txBody>
          <a:bodyPr wrap="square">
            <a:spAutoFit/>
          </a:bodyPr>
          <a:lstStyle/>
          <a:p>
            <a:r>
              <a:rPr lang="en-US" altLang="zh-CN" b="1" i="1" dirty="0">
                <a:solidFill>
                  <a:schemeClr val="accent2"/>
                </a:solidFill>
                <a:latin typeface="Arial" panose="020B0604020202020204" pitchFamily="34" charset="0"/>
                <a:cs typeface="Arial" panose="020B0604020202020204" pitchFamily="34" charset="0"/>
              </a:rPr>
              <a:t>d=1</a:t>
            </a:r>
          </a:p>
          <a:p>
            <a:r>
              <a:rPr lang="en-US" altLang="zh-CN" sz="1500" dirty="0">
                <a:solidFill>
                  <a:schemeClr val="accent2"/>
                </a:solidFill>
                <a:latin typeface="Arial" panose="020B0604020202020204" pitchFamily="34" charset="0"/>
                <a:cs typeface="Arial" panose="020B0604020202020204" pitchFamily="34" charset="0"/>
              </a:rPr>
              <a:t>Subtracting an observation from an observation at the previous time</a:t>
            </a:r>
            <a:endParaRPr lang="zh-CN" altLang="en-US" sz="1500" dirty="0">
              <a:solidFill>
                <a:schemeClr val="accent2"/>
              </a:solidFill>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
        <p:nvSpPr>
          <p:cNvPr id="30" name="Right Brace 29">
            <a:extLst>
              <a:ext uri="{FF2B5EF4-FFF2-40B4-BE49-F238E27FC236}">
                <a16:creationId xmlns:a16="http://schemas.microsoft.com/office/drawing/2014/main" id="{2BEAF9B5-B9DC-4484-AC44-1998753B8418}"/>
              </a:ext>
            </a:extLst>
          </p:cNvPr>
          <p:cNvSpPr/>
          <p:nvPr/>
        </p:nvSpPr>
        <p:spPr>
          <a:xfrm>
            <a:off x="1740430" y="1784412"/>
            <a:ext cx="309903" cy="46163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2" name="Straight Arrow Connector 31">
            <a:extLst>
              <a:ext uri="{FF2B5EF4-FFF2-40B4-BE49-F238E27FC236}">
                <a16:creationId xmlns:a16="http://schemas.microsoft.com/office/drawing/2014/main" id="{D8845151-8B0F-4901-9473-775CA5ADFF59}"/>
              </a:ext>
            </a:extLst>
          </p:cNvPr>
          <p:cNvCxnSpPr>
            <a:cxnSpLocks/>
          </p:cNvCxnSpPr>
          <p:nvPr/>
        </p:nvCxnSpPr>
        <p:spPr>
          <a:xfrm>
            <a:off x="2297687" y="2011632"/>
            <a:ext cx="100990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2E065C3E-21F0-4041-BB77-6CD7D05C5182}"/>
              </a:ext>
            </a:extLst>
          </p:cNvPr>
          <p:cNvSpPr txBox="1"/>
          <p:nvPr/>
        </p:nvSpPr>
        <p:spPr>
          <a:xfrm>
            <a:off x="3391999" y="1826966"/>
            <a:ext cx="1266566" cy="369332"/>
          </a:xfrm>
          <a:prstGeom prst="rect">
            <a:avLst/>
          </a:prstGeom>
          <a:noFill/>
        </p:spPr>
        <p:txBody>
          <a:bodyPr wrap="square" rtlCol="0">
            <a:spAutoFit/>
          </a:bodyPr>
          <a:lstStyle/>
          <a:p>
            <a:r>
              <a:rPr lang="en-US" altLang="zh-CN" b="1" dirty="0">
                <a:solidFill>
                  <a:schemeClr val="accent2"/>
                </a:solidFill>
                <a:latin typeface="Arial" panose="020B0604020202020204" pitchFamily="34" charset="0"/>
                <a:cs typeface="Arial" panose="020B0604020202020204" pitchFamily="34" charset="0"/>
              </a:rPr>
              <a:t>25-20=5</a:t>
            </a:r>
            <a:endParaRPr lang="zh-CN" altLang="en-US" dirty="0">
              <a:solidFill>
                <a:schemeClr val="accent2"/>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B794C14E-E53C-4493-854B-F1CE0F7CA2BB}"/>
              </a:ext>
            </a:extLst>
          </p:cNvPr>
          <p:cNvCxnSpPr>
            <a:cxnSpLocks/>
          </p:cNvCxnSpPr>
          <p:nvPr/>
        </p:nvCxnSpPr>
        <p:spPr>
          <a:xfrm>
            <a:off x="4429807" y="2011632"/>
            <a:ext cx="1154247" cy="1242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7" name="Rectangle 36">
            <a:extLst>
              <a:ext uri="{FF2B5EF4-FFF2-40B4-BE49-F238E27FC236}">
                <a16:creationId xmlns:a16="http://schemas.microsoft.com/office/drawing/2014/main" id="{68B69F1E-B857-4BF2-B222-8D16D5EE3A75}"/>
              </a:ext>
            </a:extLst>
          </p:cNvPr>
          <p:cNvSpPr/>
          <p:nvPr/>
        </p:nvSpPr>
        <p:spPr>
          <a:xfrm>
            <a:off x="321076" y="4871115"/>
            <a:ext cx="3096828" cy="877163"/>
          </a:xfrm>
          <a:prstGeom prst="rect">
            <a:avLst/>
          </a:prstGeom>
        </p:spPr>
        <p:txBody>
          <a:bodyPr wrap="square">
            <a:spAutoFit/>
          </a:bodyPr>
          <a:lstStyle/>
          <a:p>
            <a:r>
              <a:rPr lang="en-US" altLang="zh-CN" b="1" dirty="0">
                <a:solidFill>
                  <a:schemeClr val="accent5"/>
                </a:solidFill>
                <a:latin typeface="Arial" panose="020B0604020202020204" pitchFamily="34" charset="0"/>
                <a:cs typeface="Arial" panose="020B0604020202020204" pitchFamily="34" charset="0"/>
              </a:rPr>
              <a:t>p = 2 (x_1 and x_2)</a:t>
            </a:r>
            <a:endParaRPr lang="en-US" altLang="zh-CN" sz="1500" b="1" dirty="0">
              <a:solidFill>
                <a:schemeClr val="accent5"/>
              </a:solidFill>
              <a:latin typeface="Arial" panose="020B0604020202020204" pitchFamily="34" charset="0"/>
              <a:cs typeface="Arial" panose="020B0604020202020204" pitchFamily="34" charset="0"/>
            </a:endParaRPr>
          </a:p>
          <a:p>
            <a:r>
              <a:rPr lang="en-US" altLang="zh-CN" sz="1500" b="1" dirty="0">
                <a:solidFill>
                  <a:schemeClr val="accent5"/>
                </a:solidFill>
                <a:latin typeface="Arial" panose="020B0604020202020204" pitchFamily="34" charset="0"/>
                <a:cs typeface="Arial" panose="020B0604020202020204" pitchFamily="34" charset="0"/>
              </a:rPr>
              <a:t>P -&gt; number of time lags</a:t>
            </a:r>
          </a:p>
          <a:p>
            <a:endParaRPr lang="zh-CN" altLang="en-US"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0EDFE638-458A-410E-9F69-4A0D1070C577}"/>
              </a:ext>
            </a:extLst>
          </p:cNvPr>
          <p:cNvSpPr/>
          <p:nvPr/>
        </p:nvSpPr>
        <p:spPr>
          <a:xfrm>
            <a:off x="8774095" y="4871115"/>
            <a:ext cx="3096828" cy="1338828"/>
          </a:xfrm>
          <a:prstGeom prst="rect">
            <a:avLst/>
          </a:prstGeom>
        </p:spPr>
        <p:txBody>
          <a:bodyPr wrap="square">
            <a:spAutoFit/>
          </a:bodyPr>
          <a:lstStyle/>
          <a:p>
            <a:r>
              <a:rPr lang="en-US" altLang="zh-CN" b="1" i="1" dirty="0">
                <a:solidFill>
                  <a:schemeClr val="accent6"/>
                </a:solidFill>
                <a:latin typeface="Arial" panose="020B0604020202020204" pitchFamily="34" charset="0"/>
                <a:cs typeface="Arial" panose="020B0604020202020204" pitchFamily="34" charset="0"/>
              </a:rPr>
              <a:t>q=1</a:t>
            </a:r>
          </a:p>
          <a:p>
            <a:r>
              <a:rPr lang="en-US" altLang="zh-CN" sz="1500" dirty="0">
                <a:solidFill>
                  <a:schemeClr val="accent6"/>
                </a:solidFill>
                <a:latin typeface="Arial" panose="020B0604020202020204" pitchFamily="34" charset="0"/>
                <a:cs typeface="Arial" panose="020B0604020202020204" pitchFamily="34" charset="0"/>
              </a:rPr>
              <a:t>Calculating the average of an observation and an observation at the previous time.</a:t>
            </a:r>
            <a:endParaRPr lang="zh-CN" altLang="en-US" sz="1500" dirty="0">
              <a:solidFill>
                <a:schemeClr val="accent6"/>
              </a:solidFill>
              <a:latin typeface="Arial" panose="020B0604020202020204" pitchFamily="34" charset="0"/>
              <a:cs typeface="Arial" panose="020B0604020202020204" pitchFamily="34" charset="0"/>
            </a:endParaRPr>
          </a:p>
          <a:p>
            <a:endParaRPr lang="zh-CN" altLang="en-US" dirty="0">
              <a:solidFill>
                <a:schemeClr val="accent6"/>
              </a:solidFill>
              <a:latin typeface="Arial" panose="020B0604020202020204" pitchFamily="34" charset="0"/>
              <a:cs typeface="Arial" panose="020B0604020202020204" pitchFamily="34" charset="0"/>
            </a:endParaRPr>
          </a:p>
        </p:txBody>
      </p:sp>
      <p:sp>
        <p:nvSpPr>
          <p:cNvPr id="39" name="Right Brace 38">
            <a:extLst>
              <a:ext uri="{FF2B5EF4-FFF2-40B4-BE49-F238E27FC236}">
                <a16:creationId xmlns:a16="http://schemas.microsoft.com/office/drawing/2014/main" id="{36E01958-85F4-483D-BA20-D8F421D24F23}"/>
              </a:ext>
            </a:extLst>
          </p:cNvPr>
          <p:cNvSpPr/>
          <p:nvPr/>
        </p:nvSpPr>
        <p:spPr>
          <a:xfrm>
            <a:off x="5893290" y="2008034"/>
            <a:ext cx="309903" cy="461638"/>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5B807C6E-A6F3-4B91-86A8-20C21A5719E7}"/>
              </a:ext>
            </a:extLst>
          </p:cNvPr>
          <p:cNvCxnSpPr>
            <a:cxnSpLocks/>
          </p:cNvCxnSpPr>
          <p:nvPr/>
        </p:nvCxnSpPr>
        <p:spPr>
          <a:xfrm>
            <a:off x="6346680" y="2247730"/>
            <a:ext cx="141551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2" name="TextBox 41">
            <a:extLst>
              <a:ext uri="{FF2B5EF4-FFF2-40B4-BE49-F238E27FC236}">
                <a16:creationId xmlns:a16="http://schemas.microsoft.com/office/drawing/2014/main" id="{ABA72919-FC72-4D13-8AEA-1D76E02E9B15}"/>
              </a:ext>
            </a:extLst>
          </p:cNvPr>
          <p:cNvSpPr txBox="1"/>
          <p:nvPr/>
        </p:nvSpPr>
        <p:spPr>
          <a:xfrm>
            <a:off x="7787901" y="2073776"/>
            <a:ext cx="1266566" cy="369332"/>
          </a:xfrm>
          <a:prstGeom prst="rect">
            <a:avLst/>
          </a:prstGeom>
          <a:noFill/>
        </p:spPr>
        <p:txBody>
          <a:bodyPr wrap="square" rtlCol="0">
            <a:spAutoFit/>
          </a:bodyPr>
          <a:lstStyle/>
          <a:p>
            <a:r>
              <a:rPr lang="en-US" altLang="zh-CN" b="1" dirty="0">
                <a:solidFill>
                  <a:schemeClr val="accent6"/>
                </a:solidFill>
                <a:latin typeface="Arial" panose="020B0604020202020204" pitchFamily="34" charset="0"/>
                <a:cs typeface="Arial" panose="020B0604020202020204" pitchFamily="34" charset="0"/>
              </a:rPr>
              <a:t>(5+5)/2=5</a:t>
            </a:r>
            <a:endParaRPr lang="zh-CN" altLang="en-US" dirty="0">
              <a:solidFill>
                <a:schemeClr val="accent6"/>
              </a:solidFill>
              <a:latin typeface="Arial" panose="020B0604020202020204" pitchFamily="34" charset="0"/>
              <a:cs typeface="Arial" panose="020B0604020202020204" pitchFamily="34" charset="0"/>
            </a:endParaRPr>
          </a:p>
        </p:txBody>
      </p:sp>
      <p:cxnSp>
        <p:nvCxnSpPr>
          <p:cNvPr id="43" name="Straight Arrow Connector 42">
            <a:extLst>
              <a:ext uri="{FF2B5EF4-FFF2-40B4-BE49-F238E27FC236}">
                <a16:creationId xmlns:a16="http://schemas.microsoft.com/office/drawing/2014/main" id="{C0940339-8F61-429E-A538-379BB100C7BE}"/>
              </a:ext>
            </a:extLst>
          </p:cNvPr>
          <p:cNvCxnSpPr>
            <a:cxnSpLocks/>
          </p:cNvCxnSpPr>
          <p:nvPr/>
        </p:nvCxnSpPr>
        <p:spPr>
          <a:xfrm>
            <a:off x="9054467" y="2240331"/>
            <a:ext cx="737603" cy="1033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625953C0-CEB4-4608-94CF-5FD075322392}"/>
              </a:ext>
            </a:extLst>
          </p:cNvPr>
          <p:cNvSpPr/>
          <p:nvPr/>
        </p:nvSpPr>
        <p:spPr>
          <a:xfrm>
            <a:off x="3737021" y="6155175"/>
            <a:ext cx="4861074" cy="369332"/>
          </a:xfrm>
          <a:prstGeom prst="rect">
            <a:avLst/>
          </a:prstGeom>
        </p:spPr>
        <p:txBody>
          <a:bodyPr wrap="none">
            <a:spAutoFit/>
          </a:bodyPr>
          <a:lstStyle/>
          <a:p>
            <a:r>
              <a:rPr lang="en-US" altLang="zh-CN" b="1" dirty="0">
                <a:latin typeface="Arial" panose="020B0604020202020204" pitchFamily="34" charset="0"/>
                <a:cs typeface="Arial" panose="020B0604020202020204" pitchFamily="34" charset="0"/>
              </a:rPr>
              <a:t>Just for understand the concept of ARIMA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00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2DC8FA-12CD-4398-BD57-29EFFF3111DC}"/>
              </a:ext>
            </a:extLst>
          </p:cNvPr>
          <p:cNvSpPr txBox="1"/>
          <p:nvPr/>
        </p:nvSpPr>
        <p:spPr>
          <a:xfrm>
            <a:off x="1" y="0"/>
            <a:ext cx="12191999" cy="707886"/>
          </a:xfrm>
          <a:prstGeom prst="rect">
            <a:avLst/>
          </a:prstGeom>
          <a:noFill/>
        </p:spPr>
        <p:txBody>
          <a:bodyPr wrap="square" rtlCol="0">
            <a:spAutoFit/>
          </a:bodyPr>
          <a:lstStyle/>
          <a:p>
            <a:pPr algn="ctr"/>
            <a:r>
              <a:rPr lang="en-US" altLang="zh-CN" sz="4000" b="1" dirty="0">
                <a:latin typeface="Arial" panose="020B0604020202020204" pitchFamily="34" charset="0"/>
                <a:cs typeface="Arial" panose="020B0604020202020204" pitchFamily="34" charset="0"/>
              </a:rPr>
              <a:t>Forecast Y when X=13 </a:t>
            </a:r>
            <a:endParaRPr lang="en-US" altLang="zh-CN" sz="4000" b="1" dirty="0">
              <a:solidFill>
                <a:schemeClr val="accent5"/>
              </a:solidFill>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16A72199-6543-40E7-8608-0154543DE3D6}"/>
              </a:ext>
            </a:extLst>
          </p:cNvPr>
          <p:cNvGraphicFramePr>
            <a:graphicFrameLocks noGrp="1"/>
          </p:cNvGraphicFramePr>
          <p:nvPr>
            <p:extLst>
              <p:ext uri="{D42A27DB-BD31-4B8C-83A1-F6EECF244321}">
                <p14:modId xmlns:p14="http://schemas.microsoft.com/office/powerpoint/2010/main" val="3218901741"/>
              </p:ext>
            </p:extLst>
          </p:nvPr>
        </p:nvGraphicFramePr>
        <p:xfrm>
          <a:off x="321076" y="1535830"/>
          <a:ext cx="3096828" cy="3314206"/>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1597518207"/>
                    </a:ext>
                  </a:extLst>
                </a:gridCol>
                <a:gridCol w="774207">
                  <a:extLst>
                    <a:ext uri="{9D8B030D-6E8A-4147-A177-3AD203B41FA5}">
                      <a16:colId xmlns:a16="http://schemas.microsoft.com/office/drawing/2014/main" val="1333277574"/>
                    </a:ext>
                  </a:extLst>
                </a:gridCol>
                <a:gridCol w="774207">
                  <a:extLst>
                    <a:ext uri="{9D8B030D-6E8A-4147-A177-3AD203B41FA5}">
                      <a16:colId xmlns:a16="http://schemas.microsoft.com/office/drawing/2014/main" val="592830045"/>
                    </a:ext>
                  </a:extLst>
                </a:gridCol>
                <a:gridCol w="774207">
                  <a:extLst>
                    <a:ext uri="{9D8B030D-6E8A-4147-A177-3AD203B41FA5}">
                      <a16:colId xmlns:a16="http://schemas.microsoft.com/office/drawing/2014/main" val="3108156445"/>
                    </a:ext>
                  </a:extLst>
                </a:gridCol>
              </a:tblGrid>
              <a:tr h="233260">
                <a:tc>
                  <a:txBody>
                    <a:bodyPr/>
                    <a:lstStyle/>
                    <a:p>
                      <a:pPr algn="ctr" fontAlgn="ctr"/>
                      <a:r>
                        <a:rPr lang="en-US" sz="900" u="none" strike="noStrike" dirty="0">
                          <a:effectLst/>
                        </a:rPr>
                        <a:t>X</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sz="900" u="none" strike="noStrike" dirty="0">
                          <a:effectLst/>
                        </a:rPr>
                        <a:t>Y</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1090619871"/>
                  </a:ext>
                </a:extLst>
              </a:tr>
              <a:tr h="233260">
                <a:tc>
                  <a:txBody>
                    <a:bodyPr/>
                    <a:lstStyle/>
                    <a:p>
                      <a:pPr algn="ctr" fontAlgn="ct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48696915"/>
                  </a:ext>
                </a:extLst>
              </a:tr>
              <a:tr h="233260">
                <a:tc>
                  <a:txBody>
                    <a:bodyPr/>
                    <a:lstStyle/>
                    <a:p>
                      <a:pPr algn="ctr" fontAlgn="ctr"/>
                      <a:r>
                        <a:rPr lang="en-US" altLang="zh-CN" sz="900" u="none" strike="noStrike">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20</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892475412"/>
                  </a:ext>
                </a:extLst>
              </a:tr>
              <a:tr h="233260">
                <a:tc>
                  <a:txBody>
                    <a:bodyPr/>
                    <a:lstStyle/>
                    <a:p>
                      <a:pPr algn="ctr" fontAlgn="ctr"/>
                      <a:r>
                        <a:rPr lang="en-US" altLang="zh-CN" sz="900" u="none" strike="noStrike">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25</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60497351"/>
                  </a:ext>
                </a:extLst>
              </a:tr>
              <a:tr h="233260">
                <a:tc>
                  <a:txBody>
                    <a:bodyPr/>
                    <a:lstStyle/>
                    <a:p>
                      <a:pPr algn="ctr" fontAlgn="ctr"/>
                      <a:r>
                        <a:rPr lang="en-US" altLang="zh-CN" sz="900" u="none" strike="noStrike">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87411631"/>
                  </a:ext>
                </a:extLst>
              </a:tr>
              <a:tr h="233260">
                <a:tc>
                  <a:txBody>
                    <a:bodyPr/>
                    <a:lstStyle/>
                    <a:p>
                      <a:pPr algn="ctr" fontAlgn="ctr"/>
                      <a:r>
                        <a:rPr lang="en-US" altLang="zh-CN" sz="900" u="none" strike="noStrike">
                          <a:effectLst/>
                        </a:rPr>
                        <a:t>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00281696"/>
                  </a:ext>
                </a:extLst>
              </a:tr>
              <a:tr h="233260">
                <a:tc>
                  <a:txBody>
                    <a:bodyPr/>
                    <a:lstStyle/>
                    <a:p>
                      <a:pPr algn="ctr" fontAlgn="ctr"/>
                      <a:r>
                        <a:rPr lang="en-US" altLang="zh-CN" sz="900" u="none" strike="noStrike">
                          <a:effectLst/>
                        </a:rPr>
                        <a:t>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729294762"/>
                  </a:ext>
                </a:extLst>
              </a:tr>
              <a:tr h="233260">
                <a:tc>
                  <a:txBody>
                    <a:bodyPr/>
                    <a:lstStyle/>
                    <a:p>
                      <a:pPr algn="ctr" fontAlgn="ctr"/>
                      <a:r>
                        <a:rPr lang="en-US" altLang="zh-CN" sz="900" u="none" strike="noStrike">
                          <a:effectLst/>
                        </a:rPr>
                        <a:t>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4250081257"/>
                  </a:ext>
                </a:extLst>
              </a:tr>
              <a:tr h="233260">
                <a:tc>
                  <a:txBody>
                    <a:bodyPr/>
                    <a:lstStyle/>
                    <a:p>
                      <a:pPr algn="ctr" fontAlgn="ctr"/>
                      <a:r>
                        <a:rPr lang="en-US" altLang="zh-CN" sz="900" u="none" strike="noStrike">
                          <a:effectLst/>
                        </a:rPr>
                        <a:t>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580027700"/>
                  </a:ext>
                </a:extLst>
              </a:tr>
              <a:tr h="233260">
                <a:tc>
                  <a:txBody>
                    <a:bodyPr/>
                    <a:lstStyle/>
                    <a:p>
                      <a:pPr algn="ctr" fontAlgn="ctr"/>
                      <a:r>
                        <a:rPr lang="en-US" altLang="zh-CN" sz="900" u="none" strike="noStrike">
                          <a:effectLst/>
                        </a:rPr>
                        <a:t>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309773321"/>
                  </a:ext>
                </a:extLst>
              </a:tr>
              <a:tr h="233260">
                <a:tc>
                  <a:txBody>
                    <a:bodyPr/>
                    <a:lstStyle/>
                    <a:p>
                      <a:pPr algn="ctr" fontAlgn="ctr"/>
                      <a:r>
                        <a:rPr lang="en-US" altLang="zh-CN" sz="900" u="none" strike="noStrike">
                          <a:effectLst/>
                        </a:rPr>
                        <a:t>10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534983290"/>
                  </a:ext>
                </a:extLst>
              </a:tr>
              <a:tr h="233260">
                <a:tc>
                  <a:txBody>
                    <a:bodyPr/>
                    <a:lstStyle/>
                    <a:p>
                      <a:pPr algn="ctr" fontAlgn="ctr"/>
                      <a:r>
                        <a:rPr lang="en-US" altLang="zh-CN" sz="900" u="none" strike="noStrike">
                          <a:effectLst/>
                        </a:rPr>
                        <a:t>11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80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042755616"/>
                  </a:ext>
                </a:extLst>
              </a:tr>
              <a:tr h="233260">
                <a:tc>
                  <a:txBody>
                    <a:bodyPr/>
                    <a:lstStyle/>
                    <a:p>
                      <a:pPr algn="ctr" fontAlgn="ctr"/>
                      <a:r>
                        <a:rPr lang="en-US" altLang="zh-CN" sz="900" u="none" strike="noStrike">
                          <a:effectLst/>
                        </a:rPr>
                        <a:t>12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105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80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90567296"/>
                  </a:ext>
                </a:extLst>
              </a:tr>
              <a:tr h="233260">
                <a:tc>
                  <a:txBody>
                    <a:bodyPr/>
                    <a:lstStyle/>
                    <a:p>
                      <a:pPr algn="ctr" fontAlgn="ctr"/>
                      <a:r>
                        <a:rPr lang="en-US" altLang="zh-CN" sz="900" u="none" strike="noStrike">
                          <a:effectLst/>
                        </a:rPr>
                        <a:t>13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1800" b="1" i="0" u="none" strike="noStrike" dirty="0">
                          <a:solidFill>
                            <a:srgbClr val="C00000"/>
                          </a:solidFill>
                          <a:effectLst/>
                          <a:latin typeface="等线" panose="02010600030101010101" pitchFamily="2" charset="-122"/>
                          <a:ea typeface="等线" panose="02010600030101010101" pitchFamily="2" charset="-122"/>
                        </a:rPr>
                        <a:t>85</a:t>
                      </a:r>
                      <a:endParaRPr lang="zh-CN" altLang="en-US" sz="1800" b="1" i="0" u="none" strike="noStrike" dirty="0">
                        <a:solidFill>
                          <a:srgbClr val="C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105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80</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14675039"/>
                  </a:ext>
                </a:extLst>
              </a:tr>
            </a:tbl>
          </a:graphicData>
        </a:graphic>
      </p:graphicFrame>
      <p:graphicFrame>
        <p:nvGraphicFramePr>
          <p:cNvPr id="3" name="Table 2">
            <a:extLst>
              <a:ext uri="{FF2B5EF4-FFF2-40B4-BE49-F238E27FC236}">
                <a16:creationId xmlns:a16="http://schemas.microsoft.com/office/drawing/2014/main" id="{A78B1EC5-D953-4618-9250-254F8996BCD9}"/>
              </a:ext>
            </a:extLst>
          </p:cNvPr>
          <p:cNvGraphicFramePr>
            <a:graphicFrameLocks noGrp="1"/>
          </p:cNvGraphicFramePr>
          <p:nvPr>
            <p:extLst>
              <p:ext uri="{D42A27DB-BD31-4B8C-83A1-F6EECF244321}">
                <p14:modId xmlns:p14="http://schemas.microsoft.com/office/powerpoint/2010/main" val="4078298396"/>
              </p:ext>
            </p:extLst>
          </p:nvPr>
        </p:nvGraphicFramePr>
        <p:xfrm>
          <a:off x="4547586" y="1535830"/>
          <a:ext cx="3096828" cy="3316225"/>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308258867"/>
                    </a:ext>
                  </a:extLst>
                </a:gridCol>
                <a:gridCol w="774207">
                  <a:extLst>
                    <a:ext uri="{9D8B030D-6E8A-4147-A177-3AD203B41FA5}">
                      <a16:colId xmlns:a16="http://schemas.microsoft.com/office/drawing/2014/main" val="796747420"/>
                    </a:ext>
                  </a:extLst>
                </a:gridCol>
                <a:gridCol w="774207">
                  <a:extLst>
                    <a:ext uri="{9D8B030D-6E8A-4147-A177-3AD203B41FA5}">
                      <a16:colId xmlns:a16="http://schemas.microsoft.com/office/drawing/2014/main" val="2807268123"/>
                    </a:ext>
                  </a:extLst>
                </a:gridCol>
                <a:gridCol w="774207">
                  <a:extLst>
                    <a:ext uri="{9D8B030D-6E8A-4147-A177-3AD203B41FA5}">
                      <a16:colId xmlns:a16="http://schemas.microsoft.com/office/drawing/2014/main" val="1687770414"/>
                    </a:ext>
                  </a:extLst>
                </a:gridCol>
              </a:tblGrid>
              <a:tr h="233260">
                <a:tc>
                  <a:txBody>
                    <a:bodyPr/>
                    <a:lstStyle/>
                    <a:p>
                      <a:pPr algn="ctr" fontAlgn="ctr"/>
                      <a:r>
                        <a:rPr lang="en-US" sz="1100" u="none" strike="noStrike">
                          <a:effectLst/>
                        </a:rPr>
                        <a:t>X</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Y</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235845067"/>
                  </a:ext>
                </a:extLst>
              </a:tr>
              <a:tr h="233260">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78408093"/>
                  </a:ext>
                </a:extLst>
              </a:tr>
              <a:tr h="233260">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420892644"/>
                  </a:ext>
                </a:extLst>
              </a:tr>
              <a:tr h="233260">
                <a:tc>
                  <a:txBody>
                    <a:bodyPr/>
                    <a:lstStyle/>
                    <a:p>
                      <a:pPr algn="ct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70810969"/>
                  </a:ext>
                </a:extLst>
              </a:tr>
              <a:tr h="233260">
                <a:tc>
                  <a:txBody>
                    <a:bodyPr/>
                    <a:lstStyle/>
                    <a:p>
                      <a:pPr algn="ct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95541974"/>
                  </a:ext>
                </a:extLst>
              </a:tr>
              <a:tr h="233260">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45909613"/>
                  </a:ext>
                </a:extLst>
              </a:tr>
              <a:tr h="233260">
                <a:tc>
                  <a:txBody>
                    <a:bodyPr/>
                    <a:lstStyle/>
                    <a:p>
                      <a:pPr algn="ctr"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38504900"/>
                  </a:ext>
                </a:extLst>
              </a:tr>
              <a:tr h="233260">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36584695"/>
                  </a:ext>
                </a:extLst>
              </a:tr>
              <a:tr h="233260">
                <a:tc>
                  <a:txBody>
                    <a:bodyPr/>
                    <a:lstStyle/>
                    <a:p>
                      <a:pPr algn="ctr" fontAlgn="ct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761392410"/>
                  </a:ext>
                </a:extLst>
              </a:tr>
              <a:tr h="233260">
                <a:tc>
                  <a:txBody>
                    <a:bodyPr/>
                    <a:lstStyle/>
                    <a:p>
                      <a:pPr algn="ctr" fontAlgn="ct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20737327"/>
                  </a:ext>
                </a:extLst>
              </a:tr>
              <a:tr h="23326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33109197"/>
                  </a:ext>
                </a:extLst>
              </a:tr>
              <a:tr h="233260">
                <a:tc>
                  <a:txBody>
                    <a:bodyPr/>
                    <a:lstStyle/>
                    <a:p>
                      <a:pPr algn="ctr" fontAlgn="ct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55989374"/>
                  </a:ext>
                </a:extLst>
              </a:tr>
              <a:tr h="233260">
                <a:tc>
                  <a:txBody>
                    <a:bodyPr/>
                    <a:lstStyle/>
                    <a:p>
                      <a:pPr algn="ctr" fontAlgn="ct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10840796"/>
                  </a:ext>
                </a:extLst>
              </a:tr>
              <a:tr h="233260">
                <a:tc>
                  <a:txBody>
                    <a:bodyPr/>
                    <a:lstStyle/>
                    <a:p>
                      <a:pPr algn="ctr" fontAlgn="ct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b="1" i="0" u="none" strike="noStrike" dirty="0">
                          <a:solidFill>
                            <a:srgbClr val="C00000"/>
                          </a:solidFill>
                          <a:effectLst/>
                          <a:latin typeface="等线" panose="02010600030101010101" pitchFamily="2" charset="-122"/>
                          <a:ea typeface="等线" panose="02010600030101010101" pitchFamily="2" charset="-122"/>
                        </a:rPr>
                        <a:t>-20</a:t>
                      </a:r>
                      <a:endParaRPr lang="zh-CN" altLang="en-US" sz="1800" b="1" i="0" u="none" strike="noStrike" dirty="0">
                        <a:solidFill>
                          <a:srgbClr val="C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25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24989285"/>
                  </a:ext>
                </a:extLst>
              </a:tr>
            </a:tbl>
          </a:graphicData>
        </a:graphic>
      </p:graphicFrame>
      <p:graphicFrame>
        <p:nvGraphicFramePr>
          <p:cNvPr id="6" name="Table 5">
            <a:extLst>
              <a:ext uri="{FF2B5EF4-FFF2-40B4-BE49-F238E27FC236}">
                <a16:creationId xmlns:a16="http://schemas.microsoft.com/office/drawing/2014/main" id="{89EA8FC3-CA67-40F9-BB31-23A4F6F2C123}"/>
              </a:ext>
            </a:extLst>
          </p:cNvPr>
          <p:cNvGraphicFramePr>
            <a:graphicFrameLocks noGrp="1"/>
          </p:cNvGraphicFramePr>
          <p:nvPr>
            <p:extLst>
              <p:ext uri="{D42A27DB-BD31-4B8C-83A1-F6EECF244321}">
                <p14:modId xmlns:p14="http://schemas.microsoft.com/office/powerpoint/2010/main" val="3738714909"/>
              </p:ext>
            </p:extLst>
          </p:nvPr>
        </p:nvGraphicFramePr>
        <p:xfrm>
          <a:off x="8774096" y="1535830"/>
          <a:ext cx="3096828" cy="3316225"/>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3023286861"/>
                    </a:ext>
                  </a:extLst>
                </a:gridCol>
                <a:gridCol w="774207">
                  <a:extLst>
                    <a:ext uri="{9D8B030D-6E8A-4147-A177-3AD203B41FA5}">
                      <a16:colId xmlns:a16="http://schemas.microsoft.com/office/drawing/2014/main" val="313105565"/>
                    </a:ext>
                  </a:extLst>
                </a:gridCol>
                <a:gridCol w="774207">
                  <a:extLst>
                    <a:ext uri="{9D8B030D-6E8A-4147-A177-3AD203B41FA5}">
                      <a16:colId xmlns:a16="http://schemas.microsoft.com/office/drawing/2014/main" val="1013708088"/>
                    </a:ext>
                  </a:extLst>
                </a:gridCol>
                <a:gridCol w="774207">
                  <a:extLst>
                    <a:ext uri="{9D8B030D-6E8A-4147-A177-3AD203B41FA5}">
                      <a16:colId xmlns:a16="http://schemas.microsoft.com/office/drawing/2014/main" val="1314867013"/>
                    </a:ext>
                  </a:extLst>
                </a:gridCol>
              </a:tblGrid>
              <a:tr h="233260">
                <a:tc>
                  <a:txBody>
                    <a:bodyPr/>
                    <a:lstStyle/>
                    <a:p>
                      <a:pPr algn="ctr" fontAlgn="ctr"/>
                      <a:r>
                        <a:rPr lang="en-US" sz="1100" u="none" strike="noStrike" dirty="0">
                          <a:effectLst/>
                        </a:rPr>
                        <a:t>X</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Y</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71359657"/>
                  </a:ext>
                </a:extLst>
              </a:tr>
              <a:tr h="233260">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46572214"/>
                  </a:ext>
                </a:extLst>
              </a:tr>
              <a:tr h="233260">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29811365"/>
                  </a:ext>
                </a:extLst>
              </a:tr>
              <a:tr h="233260">
                <a:tc>
                  <a:txBody>
                    <a:bodyPr/>
                    <a:lstStyle/>
                    <a:p>
                      <a:pPr algn="ct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73072505"/>
                  </a:ext>
                </a:extLst>
              </a:tr>
              <a:tr h="233260">
                <a:tc>
                  <a:txBody>
                    <a:bodyPr/>
                    <a:lstStyle/>
                    <a:p>
                      <a:pPr algn="ct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68927800"/>
                  </a:ext>
                </a:extLst>
              </a:tr>
              <a:tr h="233260">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72807341"/>
                  </a:ext>
                </a:extLst>
              </a:tr>
              <a:tr h="233260">
                <a:tc>
                  <a:txBody>
                    <a:bodyPr/>
                    <a:lstStyle/>
                    <a:p>
                      <a:pPr algn="ctr"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40007088"/>
                  </a:ext>
                </a:extLst>
              </a:tr>
              <a:tr h="233260">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712462940"/>
                  </a:ext>
                </a:extLst>
              </a:tr>
              <a:tr h="233260">
                <a:tc>
                  <a:txBody>
                    <a:bodyPr/>
                    <a:lstStyle/>
                    <a:p>
                      <a:pPr algn="ctr" fontAlgn="ct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15523950"/>
                  </a:ext>
                </a:extLst>
              </a:tr>
              <a:tr h="233260">
                <a:tc>
                  <a:txBody>
                    <a:bodyPr/>
                    <a:lstStyle/>
                    <a:p>
                      <a:pPr algn="ctr" fontAlgn="ct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44580824"/>
                  </a:ext>
                </a:extLst>
              </a:tr>
              <a:tr h="23326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68133132"/>
                  </a:ext>
                </a:extLst>
              </a:tr>
              <a:tr h="233260">
                <a:tc>
                  <a:txBody>
                    <a:bodyPr/>
                    <a:lstStyle/>
                    <a:p>
                      <a:pPr algn="ctr" fontAlgn="ct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31856269"/>
                  </a:ext>
                </a:extLst>
              </a:tr>
              <a:tr h="233260">
                <a:tc>
                  <a:txBody>
                    <a:bodyPr/>
                    <a:lstStyle/>
                    <a:p>
                      <a:pPr algn="ctr" fontAlgn="ct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39806180"/>
                  </a:ext>
                </a:extLst>
              </a:tr>
              <a:tr h="233260">
                <a:tc>
                  <a:txBody>
                    <a:bodyPr/>
                    <a:lstStyle/>
                    <a:p>
                      <a:pPr algn="ctr" fontAlgn="ct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b="1" i="0" u="none" strike="noStrike" dirty="0">
                          <a:solidFill>
                            <a:srgbClr val="C00000"/>
                          </a:solidFill>
                          <a:effectLst/>
                          <a:latin typeface="等线" panose="02010600030101010101" pitchFamily="2" charset="-122"/>
                          <a:ea typeface="等线" panose="02010600030101010101" pitchFamily="2" charset="-122"/>
                        </a:rPr>
                        <a:t>2.5</a:t>
                      </a:r>
                      <a:endParaRPr lang="zh-CN" altLang="en-US" sz="1800" b="1" i="0" u="none" strike="noStrike" dirty="0">
                        <a:solidFill>
                          <a:srgbClr val="C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2.5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62051952"/>
                  </a:ext>
                </a:extLst>
              </a:tr>
            </a:tbl>
          </a:graphicData>
        </a:graphic>
      </p:graphicFrame>
      <p:sp>
        <p:nvSpPr>
          <p:cNvPr id="10" name="Rectangle 9">
            <a:extLst>
              <a:ext uri="{FF2B5EF4-FFF2-40B4-BE49-F238E27FC236}">
                <a16:creationId xmlns:a16="http://schemas.microsoft.com/office/drawing/2014/main" id="{F9013DEB-96D0-40B0-B391-F6A2161258D3}"/>
              </a:ext>
            </a:extLst>
          </p:cNvPr>
          <p:cNvSpPr/>
          <p:nvPr/>
        </p:nvSpPr>
        <p:spPr>
          <a:xfrm>
            <a:off x="945445" y="928634"/>
            <a:ext cx="1890261" cy="369332"/>
          </a:xfrm>
          <a:prstGeom prst="rect">
            <a:avLst/>
          </a:prstGeom>
        </p:spPr>
        <p:txBody>
          <a:bodyPr wrap="none">
            <a:spAutoFit/>
          </a:bodyPr>
          <a:lstStyle/>
          <a:p>
            <a:r>
              <a:rPr lang="en-US" altLang="zh-CN" b="1" i="1" dirty="0">
                <a:solidFill>
                  <a:schemeClr val="accent5"/>
                </a:solidFill>
                <a:latin typeface="Arial" panose="020B0604020202020204" pitchFamily="34" charset="0"/>
                <a:cs typeface="Arial" panose="020B0604020202020204" pitchFamily="34" charset="0"/>
              </a:rPr>
              <a:t>Autoregression</a:t>
            </a:r>
            <a:endParaRPr lang="zh-CN" altLang="en-US"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10BB132-4244-4168-9DBB-083A95473C6C}"/>
              </a:ext>
            </a:extLst>
          </p:cNvPr>
          <p:cNvSpPr/>
          <p:nvPr/>
        </p:nvSpPr>
        <p:spPr>
          <a:xfrm>
            <a:off x="4741302" y="928634"/>
            <a:ext cx="2770951" cy="369332"/>
          </a:xfrm>
          <a:prstGeom prst="rect">
            <a:avLst/>
          </a:prstGeom>
        </p:spPr>
        <p:txBody>
          <a:bodyPr wrap="none">
            <a:spAutoFit/>
          </a:bodyPr>
          <a:lstStyle/>
          <a:p>
            <a:r>
              <a:rPr lang="en-US" altLang="zh-CN" b="1" i="1" dirty="0">
                <a:solidFill>
                  <a:schemeClr val="accent2"/>
                </a:solidFill>
                <a:latin typeface="Arial" panose="020B0604020202020204" pitchFamily="34" charset="0"/>
                <a:cs typeface="Arial" panose="020B0604020202020204" pitchFamily="34" charset="0"/>
              </a:rPr>
              <a:t>Integrated(differencing)</a:t>
            </a:r>
            <a:endParaRPr lang="zh-CN" altLang="en-US"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CD2AD1F-0AC7-47CC-8082-C5F6BAC019EC}"/>
              </a:ext>
            </a:extLst>
          </p:cNvPr>
          <p:cNvSpPr/>
          <p:nvPr/>
        </p:nvSpPr>
        <p:spPr>
          <a:xfrm>
            <a:off x="9382188" y="928634"/>
            <a:ext cx="1928733" cy="369332"/>
          </a:xfrm>
          <a:prstGeom prst="rect">
            <a:avLst/>
          </a:prstGeom>
        </p:spPr>
        <p:txBody>
          <a:bodyPr wrap="none">
            <a:spAutoFit/>
          </a:bodyPr>
          <a:lstStyle/>
          <a:p>
            <a:r>
              <a:rPr lang="en-US" altLang="zh-CN" b="1" dirty="0">
                <a:solidFill>
                  <a:schemeClr val="accent6"/>
                </a:solidFill>
                <a:latin typeface="Arial" panose="020B0604020202020204" pitchFamily="34" charset="0"/>
                <a:cs typeface="Arial" panose="020B0604020202020204" pitchFamily="34" charset="0"/>
              </a:rPr>
              <a:t>Moving average</a:t>
            </a:r>
          </a:p>
        </p:txBody>
      </p:sp>
      <p:cxnSp>
        <p:nvCxnSpPr>
          <p:cNvPr id="22" name="Straight Arrow Connector 21">
            <a:extLst>
              <a:ext uri="{FF2B5EF4-FFF2-40B4-BE49-F238E27FC236}">
                <a16:creationId xmlns:a16="http://schemas.microsoft.com/office/drawing/2014/main" id="{4654803E-463C-4289-8514-A8DD9BED4CF5}"/>
              </a:ext>
            </a:extLst>
          </p:cNvPr>
          <p:cNvCxnSpPr>
            <a:cxnSpLocks/>
          </p:cNvCxnSpPr>
          <p:nvPr/>
        </p:nvCxnSpPr>
        <p:spPr>
          <a:xfrm>
            <a:off x="1575784" y="4452151"/>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D7D577-EDB6-4C71-9A5E-45DC78428091}"/>
              </a:ext>
            </a:extLst>
          </p:cNvPr>
          <p:cNvCxnSpPr>
            <a:cxnSpLocks/>
          </p:cNvCxnSpPr>
          <p:nvPr/>
        </p:nvCxnSpPr>
        <p:spPr>
          <a:xfrm>
            <a:off x="1633491" y="1887345"/>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1CFADD-63DB-453C-8289-CE15D5972EDC}"/>
              </a:ext>
            </a:extLst>
          </p:cNvPr>
          <p:cNvCxnSpPr>
            <a:cxnSpLocks/>
          </p:cNvCxnSpPr>
          <p:nvPr/>
        </p:nvCxnSpPr>
        <p:spPr>
          <a:xfrm>
            <a:off x="2371817" y="2157274"/>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B90131-BD7B-4856-A3A8-CA887F58AEC9}"/>
              </a:ext>
            </a:extLst>
          </p:cNvPr>
          <p:cNvCxnSpPr>
            <a:cxnSpLocks/>
          </p:cNvCxnSpPr>
          <p:nvPr/>
        </p:nvCxnSpPr>
        <p:spPr>
          <a:xfrm>
            <a:off x="2371817" y="4452152"/>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A955B0B-BF59-4C02-BB9F-78077A990493}"/>
              </a:ext>
            </a:extLst>
          </p:cNvPr>
          <p:cNvSpPr/>
          <p:nvPr/>
        </p:nvSpPr>
        <p:spPr>
          <a:xfrm>
            <a:off x="4547586" y="4871115"/>
            <a:ext cx="3096828" cy="1338828"/>
          </a:xfrm>
          <a:prstGeom prst="rect">
            <a:avLst/>
          </a:prstGeom>
        </p:spPr>
        <p:txBody>
          <a:bodyPr wrap="square">
            <a:spAutoFit/>
          </a:bodyPr>
          <a:lstStyle/>
          <a:p>
            <a:r>
              <a:rPr lang="en-US" altLang="zh-CN" b="1" i="1" dirty="0">
                <a:solidFill>
                  <a:schemeClr val="accent2"/>
                </a:solidFill>
                <a:latin typeface="Arial" panose="020B0604020202020204" pitchFamily="34" charset="0"/>
                <a:cs typeface="Arial" panose="020B0604020202020204" pitchFamily="34" charset="0"/>
              </a:rPr>
              <a:t>d=1</a:t>
            </a:r>
          </a:p>
          <a:p>
            <a:r>
              <a:rPr lang="en-US" altLang="zh-CN" sz="1500" dirty="0">
                <a:solidFill>
                  <a:schemeClr val="accent2"/>
                </a:solidFill>
                <a:latin typeface="Arial" panose="020B0604020202020204" pitchFamily="34" charset="0"/>
                <a:cs typeface="Arial" panose="020B0604020202020204" pitchFamily="34" charset="0"/>
              </a:rPr>
              <a:t>Subtracting an observation from an observation at the previous time</a:t>
            </a:r>
            <a:endParaRPr lang="zh-CN" altLang="en-US" sz="1500" dirty="0">
              <a:solidFill>
                <a:schemeClr val="accent2"/>
              </a:solidFill>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
        <p:nvSpPr>
          <p:cNvPr id="30" name="Right Brace 29">
            <a:extLst>
              <a:ext uri="{FF2B5EF4-FFF2-40B4-BE49-F238E27FC236}">
                <a16:creationId xmlns:a16="http://schemas.microsoft.com/office/drawing/2014/main" id="{2BEAF9B5-B9DC-4484-AC44-1998753B8418}"/>
              </a:ext>
            </a:extLst>
          </p:cNvPr>
          <p:cNvSpPr/>
          <p:nvPr/>
        </p:nvSpPr>
        <p:spPr>
          <a:xfrm>
            <a:off x="1740430" y="1784412"/>
            <a:ext cx="309903" cy="46163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2" name="Straight Arrow Connector 31">
            <a:extLst>
              <a:ext uri="{FF2B5EF4-FFF2-40B4-BE49-F238E27FC236}">
                <a16:creationId xmlns:a16="http://schemas.microsoft.com/office/drawing/2014/main" id="{D8845151-8B0F-4901-9473-775CA5ADFF59}"/>
              </a:ext>
            </a:extLst>
          </p:cNvPr>
          <p:cNvCxnSpPr>
            <a:cxnSpLocks/>
          </p:cNvCxnSpPr>
          <p:nvPr/>
        </p:nvCxnSpPr>
        <p:spPr>
          <a:xfrm>
            <a:off x="2297687" y="2011632"/>
            <a:ext cx="100990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2E065C3E-21F0-4041-BB77-6CD7D05C5182}"/>
              </a:ext>
            </a:extLst>
          </p:cNvPr>
          <p:cNvSpPr txBox="1"/>
          <p:nvPr/>
        </p:nvSpPr>
        <p:spPr>
          <a:xfrm>
            <a:off x="3391999" y="1826966"/>
            <a:ext cx="1266566" cy="369332"/>
          </a:xfrm>
          <a:prstGeom prst="rect">
            <a:avLst/>
          </a:prstGeom>
          <a:noFill/>
        </p:spPr>
        <p:txBody>
          <a:bodyPr wrap="square" rtlCol="0">
            <a:spAutoFit/>
          </a:bodyPr>
          <a:lstStyle/>
          <a:p>
            <a:r>
              <a:rPr lang="en-US" altLang="zh-CN" b="1" dirty="0">
                <a:solidFill>
                  <a:schemeClr val="accent2"/>
                </a:solidFill>
                <a:latin typeface="Arial" panose="020B0604020202020204" pitchFamily="34" charset="0"/>
                <a:cs typeface="Arial" panose="020B0604020202020204" pitchFamily="34" charset="0"/>
              </a:rPr>
              <a:t>25-20=5</a:t>
            </a:r>
            <a:endParaRPr lang="zh-CN" altLang="en-US" dirty="0">
              <a:solidFill>
                <a:schemeClr val="accent2"/>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B794C14E-E53C-4493-854B-F1CE0F7CA2BB}"/>
              </a:ext>
            </a:extLst>
          </p:cNvPr>
          <p:cNvCxnSpPr>
            <a:cxnSpLocks/>
          </p:cNvCxnSpPr>
          <p:nvPr/>
        </p:nvCxnSpPr>
        <p:spPr>
          <a:xfrm>
            <a:off x="4429807" y="2011632"/>
            <a:ext cx="1154247" cy="1242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7" name="Rectangle 36">
            <a:extLst>
              <a:ext uri="{FF2B5EF4-FFF2-40B4-BE49-F238E27FC236}">
                <a16:creationId xmlns:a16="http://schemas.microsoft.com/office/drawing/2014/main" id="{68B69F1E-B857-4BF2-B222-8D16D5EE3A75}"/>
              </a:ext>
            </a:extLst>
          </p:cNvPr>
          <p:cNvSpPr/>
          <p:nvPr/>
        </p:nvSpPr>
        <p:spPr>
          <a:xfrm>
            <a:off x="321076" y="4871115"/>
            <a:ext cx="3096828" cy="877163"/>
          </a:xfrm>
          <a:prstGeom prst="rect">
            <a:avLst/>
          </a:prstGeom>
        </p:spPr>
        <p:txBody>
          <a:bodyPr wrap="square">
            <a:spAutoFit/>
          </a:bodyPr>
          <a:lstStyle/>
          <a:p>
            <a:r>
              <a:rPr lang="en-US" altLang="zh-CN" b="1" dirty="0">
                <a:solidFill>
                  <a:schemeClr val="accent5"/>
                </a:solidFill>
                <a:latin typeface="Arial" panose="020B0604020202020204" pitchFamily="34" charset="0"/>
                <a:cs typeface="Arial" panose="020B0604020202020204" pitchFamily="34" charset="0"/>
              </a:rPr>
              <a:t>p = 2 (x_1 and x_2)</a:t>
            </a:r>
            <a:endParaRPr lang="en-US" altLang="zh-CN" sz="1500" b="1" dirty="0">
              <a:solidFill>
                <a:schemeClr val="accent5"/>
              </a:solidFill>
              <a:latin typeface="Arial" panose="020B0604020202020204" pitchFamily="34" charset="0"/>
              <a:cs typeface="Arial" panose="020B0604020202020204" pitchFamily="34" charset="0"/>
            </a:endParaRPr>
          </a:p>
          <a:p>
            <a:r>
              <a:rPr lang="en-US" altLang="zh-CN" sz="1500" b="1" dirty="0">
                <a:solidFill>
                  <a:schemeClr val="accent5"/>
                </a:solidFill>
                <a:latin typeface="Arial" panose="020B0604020202020204" pitchFamily="34" charset="0"/>
                <a:cs typeface="Arial" panose="020B0604020202020204" pitchFamily="34" charset="0"/>
              </a:rPr>
              <a:t>P -&gt; number of time lags</a:t>
            </a:r>
          </a:p>
          <a:p>
            <a:endParaRPr lang="zh-CN" altLang="en-US"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0EDFE638-458A-410E-9F69-4A0D1070C577}"/>
              </a:ext>
            </a:extLst>
          </p:cNvPr>
          <p:cNvSpPr/>
          <p:nvPr/>
        </p:nvSpPr>
        <p:spPr>
          <a:xfrm>
            <a:off x="8774095" y="4871115"/>
            <a:ext cx="3096828" cy="1338828"/>
          </a:xfrm>
          <a:prstGeom prst="rect">
            <a:avLst/>
          </a:prstGeom>
        </p:spPr>
        <p:txBody>
          <a:bodyPr wrap="square">
            <a:spAutoFit/>
          </a:bodyPr>
          <a:lstStyle/>
          <a:p>
            <a:r>
              <a:rPr lang="en-US" altLang="zh-CN" b="1" i="1" dirty="0">
                <a:solidFill>
                  <a:schemeClr val="accent6"/>
                </a:solidFill>
                <a:latin typeface="Arial" panose="020B0604020202020204" pitchFamily="34" charset="0"/>
                <a:cs typeface="Arial" panose="020B0604020202020204" pitchFamily="34" charset="0"/>
              </a:rPr>
              <a:t>q=1</a:t>
            </a:r>
          </a:p>
          <a:p>
            <a:r>
              <a:rPr lang="en-US" altLang="zh-CN" sz="1500" dirty="0">
                <a:solidFill>
                  <a:schemeClr val="accent6"/>
                </a:solidFill>
                <a:latin typeface="Arial" panose="020B0604020202020204" pitchFamily="34" charset="0"/>
                <a:cs typeface="Arial" panose="020B0604020202020204" pitchFamily="34" charset="0"/>
              </a:rPr>
              <a:t>Calculating the average of an observation and an observation at the previous time.</a:t>
            </a:r>
            <a:endParaRPr lang="zh-CN" altLang="en-US" sz="1500" dirty="0">
              <a:solidFill>
                <a:schemeClr val="accent6"/>
              </a:solidFill>
              <a:latin typeface="Arial" panose="020B0604020202020204" pitchFamily="34" charset="0"/>
              <a:cs typeface="Arial" panose="020B0604020202020204" pitchFamily="34" charset="0"/>
            </a:endParaRPr>
          </a:p>
          <a:p>
            <a:endParaRPr lang="zh-CN" altLang="en-US" dirty="0">
              <a:solidFill>
                <a:schemeClr val="accent6"/>
              </a:solidFill>
              <a:latin typeface="Arial" panose="020B0604020202020204" pitchFamily="34" charset="0"/>
              <a:cs typeface="Arial" panose="020B0604020202020204" pitchFamily="34" charset="0"/>
            </a:endParaRPr>
          </a:p>
        </p:txBody>
      </p:sp>
      <p:sp>
        <p:nvSpPr>
          <p:cNvPr id="39" name="Right Brace 38">
            <a:extLst>
              <a:ext uri="{FF2B5EF4-FFF2-40B4-BE49-F238E27FC236}">
                <a16:creationId xmlns:a16="http://schemas.microsoft.com/office/drawing/2014/main" id="{36E01958-85F4-483D-BA20-D8F421D24F23}"/>
              </a:ext>
            </a:extLst>
          </p:cNvPr>
          <p:cNvSpPr/>
          <p:nvPr/>
        </p:nvSpPr>
        <p:spPr>
          <a:xfrm>
            <a:off x="5893290" y="2008034"/>
            <a:ext cx="309903" cy="461638"/>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5B807C6E-A6F3-4B91-86A8-20C21A5719E7}"/>
              </a:ext>
            </a:extLst>
          </p:cNvPr>
          <p:cNvCxnSpPr>
            <a:cxnSpLocks/>
          </p:cNvCxnSpPr>
          <p:nvPr/>
        </p:nvCxnSpPr>
        <p:spPr>
          <a:xfrm>
            <a:off x="6346680" y="2247730"/>
            <a:ext cx="141551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2" name="TextBox 41">
            <a:extLst>
              <a:ext uri="{FF2B5EF4-FFF2-40B4-BE49-F238E27FC236}">
                <a16:creationId xmlns:a16="http://schemas.microsoft.com/office/drawing/2014/main" id="{ABA72919-FC72-4D13-8AEA-1D76E02E9B15}"/>
              </a:ext>
            </a:extLst>
          </p:cNvPr>
          <p:cNvSpPr txBox="1"/>
          <p:nvPr/>
        </p:nvSpPr>
        <p:spPr>
          <a:xfrm>
            <a:off x="7787901" y="2073776"/>
            <a:ext cx="1266566" cy="369332"/>
          </a:xfrm>
          <a:prstGeom prst="rect">
            <a:avLst/>
          </a:prstGeom>
          <a:noFill/>
        </p:spPr>
        <p:txBody>
          <a:bodyPr wrap="square" rtlCol="0">
            <a:spAutoFit/>
          </a:bodyPr>
          <a:lstStyle/>
          <a:p>
            <a:r>
              <a:rPr lang="en-US" altLang="zh-CN" b="1" dirty="0">
                <a:solidFill>
                  <a:schemeClr val="accent6"/>
                </a:solidFill>
                <a:latin typeface="Arial" panose="020B0604020202020204" pitchFamily="34" charset="0"/>
                <a:cs typeface="Arial" panose="020B0604020202020204" pitchFamily="34" charset="0"/>
              </a:rPr>
              <a:t>(5+5)/2=5</a:t>
            </a:r>
            <a:endParaRPr lang="zh-CN" altLang="en-US" dirty="0">
              <a:solidFill>
                <a:schemeClr val="accent6"/>
              </a:solidFill>
              <a:latin typeface="Arial" panose="020B0604020202020204" pitchFamily="34" charset="0"/>
              <a:cs typeface="Arial" panose="020B0604020202020204" pitchFamily="34" charset="0"/>
            </a:endParaRPr>
          </a:p>
        </p:txBody>
      </p:sp>
      <p:cxnSp>
        <p:nvCxnSpPr>
          <p:cNvPr id="43" name="Straight Arrow Connector 42">
            <a:extLst>
              <a:ext uri="{FF2B5EF4-FFF2-40B4-BE49-F238E27FC236}">
                <a16:creationId xmlns:a16="http://schemas.microsoft.com/office/drawing/2014/main" id="{C0940339-8F61-429E-A538-379BB100C7BE}"/>
              </a:ext>
            </a:extLst>
          </p:cNvPr>
          <p:cNvCxnSpPr>
            <a:cxnSpLocks/>
          </p:cNvCxnSpPr>
          <p:nvPr/>
        </p:nvCxnSpPr>
        <p:spPr>
          <a:xfrm>
            <a:off x="9054467" y="2240331"/>
            <a:ext cx="737603" cy="1033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a:extLst>
              <a:ext uri="{FF2B5EF4-FFF2-40B4-BE49-F238E27FC236}">
                <a16:creationId xmlns:a16="http://schemas.microsoft.com/office/drawing/2014/main" id="{A60EE59A-EDE3-4A85-B1AC-4826536F5175}"/>
              </a:ext>
            </a:extLst>
          </p:cNvPr>
          <p:cNvCxnSpPr>
            <a:cxnSpLocks/>
          </p:cNvCxnSpPr>
          <p:nvPr/>
        </p:nvCxnSpPr>
        <p:spPr>
          <a:xfrm flipH="1">
            <a:off x="5965794" y="4700726"/>
            <a:ext cx="359608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88579793-F535-400D-9580-298D44D2E363}"/>
              </a:ext>
            </a:extLst>
          </p:cNvPr>
          <p:cNvCxnSpPr>
            <a:cxnSpLocks/>
          </p:cNvCxnSpPr>
          <p:nvPr/>
        </p:nvCxnSpPr>
        <p:spPr>
          <a:xfrm flipH="1">
            <a:off x="1837675" y="4700726"/>
            <a:ext cx="359608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1" name="Rectangle 30">
            <a:extLst>
              <a:ext uri="{FF2B5EF4-FFF2-40B4-BE49-F238E27FC236}">
                <a16:creationId xmlns:a16="http://schemas.microsoft.com/office/drawing/2014/main" id="{0B5BC32A-9641-4BC0-B98D-9E66B768DBBC}"/>
              </a:ext>
            </a:extLst>
          </p:cNvPr>
          <p:cNvSpPr/>
          <p:nvPr/>
        </p:nvSpPr>
        <p:spPr>
          <a:xfrm>
            <a:off x="3737021" y="6155175"/>
            <a:ext cx="4861074" cy="369332"/>
          </a:xfrm>
          <a:prstGeom prst="rect">
            <a:avLst/>
          </a:prstGeom>
        </p:spPr>
        <p:txBody>
          <a:bodyPr wrap="none">
            <a:spAutoFit/>
          </a:bodyPr>
          <a:lstStyle/>
          <a:p>
            <a:r>
              <a:rPr lang="en-US" altLang="zh-CN" b="1" dirty="0">
                <a:latin typeface="Arial" panose="020B0604020202020204" pitchFamily="34" charset="0"/>
                <a:cs typeface="Arial" panose="020B0604020202020204" pitchFamily="34" charset="0"/>
              </a:rPr>
              <a:t>Just for understand the concept of ARIMA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5047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2DC8FA-12CD-4398-BD57-29EFFF3111DC}"/>
              </a:ext>
            </a:extLst>
          </p:cNvPr>
          <p:cNvSpPr txBox="1"/>
          <p:nvPr/>
        </p:nvSpPr>
        <p:spPr>
          <a:xfrm>
            <a:off x="1" y="0"/>
            <a:ext cx="12191999" cy="707886"/>
          </a:xfrm>
          <a:prstGeom prst="rect">
            <a:avLst/>
          </a:prstGeom>
          <a:noFill/>
        </p:spPr>
        <p:txBody>
          <a:bodyPr wrap="square" rtlCol="0">
            <a:spAutoFit/>
          </a:bodyPr>
          <a:lstStyle/>
          <a:p>
            <a:pPr algn="ctr"/>
            <a:r>
              <a:rPr lang="en-US" altLang="zh-CN" sz="4000" b="1" dirty="0">
                <a:latin typeface="Arial" panose="020B0604020202020204" pitchFamily="34" charset="0"/>
                <a:cs typeface="Arial" panose="020B0604020202020204" pitchFamily="34" charset="0"/>
              </a:rPr>
              <a:t>Forecast Y when X=13 </a:t>
            </a:r>
            <a:endParaRPr lang="en-US" altLang="zh-CN" sz="4000" b="1" dirty="0">
              <a:solidFill>
                <a:schemeClr val="accent5"/>
              </a:solidFill>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16A72199-6543-40E7-8608-0154543DE3D6}"/>
              </a:ext>
            </a:extLst>
          </p:cNvPr>
          <p:cNvGraphicFramePr>
            <a:graphicFrameLocks noGrp="1"/>
          </p:cNvGraphicFramePr>
          <p:nvPr>
            <p:extLst>
              <p:ext uri="{D42A27DB-BD31-4B8C-83A1-F6EECF244321}">
                <p14:modId xmlns:p14="http://schemas.microsoft.com/office/powerpoint/2010/main" val="736940300"/>
              </p:ext>
            </p:extLst>
          </p:nvPr>
        </p:nvGraphicFramePr>
        <p:xfrm>
          <a:off x="321076" y="1535830"/>
          <a:ext cx="3096828" cy="3314206"/>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1597518207"/>
                    </a:ext>
                  </a:extLst>
                </a:gridCol>
                <a:gridCol w="774207">
                  <a:extLst>
                    <a:ext uri="{9D8B030D-6E8A-4147-A177-3AD203B41FA5}">
                      <a16:colId xmlns:a16="http://schemas.microsoft.com/office/drawing/2014/main" val="1333277574"/>
                    </a:ext>
                  </a:extLst>
                </a:gridCol>
                <a:gridCol w="774207">
                  <a:extLst>
                    <a:ext uri="{9D8B030D-6E8A-4147-A177-3AD203B41FA5}">
                      <a16:colId xmlns:a16="http://schemas.microsoft.com/office/drawing/2014/main" val="592830045"/>
                    </a:ext>
                  </a:extLst>
                </a:gridCol>
                <a:gridCol w="774207">
                  <a:extLst>
                    <a:ext uri="{9D8B030D-6E8A-4147-A177-3AD203B41FA5}">
                      <a16:colId xmlns:a16="http://schemas.microsoft.com/office/drawing/2014/main" val="3108156445"/>
                    </a:ext>
                  </a:extLst>
                </a:gridCol>
              </a:tblGrid>
              <a:tr h="233260">
                <a:tc>
                  <a:txBody>
                    <a:bodyPr/>
                    <a:lstStyle/>
                    <a:p>
                      <a:pPr algn="ctr" fontAlgn="ctr"/>
                      <a:r>
                        <a:rPr lang="en-US" sz="900" u="none" strike="noStrike" dirty="0">
                          <a:effectLst/>
                        </a:rPr>
                        <a:t>X</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sz="900" u="none" strike="noStrike" dirty="0">
                          <a:effectLst/>
                        </a:rPr>
                        <a:t>Y</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1090619871"/>
                  </a:ext>
                </a:extLst>
              </a:tr>
              <a:tr h="233260">
                <a:tc>
                  <a:txBody>
                    <a:bodyPr/>
                    <a:lstStyle/>
                    <a:p>
                      <a:pPr algn="ctr" fontAlgn="ct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48696915"/>
                  </a:ext>
                </a:extLst>
              </a:tr>
              <a:tr h="233260">
                <a:tc>
                  <a:txBody>
                    <a:bodyPr/>
                    <a:lstStyle/>
                    <a:p>
                      <a:pPr algn="ctr" fontAlgn="ctr"/>
                      <a:r>
                        <a:rPr lang="en-US" altLang="zh-CN" sz="900" u="none" strike="noStrike">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20</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892475412"/>
                  </a:ext>
                </a:extLst>
              </a:tr>
              <a:tr h="233260">
                <a:tc>
                  <a:txBody>
                    <a:bodyPr/>
                    <a:lstStyle/>
                    <a:p>
                      <a:pPr algn="ctr" fontAlgn="ctr"/>
                      <a:r>
                        <a:rPr lang="en-US" altLang="zh-CN" sz="900" u="none" strike="noStrike">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25</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60497351"/>
                  </a:ext>
                </a:extLst>
              </a:tr>
              <a:tr h="233260">
                <a:tc>
                  <a:txBody>
                    <a:bodyPr/>
                    <a:lstStyle/>
                    <a:p>
                      <a:pPr algn="ctr" fontAlgn="ctr"/>
                      <a:r>
                        <a:rPr lang="en-US" altLang="zh-CN" sz="900" u="none" strike="noStrike">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87411631"/>
                  </a:ext>
                </a:extLst>
              </a:tr>
              <a:tr h="233260">
                <a:tc>
                  <a:txBody>
                    <a:bodyPr/>
                    <a:lstStyle/>
                    <a:p>
                      <a:pPr algn="ctr" fontAlgn="ctr"/>
                      <a:r>
                        <a:rPr lang="en-US" altLang="zh-CN" sz="900" u="none" strike="noStrike">
                          <a:effectLst/>
                        </a:rPr>
                        <a:t>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00281696"/>
                  </a:ext>
                </a:extLst>
              </a:tr>
              <a:tr h="233260">
                <a:tc>
                  <a:txBody>
                    <a:bodyPr/>
                    <a:lstStyle/>
                    <a:p>
                      <a:pPr algn="ctr" fontAlgn="ctr"/>
                      <a:r>
                        <a:rPr lang="en-US" altLang="zh-CN" sz="900" u="none" strike="noStrike">
                          <a:effectLst/>
                        </a:rPr>
                        <a:t>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729294762"/>
                  </a:ext>
                </a:extLst>
              </a:tr>
              <a:tr h="233260">
                <a:tc>
                  <a:txBody>
                    <a:bodyPr/>
                    <a:lstStyle/>
                    <a:p>
                      <a:pPr algn="ctr" fontAlgn="ctr"/>
                      <a:r>
                        <a:rPr lang="en-US" altLang="zh-CN" sz="900" u="none" strike="noStrike">
                          <a:effectLst/>
                        </a:rPr>
                        <a:t>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4250081257"/>
                  </a:ext>
                </a:extLst>
              </a:tr>
              <a:tr h="233260">
                <a:tc>
                  <a:txBody>
                    <a:bodyPr/>
                    <a:lstStyle/>
                    <a:p>
                      <a:pPr algn="ctr" fontAlgn="ctr"/>
                      <a:r>
                        <a:rPr lang="en-US" altLang="zh-CN" sz="900" u="none" strike="noStrike">
                          <a:effectLst/>
                        </a:rPr>
                        <a:t>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580027700"/>
                  </a:ext>
                </a:extLst>
              </a:tr>
              <a:tr h="233260">
                <a:tc>
                  <a:txBody>
                    <a:bodyPr/>
                    <a:lstStyle/>
                    <a:p>
                      <a:pPr algn="ctr" fontAlgn="ctr"/>
                      <a:r>
                        <a:rPr lang="en-US" altLang="zh-CN" sz="900" u="none" strike="noStrike">
                          <a:effectLst/>
                        </a:rPr>
                        <a:t>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309773321"/>
                  </a:ext>
                </a:extLst>
              </a:tr>
              <a:tr h="233260">
                <a:tc>
                  <a:txBody>
                    <a:bodyPr/>
                    <a:lstStyle/>
                    <a:p>
                      <a:pPr algn="ctr" fontAlgn="ctr"/>
                      <a:r>
                        <a:rPr lang="en-US" altLang="zh-CN" sz="900" u="none" strike="noStrike">
                          <a:effectLst/>
                        </a:rPr>
                        <a:t>10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534983290"/>
                  </a:ext>
                </a:extLst>
              </a:tr>
              <a:tr h="233260">
                <a:tc>
                  <a:txBody>
                    <a:bodyPr/>
                    <a:lstStyle/>
                    <a:p>
                      <a:pPr algn="ctr" fontAlgn="ctr"/>
                      <a:r>
                        <a:rPr lang="en-US" altLang="zh-CN" sz="900" u="none" strike="noStrike">
                          <a:effectLst/>
                        </a:rPr>
                        <a:t>11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80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75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3042755616"/>
                  </a:ext>
                </a:extLst>
              </a:tr>
              <a:tr h="233260">
                <a:tc>
                  <a:txBody>
                    <a:bodyPr/>
                    <a:lstStyle/>
                    <a:p>
                      <a:pPr algn="ctr" fontAlgn="ctr"/>
                      <a:r>
                        <a:rPr lang="en-US" altLang="zh-CN" sz="900" u="none" strike="noStrike">
                          <a:effectLst/>
                        </a:rPr>
                        <a:t>12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105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80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590567296"/>
                  </a:ext>
                </a:extLst>
              </a:tr>
              <a:tr h="233260">
                <a:tc>
                  <a:txBody>
                    <a:bodyPr/>
                    <a:lstStyle/>
                    <a:p>
                      <a:pPr algn="ctr" fontAlgn="ctr"/>
                      <a:r>
                        <a:rPr lang="en-US" altLang="zh-CN" sz="900" u="none" strike="noStrike">
                          <a:effectLst/>
                        </a:rPr>
                        <a:t>13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1800" b="1" i="0" u="none" strike="noStrike" dirty="0">
                          <a:solidFill>
                            <a:srgbClr val="C00000"/>
                          </a:solidFill>
                          <a:effectLst/>
                          <a:latin typeface="等线" panose="02010600030101010101" pitchFamily="2" charset="-122"/>
                          <a:ea typeface="等线" panose="02010600030101010101" pitchFamily="2" charset="-122"/>
                        </a:rPr>
                        <a:t>130</a:t>
                      </a:r>
                      <a:endParaRPr lang="zh-CN" altLang="en-US" sz="1800" b="1" i="0" u="none" strike="noStrike" dirty="0">
                        <a:solidFill>
                          <a:srgbClr val="C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a:effectLst/>
                        </a:rPr>
                        <a:t>105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506" marR="7506" marT="7506" marB="0" anchor="ctr"/>
                </a:tc>
                <a:tc>
                  <a:txBody>
                    <a:bodyPr/>
                    <a:lstStyle/>
                    <a:p>
                      <a:pPr algn="ctr" fontAlgn="ctr"/>
                      <a:r>
                        <a:rPr lang="en-US" altLang="zh-CN" sz="900" u="none" strike="noStrike" dirty="0">
                          <a:effectLst/>
                        </a:rPr>
                        <a:t>80</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7506" marR="7506" marT="7506" marB="0" anchor="ctr"/>
                </a:tc>
                <a:extLst>
                  <a:ext uri="{0D108BD9-81ED-4DB2-BD59-A6C34878D82A}">
                    <a16:rowId xmlns:a16="http://schemas.microsoft.com/office/drawing/2014/main" val="214675039"/>
                  </a:ext>
                </a:extLst>
              </a:tr>
            </a:tbl>
          </a:graphicData>
        </a:graphic>
      </p:graphicFrame>
      <p:graphicFrame>
        <p:nvGraphicFramePr>
          <p:cNvPr id="3" name="Table 2">
            <a:extLst>
              <a:ext uri="{FF2B5EF4-FFF2-40B4-BE49-F238E27FC236}">
                <a16:creationId xmlns:a16="http://schemas.microsoft.com/office/drawing/2014/main" id="{A78B1EC5-D953-4618-9250-254F8996BCD9}"/>
              </a:ext>
            </a:extLst>
          </p:cNvPr>
          <p:cNvGraphicFramePr>
            <a:graphicFrameLocks noGrp="1"/>
          </p:cNvGraphicFramePr>
          <p:nvPr>
            <p:extLst>
              <p:ext uri="{D42A27DB-BD31-4B8C-83A1-F6EECF244321}">
                <p14:modId xmlns:p14="http://schemas.microsoft.com/office/powerpoint/2010/main" val="3408022450"/>
              </p:ext>
            </p:extLst>
          </p:nvPr>
        </p:nvGraphicFramePr>
        <p:xfrm>
          <a:off x="4547586" y="1535830"/>
          <a:ext cx="3096828" cy="3316225"/>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308258867"/>
                    </a:ext>
                  </a:extLst>
                </a:gridCol>
                <a:gridCol w="774207">
                  <a:extLst>
                    <a:ext uri="{9D8B030D-6E8A-4147-A177-3AD203B41FA5}">
                      <a16:colId xmlns:a16="http://schemas.microsoft.com/office/drawing/2014/main" val="796747420"/>
                    </a:ext>
                  </a:extLst>
                </a:gridCol>
                <a:gridCol w="774207">
                  <a:extLst>
                    <a:ext uri="{9D8B030D-6E8A-4147-A177-3AD203B41FA5}">
                      <a16:colId xmlns:a16="http://schemas.microsoft.com/office/drawing/2014/main" val="2807268123"/>
                    </a:ext>
                  </a:extLst>
                </a:gridCol>
                <a:gridCol w="774207">
                  <a:extLst>
                    <a:ext uri="{9D8B030D-6E8A-4147-A177-3AD203B41FA5}">
                      <a16:colId xmlns:a16="http://schemas.microsoft.com/office/drawing/2014/main" val="1687770414"/>
                    </a:ext>
                  </a:extLst>
                </a:gridCol>
              </a:tblGrid>
              <a:tr h="233260">
                <a:tc>
                  <a:txBody>
                    <a:bodyPr/>
                    <a:lstStyle/>
                    <a:p>
                      <a:pPr algn="ctr" fontAlgn="ctr"/>
                      <a:r>
                        <a:rPr lang="en-US" sz="1100" u="none" strike="noStrike">
                          <a:effectLst/>
                        </a:rPr>
                        <a:t>X</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Y</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235845067"/>
                  </a:ext>
                </a:extLst>
              </a:tr>
              <a:tr h="233260">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78408093"/>
                  </a:ext>
                </a:extLst>
              </a:tr>
              <a:tr h="233260">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420892644"/>
                  </a:ext>
                </a:extLst>
              </a:tr>
              <a:tr h="233260">
                <a:tc>
                  <a:txBody>
                    <a:bodyPr/>
                    <a:lstStyle/>
                    <a:p>
                      <a:pPr algn="ct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70810969"/>
                  </a:ext>
                </a:extLst>
              </a:tr>
              <a:tr h="233260">
                <a:tc>
                  <a:txBody>
                    <a:bodyPr/>
                    <a:lstStyle/>
                    <a:p>
                      <a:pPr algn="ct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95541974"/>
                  </a:ext>
                </a:extLst>
              </a:tr>
              <a:tr h="233260">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45909613"/>
                  </a:ext>
                </a:extLst>
              </a:tr>
              <a:tr h="233260">
                <a:tc>
                  <a:txBody>
                    <a:bodyPr/>
                    <a:lstStyle/>
                    <a:p>
                      <a:pPr algn="ctr"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38504900"/>
                  </a:ext>
                </a:extLst>
              </a:tr>
              <a:tr h="233260">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36584695"/>
                  </a:ext>
                </a:extLst>
              </a:tr>
              <a:tr h="233260">
                <a:tc>
                  <a:txBody>
                    <a:bodyPr/>
                    <a:lstStyle/>
                    <a:p>
                      <a:pPr algn="ctr" fontAlgn="ct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761392410"/>
                  </a:ext>
                </a:extLst>
              </a:tr>
              <a:tr h="233260">
                <a:tc>
                  <a:txBody>
                    <a:bodyPr/>
                    <a:lstStyle/>
                    <a:p>
                      <a:pPr algn="ctr" fontAlgn="ct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20737327"/>
                  </a:ext>
                </a:extLst>
              </a:tr>
              <a:tr h="23326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33109197"/>
                  </a:ext>
                </a:extLst>
              </a:tr>
              <a:tr h="233260">
                <a:tc>
                  <a:txBody>
                    <a:bodyPr/>
                    <a:lstStyle/>
                    <a:p>
                      <a:pPr algn="ctr" fontAlgn="ct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55989374"/>
                  </a:ext>
                </a:extLst>
              </a:tr>
              <a:tr h="233260">
                <a:tc>
                  <a:txBody>
                    <a:bodyPr/>
                    <a:lstStyle/>
                    <a:p>
                      <a:pPr algn="ctr" fontAlgn="ct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10840796"/>
                  </a:ext>
                </a:extLst>
              </a:tr>
              <a:tr h="233260">
                <a:tc>
                  <a:txBody>
                    <a:bodyPr/>
                    <a:lstStyle/>
                    <a:p>
                      <a:pPr algn="ctr" fontAlgn="ct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b="1" i="0" u="none" strike="noStrike" dirty="0">
                          <a:solidFill>
                            <a:srgbClr val="C00000"/>
                          </a:solidFill>
                          <a:effectLst/>
                          <a:latin typeface="等线" panose="02010600030101010101" pitchFamily="2" charset="-122"/>
                          <a:ea typeface="等线" panose="02010600030101010101" pitchFamily="2" charset="-122"/>
                        </a:rPr>
                        <a:t>25</a:t>
                      </a:r>
                      <a:endParaRPr lang="zh-CN" altLang="en-US" sz="1800" b="1" i="0" u="none" strike="noStrike" dirty="0">
                        <a:solidFill>
                          <a:srgbClr val="C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25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24989285"/>
                  </a:ext>
                </a:extLst>
              </a:tr>
            </a:tbl>
          </a:graphicData>
        </a:graphic>
      </p:graphicFrame>
      <p:graphicFrame>
        <p:nvGraphicFramePr>
          <p:cNvPr id="6" name="Table 5">
            <a:extLst>
              <a:ext uri="{FF2B5EF4-FFF2-40B4-BE49-F238E27FC236}">
                <a16:creationId xmlns:a16="http://schemas.microsoft.com/office/drawing/2014/main" id="{89EA8FC3-CA67-40F9-BB31-23A4F6F2C123}"/>
              </a:ext>
            </a:extLst>
          </p:cNvPr>
          <p:cNvGraphicFramePr>
            <a:graphicFrameLocks noGrp="1"/>
          </p:cNvGraphicFramePr>
          <p:nvPr>
            <p:extLst>
              <p:ext uri="{D42A27DB-BD31-4B8C-83A1-F6EECF244321}">
                <p14:modId xmlns:p14="http://schemas.microsoft.com/office/powerpoint/2010/main" val="2095052970"/>
              </p:ext>
            </p:extLst>
          </p:nvPr>
        </p:nvGraphicFramePr>
        <p:xfrm>
          <a:off x="8774096" y="1535830"/>
          <a:ext cx="3096828" cy="3316225"/>
        </p:xfrm>
        <a:graphic>
          <a:graphicData uri="http://schemas.openxmlformats.org/drawingml/2006/table">
            <a:tbl>
              <a:tblPr>
                <a:tableStyleId>{5C22544A-7EE6-4342-B048-85BDC9FD1C3A}</a:tableStyleId>
              </a:tblPr>
              <a:tblGrid>
                <a:gridCol w="774207">
                  <a:extLst>
                    <a:ext uri="{9D8B030D-6E8A-4147-A177-3AD203B41FA5}">
                      <a16:colId xmlns:a16="http://schemas.microsoft.com/office/drawing/2014/main" val="3023286861"/>
                    </a:ext>
                  </a:extLst>
                </a:gridCol>
                <a:gridCol w="774207">
                  <a:extLst>
                    <a:ext uri="{9D8B030D-6E8A-4147-A177-3AD203B41FA5}">
                      <a16:colId xmlns:a16="http://schemas.microsoft.com/office/drawing/2014/main" val="313105565"/>
                    </a:ext>
                  </a:extLst>
                </a:gridCol>
                <a:gridCol w="774207">
                  <a:extLst>
                    <a:ext uri="{9D8B030D-6E8A-4147-A177-3AD203B41FA5}">
                      <a16:colId xmlns:a16="http://schemas.microsoft.com/office/drawing/2014/main" val="1013708088"/>
                    </a:ext>
                  </a:extLst>
                </a:gridCol>
                <a:gridCol w="774207">
                  <a:extLst>
                    <a:ext uri="{9D8B030D-6E8A-4147-A177-3AD203B41FA5}">
                      <a16:colId xmlns:a16="http://schemas.microsoft.com/office/drawing/2014/main" val="1314867013"/>
                    </a:ext>
                  </a:extLst>
                </a:gridCol>
              </a:tblGrid>
              <a:tr h="233260">
                <a:tc>
                  <a:txBody>
                    <a:bodyPr/>
                    <a:lstStyle/>
                    <a:p>
                      <a:pPr algn="ctr" fontAlgn="ctr"/>
                      <a:r>
                        <a:rPr lang="en-US" sz="1100" u="none" strike="noStrike" dirty="0">
                          <a:effectLst/>
                        </a:rPr>
                        <a:t>X</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Y</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X_1</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X_2</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71359657"/>
                  </a:ext>
                </a:extLst>
              </a:tr>
              <a:tr h="233260">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46572214"/>
                  </a:ext>
                </a:extLst>
              </a:tr>
              <a:tr h="233260">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29811365"/>
                  </a:ext>
                </a:extLst>
              </a:tr>
              <a:tr h="233260">
                <a:tc>
                  <a:txBody>
                    <a:bodyPr/>
                    <a:lstStyle/>
                    <a:p>
                      <a:pPr algn="ct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73072505"/>
                  </a:ext>
                </a:extLst>
              </a:tr>
              <a:tr h="233260">
                <a:tc>
                  <a:txBody>
                    <a:bodyPr/>
                    <a:lstStyle/>
                    <a:p>
                      <a:pPr algn="ct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68927800"/>
                  </a:ext>
                </a:extLst>
              </a:tr>
              <a:tr h="233260">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72807341"/>
                  </a:ext>
                </a:extLst>
              </a:tr>
              <a:tr h="233260">
                <a:tc>
                  <a:txBody>
                    <a:bodyPr/>
                    <a:lstStyle/>
                    <a:p>
                      <a:pPr algn="ctr"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40007088"/>
                  </a:ext>
                </a:extLst>
              </a:tr>
              <a:tr h="233260">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712462940"/>
                  </a:ext>
                </a:extLst>
              </a:tr>
              <a:tr h="233260">
                <a:tc>
                  <a:txBody>
                    <a:bodyPr/>
                    <a:lstStyle/>
                    <a:p>
                      <a:pPr algn="ctr" fontAlgn="ct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15523950"/>
                  </a:ext>
                </a:extLst>
              </a:tr>
              <a:tr h="233260">
                <a:tc>
                  <a:txBody>
                    <a:bodyPr/>
                    <a:lstStyle/>
                    <a:p>
                      <a:pPr algn="ctr" fontAlgn="ctr"/>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44580824"/>
                  </a:ext>
                </a:extLst>
              </a:tr>
              <a:tr h="23326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68133132"/>
                  </a:ext>
                </a:extLst>
              </a:tr>
              <a:tr h="233260">
                <a:tc>
                  <a:txBody>
                    <a:bodyPr/>
                    <a:lstStyle/>
                    <a:p>
                      <a:pPr algn="ctr" fontAlgn="ctr"/>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31856269"/>
                  </a:ext>
                </a:extLst>
              </a:tr>
              <a:tr h="233260">
                <a:tc>
                  <a:txBody>
                    <a:bodyPr/>
                    <a:lstStyle/>
                    <a:p>
                      <a:pPr algn="ctr" fontAlgn="ctr"/>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39806180"/>
                  </a:ext>
                </a:extLst>
              </a:tr>
              <a:tr h="233260">
                <a:tc>
                  <a:txBody>
                    <a:bodyPr/>
                    <a:lstStyle/>
                    <a:p>
                      <a:pPr algn="ctr" fontAlgn="ct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b="1" i="0" u="none" strike="noStrike" dirty="0">
                          <a:solidFill>
                            <a:srgbClr val="C00000"/>
                          </a:solidFill>
                          <a:effectLst/>
                          <a:latin typeface="等线" panose="02010600030101010101" pitchFamily="2" charset="-122"/>
                          <a:ea typeface="等线" panose="02010600030101010101" pitchFamily="2" charset="-122"/>
                        </a:rPr>
                        <a:t>25</a:t>
                      </a:r>
                      <a:endParaRPr lang="zh-CN" altLang="en-US" sz="1800" b="1" i="0" u="none" strike="noStrike" dirty="0">
                        <a:solidFill>
                          <a:srgbClr val="C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dirty="0">
                          <a:effectLst/>
                        </a:rPr>
                        <a:t>2.5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62051952"/>
                  </a:ext>
                </a:extLst>
              </a:tr>
            </a:tbl>
          </a:graphicData>
        </a:graphic>
      </p:graphicFrame>
      <p:sp>
        <p:nvSpPr>
          <p:cNvPr id="10" name="Rectangle 9">
            <a:extLst>
              <a:ext uri="{FF2B5EF4-FFF2-40B4-BE49-F238E27FC236}">
                <a16:creationId xmlns:a16="http://schemas.microsoft.com/office/drawing/2014/main" id="{F9013DEB-96D0-40B0-B391-F6A2161258D3}"/>
              </a:ext>
            </a:extLst>
          </p:cNvPr>
          <p:cNvSpPr/>
          <p:nvPr/>
        </p:nvSpPr>
        <p:spPr>
          <a:xfrm>
            <a:off x="945445" y="928634"/>
            <a:ext cx="1890261" cy="369332"/>
          </a:xfrm>
          <a:prstGeom prst="rect">
            <a:avLst/>
          </a:prstGeom>
        </p:spPr>
        <p:txBody>
          <a:bodyPr wrap="none">
            <a:spAutoFit/>
          </a:bodyPr>
          <a:lstStyle/>
          <a:p>
            <a:r>
              <a:rPr lang="en-US" altLang="zh-CN" b="1" i="1" dirty="0">
                <a:solidFill>
                  <a:schemeClr val="accent5"/>
                </a:solidFill>
                <a:latin typeface="Arial" panose="020B0604020202020204" pitchFamily="34" charset="0"/>
                <a:cs typeface="Arial" panose="020B0604020202020204" pitchFamily="34" charset="0"/>
              </a:rPr>
              <a:t>Autoregression</a:t>
            </a:r>
            <a:endParaRPr lang="zh-CN" altLang="en-US"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10BB132-4244-4168-9DBB-083A95473C6C}"/>
              </a:ext>
            </a:extLst>
          </p:cNvPr>
          <p:cNvSpPr/>
          <p:nvPr/>
        </p:nvSpPr>
        <p:spPr>
          <a:xfrm>
            <a:off x="4741302" y="928634"/>
            <a:ext cx="2770951" cy="369332"/>
          </a:xfrm>
          <a:prstGeom prst="rect">
            <a:avLst/>
          </a:prstGeom>
        </p:spPr>
        <p:txBody>
          <a:bodyPr wrap="none">
            <a:spAutoFit/>
          </a:bodyPr>
          <a:lstStyle/>
          <a:p>
            <a:r>
              <a:rPr lang="en-US" altLang="zh-CN" b="1" i="1" dirty="0">
                <a:solidFill>
                  <a:schemeClr val="accent2"/>
                </a:solidFill>
                <a:latin typeface="Arial" panose="020B0604020202020204" pitchFamily="34" charset="0"/>
                <a:cs typeface="Arial" panose="020B0604020202020204" pitchFamily="34" charset="0"/>
              </a:rPr>
              <a:t>Integrated(differencing)</a:t>
            </a:r>
            <a:endParaRPr lang="zh-CN" altLang="en-US"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CD2AD1F-0AC7-47CC-8082-C5F6BAC019EC}"/>
              </a:ext>
            </a:extLst>
          </p:cNvPr>
          <p:cNvSpPr/>
          <p:nvPr/>
        </p:nvSpPr>
        <p:spPr>
          <a:xfrm>
            <a:off x="9382188" y="928634"/>
            <a:ext cx="1928733" cy="369332"/>
          </a:xfrm>
          <a:prstGeom prst="rect">
            <a:avLst/>
          </a:prstGeom>
        </p:spPr>
        <p:txBody>
          <a:bodyPr wrap="none">
            <a:spAutoFit/>
          </a:bodyPr>
          <a:lstStyle/>
          <a:p>
            <a:r>
              <a:rPr lang="en-US" altLang="zh-CN" b="1" dirty="0">
                <a:solidFill>
                  <a:schemeClr val="accent6"/>
                </a:solidFill>
                <a:latin typeface="Arial" panose="020B0604020202020204" pitchFamily="34" charset="0"/>
                <a:cs typeface="Arial" panose="020B0604020202020204" pitchFamily="34" charset="0"/>
              </a:rPr>
              <a:t>Moving average</a:t>
            </a:r>
          </a:p>
        </p:txBody>
      </p:sp>
      <p:cxnSp>
        <p:nvCxnSpPr>
          <p:cNvPr id="22" name="Straight Arrow Connector 21">
            <a:extLst>
              <a:ext uri="{FF2B5EF4-FFF2-40B4-BE49-F238E27FC236}">
                <a16:creationId xmlns:a16="http://schemas.microsoft.com/office/drawing/2014/main" id="{4654803E-463C-4289-8514-A8DD9BED4CF5}"/>
              </a:ext>
            </a:extLst>
          </p:cNvPr>
          <p:cNvCxnSpPr>
            <a:cxnSpLocks/>
          </p:cNvCxnSpPr>
          <p:nvPr/>
        </p:nvCxnSpPr>
        <p:spPr>
          <a:xfrm>
            <a:off x="1575784" y="4452151"/>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D7D577-EDB6-4C71-9A5E-45DC78428091}"/>
              </a:ext>
            </a:extLst>
          </p:cNvPr>
          <p:cNvCxnSpPr>
            <a:cxnSpLocks/>
          </p:cNvCxnSpPr>
          <p:nvPr/>
        </p:nvCxnSpPr>
        <p:spPr>
          <a:xfrm>
            <a:off x="1633491" y="1887345"/>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1CFADD-63DB-453C-8289-CE15D5972EDC}"/>
              </a:ext>
            </a:extLst>
          </p:cNvPr>
          <p:cNvCxnSpPr>
            <a:cxnSpLocks/>
          </p:cNvCxnSpPr>
          <p:nvPr/>
        </p:nvCxnSpPr>
        <p:spPr>
          <a:xfrm>
            <a:off x="2371817" y="2157274"/>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B90131-BD7B-4856-A3A8-CA887F58AEC9}"/>
              </a:ext>
            </a:extLst>
          </p:cNvPr>
          <p:cNvCxnSpPr>
            <a:cxnSpLocks/>
          </p:cNvCxnSpPr>
          <p:nvPr/>
        </p:nvCxnSpPr>
        <p:spPr>
          <a:xfrm>
            <a:off x="2371817" y="4452152"/>
            <a:ext cx="523783"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A955B0B-BF59-4C02-BB9F-78077A990493}"/>
              </a:ext>
            </a:extLst>
          </p:cNvPr>
          <p:cNvSpPr/>
          <p:nvPr/>
        </p:nvSpPr>
        <p:spPr>
          <a:xfrm>
            <a:off x="4547586" y="4871115"/>
            <a:ext cx="3096828" cy="1338828"/>
          </a:xfrm>
          <a:prstGeom prst="rect">
            <a:avLst/>
          </a:prstGeom>
        </p:spPr>
        <p:txBody>
          <a:bodyPr wrap="square">
            <a:spAutoFit/>
          </a:bodyPr>
          <a:lstStyle/>
          <a:p>
            <a:r>
              <a:rPr lang="en-US" altLang="zh-CN" b="1" i="1" dirty="0">
                <a:solidFill>
                  <a:schemeClr val="accent2"/>
                </a:solidFill>
                <a:latin typeface="Arial" panose="020B0604020202020204" pitchFamily="34" charset="0"/>
                <a:cs typeface="Arial" panose="020B0604020202020204" pitchFamily="34" charset="0"/>
              </a:rPr>
              <a:t>d=1</a:t>
            </a:r>
          </a:p>
          <a:p>
            <a:r>
              <a:rPr lang="en-US" altLang="zh-CN" sz="1500" dirty="0">
                <a:solidFill>
                  <a:schemeClr val="accent2"/>
                </a:solidFill>
                <a:latin typeface="Arial" panose="020B0604020202020204" pitchFamily="34" charset="0"/>
                <a:cs typeface="Arial" panose="020B0604020202020204" pitchFamily="34" charset="0"/>
              </a:rPr>
              <a:t>Subtracting an observation from an observation at the previous time</a:t>
            </a:r>
            <a:endParaRPr lang="zh-CN" altLang="en-US" sz="1500" dirty="0">
              <a:solidFill>
                <a:schemeClr val="accent2"/>
              </a:solidFill>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
        <p:nvSpPr>
          <p:cNvPr id="30" name="Right Brace 29">
            <a:extLst>
              <a:ext uri="{FF2B5EF4-FFF2-40B4-BE49-F238E27FC236}">
                <a16:creationId xmlns:a16="http://schemas.microsoft.com/office/drawing/2014/main" id="{2BEAF9B5-B9DC-4484-AC44-1998753B8418}"/>
              </a:ext>
            </a:extLst>
          </p:cNvPr>
          <p:cNvSpPr/>
          <p:nvPr/>
        </p:nvSpPr>
        <p:spPr>
          <a:xfrm>
            <a:off x="1740430" y="1784412"/>
            <a:ext cx="309903" cy="46163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2" name="Straight Arrow Connector 31">
            <a:extLst>
              <a:ext uri="{FF2B5EF4-FFF2-40B4-BE49-F238E27FC236}">
                <a16:creationId xmlns:a16="http://schemas.microsoft.com/office/drawing/2014/main" id="{D8845151-8B0F-4901-9473-775CA5ADFF59}"/>
              </a:ext>
            </a:extLst>
          </p:cNvPr>
          <p:cNvCxnSpPr>
            <a:cxnSpLocks/>
          </p:cNvCxnSpPr>
          <p:nvPr/>
        </p:nvCxnSpPr>
        <p:spPr>
          <a:xfrm>
            <a:off x="2297687" y="2011632"/>
            <a:ext cx="100990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2E065C3E-21F0-4041-BB77-6CD7D05C5182}"/>
              </a:ext>
            </a:extLst>
          </p:cNvPr>
          <p:cNvSpPr txBox="1"/>
          <p:nvPr/>
        </p:nvSpPr>
        <p:spPr>
          <a:xfrm>
            <a:off x="3391999" y="1826966"/>
            <a:ext cx="1266566" cy="369332"/>
          </a:xfrm>
          <a:prstGeom prst="rect">
            <a:avLst/>
          </a:prstGeom>
          <a:noFill/>
        </p:spPr>
        <p:txBody>
          <a:bodyPr wrap="square" rtlCol="0">
            <a:spAutoFit/>
          </a:bodyPr>
          <a:lstStyle/>
          <a:p>
            <a:r>
              <a:rPr lang="en-US" altLang="zh-CN" b="1" dirty="0">
                <a:solidFill>
                  <a:schemeClr val="accent2"/>
                </a:solidFill>
                <a:latin typeface="Arial" panose="020B0604020202020204" pitchFamily="34" charset="0"/>
                <a:cs typeface="Arial" panose="020B0604020202020204" pitchFamily="34" charset="0"/>
              </a:rPr>
              <a:t>25-20=5</a:t>
            </a:r>
            <a:endParaRPr lang="zh-CN" altLang="en-US" dirty="0">
              <a:solidFill>
                <a:schemeClr val="accent2"/>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B794C14E-E53C-4493-854B-F1CE0F7CA2BB}"/>
              </a:ext>
            </a:extLst>
          </p:cNvPr>
          <p:cNvCxnSpPr>
            <a:cxnSpLocks/>
          </p:cNvCxnSpPr>
          <p:nvPr/>
        </p:nvCxnSpPr>
        <p:spPr>
          <a:xfrm>
            <a:off x="4429807" y="2011632"/>
            <a:ext cx="1154247" cy="1242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7" name="Rectangle 36">
            <a:extLst>
              <a:ext uri="{FF2B5EF4-FFF2-40B4-BE49-F238E27FC236}">
                <a16:creationId xmlns:a16="http://schemas.microsoft.com/office/drawing/2014/main" id="{68B69F1E-B857-4BF2-B222-8D16D5EE3A75}"/>
              </a:ext>
            </a:extLst>
          </p:cNvPr>
          <p:cNvSpPr/>
          <p:nvPr/>
        </p:nvSpPr>
        <p:spPr>
          <a:xfrm>
            <a:off x="321076" y="4871115"/>
            <a:ext cx="3096828" cy="877163"/>
          </a:xfrm>
          <a:prstGeom prst="rect">
            <a:avLst/>
          </a:prstGeom>
        </p:spPr>
        <p:txBody>
          <a:bodyPr wrap="square">
            <a:spAutoFit/>
          </a:bodyPr>
          <a:lstStyle/>
          <a:p>
            <a:r>
              <a:rPr lang="en-US" altLang="zh-CN" b="1" dirty="0">
                <a:solidFill>
                  <a:schemeClr val="accent5"/>
                </a:solidFill>
                <a:latin typeface="Arial" panose="020B0604020202020204" pitchFamily="34" charset="0"/>
                <a:cs typeface="Arial" panose="020B0604020202020204" pitchFamily="34" charset="0"/>
              </a:rPr>
              <a:t>p = 2 (x_1 and x_2)</a:t>
            </a:r>
            <a:endParaRPr lang="en-US" altLang="zh-CN" sz="1500" b="1" dirty="0">
              <a:solidFill>
                <a:schemeClr val="accent5"/>
              </a:solidFill>
              <a:latin typeface="Arial" panose="020B0604020202020204" pitchFamily="34" charset="0"/>
              <a:cs typeface="Arial" panose="020B0604020202020204" pitchFamily="34" charset="0"/>
            </a:endParaRPr>
          </a:p>
          <a:p>
            <a:r>
              <a:rPr lang="en-US" altLang="zh-CN" sz="1500" b="1" dirty="0">
                <a:solidFill>
                  <a:schemeClr val="accent5"/>
                </a:solidFill>
                <a:latin typeface="Arial" panose="020B0604020202020204" pitchFamily="34" charset="0"/>
                <a:cs typeface="Arial" panose="020B0604020202020204" pitchFamily="34" charset="0"/>
              </a:rPr>
              <a:t>P -&gt; number of time lags</a:t>
            </a:r>
          </a:p>
          <a:p>
            <a:endParaRPr lang="zh-CN" altLang="en-US"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0EDFE638-458A-410E-9F69-4A0D1070C577}"/>
              </a:ext>
            </a:extLst>
          </p:cNvPr>
          <p:cNvSpPr/>
          <p:nvPr/>
        </p:nvSpPr>
        <p:spPr>
          <a:xfrm>
            <a:off x="8774095" y="4871115"/>
            <a:ext cx="3096828" cy="1338828"/>
          </a:xfrm>
          <a:prstGeom prst="rect">
            <a:avLst/>
          </a:prstGeom>
        </p:spPr>
        <p:txBody>
          <a:bodyPr wrap="square">
            <a:spAutoFit/>
          </a:bodyPr>
          <a:lstStyle/>
          <a:p>
            <a:r>
              <a:rPr lang="en-US" altLang="zh-CN" b="1" i="1" dirty="0">
                <a:solidFill>
                  <a:schemeClr val="accent6"/>
                </a:solidFill>
                <a:latin typeface="Arial" panose="020B0604020202020204" pitchFamily="34" charset="0"/>
                <a:cs typeface="Arial" panose="020B0604020202020204" pitchFamily="34" charset="0"/>
              </a:rPr>
              <a:t>q=1</a:t>
            </a:r>
          </a:p>
          <a:p>
            <a:r>
              <a:rPr lang="en-US" altLang="zh-CN" sz="1500" dirty="0">
                <a:solidFill>
                  <a:schemeClr val="accent6"/>
                </a:solidFill>
                <a:latin typeface="Arial" panose="020B0604020202020204" pitchFamily="34" charset="0"/>
                <a:cs typeface="Arial" panose="020B0604020202020204" pitchFamily="34" charset="0"/>
              </a:rPr>
              <a:t>Calculating the average of an observation and an observation at the previous time.</a:t>
            </a:r>
            <a:endParaRPr lang="zh-CN" altLang="en-US" sz="1500" dirty="0">
              <a:solidFill>
                <a:schemeClr val="accent6"/>
              </a:solidFill>
              <a:latin typeface="Arial" panose="020B0604020202020204" pitchFamily="34" charset="0"/>
              <a:cs typeface="Arial" panose="020B0604020202020204" pitchFamily="34" charset="0"/>
            </a:endParaRPr>
          </a:p>
          <a:p>
            <a:endParaRPr lang="zh-CN" altLang="en-US" dirty="0">
              <a:solidFill>
                <a:schemeClr val="accent6"/>
              </a:solidFill>
              <a:latin typeface="Arial" panose="020B0604020202020204" pitchFamily="34" charset="0"/>
              <a:cs typeface="Arial" panose="020B0604020202020204" pitchFamily="34" charset="0"/>
            </a:endParaRPr>
          </a:p>
        </p:txBody>
      </p:sp>
      <p:sp>
        <p:nvSpPr>
          <p:cNvPr id="39" name="Right Brace 38">
            <a:extLst>
              <a:ext uri="{FF2B5EF4-FFF2-40B4-BE49-F238E27FC236}">
                <a16:creationId xmlns:a16="http://schemas.microsoft.com/office/drawing/2014/main" id="{36E01958-85F4-483D-BA20-D8F421D24F23}"/>
              </a:ext>
            </a:extLst>
          </p:cNvPr>
          <p:cNvSpPr/>
          <p:nvPr/>
        </p:nvSpPr>
        <p:spPr>
          <a:xfrm>
            <a:off x="5893290" y="2008034"/>
            <a:ext cx="309903" cy="461638"/>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5B807C6E-A6F3-4B91-86A8-20C21A5719E7}"/>
              </a:ext>
            </a:extLst>
          </p:cNvPr>
          <p:cNvCxnSpPr>
            <a:cxnSpLocks/>
          </p:cNvCxnSpPr>
          <p:nvPr/>
        </p:nvCxnSpPr>
        <p:spPr>
          <a:xfrm>
            <a:off x="6346680" y="2247730"/>
            <a:ext cx="141551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2" name="TextBox 41">
            <a:extLst>
              <a:ext uri="{FF2B5EF4-FFF2-40B4-BE49-F238E27FC236}">
                <a16:creationId xmlns:a16="http://schemas.microsoft.com/office/drawing/2014/main" id="{ABA72919-FC72-4D13-8AEA-1D76E02E9B15}"/>
              </a:ext>
            </a:extLst>
          </p:cNvPr>
          <p:cNvSpPr txBox="1"/>
          <p:nvPr/>
        </p:nvSpPr>
        <p:spPr>
          <a:xfrm>
            <a:off x="7787901" y="2073776"/>
            <a:ext cx="1266566" cy="369332"/>
          </a:xfrm>
          <a:prstGeom prst="rect">
            <a:avLst/>
          </a:prstGeom>
          <a:noFill/>
        </p:spPr>
        <p:txBody>
          <a:bodyPr wrap="square" rtlCol="0">
            <a:spAutoFit/>
          </a:bodyPr>
          <a:lstStyle/>
          <a:p>
            <a:r>
              <a:rPr lang="en-US" altLang="zh-CN" b="1" dirty="0">
                <a:solidFill>
                  <a:schemeClr val="accent6"/>
                </a:solidFill>
                <a:latin typeface="Arial" panose="020B0604020202020204" pitchFamily="34" charset="0"/>
                <a:cs typeface="Arial" panose="020B0604020202020204" pitchFamily="34" charset="0"/>
              </a:rPr>
              <a:t>(5+5)/2=5</a:t>
            </a:r>
            <a:endParaRPr lang="zh-CN" altLang="en-US" dirty="0">
              <a:solidFill>
                <a:schemeClr val="accent6"/>
              </a:solidFill>
              <a:latin typeface="Arial" panose="020B0604020202020204" pitchFamily="34" charset="0"/>
              <a:cs typeface="Arial" panose="020B0604020202020204" pitchFamily="34" charset="0"/>
            </a:endParaRPr>
          </a:p>
        </p:txBody>
      </p:sp>
      <p:cxnSp>
        <p:nvCxnSpPr>
          <p:cNvPr id="43" name="Straight Arrow Connector 42">
            <a:extLst>
              <a:ext uri="{FF2B5EF4-FFF2-40B4-BE49-F238E27FC236}">
                <a16:creationId xmlns:a16="http://schemas.microsoft.com/office/drawing/2014/main" id="{C0940339-8F61-429E-A538-379BB100C7BE}"/>
              </a:ext>
            </a:extLst>
          </p:cNvPr>
          <p:cNvCxnSpPr>
            <a:cxnSpLocks/>
          </p:cNvCxnSpPr>
          <p:nvPr/>
        </p:nvCxnSpPr>
        <p:spPr>
          <a:xfrm>
            <a:off x="9054467" y="2240331"/>
            <a:ext cx="737603" cy="1033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a:extLst>
              <a:ext uri="{FF2B5EF4-FFF2-40B4-BE49-F238E27FC236}">
                <a16:creationId xmlns:a16="http://schemas.microsoft.com/office/drawing/2014/main" id="{A60EE59A-EDE3-4A85-B1AC-4826536F5175}"/>
              </a:ext>
            </a:extLst>
          </p:cNvPr>
          <p:cNvCxnSpPr>
            <a:cxnSpLocks/>
          </p:cNvCxnSpPr>
          <p:nvPr/>
        </p:nvCxnSpPr>
        <p:spPr>
          <a:xfrm flipH="1">
            <a:off x="5965794" y="4700726"/>
            <a:ext cx="359608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88579793-F535-400D-9580-298D44D2E363}"/>
              </a:ext>
            </a:extLst>
          </p:cNvPr>
          <p:cNvCxnSpPr>
            <a:cxnSpLocks/>
          </p:cNvCxnSpPr>
          <p:nvPr/>
        </p:nvCxnSpPr>
        <p:spPr>
          <a:xfrm flipH="1">
            <a:off x="1837675" y="4700726"/>
            <a:ext cx="359608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099F5EE8-2FE7-4B31-AA4C-B5C3753705F5}"/>
              </a:ext>
            </a:extLst>
          </p:cNvPr>
          <p:cNvSpPr/>
          <p:nvPr/>
        </p:nvSpPr>
        <p:spPr>
          <a:xfrm>
            <a:off x="3737021" y="6155175"/>
            <a:ext cx="4861074" cy="369332"/>
          </a:xfrm>
          <a:prstGeom prst="rect">
            <a:avLst/>
          </a:prstGeom>
        </p:spPr>
        <p:txBody>
          <a:bodyPr wrap="none">
            <a:spAutoFit/>
          </a:bodyPr>
          <a:lstStyle/>
          <a:p>
            <a:r>
              <a:rPr lang="en-US" altLang="zh-CN" b="1" dirty="0">
                <a:latin typeface="Arial" panose="020B0604020202020204" pitchFamily="34" charset="0"/>
                <a:cs typeface="Arial" panose="020B0604020202020204" pitchFamily="34" charset="0"/>
              </a:rPr>
              <a:t>Just for understand the concept of ARIMA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74098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72C110B-A8EC-487B-87D0-B49C1B06CA76}"/>
              </a:ext>
            </a:extLst>
          </p:cNvPr>
          <p:cNvGraphicFramePr>
            <a:graphicFrameLocks noGrp="1"/>
          </p:cNvGraphicFramePr>
          <p:nvPr>
            <p:extLst>
              <p:ext uri="{D42A27DB-BD31-4B8C-83A1-F6EECF244321}">
                <p14:modId xmlns:p14="http://schemas.microsoft.com/office/powerpoint/2010/main" val="313698433"/>
              </p:ext>
            </p:extLst>
          </p:nvPr>
        </p:nvGraphicFramePr>
        <p:xfrm>
          <a:off x="427290" y="1312764"/>
          <a:ext cx="2483498" cy="4587576"/>
        </p:xfrm>
        <a:graphic>
          <a:graphicData uri="http://schemas.openxmlformats.org/drawingml/2006/table">
            <a:tbl>
              <a:tblPr>
                <a:tableStyleId>{5C22544A-7EE6-4342-B048-85BDC9FD1C3A}</a:tableStyleId>
              </a:tblPr>
              <a:tblGrid>
                <a:gridCol w="1241749">
                  <a:extLst>
                    <a:ext uri="{9D8B030D-6E8A-4147-A177-3AD203B41FA5}">
                      <a16:colId xmlns:a16="http://schemas.microsoft.com/office/drawing/2014/main" val="525735043"/>
                    </a:ext>
                  </a:extLst>
                </a:gridCol>
                <a:gridCol w="1241749">
                  <a:extLst>
                    <a:ext uri="{9D8B030D-6E8A-4147-A177-3AD203B41FA5}">
                      <a16:colId xmlns:a16="http://schemas.microsoft.com/office/drawing/2014/main" val="1314297158"/>
                    </a:ext>
                  </a:extLst>
                </a:gridCol>
              </a:tblGrid>
              <a:tr h="327684">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T</a:t>
                      </a:r>
                    </a:p>
                  </a:txBody>
                  <a:tcPr marL="17247" marR="17247" marT="17247" marB="0" anchor="ctr"/>
                </a:tc>
                <a:tc>
                  <a:txBody>
                    <a:bodyPr/>
                    <a:lstStyle/>
                    <a:p>
                      <a:pPr algn="ctr" fontAlgn="ctr"/>
                      <a:r>
                        <a:rPr lang="en-US" sz="2000" u="none" strike="noStrike" dirty="0">
                          <a:effectLst/>
                        </a:rPr>
                        <a:t>Y</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385923638"/>
                  </a:ext>
                </a:extLst>
              </a:tr>
              <a:tr h="327684">
                <a:tc>
                  <a:txBody>
                    <a:bodyPr/>
                    <a:lstStyle/>
                    <a:p>
                      <a:pPr algn="ct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20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997554112"/>
                  </a:ext>
                </a:extLst>
              </a:tr>
              <a:tr h="327684">
                <a:tc>
                  <a:txBody>
                    <a:bodyPr/>
                    <a:lstStyle/>
                    <a:p>
                      <a:pPr algn="ctr" fontAlgn="ctr"/>
                      <a:r>
                        <a:rPr lang="en-US" altLang="zh-CN" sz="2000" u="none" strike="noStrike">
                          <a:effectLst/>
                        </a:rPr>
                        <a:t>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25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2324205780"/>
                  </a:ext>
                </a:extLst>
              </a:tr>
              <a:tr h="327684">
                <a:tc>
                  <a:txBody>
                    <a:bodyPr/>
                    <a:lstStyle/>
                    <a:p>
                      <a:pPr algn="ctr" fontAlgn="ctr"/>
                      <a:r>
                        <a:rPr lang="en-US" altLang="zh-CN" sz="2000" u="none" strike="noStrike" dirty="0">
                          <a:effectLst/>
                        </a:rPr>
                        <a:t>3</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30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2341852097"/>
                  </a:ext>
                </a:extLst>
              </a:tr>
              <a:tr h="327684">
                <a:tc>
                  <a:txBody>
                    <a:bodyPr/>
                    <a:lstStyle/>
                    <a:p>
                      <a:pPr algn="ctr" fontAlgn="ctr"/>
                      <a:r>
                        <a:rPr lang="en-US" altLang="zh-CN" sz="2000" u="none" strike="noStrike">
                          <a:effectLst/>
                        </a:rPr>
                        <a:t>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25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1697087471"/>
                  </a:ext>
                </a:extLst>
              </a:tr>
              <a:tr h="327684">
                <a:tc>
                  <a:txBody>
                    <a:bodyPr/>
                    <a:lstStyle/>
                    <a:p>
                      <a:pPr algn="ctr" fontAlgn="ctr"/>
                      <a:r>
                        <a:rPr lang="en-US" altLang="zh-CN" sz="2000" u="none" strike="noStrike">
                          <a:effectLst/>
                        </a:rPr>
                        <a:t>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dirty="0">
                          <a:effectLst/>
                        </a:rPr>
                        <a:t>35</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3395832822"/>
                  </a:ext>
                </a:extLst>
              </a:tr>
              <a:tr h="327684">
                <a:tc>
                  <a:txBody>
                    <a:bodyPr/>
                    <a:lstStyle/>
                    <a:p>
                      <a:pPr algn="ctr" fontAlgn="ctr"/>
                      <a:r>
                        <a:rPr lang="en-US" altLang="zh-CN" sz="2000" u="none" strike="noStrike">
                          <a:effectLst/>
                        </a:rPr>
                        <a:t>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45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3971890131"/>
                  </a:ext>
                </a:extLst>
              </a:tr>
              <a:tr h="327684">
                <a:tc>
                  <a:txBody>
                    <a:bodyPr/>
                    <a:lstStyle/>
                    <a:p>
                      <a:pPr algn="ctr" fontAlgn="ctr"/>
                      <a:r>
                        <a:rPr lang="en-US" altLang="zh-CN" sz="2000" u="none" strike="noStrike">
                          <a:effectLst/>
                        </a:rPr>
                        <a:t>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35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1858471796"/>
                  </a:ext>
                </a:extLst>
              </a:tr>
              <a:tr h="327684">
                <a:tc>
                  <a:txBody>
                    <a:bodyPr/>
                    <a:lstStyle/>
                    <a:p>
                      <a:pPr algn="ctr" fontAlgn="ctr"/>
                      <a:r>
                        <a:rPr lang="en-US" altLang="zh-CN" sz="2000" u="none" strike="noStrike">
                          <a:effectLst/>
                        </a:rPr>
                        <a:t>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55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3665157305"/>
                  </a:ext>
                </a:extLst>
              </a:tr>
              <a:tr h="327684">
                <a:tc>
                  <a:txBody>
                    <a:bodyPr/>
                    <a:lstStyle/>
                    <a:p>
                      <a:pPr algn="ctr" fontAlgn="ctr"/>
                      <a:r>
                        <a:rPr lang="en-US" altLang="zh-CN" sz="2000" u="none" strike="noStrike">
                          <a:effectLst/>
                        </a:rPr>
                        <a:t>9</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75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913342282"/>
                  </a:ext>
                </a:extLst>
              </a:tr>
              <a:tr h="327684">
                <a:tc>
                  <a:txBody>
                    <a:bodyPr/>
                    <a:lstStyle/>
                    <a:p>
                      <a:pPr algn="ctr" fontAlgn="ctr"/>
                      <a:r>
                        <a:rPr lang="en-US" altLang="zh-CN" sz="2000" u="none" strike="noStrike">
                          <a:effectLst/>
                        </a:rPr>
                        <a:t>10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dirty="0">
                          <a:effectLst/>
                        </a:rPr>
                        <a:t>55</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1114872501"/>
                  </a:ext>
                </a:extLst>
              </a:tr>
              <a:tr h="327684">
                <a:tc>
                  <a:txBody>
                    <a:bodyPr/>
                    <a:lstStyle/>
                    <a:p>
                      <a:pPr algn="ctr" fontAlgn="ctr"/>
                      <a:r>
                        <a:rPr lang="en-US" altLang="zh-CN" sz="2000" u="none" strike="noStrike">
                          <a:effectLst/>
                        </a:rPr>
                        <a:t>11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80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1566353048"/>
                  </a:ext>
                </a:extLst>
              </a:tr>
              <a:tr h="327684">
                <a:tc>
                  <a:txBody>
                    <a:bodyPr/>
                    <a:lstStyle/>
                    <a:p>
                      <a:pPr algn="ctr" fontAlgn="ctr"/>
                      <a:r>
                        <a:rPr lang="en-US" altLang="zh-CN" sz="2000" u="none" strike="noStrike">
                          <a:effectLst/>
                        </a:rPr>
                        <a:t>12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u="none" strike="noStrike">
                          <a:effectLst/>
                        </a:rPr>
                        <a:t>105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17247" marR="17247" marT="17247" marB="0" anchor="ctr"/>
                </a:tc>
                <a:extLst>
                  <a:ext uri="{0D108BD9-81ED-4DB2-BD59-A6C34878D82A}">
                    <a16:rowId xmlns:a16="http://schemas.microsoft.com/office/drawing/2014/main" val="1111991604"/>
                  </a:ext>
                </a:extLst>
              </a:tr>
              <a:tr h="327684">
                <a:tc>
                  <a:txBody>
                    <a:bodyPr/>
                    <a:lstStyle/>
                    <a:p>
                      <a:pPr algn="ctr" fontAlgn="ctr"/>
                      <a:r>
                        <a:rPr lang="en-US" altLang="zh-CN" sz="2000" u="none" strike="noStrike" dirty="0">
                          <a:effectLst/>
                        </a:rPr>
                        <a:t>13</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17247" marR="17247" marT="17247" marB="0" anchor="ctr"/>
                </a:tc>
                <a:tc>
                  <a:txBody>
                    <a:bodyPr/>
                    <a:lstStyle/>
                    <a:p>
                      <a:pPr algn="ctr" fontAlgn="ctr"/>
                      <a:r>
                        <a:rPr lang="en-US" altLang="zh-CN" sz="2000" b="1" i="0" u="none" strike="noStrike" dirty="0">
                          <a:solidFill>
                            <a:srgbClr val="C00000"/>
                          </a:solidFill>
                          <a:effectLst/>
                          <a:latin typeface="等线" panose="02010600030101010101" pitchFamily="2" charset="-122"/>
                          <a:ea typeface="等线" panose="02010600030101010101" pitchFamily="2" charset="-122"/>
                        </a:rPr>
                        <a:t>85 ~130</a:t>
                      </a:r>
                    </a:p>
                  </a:txBody>
                  <a:tcPr marL="17247" marR="17247" marT="17247" marB="0" anchor="ctr"/>
                </a:tc>
                <a:extLst>
                  <a:ext uri="{0D108BD9-81ED-4DB2-BD59-A6C34878D82A}">
                    <a16:rowId xmlns:a16="http://schemas.microsoft.com/office/drawing/2014/main" val="349115136"/>
                  </a:ext>
                </a:extLst>
              </a:tr>
            </a:tbl>
          </a:graphicData>
        </a:graphic>
      </p:graphicFrame>
      <p:sp>
        <p:nvSpPr>
          <p:cNvPr id="8" name="TextBox 7">
            <a:extLst>
              <a:ext uri="{FF2B5EF4-FFF2-40B4-BE49-F238E27FC236}">
                <a16:creationId xmlns:a16="http://schemas.microsoft.com/office/drawing/2014/main" id="{DF2DC8FA-12CD-4398-BD57-29EFFF3111DC}"/>
              </a:ext>
            </a:extLst>
          </p:cNvPr>
          <p:cNvSpPr txBox="1"/>
          <p:nvPr/>
        </p:nvSpPr>
        <p:spPr>
          <a:xfrm>
            <a:off x="1" y="0"/>
            <a:ext cx="12191999" cy="707886"/>
          </a:xfrm>
          <a:prstGeom prst="rect">
            <a:avLst/>
          </a:prstGeom>
          <a:noFill/>
        </p:spPr>
        <p:txBody>
          <a:bodyPr wrap="square" rtlCol="0">
            <a:spAutoFit/>
          </a:bodyPr>
          <a:lstStyle/>
          <a:p>
            <a:pPr algn="ctr"/>
            <a:r>
              <a:rPr lang="en-US" altLang="zh-CN" sz="4000" b="1" dirty="0">
                <a:latin typeface="Arial" panose="020B0604020202020204" pitchFamily="34" charset="0"/>
                <a:cs typeface="Arial" panose="020B0604020202020204" pitchFamily="34" charset="0"/>
              </a:rPr>
              <a:t>Forecast Y when X=13</a:t>
            </a:r>
            <a:endParaRPr lang="en-US" altLang="zh-CN" sz="4000" b="1" dirty="0">
              <a:solidFill>
                <a:schemeClr val="accent5"/>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75259CC3-67A2-4E24-B36E-CD9E91201B07}"/>
              </a:ext>
            </a:extLst>
          </p:cNvPr>
          <p:cNvGraphicFramePr>
            <a:graphicFrameLocks/>
          </p:cNvGraphicFramePr>
          <p:nvPr>
            <p:extLst>
              <p:ext uri="{D42A27DB-BD31-4B8C-83A1-F6EECF244321}">
                <p14:modId xmlns:p14="http://schemas.microsoft.com/office/powerpoint/2010/main" val="1008281605"/>
              </p:ext>
            </p:extLst>
          </p:nvPr>
        </p:nvGraphicFramePr>
        <p:xfrm>
          <a:off x="3809999" y="1312764"/>
          <a:ext cx="7651073" cy="4587576"/>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Arrow Connector 2">
            <a:extLst>
              <a:ext uri="{FF2B5EF4-FFF2-40B4-BE49-F238E27FC236}">
                <a16:creationId xmlns:a16="http://schemas.microsoft.com/office/drawing/2014/main" id="{2FB4A41E-9F2F-4187-8DE5-DFDA370BD20F}"/>
              </a:ext>
            </a:extLst>
          </p:cNvPr>
          <p:cNvCxnSpPr/>
          <p:nvPr/>
        </p:nvCxnSpPr>
        <p:spPr>
          <a:xfrm flipV="1">
            <a:off x="10298097" y="2157274"/>
            <a:ext cx="408373" cy="5415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45B44817-6AF4-4380-9307-E998DD183AC6}"/>
              </a:ext>
            </a:extLst>
          </p:cNvPr>
          <p:cNvCxnSpPr/>
          <p:nvPr/>
        </p:nvCxnSpPr>
        <p:spPr>
          <a:xfrm>
            <a:off x="10298097" y="2831977"/>
            <a:ext cx="408373" cy="4717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95970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3AD9EF5-FC27-41FD-881D-281EABECD6B0}"/>
              </a:ext>
            </a:extLst>
          </p:cNvPr>
          <p:cNvSpPr txBox="1"/>
          <p:nvPr/>
        </p:nvSpPr>
        <p:spPr>
          <a:xfrm>
            <a:off x="0" y="2844224"/>
            <a:ext cx="12191999" cy="1169551"/>
          </a:xfrm>
          <a:prstGeom prst="rect">
            <a:avLst/>
          </a:prstGeom>
          <a:noFill/>
        </p:spPr>
        <p:txBody>
          <a:bodyPr wrap="square" rtlCol="0">
            <a:spAutoFit/>
          </a:bodyPr>
          <a:lstStyle/>
          <a:p>
            <a:pPr algn="ctr"/>
            <a:r>
              <a:rPr lang="en-US" altLang="zh-CN" sz="7000" b="1" dirty="0">
                <a:latin typeface="Arial" panose="020B0604020202020204" pitchFamily="34" charset="0"/>
                <a:cs typeface="Arial" panose="020B0604020202020204" pitchFamily="34" charset="0"/>
              </a:rPr>
              <a:t>What is that for ?</a:t>
            </a:r>
            <a:endParaRPr lang="zh-CN" altLang="en-US" sz="7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3582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3AD9EF5-FC27-41FD-881D-281EABECD6B0}"/>
              </a:ext>
            </a:extLst>
          </p:cNvPr>
          <p:cNvSpPr txBox="1"/>
          <p:nvPr/>
        </p:nvSpPr>
        <p:spPr>
          <a:xfrm>
            <a:off x="547456" y="2395511"/>
            <a:ext cx="11097087" cy="2785378"/>
          </a:xfrm>
          <a:prstGeom prst="rect">
            <a:avLst/>
          </a:prstGeom>
          <a:noFill/>
        </p:spPr>
        <p:txBody>
          <a:bodyPr wrap="square" rtlCol="0">
            <a:spAutoFit/>
          </a:bodyPr>
          <a:lstStyle/>
          <a:p>
            <a:pPr algn="just"/>
            <a:r>
              <a:rPr lang="en-US" altLang="zh-CN" sz="2500" dirty="0">
                <a:latin typeface="Arial" panose="020B0604020202020204" pitchFamily="34" charset="0"/>
                <a:cs typeface="Arial" panose="020B0604020202020204" pitchFamily="34" charset="0"/>
              </a:rPr>
              <a:t>In </a:t>
            </a:r>
            <a:r>
              <a:rPr lang="en-US" altLang="zh-CN" sz="2500" b="1" dirty="0">
                <a:solidFill>
                  <a:schemeClr val="accent2"/>
                </a:solidFill>
                <a:latin typeface="Arial" panose="020B0604020202020204" pitchFamily="34" charset="0"/>
                <a:cs typeface="Arial" panose="020B0604020202020204" pitchFamily="34" charset="0"/>
              </a:rPr>
              <a:t>statistics</a:t>
            </a:r>
            <a:r>
              <a:rPr lang="en-US" altLang="zh-CN" sz="2500" dirty="0">
                <a:latin typeface="Arial" panose="020B0604020202020204" pitchFamily="34" charset="0"/>
                <a:cs typeface="Arial" panose="020B0604020202020204" pitchFamily="34" charset="0"/>
              </a:rPr>
              <a:t>, and in particular </a:t>
            </a:r>
            <a:r>
              <a:rPr lang="en-US" altLang="zh-CN" sz="2500" b="1" dirty="0">
                <a:solidFill>
                  <a:schemeClr val="accent2"/>
                </a:solidFill>
                <a:latin typeface="Arial" panose="020B0604020202020204" pitchFamily="34" charset="0"/>
                <a:cs typeface="Arial" panose="020B0604020202020204" pitchFamily="34" charset="0"/>
              </a:rPr>
              <a:t>in </a:t>
            </a:r>
            <a:r>
              <a:rPr lang="en-US" altLang="zh-CN" sz="2500" b="1" dirty="0">
                <a:solidFill>
                  <a:schemeClr val="accent5"/>
                </a:solidFill>
                <a:latin typeface="Arial" panose="020B0604020202020204" pitchFamily="34" charset="0"/>
                <a:cs typeface="Arial" panose="020B0604020202020204" pitchFamily="34" charset="0"/>
              </a:rPr>
              <a:t>time series</a:t>
            </a:r>
            <a:r>
              <a:rPr lang="en-US" altLang="zh-CN" sz="2500" b="1" dirty="0">
                <a:solidFill>
                  <a:schemeClr val="accent2"/>
                </a:solidFill>
                <a:latin typeface="Arial" panose="020B0604020202020204" pitchFamily="34" charset="0"/>
                <a:cs typeface="Arial" panose="020B0604020202020204" pitchFamily="34" charset="0"/>
              </a:rPr>
              <a:t> analysis</a:t>
            </a:r>
            <a:r>
              <a:rPr lang="en-US" altLang="zh-CN" sz="2500" dirty="0">
                <a:latin typeface="Arial" panose="020B0604020202020204" pitchFamily="34" charset="0"/>
                <a:cs typeface="Arial" panose="020B0604020202020204" pitchFamily="34" charset="0"/>
              </a:rPr>
              <a:t>, </a:t>
            </a:r>
            <a:r>
              <a:rPr lang="en-US" altLang="zh-CN" sz="2500" strike="sngStrike" dirty="0">
                <a:latin typeface="Arial" panose="020B0604020202020204" pitchFamily="34" charset="0"/>
                <a:cs typeface="Arial" panose="020B0604020202020204" pitchFamily="34" charset="0"/>
              </a:rPr>
              <a:t>an auto regressive integrated moving average (ARIMA) model is a generalization of an autoregressive moving average (ARMA) model. </a:t>
            </a:r>
            <a:r>
              <a:rPr lang="en-US" altLang="zh-CN" sz="2500" dirty="0">
                <a:latin typeface="Arial" panose="020B0604020202020204" pitchFamily="34" charset="0"/>
                <a:cs typeface="Arial" panose="020B0604020202020204" pitchFamily="34" charset="0"/>
              </a:rPr>
              <a:t>Both of these models are fitted to time series data either to </a:t>
            </a:r>
            <a:r>
              <a:rPr lang="en-US" altLang="zh-CN" sz="2500" b="1" dirty="0">
                <a:solidFill>
                  <a:schemeClr val="accent2"/>
                </a:solidFill>
                <a:latin typeface="Arial" panose="020B0604020202020204" pitchFamily="34" charset="0"/>
                <a:cs typeface="Arial" panose="020B0604020202020204" pitchFamily="34" charset="0"/>
              </a:rPr>
              <a:t>better understand the data</a:t>
            </a:r>
            <a:r>
              <a:rPr lang="en-US" altLang="zh-CN" sz="2500" dirty="0">
                <a:latin typeface="Arial" panose="020B0604020202020204" pitchFamily="34" charset="0"/>
                <a:cs typeface="Arial" panose="020B0604020202020204" pitchFamily="34" charset="0"/>
              </a:rPr>
              <a:t> or to </a:t>
            </a:r>
            <a:r>
              <a:rPr lang="en-US" altLang="zh-CN" sz="2500" b="1" dirty="0">
                <a:solidFill>
                  <a:schemeClr val="accent2"/>
                </a:solidFill>
                <a:latin typeface="Arial" panose="020B0604020202020204" pitchFamily="34" charset="0"/>
                <a:cs typeface="Arial" panose="020B0604020202020204" pitchFamily="34" charset="0"/>
              </a:rPr>
              <a:t>predict future points </a:t>
            </a:r>
            <a:r>
              <a:rPr lang="en-US" altLang="zh-CN" sz="2500" dirty="0">
                <a:latin typeface="Arial" panose="020B0604020202020204" pitchFamily="34" charset="0"/>
                <a:cs typeface="Arial" panose="020B0604020202020204" pitchFamily="34" charset="0"/>
              </a:rPr>
              <a:t>in the series.</a:t>
            </a:r>
          </a:p>
          <a:p>
            <a:pPr algn="just"/>
            <a:r>
              <a:rPr lang="en-US" altLang="zh-CN" sz="2500" dirty="0">
                <a:latin typeface="Arial" panose="020B0604020202020204" pitchFamily="34" charset="0"/>
                <a:cs typeface="Arial" panose="020B0604020202020204" pitchFamily="34" charset="0"/>
              </a:rPr>
              <a:t>							</a:t>
            </a:r>
          </a:p>
          <a:p>
            <a:pPr algn="r"/>
            <a:r>
              <a:rPr lang="en-US" altLang="zh-CN" sz="2500" dirty="0">
                <a:latin typeface="Arial" panose="020B0604020202020204" pitchFamily="34" charset="0"/>
                <a:cs typeface="Arial" panose="020B0604020202020204" pitchFamily="34" charset="0"/>
              </a:rPr>
              <a:t>Thanks for Wikipedia</a:t>
            </a:r>
            <a:endParaRPr lang="zh-CN" alt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814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3AD9EF5-FC27-41FD-881D-281EABECD6B0}"/>
              </a:ext>
            </a:extLst>
          </p:cNvPr>
          <p:cNvSpPr txBox="1"/>
          <p:nvPr/>
        </p:nvSpPr>
        <p:spPr>
          <a:xfrm>
            <a:off x="547456" y="2395511"/>
            <a:ext cx="11097087" cy="2015936"/>
          </a:xfrm>
          <a:prstGeom prst="rect">
            <a:avLst/>
          </a:prstGeom>
          <a:noFill/>
        </p:spPr>
        <p:txBody>
          <a:bodyPr wrap="square" rtlCol="0">
            <a:spAutoFit/>
          </a:bodyPr>
          <a:lstStyle/>
          <a:p>
            <a:pPr algn="just"/>
            <a:r>
              <a:rPr lang="en-US" altLang="zh-CN" sz="2500" dirty="0">
                <a:latin typeface="Arial" panose="020B0604020202020204" pitchFamily="34" charset="0"/>
                <a:cs typeface="Arial" panose="020B0604020202020204" pitchFamily="34" charset="0"/>
              </a:rPr>
              <a:t>ARIMA is actually a class of models that ‘explains’ a </a:t>
            </a:r>
            <a:r>
              <a:rPr lang="en-US" altLang="zh-CN" sz="2500" b="1" dirty="0">
                <a:solidFill>
                  <a:schemeClr val="accent2"/>
                </a:solidFill>
                <a:latin typeface="Arial" panose="020B0604020202020204" pitchFamily="34" charset="0"/>
                <a:cs typeface="Arial" panose="020B0604020202020204" pitchFamily="34" charset="0"/>
              </a:rPr>
              <a:t>given </a:t>
            </a:r>
            <a:r>
              <a:rPr lang="en-US" altLang="zh-CN" sz="2500" b="1" dirty="0">
                <a:solidFill>
                  <a:schemeClr val="accent5"/>
                </a:solidFill>
                <a:latin typeface="Arial" panose="020B0604020202020204" pitchFamily="34" charset="0"/>
                <a:cs typeface="Arial" panose="020B0604020202020204" pitchFamily="34" charset="0"/>
              </a:rPr>
              <a:t>time series</a:t>
            </a:r>
            <a:r>
              <a:rPr lang="en-US" altLang="zh-CN" sz="2500" dirty="0">
                <a:solidFill>
                  <a:schemeClr val="accent5"/>
                </a:solidFill>
                <a:latin typeface="Arial" panose="020B0604020202020204" pitchFamily="34" charset="0"/>
                <a:cs typeface="Arial" panose="020B0604020202020204" pitchFamily="34" charset="0"/>
              </a:rPr>
              <a:t> </a:t>
            </a:r>
            <a:r>
              <a:rPr lang="en-US" altLang="zh-CN" sz="2500" dirty="0">
                <a:latin typeface="Arial" panose="020B0604020202020204" pitchFamily="34" charset="0"/>
                <a:cs typeface="Arial" panose="020B0604020202020204" pitchFamily="34" charset="0"/>
              </a:rPr>
              <a:t>based on its </a:t>
            </a:r>
            <a:r>
              <a:rPr lang="en-US" altLang="zh-CN" sz="2500" b="1" dirty="0">
                <a:solidFill>
                  <a:schemeClr val="accent2"/>
                </a:solidFill>
                <a:latin typeface="Arial" panose="020B0604020202020204" pitchFamily="34" charset="0"/>
                <a:cs typeface="Arial" panose="020B0604020202020204" pitchFamily="34" charset="0"/>
              </a:rPr>
              <a:t>own past values</a:t>
            </a:r>
            <a:r>
              <a:rPr lang="en-US" altLang="zh-CN" sz="2500" dirty="0">
                <a:latin typeface="Arial" panose="020B0604020202020204" pitchFamily="34" charset="0"/>
                <a:cs typeface="Arial" panose="020B0604020202020204" pitchFamily="34" charset="0"/>
              </a:rPr>
              <a:t>, that is, its </a:t>
            </a:r>
            <a:r>
              <a:rPr lang="en-US" altLang="zh-CN" sz="2500" b="1" dirty="0">
                <a:solidFill>
                  <a:schemeClr val="accent2"/>
                </a:solidFill>
                <a:latin typeface="Arial" panose="020B0604020202020204" pitchFamily="34" charset="0"/>
                <a:cs typeface="Arial" panose="020B0604020202020204" pitchFamily="34" charset="0"/>
              </a:rPr>
              <a:t>own lags</a:t>
            </a:r>
            <a:r>
              <a:rPr lang="en-US" altLang="zh-CN" sz="2500" dirty="0">
                <a:latin typeface="Arial" panose="020B0604020202020204" pitchFamily="34" charset="0"/>
                <a:cs typeface="Arial" panose="020B0604020202020204" pitchFamily="34" charset="0"/>
              </a:rPr>
              <a:t> and </a:t>
            </a:r>
            <a:r>
              <a:rPr lang="en-US" altLang="zh-CN" sz="2500" b="1" dirty="0">
                <a:solidFill>
                  <a:schemeClr val="accent2"/>
                </a:solidFill>
                <a:latin typeface="Arial" panose="020B0604020202020204" pitchFamily="34" charset="0"/>
                <a:cs typeface="Arial" panose="020B0604020202020204" pitchFamily="34" charset="0"/>
              </a:rPr>
              <a:t>the lagged forecast errors</a:t>
            </a:r>
            <a:r>
              <a:rPr lang="en-US" altLang="zh-CN" sz="2500" dirty="0">
                <a:latin typeface="Arial" panose="020B0604020202020204" pitchFamily="34" charset="0"/>
                <a:cs typeface="Arial" panose="020B0604020202020204" pitchFamily="34" charset="0"/>
              </a:rPr>
              <a:t>, so that equation can be used to </a:t>
            </a:r>
            <a:r>
              <a:rPr lang="en-US" altLang="zh-CN" sz="2500" b="1" dirty="0">
                <a:solidFill>
                  <a:schemeClr val="accent2"/>
                </a:solidFill>
                <a:latin typeface="Arial" panose="020B0604020202020204" pitchFamily="34" charset="0"/>
                <a:cs typeface="Arial" panose="020B0604020202020204" pitchFamily="34" charset="0"/>
              </a:rPr>
              <a:t>forecast future values</a:t>
            </a:r>
            <a:r>
              <a:rPr lang="en-US" altLang="zh-CN" sz="2500" dirty="0">
                <a:latin typeface="Arial" panose="020B0604020202020204" pitchFamily="34" charset="0"/>
                <a:cs typeface="Arial" panose="020B0604020202020204" pitchFamily="34" charset="0"/>
              </a:rPr>
              <a:t>.</a:t>
            </a:r>
          </a:p>
          <a:p>
            <a:pPr algn="just"/>
            <a:endParaRPr lang="en-US" altLang="zh-CN" sz="2500" dirty="0">
              <a:latin typeface="Arial" panose="020B0604020202020204" pitchFamily="34" charset="0"/>
              <a:cs typeface="Arial" panose="020B0604020202020204" pitchFamily="34" charset="0"/>
            </a:endParaRPr>
          </a:p>
          <a:p>
            <a:pPr algn="r"/>
            <a:r>
              <a:rPr lang="en-US" altLang="zh-CN" sz="2500" dirty="0">
                <a:latin typeface="Arial" panose="020B0604020202020204" pitchFamily="34" charset="0"/>
                <a:cs typeface="Arial" panose="020B0604020202020204" pitchFamily="34" charset="0"/>
              </a:rPr>
              <a:t>Thanks for Machine Learning Plus</a:t>
            </a:r>
            <a:endParaRPr lang="zh-CN" alt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31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76F09A-2C3B-4926-9143-97D08B0486F5}"/>
              </a:ext>
            </a:extLst>
          </p:cNvPr>
          <p:cNvSpPr txBox="1"/>
          <p:nvPr/>
        </p:nvSpPr>
        <p:spPr>
          <a:xfrm>
            <a:off x="0" y="2844224"/>
            <a:ext cx="12191999" cy="1169551"/>
          </a:xfrm>
          <a:prstGeom prst="rect">
            <a:avLst/>
          </a:prstGeom>
          <a:noFill/>
        </p:spPr>
        <p:txBody>
          <a:bodyPr wrap="square" rtlCol="0">
            <a:spAutoFit/>
          </a:bodyPr>
          <a:lstStyle/>
          <a:p>
            <a:pPr algn="ctr"/>
            <a:r>
              <a:rPr lang="en-US" altLang="zh-CN" sz="7000" b="1" dirty="0">
                <a:solidFill>
                  <a:schemeClr val="accent2"/>
                </a:solidFill>
                <a:latin typeface="Arial" panose="020B0604020202020204" pitchFamily="34" charset="0"/>
                <a:cs typeface="Arial" panose="020B0604020202020204" pitchFamily="34" charset="0"/>
              </a:rPr>
              <a:t>A.R.I.M.A </a:t>
            </a:r>
            <a:r>
              <a:rPr lang="en-US" altLang="zh-CN" sz="6500" b="1" dirty="0">
                <a:latin typeface="Arial" panose="020B0604020202020204" pitchFamily="34" charset="0"/>
                <a:cs typeface="Arial" panose="020B0604020202020204" pitchFamily="34" charset="0"/>
              </a:rPr>
              <a:t>is for forecasting!</a:t>
            </a:r>
            <a:endParaRPr lang="zh-CN" altLang="en-US" sz="6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584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76F09A-2C3B-4926-9143-97D08B0486F5}"/>
              </a:ext>
            </a:extLst>
          </p:cNvPr>
          <p:cNvSpPr txBox="1"/>
          <p:nvPr/>
        </p:nvSpPr>
        <p:spPr>
          <a:xfrm>
            <a:off x="0" y="2844224"/>
            <a:ext cx="12191999" cy="1015663"/>
          </a:xfrm>
          <a:prstGeom prst="rect">
            <a:avLst/>
          </a:prstGeom>
          <a:noFill/>
        </p:spPr>
        <p:txBody>
          <a:bodyPr wrap="square" rtlCol="0">
            <a:spAutoFit/>
          </a:bodyPr>
          <a:lstStyle/>
          <a:p>
            <a:pPr algn="ctr"/>
            <a:r>
              <a:rPr lang="en-US" altLang="zh-CN" sz="6000" b="1" dirty="0">
                <a:latin typeface="Arial" panose="020B0604020202020204" pitchFamily="34" charset="0"/>
                <a:cs typeface="Arial" panose="020B0604020202020204" pitchFamily="34" charset="0"/>
              </a:rPr>
              <a:t>What is </a:t>
            </a:r>
            <a:r>
              <a:rPr lang="en-US" altLang="zh-CN" sz="6000" b="1" dirty="0">
                <a:solidFill>
                  <a:schemeClr val="accent5">
                    <a:lumMod val="60000"/>
                    <a:lumOff val="40000"/>
                  </a:schemeClr>
                </a:solidFill>
                <a:latin typeface="Arial" panose="020B0604020202020204" pitchFamily="34" charset="0"/>
                <a:cs typeface="Arial" panose="020B0604020202020204" pitchFamily="34" charset="0"/>
              </a:rPr>
              <a:t>Time Series</a:t>
            </a:r>
            <a:r>
              <a:rPr lang="en-US" altLang="zh-CN" sz="6000" b="1" dirty="0">
                <a:latin typeface="Arial" panose="020B0604020202020204" pitchFamily="34" charset="0"/>
                <a:cs typeface="Arial" panose="020B0604020202020204" pitchFamily="34" charset="0"/>
              </a:rPr>
              <a:t> </a:t>
            </a:r>
            <a:r>
              <a:rPr lang="en-US" altLang="zh-CN" sz="6000" b="1" dirty="0">
                <a:solidFill>
                  <a:schemeClr val="accent6">
                    <a:lumMod val="75000"/>
                  </a:schemeClr>
                </a:solidFill>
                <a:latin typeface="Arial" panose="020B0604020202020204" pitchFamily="34" charset="0"/>
                <a:cs typeface="Arial" panose="020B0604020202020204" pitchFamily="34" charset="0"/>
              </a:rPr>
              <a:t>Forecasting</a:t>
            </a:r>
            <a:r>
              <a:rPr lang="en-US" altLang="zh-CN" sz="6000" b="1"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CA982BC2-E9DB-4219-BBB8-27BFE3EF5A4D}"/>
              </a:ext>
            </a:extLst>
          </p:cNvPr>
          <p:cNvSpPr txBox="1"/>
          <p:nvPr/>
        </p:nvSpPr>
        <p:spPr>
          <a:xfrm rot="19599583">
            <a:off x="4569780" y="839350"/>
            <a:ext cx="2555289" cy="1169551"/>
          </a:xfrm>
          <a:prstGeom prst="rect">
            <a:avLst/>
          </a:prstGeom>
          <a:noFill/>
        </p:spPr>
        <p:txBody>
          <a:bodyPr wrap="square" rtlCol="0">
            <a:spAutoFit/>
          </a:bodyPr>
          <a:lstStyle/>
          <a:p>
            <a:pPr algn="ctr"/>
            <a:r>
              <a:rPr lang="en-US" altLang="zh-CN" sz="7000" b="1" dirty="0">
                <a:latin typeface="Arial" panose="020B0604020202020204" pitchFamily="34" charset="0"/>
                <a:cs typeface="Arial" panose="020B0604020202020204" pitchFamily="34" charset="0"/>
              </a:rPr>
              <a:t>But!!</a:t>
            </a:r>
          </a:p>
        </p:txBody>
      </p:sp>
    </p:spTree>
    <p:extLst>
      <p:ext uri="{BB962C8B-B14F-4D97-AF65-F5344CB8AC3E}">
        <p14:creationId xmlns:p14="http://schemas.microsoft.com/office/powerpoint/2010/main" val="1120409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76F09A-2C3B-4926-9143-97D08B0486F5}"/>
              </a:ext>
            </a:extLst>
          </p:cNvPr>
          <p:cNvSpPr txBox="1"/>
          <p:nvPr/>
        </p:nvSpPr>
        <p:spPr>
          <a:xfrm>
            <a:off x="0" y="376232"/>
            <a:ext cx="12191999" cy="1015663"/>
          </a:xfrm>
          <a:prstGeom prst="rect">
            <a:avLst/>
          </a:prstGeom>
          <a:noFill/>
        </p:spPr>
        <p:txBody>
          <a:bodyPr wrap="square" rtlCol="0">
            <a:spAutoFit/>
          </a:bodyPr>
          <a:lstStyle/>
          <a:p>
            <a:pPr algn="ctr"/>
            <a:r>
              <a:rPr lang="en-US" altLang="zh-CN" sz="6000" b="1" dirty="0">
                <a:latin typeface="Arial" panose="020B0604020202020204" pitchFamily="34" charset="0"/>
                <a:cs typeface="Arial" panose="020B0604020202020204" pitchFamily="34" charset="0"/>
              </a:rPr>
              <a:t>What is </a:t>
            </a:r>
            <a:r>
              <a:rPr lang="en-US" altLang="zh-CN" sz="6000" b="1" dirty="0">
                <a:solidFill>
                  <a:schemeClr val="accent5">
                    <a:lumMod val="60000"/>
                    <a:lumOff val="40000"/>
                  </a:schemeClr>
                </a:solidFill>
                <a:latin typeface="Arial" panose="020B0604020202020204" pitchFamily="34" charset="0"/>
                <a:cs typeface="Arial" panose="020B0604020202020204" pitchFamily="34" charset="0"/>
              </a:rPr>
              <a:t>Time Series</a:t>
            </a:r>
            <a:endParaRPr lang="en-US" altLang="zh-CN" sz="60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3352F15-E2E2-4FD3-9371-4F201EF5E70F}"/>
              </a:ext>
            </a:extLst>
          </p:cNvPr>
          <p:cNvSpPr txBox="1"/>
          <p:nvPr/>
        </p:nvSpPr>
        <p:spPr>
          <a:xfrm>
            <a:off x="547456" y="2040404"/>
            <a:ext cx="11097087" cy="3170099"/>
          </a:xfrm>
          <a:prstGeom prst="rect">
            <a:avLst/>
          </a:prstGeom>
          <a:noFill/>
        </p:spPr>
        <p:txBody>
          <a:bodyPr wrap="square" rtlCol="0">
            <a:spAutoFit/>
          </a:bodyPr>
          <a:lstStyle/>
          <a:p>
            <a:pPr algn="just"/>
            <a:r>
              <a:rPr lang="en-US" altLang="zh-CN" sz="2500" dirty="0">
                <a:latin typeface="Arial" panose="020B0604020202020204" pitchFamily="34" charset="0"/>
                <a:cs typeface="Arial" panose="020B0604020202020204" pitchFamily="34" charset="0"/>
              </a:rPr>
              <a:t>A time series is a sequence where a metric is recorded over regular time intervals.</a:t>
            </a:r>
          </a:p>
          <a:p>
            <a:pPr algn="just"/>
            <a:r>
              <a:rPr lang="en-US" altLang="zh-CN" sz="2500" dirty="0">
                <a:latin typeface="Arial" panose="020B0604020202020204" pitchFamily="34" charset="0"/>
                <a:cs typeface="Arial" panose="020B0604020202020204" pitchFamily="34" charset="0"/>
              </a:rPr>
              <a:t>Depending on the frequency, a time series can be of </a:t>
            </a:r>
            <a:r>
              <a:rPr lang="en-US" altLang="zh-CN" sz="2500" b="1" dirty="0">
                <a:solidFill>
                  <a:schemeClr val="accent5"/>
                </a:solidFill>
                <a:latin typeface="Arial" panose="020B0604020202020204" pitchFamily="34" charset="0"/>
                <a:cs typeface="Arial" panose="020B0604020202020204" pitchFamily="34" charset="0"/>
              </a:rPr>
              <a:t>yearly</a:t>
            </a:r>
            <a:r>
              <a:rPr lang="en-US" altLang="zh-CN" sz="2500" dirty="0">
                <a:latin typeface="Arial" panose="020B0604020202020204" pitchFamily="34" charset="0"/>
                <a:cs typeface="Arial" panose="020B0604020202020204" pitchFamily="34" charset="0"/>
              </a:rPr>
              <a:t> (ex: annual budget), </a:t>
            </a:r>
            <a:r>
              <a:rPr lang="en-US" altLang="zh-CN" sz="2500" b="1" dirty="0">
                <a:solidFill>
                  <a:schemeClr val="accent5"/>
                </a:solidFill>
                <a:latin typeface="Arial" panose="020B0604020202020204" pitchFamily="34" charset="0"/>
                <a:cs typeface="Arial" panose="020B0604020202020204" pitchFamily="34" charset="0"/>
              </a:rPr>
              <a:t>quarterly</a:t>
            </a:r>
            <a:r>
              <a:rPr lang="en-US" altLang="zh-CN" sz="2500" dirty="0">
                <a:latin typeface="Arial" panose="020B0604020202020204" pitchFamily="34" charset="0"/>
                <a:cs typeface="Arial" panose="020B0604020202020204" pitchFamily="34" charset="0"/>
              </a:rPr>
              <a:t> (ex: expenses), </a:t>
            </a:r>
            <a:r>
              <a:rPr lang="en-US" altLang="zh-CN" sz="2500" b="1" dirty="0">
                <a:solidFill>
                  <a:schemeClr val="accent5"/>
                </a:solidFill>
                <a:latin typeface="Arial" panose="020B0604020202020204" pitchFamily="34" charset="0"/>
                <a:cs typeface="Arial" panose="020B0604020202020204" pitchFamily="34" charset="0"/>
              </a:rPr>
              <a:t>monthly</a:t>
            </a:r>
            <a:r>
              <a:rPr lang="en-US" altLang="zh-CN" sz="2500" dirty="0">
                <a:latin typeface="Arial" panose="020B0604020202020204" pitchFamily="34" charset="0"/>
                <a:cs typeface="Arial" panose="020B0604020202020204" pitchFamily="34" charset="0"/>
              </a:rPr>
              <a:t> (ex: air traffic), </a:t>
            </a:r>
            <a:r>
              <a:rPr lang="en-US" altLang="zh-CN" sz="2500" b="1" dirty="0">
                <a:solidFill>
                  <a:schemeClr val="accent5"/>
                </a:solidFill>
                <a:latin typeface="Arial" panose="020B0604020202020204" pitchFamily="34" charset="0"/>
                <a:cs typeface="Arial" panose="020B0604020202020204" pitchFamily="34" charset="0"/>
              </a:rPr>
              <a:t>weekly</a:t>
            </a:r>
            <a:r>
              <a:rPr lang="en-US" altLang="zh-CN" sz="2500" dirty="0">
                <a:latin typeface="Arial" panose="020B0604020202020204" pitchFamily="34" charset="0"/>
                <a:cs typeface="Arial" panose="020B0604020202020204" pitchFamily="34" charset="0"/>
              </a:rPr>
              <a:t> (ex: sales qty), </a:t>
            </a:r>
            <a:r>
              <a:rPr lang="en-US" altLang="zh-CN" sz="2500" b="1" dirty="0">
                <a:solidFill>
                  <a:schemeClr val="accent5"/>
                </a:solidFill>
                <a:latin typeface="Arial" panose="020B0604020202020204" pitchFamily="34" charset="0"/>
                <a:cs typeface="Arial" panose="020B0604020202020204" pitchFamily="34" charset="0"/>
              </a:rPr>
              <a:t>daily</a:t>
            </a:r>
            <a:r>
              <a:rPr lang="en-US" altLang="zh-CN" sz="2500" dirty="0">
                <a:latin typeface="Arial" panose="020B0604020202020204" pitchFamily="34" charset="0"/>
                <a:cs typeface="Arial" panose="020B0604020202020204" pitchFamily="34" charset="0"/>
              </a:rPr>
              <a:t> (ex: weather), </a:t>
            </a:r>
            <a:r>
              <a:rPr lang="en-US" altLang="zh-CN" sz="2500" b="1" dirty="0">
                <a:solidFill>
                  <a:schemeClr val="accent5"/>
                </a:solidFill>
                <a:latin typeface="Arial" panose="020B0604020202020204" pitchFamily="34" charset="0"/>
                <a:cs typeface="Arial" panose="020B0604020202020204" pitchFamily="34" charset="0"/>
              </a:rPr>
              <a:t>hourly</a:t>
            </a:r>
            <a:r>
              <a:rPr lang="en-US" altLang="zh-CN" sz="2500" dirty="0">
                <a:latin typeface="Arial" panose="020B0604020202020204" pitchFamily="34" charset="0"/>
                <a:cs typeface="Arial" panose="020B0604020202020204" pitchFamily="34" charset="0"/>
              </a:rPr>
              <a:t> (ex: stocks price), </a:t>
            </a:r>
            <a:r>
              <a:rPr lang="en-US" altLang="zh-CN" sz="2500" b="1" dirty="0">
                <a:solidFill>
                  <a:schemeClr val="accent5"/>
                </a:solidFill>
                <a:latin typeface="Arial" panose="020B0604020202020204" pitchFamily="34" charset="0"/>
                <a:cs typeface="Arial" panose="020B0604020202020204" pitchFamily="34" charset="0"/>
              </a:rPr>
              <a:t>minutes</a:t>
            </a:r>
            <a:r>
              <a:rPr lang="en-US" altLang="zh-CN" sz="2500" dirty="0">
                <a:latin typeface="Arial" panose="020B0604020202020204" pitchFamily="34" charset="0"/>
                <a:cs typeface="Arial" panose="020B0604020202020204" pitchFamily="34" charset="0"/>
              </a:rPr>
              <a:t> (ex: inbound calls in a call canter) and even seconds wise (ex: web traffic).</a:t>
            </a:r>
          </a:p>
          <a:p>
            <a:pPr algn="just"/>
            <a:endParaRPr lang="en-US" altLang="zh-CN" sz="2500" dirty="0">
              <a:latin typeface="Arial" panose="020B0604020202020204" pitchFamily="34" charset="0"/>
              <a:cs typeface="Arial" panose="020B0604020202020204" pitchFamily="34" charset="0"/>
            </a:endParaRPr>
          </a:p>
          <a:p>
            <a:pPr algn="r"/>
            <a:r>
              <a:rPr lang="en-US" altLang="zh-CN" sz="2500" dirty="0">
                <a:latin typeface="Arial" panose="020B0604020202020204" pitchFamily="34" charset="0"/>
                <a:cs typeface="Arial" panose="020B0604020202020204" pitchFamily="34" charset="0"/>
              </a:rPr>
              <a:t>Thanks for Machine Learning Plus</a:t>
            </a:r>
            <a:endParaRPr lang="zh-CN" alt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8555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76F09A-2C3B-4926-9143-97D08B0486F5}"/>
              </a:ext>
            </a:extLst>
          </p:cNvPr>
          <p:cNvSpPr txBox="1"/>
          <p:nvPr/>
        </p:nvSpPr>
        <p:spPr>
          <a:xfrm>
            <a:off x="0" y="376232"/>
            <a:ext cx="12191999" cy="1015663"/>
          </a:xfrm>
          <a:prstGeom prst="rect">
            <a:avLst/>
          </a:prstGeom>
          <a:noFill/>
        </p:spPr>
        <p:txBody>
          <a:bodyPr wrap="square" rtlCol="0">
            <a:spAutoFit/>
          </a:bodyPr>
          <a:lstStyle/>
          <a:p>
            <a:pPr algn="ctr"/>
            <a:r>
              <a:rPr lang="en-US" altLang="zh-CN" sz="6000" b="1" dirty="0">
                <a:latin typeface="Arial" panose="020B0604020202020204" pitchFamily="34" charset="0"/>
                <a:cs typeface="Arial" panose="020B0604020202020204" pitchFamily="34" charset="0"/>
              </a:rPr>
              <a:t>What is </a:t>
            </a:r>
            <a:r>
              <a:rPr lang="en-US" altLang="zh-CN" sz="6000" b="1" dirty="0">
                <a:solidFill>
                  <a:schemeClr val="accent5">
                    <a:lumMod val="60000"/>
                    <a:lumOff val="40000"/>
                  </a:schemeClr>
                </a:solidFill>
                <a:latin typeface="Arial" panose="020B0604020202020204" pitchFamily="34" charset="0"/>
                <a:cs typeface="Arial" panose="020B0604020202020204" pitchFamily="34" charset="0"/>
              </a:rPr>
              <a:t>Time Series</a:t>
            </a:r>
            <a:endParaRPr lang="en-US" altLang="zh-CN" sz="6000" b="1" dirty="0">
              <a:latin typeface="Arial" panose="020B0604020202020204" pitchFamily="34" charset="0"/>
              <a:cs typeface="Arial" panose="020B060402020202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DBF388B3-2524-4A87-A1B6-A2D430020AE8}"/>
              </a:ext>
            </a:extLst>
          </p:cNvPr>
          <p:cNvPicPr>
            <a:picLocks noChangeAspect="1"/>
          </p:cNvPicPr>
          <p:nvPr/>
        </p:nvPicPr>
        <p:blipFill rotWithShape="1">
          <a:blip r:embed="rId2">
            <a:extLst>
              <a:ext uri="{28A0092B-C50C-407E-A947-70E740481C1C}">
                <a14:useLocalDpi xmlns:a14="http://schemas.microsoft.com/office/drawing/2010/main" val="0"/>
              </a:ext>
            </a:extLst>
          </a:blip>
          <a:srcRect l="500" t="2054" r="37002" b="31114"/>
          <a:stretch/>
        </p:blipFill>
        <p:spPr>
          <a:xfrm>
            <a:off x="450979" y="2230015"/>
            <a:ext cx="5645020" cy="2397967"/>
          </a:xfrm>
          <a:prstGeom prst="rect">
            <a:avLst/>
          </a:prstGeom>
        </p:spPr>
      </p:pic>
      <p:pic>
        <p:nvPicPr>
          <p:cNvPr id="7" name="Picture 6" descr="A receipt on a black background&#10;&#10;Description automatically generated">
            <a:extLst>
              <a:ext uri="{FF2B5EF4-FFF2-40B4-BE49-F238E27FC236}">
                <a16:creationId xmlns:a16="http://schemas.microsoft.com/office/drawing/2014/main" id="{77834841-6DB3-4D48-88C2-9CB2721AACDD}"/>
              </a:ext>
            </a:extLst>
          </p:cNvPr>
          <p:cNvPicPr>
            <a:picLocks noChangeAspect="1"/>
          </p:cNvPicPr>
          <p:nvPr/>
        </p:nvPicPr>
        <p:blipFill rotWithShape="1">
          <a:blip r:embed="rId3">
            <a:extLst>
              <a:ext uri="{28A0092B-C50C-407E-A947-70E740481C1C}">
                <a14:useLocalDpi xmlns:a14="http://schemas.microsoft.com/office/drawing/2010/main" val="0"/>
              </a:ext>
            </a:extLst>
          </a:blip>
          <a:srcRect t="2063" b="31651"/>
          <a:stretch/>
        </p:blipFill>
        <p:spPr>
          <a:xfrm>
            <a:off x="7570235" y="2230016"/>
            <a:ext cx="3365242" cy="2397967"/>
          </a:xfrm>
          <a:prstGeom prst="rect">
            <a:avLst/>
          </a:prstGeom>
        </p:spPr>
      </p:pic>
      <p:sp>
        <p:nvSpPr>
          <p:cNvPr id="8" name="TextBox 7">
            <a:extLst>
              <a:ext uri="{FF2B5EF4-FFF2-40B4-BE49-F238E27FC236}">
                <a16:creationId xmlns:a16="http://schemas.microsoft.com/office/drawing/2014/main" id="{1DF4F41B-EBC2-4885-BE53-4F729F3544E5}"/>
              </a:ext>
            </a:extLst>
          </p:cNvPr>
          <p:cNvSpPr txBox="1"/>
          <p:nvPr/>
        </p:nvSpPr>
        <p:spPr>
          <a:xfrm>
            <a:off x="450979" y="4980091"/>
            <a:ext cx="5645020" cy="477054"/>
          </a:xfrm>
          <a:prstGeom prst="rect">
            <a:avLst/>
          </a:prstGeom>
          <a:noFill/>
        </p:spPr>
        <p:txBody>
          <a:bodyPr wrap="square" rtlCol="0">
            <a:spAutoFit/>
          </a:bodyPr>
          <a:lstStyle/>
          <a:p>
            <a:pPr algn="just"/>
            <a:r>
              <a:rPr lang="en-US" altLang="zh-CN" sz="2500" b="1" dirty="0">
                <a:solidFill>
                  <a:schemeClr val="accent5"/>
                </a:solidFill>
                <a:latin typeface="Arial" panose="020B0604020202020204" pitchFamily="34" charset="0"/>
                <a:cs typeface="Arial" panose="020B0604020202020204" pitchFamily="34" charset="0"/>
              </a:rPr>
              <a:t>Data about information of employee</a:t>
            </a:r>
            <a:endParaRPr lang="zh-CN" altLang="en-US" sz="25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3D4DD5C-B72F-4C9F-84A4-A2B11E8B393B}"/>
              </a:ext>
            </a:extLst>
          </p:cNvPr>
          <p:cNvSpPr txBox="1"/>
          <p:nvPr/>
        </p:nvSpPr>
        <p:spPr>
          <a:xfrm>
            <a:off x="7570235" y="4980091"/>
            <a:ext cx="5645020" cy="477054"/>
          </a:xfrm>
          <a:prstGeom prst="rect">
            <a:avLst/>
          </a:prstGeom>
          <a:noFill/>
        </p:spPr>
        <p:txBody>
          <a:bodyPr wrap="square" rtlCol="0">
            <a:spAutoFit/>
          </a:bodyPr>
          <a:lstStyle/>
          <a:p>
            <a:pPr algn="just"/>
            <a:r>
              <a:rPr lang="en-US" altLang="zh-CN" sz="2500" b="1" dirty="0">
                <a:solidFill>
                  <a:schemeClr val="accent5"/>
                </a:solidFill>
                <a:latin typeface="Arial" panose="020B0604020202020204" pitchFamily="34" charset="0"/>
                <a:cs typeface="Arial" panose="020B0604020202020204" pitchFamily="34" charset="0"/>
              </a:rPr>
              <a:t>Data about C02 for each day </a:t>
            </a:r>
            <a:endParaRPr lang="zh-CN" altLang="en-US" sz="2500"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BEF6F2B2-6623-46A8-B724-10C6F02273C3}"/>
              </a:ext>
            </a:extLst>
          </p:cNvPr>
          <p:cNvCxnSpPr/>
          <p:nvPr/>
        </p:nvCxnSpPr>
        <p:spPr>
          <a:xfrm>
            <a:off x="3000652" y="5601810"/>
            <a:ext cx="612560" cy="621437"/>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C500322C-07F8-4150-A1E0-C72DF2AB1EC5}"/>
              </a:ext>
            </a:extLst>
          </p:cNvPr>
          <p:cNvCxnSpPr>
            <a:cxnSpLocks/>
          </p:cNvCxnSpPr>
          <p:nvPr/>
        </p:nvCxnSpPr>
        <p:spPr>
          <a:xfrm flipV="1">
            <a:off x="3000652" y="5601810"/>
            <a:ext cx="612560" cy="621437"/>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8B984BDC-6848-4D1C-ABF8-CF913BAA4B98}"/>
              </a:ext>
            </a:extLst>
          </p:cNvPr>
          <p:cNvCxnSpPr>
            <a:cxnSpLocks/>
          </p:cNvCxnSpPr>
          <p:nvPr/>
        </p:nvCxnSpPr>
        <p:spPr>
          <a:xfrm flipV="1">
            <a:off x="9624874" y="5601810"/>
            <a:ext cx="612560" cy="621437"/>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86269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1667</Words>
  <Application>Microsoft Office PowerPoint</Application>
  <PresentationFormat>Widescreen</PresentationFormat>
  <Paragraphs>778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等线</vt:lpstr>
      <vt:lpstr>等线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Chen</dc:creator>
  <cp:lastModifiedBy>Chen, Xiaohong </cp:lastModifiedBy>
  <cp:revision>53</cp:revision>
  <dcterms:created xsi:type="dcterms:W3CDTF">2020-02-25T06:04:08Z</dcterms:created>
  <dcterms:modified xsi:type="dcterms:W3CDTF">2020-02-25T23:15:44Z</dcterms:modified>
</cp:coreProperties>
</file>