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19"/>
    <a:srgbClr val="116EF7"/>
    <a:srgbClr val="D10A05"/>
    <a:srgbClr val="F1B13D"/>
    <a:srgbClr val="0F9D31"/>
    <a:srgbClr val="214AF7"/>
    <a:srgbClr val="6528FC"/>
    <a:srgbClr val="1015F6"/>
    <a:srgbClr val="A54C03"/>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58" autoAdjust="0"/>
    <p:restoredTop sz="99882" autoAdjust="0"/>
  </p:normalViewPr>
  <p:slideViewPr>
    <p:cSldViewPr snapToGrid="0" snapToObjects="1" showGuides="1">
      <p:cViewPr>
        <p:scale>
          <a:sx n="25" d="100"/>
          <a:sy n="25" d="100"/>
        </p:scale>
        <p:origin x="-1242" y="7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3533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3" name="Footer Placeholder 2"/>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3515332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6" name="Footer Placeholder 5"/>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267447191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6" name="Footer Placeholder 5"/>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3781829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8597041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8949996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3906859" y="17032206"/>
            <a:ext cx="1356969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24549219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199481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42404694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6" name="Footer Placeholder 5"/>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41866523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8" name="Footer Placeholder 7"/>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4292418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193925" y="30510163"/>
            <a:ext cx="10242550" cy="1752600"/>
          </a:xfrm>
          <a:prstGeom prst="rect">
            <a:avLst/>
          </a:prstGeom>
        </p:spPr>
        <p:txBody>
          <a:bodyPr/>
          <a:lstStyle/>
          <a:p>
            <a:fld id="{A9C947A3-074F-400A-AB5F-D250DE7F8BA1}" type="datetimeFigureOut">
              <a:rPr lang="en-US" smtClean="0"/>
              <a:t>4/27/2015</a:t>
            </a:fld>
            <a:endParaRPr lang="en-US"/>
          </a:p>
        </p:txBody>
      </p:sp>
      <p:sp>
        <p:nvSpPr>
          <p:cNvPr id="4" name="Footer Placeholder 3"/>
          <p:cNvSpPr>
            <a:spLocks noGrp="1"/>
          </p:cNvSpPr>
          <p:nvPr>
            <p:ph type="ftr" sz="quarter" idx="11"/>
          </p:nvPr>
        </p:nvSpPr>
        <p:spPr>
          <a:xfrm>
            <a:off x="14995525" y="30510163"/>
            <a:ext cx="1390015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1454725" y="30510163"/>
            <a:ext cx="10242550" cy="1752600"/>
          </a:xfrm>
          <a:prstGeom prst="rect">
            <a:avLst/>
          </a:prstGeom>
        </p:spPr>
        <p:txBody>
          <a:bodyPr/>
          <a:lstStyle/>
          <a:p>
            <a:fld id="{9AA3D568-3E8A-43AA-8DE4-4634E0B3AACF}" type="slidenum">
              <a:rPr lang="en-US" smtClean="0"/>
              <a:t>‹#›</a:t>
            </a:fld>
            <a:endParaRPr lang="en-US"/>
          </a:p>
        </p:txBody>
      </p:sp>
    </p:spTree>
    <p:extLst>
      <p:ext uri="{BB962C8B-B14F-4D97-AF65-F5344CB8AC3E}">
        <p14:creationId xmlns:p14="http://schemas.microsoft.com/office/powerpoint/2010/main" val="35203372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A54C03">
                <a:alpha val="56078"/>
              </a:srgbClr>
            </a:gs>
            <a:gs pos="34000">
              <a:schemeClr val="bg1"/>
            </a:gs>
            <a:gs pos="100000">
              <a:schemeClr val="accent4">
                <a:lumMod val="75000"/>
                <a:alpha val="15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2012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A54C03">
                <a:alpha val="56078"/>
              </a:srgbClr>
            </a:gs>
            <a:gs pos="34000">
              <a:schemeClr val="bg1"/>
            </a:gs>
            <a:gs pos="100000">
              <a:schemeClr val="accent4">
                <a:lumMod val="75000"/>
                <a:alpha val="15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3946601" y="-77485"/>
            <a:ext cx="13577436"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3946601" y="17054234"/>
            <a:ext cx="13534339"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2012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3686139" y="31638625"/>
            <a:ext cx="13200441"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3892846" y="20466669"/>
            <a:ext cx="13534339"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A54C03">
                <a:alpha val="56078"/>
              </a:srgbClr>
            </a:gs>
            <a:gs pos="34000">
              <a:schemeClr val="bg1"/>
            </a:gs>
            <a:gs pos="100000">
              <a:schemeClr val="accent4">
                <a:lumMod val="75000"/>
                <a:alpha val="15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2012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04041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54C03">
                <a:alpha val="30000"/>
              </a:srgbClr>
            </a:gs>
            <a:gs pos="34000">
              <a:schemeClr val="bg1">
                <a:alpha val="44000"/>
              </a:schemeClr>
            </a:gs>
            <a:gs pos="100000">
              <a:schemeClr val="accent3">
                <a:lumMod val="50000"/>
                <a:alpha val="8000"/>
              </a:schemeClr>
            </a:gs>
          </a:gsLst>
          <a:lin ang="162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5395" y="14237463"/>
            <a:ext cx="10058400" cy="4697443"/>
          </a:xfrm>
          <a:prstGeom prst="rect">
            <a:avLst/>
          </a:prstGeom>
        </p:spPr>
      </p:pic>
      <p:sp>
        <p:nvSpPr>
          <p:cNvPr id="29" name="Rectangle 28"/>
          <p:cNvSpPr/>
          <p:nvPr/>
        </p:nvSpPr>
        <p:spPr>
          <a:xfrm>
            <a:off x="20726399" y="3299897"/>
            <a:ext cx="6896101" cy="4284662"/>
          </a:xfrm>
          <a:prstGeom prst="rect">
            <a:avLst/>
          </a:prstGeom>
          <a:solidFill>
            <a:srgbClr val="116EF7">
              <a:alpha val="45000"/>
            </a:srgbClr>
          </a:solidFill>
          <a:ln>
            <a:solidFill>
              <a:schemeClr val="accent1">
                <a:shade val="50000"/>
              </a:schemeClr>
            </a:solidFill>
          </a:ln>
          <a:effectLst>
            <a:glow rad="977900">
              <a:schemeClr val="tx2">
                <a:lumMod val="40000"/>
                <a:lumOff val="60000"/>
                <a:alpha val="40000"/>
              </a:schemeClr>
            </a:glow>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266777" y="12758251"/>
            <a:ext cx="14382923" cy="8730149"/>
          </a:xfrm>
          <a:prstGeom prst="rect">
            <a:avLst/>
          </a:prstGeom>
          <a:solidFill>
            <a:srgbClr val="116EF7">
              <a:alpha val="45000"/>
            </a:srgbClr>
          </a:solidFill>
          <a:ln>
            <a:solidFill>
              <a:schemeClr val="accent1">
                <a:shade val="50000"/>
              </a:schemeClr>
            </a:solidFill>
          </a:ln>
          <a:effectLst>
            <a:glow rad="977900">
              <a:schemeClr val="tx2">
                <a:lumMod val="40000"/>
                <a:lumOff val="60000"/>
                <a:alpha val="40000"/>
              </a:schemeClr>
            </a:glow>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425610" y="3662557"/>
            <a:ext cx="19995990" cy="9103937"/>
          </a:xfrm>
          <a:prstGeom prst="rect">
            <a:avLst/>
          </a:prstGeom>
          <a:solidFill>
            <a:srgbClr val="116EF7">
              <a:alpha val="45000"/>
            </a:srgbClr>
          </a:solidFill>
          <a:ln>
            <a:solidFill>
              <a:schemeClr val="accent1">
                <a:shade val="50000"/>
              </a:schemeClr>
            </a:solidFill>
          </a:ln>
          <a:effectLst>
            <a:glow rad="977900">
              <a:schemeClr val="tx2">
                <a:lumMod val="40000"/>
                <a:lumOff val="60000"/>
                <a:alpha val="40000"/>
              </a:schemeClr>
            </a:glow>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098" y="4697538"/>
            <a:ext cx="17865823" cy="6922782"/>
          </a:xfrm>
          <a:prstGeom prst="rect">
            <a:avLst/>
          </a:prstGeom>
          <a:effectLst/>
          <a:scene3d>
            <a:camera prst="orthographicFront"/>
            <a:lightRig rig="threePt" dir="t"/>
          </a:scene3d>
          <a:sp3d>
            <a:bevelT w="254000"/>
          </a:sp3d>
        </p:spPr>
      </p:pic>
      <p:sp>
        <p:nvSpPr>
          <p:cNvPr id="69" name="Title 68"/>
          <p:cNvSpPr>
            <a:spLocks noGrp="1"/>
          </p:cNvSpPr>
          <p:nvPr>
            <p:ph type="ctrTitle" idx="4294967295"/>
          </p:nvPr>
        </p:nvSpPr>
        <p:spPr>
          <a:xfrm>
            <a:off x="0" y="625475"/>
            <a:ext cx="43891200" cy="3489325"/>
          </a:xfrm>
          <a:prstGeom prst="rect">
            <a:avLst/>
          </a:prstGeom>
        </p:spPr>
        <p:txBody>
          <a:bodyPr/>
          <a:lstStyle/>
          <a:p>
            <a:r>
              <a:rPr lang="en-US" sz="9600" b="1" dirty="0" smtClean="0"/>
              <a:t>Compact Integrated Processor</a:t>
            </a:r>
            <a:r>
              <a:rPr lang="en-US" sz="9600" dirty="0" smtClean="0"/>
              <a:t/>
            </a:r>
            <a:br>
              <a:rPr lang="en-US" sz="9600" dirty="0" smtClean="0"/>
            </a:br>
            <a:r>
              <a:rPr lang="en-US" sz="4800" dirty="0" smtClean="0"/>
              <a:t>Custom CMOS CPU with Integrated Memory</a:t>
            </a:r>
            <a:endParaRPr lang="en-US" sz="9600" dirty="0"/>
          </a:p>
        </p:txBody>
      </p:sp>
      <p:cxnSp>
        <p:nvCxnSpPr>
          <p:cNvPr id="116" name="Straight Arrow Connector 115"/>
          <p:cNvCxnSpPr/>
          <p:nvPr/>
        </p:nvCxnSpPr>
        <p:spPr>
          <a:xfrm flipH="1" flipV="1">
            <a:off x="12398845" y="14630400"/>
            <a:ext cx="7029077" cy="1219201"/>
          </a:xfrm>
          <a:prstGeom prst="straightConnector1">
            <a:avLst/>
          </a:prstGeom>
          <a:ln w="127000" cap="rnd" cmpd="sng">
            <a:solidFill>
              <a:srgbClr val="F1B13D"/>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21245102" y="16381412"/>
            <a:ext cx="10659293" cy="7316788"/>
          </a:xfrm>
          <a:prstGeom prst="straightConnector1">
            <a:avLst/>
          </a:prstGeom>
          <a:ln w="127000" cap="rnd" cmpd="sng">
            <a:solidFill>
              <a:srgbClr val="116EF7"/>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flipV="1">
            <a:off x="16992600" y="5143501"/>
            <a:ext cx="5372100" cy="10706099"/>
          </a:xfrm>
          <a:prstGeom prst="straightConnector1">
            <a:avLst/>
          </a:prstGeom>
          <a:ln w="127000" cap="rnd" cmpd="sng">
            <a:solidFill>
              <a:srgbClr val="D10A05"/>
            </a:solidFill>
            <a:tailEnd type="oval" w="lg" len="lg"/>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2666999" y="13484225"/>
            <a:ext cx="13246349" cy="7394575"/>
          </a:xfrm>
          <a:prstGeom prst="rect">
            <a:avLst/>
          </a:prstGeom>
        </p:spPr>
        <p:txBody>
          <a:bodyPr wrap="square">
            <a:spAutoFit/>
          </a:bodyPr>
          <a:lstStyle/>
          <a:p>
            <a:pPr algn="ctr"/>
            <a:r>
              <a:rPr lang="en-US" sz="8000" dirty="0" smtClean="0"/>
              <a:t>Market Viability</a:t>
            </a:r>
          </a:p>
          <a:p>
            <a:endParaRPr lang="en-US" sz="1400" dirty="0"/>
          </a:p>
          <a:p>
            <a:r>
              <a:rPr lang="en-US" sz="4800" dirty="0" smtClean="0"/>
              <a:t>     Built on only 4.5mm</a:t>
            </a:r>
            <a:r>
              <a:rPr lang="en-US" sz="4800" baseline="30000" dirty="0" smtClean="0"/>
              <a:t>2</a:t>
            </a:r>
            <a:r>
              <a:rPr lang="en-US" sz="4800" dirty="0" smtClean="0"/>
              <a:t> of silicon, this chip is able to operate in extremely small form factors and embedded systems. The 512 bytes of onboard memory is an unusual feature for a chip this small. The ideal target market would be simple embedded applications requiring only basic integer operations. Because of the older technology used in this chip mass production would be very economical.</a:t>
            </a:r>
            <a:endParaRPr lang="en-US" sz="4800" dirty="0"/>
          </a:p>
        </p:txBody>
      </p:sp>
      <p:sp>
        <p:nvSpPr>
          <p:cNvPr id="121" name="Rectangle 120"/>
          <p:cNvSpPr/>
          <p:nvPr/>
        </p:nvSpPr>
        <p:spPr>
          <a:xfrm>
            <a:off x="425611" y="22704433"/>
            <a:ext cx="15487738" cy="8499467"/>
          </a:xfrm>
          <a:prstGeom prst="rect">
            <a:avLst/>
          </a:prstGeom>
          <a:solidFill>
            <a:srgbClr val="116EF7">
              <a:alpha val="45000"/>
            </a:srgbClr>
          </a:solidFill>
          <a:ln>
            <a:solidFill>
              <a:schemeClr val="accent1">
                <a:shade val="50000"/>
              </a:schemeClr>
            </a:solidFill>
          </a:ln>
          <a:effectLst>
            <a:glow rad="977900">
              <a:schemeClr val="tx2">
                <a:lumMod val="40000"/>
                <a:lumOff val="60000"/>
                <a:alpha val="40000"/>
              </a:schemeClr>
            </a:glow>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4174449" y="21945600"/>
            <a:ext cx="18383252" cy="10248900"/>
          </a:xfrm>
          <a:prstGeom prst="rect">
            <a:avLst/>
          </a:prstGeom>
          <a:solidFill>
            <a:srgbClr val="116EF7">
              <a:alpha val="45000"/>
            </a:srgbClr>
          </a:solidFill>
          <a:ln>
            <a:solidFill>
              <a:schemeClr val="accent1">
                <a:shade val="50000"/>
              </a:schemeClr>
            </a:solidFill>
          </a:ln>
          <a:effectLst>
            <a:glow rad="977900">
              <a:schemeClr val="tx2">
                <a:lumMod val="40000"/>
                <a:lumOff val="60000"/>
                <a:alpha val="40000"/>
              </a:schemeClr>
            </a:glow>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27965400" y="2895420"/>
            <a:ext cx="15201900" cy="9151899"/>
          </a:xfrm>
          <a:prstGeom prst="rect">
            <a:avLst/>
          </a:prstGeom>
          <a:solidFill>
            <a:srgbClr val="116EF7">
              <a:alpha val="45000"/>
            </a:srgbClr>
          </a:solidFill>
          <a:ln>
            <a:solidFill>
              <a:schemeClr val="accent1">
                <a:shade val="50000"/>
              </a:schemeClr>
            </a:solidFill>
          </a:ln>
          <a:effectLst>
            <a:glow rad="977900">
              <a:schemeClr val="tx2">
                <a:lumMod val="40000"/>
                <a:lumOff val="60000"/>
                <a:alpha val="40000"/>
              </a:schemeClr>
            </a:glow>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4498300" y="22229762"/>
            <a:ext cx="17602202" cy="9664184"/>
          </a:xfrm>
          <a:prstGeom prst="rect">
            <a:avLst/>
          </a:prstGeom>
        </p:spPr>
        <p:txBody>
          <a:bodyPr wrap="square">
            <a:spAutoFit/>
          </a:bodyPr>
          <a:lstStyle/>
          <a:p>
            <a:pPr algn="ctr"/>
            <a:r>
              <a:rPr lang="en-US" sz="8000" dirty="0" smtClean="0"/>
              <a:t>Specifications and Performance</a:t>
            </a:r>
          </a:p>
          <a:p>
            <a:endParaRPr lang="en-US" sz="1400" dirty="0"/>
          </a:p>
          <a:p>
            <a:r>
              <a:rPr lang="en-US" sz="4800" dirty="0" smtClean="0"/>
              <a:t>     This CPU is an 8-bit microprocessor based on the MIPS </a:t>
            </a:r>
            <a:r>
              <a:rPr lang="en-US" sz="4800" dirty="0" smtClean="0"/>
              <a:t>architecture. The </a:t>
            </a:r>
            <a:r>
              <a:rPr lang="en-US" sz="4800" dirty="0" smtClean="0"/>
              <a:t>instruction set includes </a:t>
            </a:r>
            <a:r>
              <a:rPr lang="en-US" sz="4800" dirty="0" smtClean="0"/>
              <a:t>most integer instructions excluding multiplication and division</a:t>
            </a:r>
            <a:r>
              <a:rPr lang="en-US" sz="4800" dirty="0" smtClean="0"/>
              <a:t>. </a:t>
            </a:r>
            <a:r>
              <a:rPr lang="en-US" sz="4800" dirty="0" smtClean="0"/>
              <a:t>Arithmetic and logic instructions (excluding shift and rotate) execute in five clock cycles. Control instructions execute in four clock cycles. </a:t>
            </a:r>
            <a:r>
              <a:rPr lang="en-US" sz="4800" dirty="0" smtClean="0"/>
              <a:t>At </a:t>
            </a:r>
            <a:r>
              <a:rPr lang="en-US" sz="4800" dirty="0" smtClean="0"/>
              <a:t>a clock speed of 7kHz </a:t>
            </a:r>
            <a:r>
              <a:rPr lang="en-US" sz="4800" dirty="0" smtClean="0"/>
              <a:t>and with </a:t>
            </a:r>
            <a:r>
              <a:rPr lang="en-US" sz="4800" dirty="0" smtClean="0"/>
              <a:t>five clock cycles per instruction our </a:t>
            </a:r>
            <a:r>
              <a:rPr lang="en-US" sz="4800" dirty="0" smtClean="0"/>
              <a:t>chip will execute about </a:t>
            </a:r>
            <a:r>
              <a:rPr lang="en-US" sz="4800" dirty="0" smtClean="0"/>
              <a:t>1,400 instructions per second</a:t>
            </a:r>
            <a:r>
              <a:rPr lang="en-US" sz="4800" dirty="0" smtClean="0"/>
              <a:t>.</a:t>
            </a:r>
          </a:p>
          <a:p>
            <a:endParaRPr lang="en-US" sz="4800" dirty="0"/>
          </a:p>
          <a:p>
            <a:r>
              <a:rPr lang="en-US" sz="4800" dirty="0"/>
              <a:t> </a:t>
            </a:r>
            <a:r>
              <a:rPr lang="en-US" sz="4800" dirty="0" smtClean="0"/>
              <a:t>    A special feature of our design is an integrated memory loader circuit that facilitates loading the SRAM. Programs can be loaded in under a second.</a:t>
            </a:r>
            <a:endParaRPr lang="en-US" sz="4800" dirty="0"/>
          </a:p>
        </p:txBody>
      </p:sp>
      <p:cxnSp>
        <p:nvCxnSpPr>
          <p:cNvPr id="115" name="Straight Arrow Connector 114"/>
          <p:cNvCxnSpPr/>
          <p:nvPr/>
        </p:nvCxnSpPr>
        <p:spPr>
          <a:xfrm flipH="1">
            <a:off x="11620500" y="16686212"/>
            <a:ext cx="8058150" cy="8840788"/>
          </a:xfrm>
          <a:prstGeom prst="straightConnector1">
            <a:avLst/>
          </a:prstGeom>
          <a:ln w="127000" cap="rnd" cmpd="sng">
            <a:solidFill>
              <a:srgbClr val="0F9D3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23469600" y="10236754"/>
            <a:ext cx="8001000" cy="6144658"/>
          </a:xfrm>
          <a:prstGeom prst="straightConnector1">
            <a:avLst/>
          </a:prstGeom>
          <a:ln w="127000" cap="rnd" cmpd="sng">
            <a:solidFill>
              <a:srgbClr val="6528FC"/>
            </a:solidFill>
            <a:tailEnd type="oval" w="lg" len="lg"/>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45102" y="3926263"/>
            <a:ext cx="5858693" cy="2981741"/>
          </a:xfrm>
          <a:prstGeom prst="rect">
            <a:avLst/>
          </a:prstGeom>
        </p:spPr>
      </p:pic>
      <p:sp>
        <p:nvSpPr>
          <p:cNvPr id="3" name="TextBox 2"/>
          <p:cNvSpPr txBox="1"/>
          <p:nvPr/>
        </p:nvSpPr>
        <p:spPr>
          <a:xfrm>
            <a:off x="20809414" y="7728375"/>
            <a:ext cx="6103880" cy="5016758"/>
          </a:xfrm>
          <a:prstGeom prst="rect">
            <a:avLst/>
          </a:prstGeom>
          <a:noFill/>
        </p:spPr>
        <p:txBody>
          <a:bodyPr wrap="square" rtlCol="0">
            <a:spAutoFit/>
          </a:bodyPr>
          <a:lstStyle/>
          <a:p>
            <a:pPr algn="ctr"/>
            <a:r>
              <a:rPr lang="en-US" sz="7200" dirty="0" smtClean="0"/>
              <a:t>Developed by:</a:t>
            </a:r>
          </a:p>
          <a:p>
            <a:pPr algn="ctr"/>
            <a:endParaRPr lang="en-US" sz="3200" dirty="0" smtClean="0"/>
          </a:p>
          <a:p>
            <a:pPr algn="ctr"/>
            <a:r>
              <a:rPr lang="en-US" sz="7200" dirty="0" smtClean="0"/>
              <a:t>Jared Hayes</a:t>
            </a:r>
          </a:p>
          <a:p>
            <a:pPr algn="ctr"/>
            <a:r>
              <a:rPr lang="en-US" sz="7200" dirty="0" smtClean="0"/>
              <a:t>Nick Repetti</a:t>
            </a:r>
          </a:p>
          <a:p>
            <a:pPr algn="ctr"/>
            <a:r>
              <a:rPr lang="en-US" sz="7200" dirty="0" smtClean="0"/>
              <a:t>Jason </a:t>
            </a:r>
            <a:r>
              <a:rPr lang="en-US" sz="7200" dirty="0" smtClean="0"/>
              <a:t>Silic</a:t>
            </a:r>
            <a:endParaRPr lang="en-US" sz="720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16596" y="20188357"/>
            <a:ext cx="14058152" cy="7993303"/>
          </a:xfrm>
          <a:prstGeom prst="rect">
            <a:avLst/>
          </a:prstGeom>
        </p:spPr>
      </p:pic>
      <p:sp>
        <p:nvSpPr>
          <p:cNvPr id="130" name="Rectangle 129"/>
          <p:cNvSpPr/>
          <p:nvPr/>
        </p:nvSpPr>
        <p:spPr>
          <a:xfrm>
            <a:off x="990600" y="22704433"/>
            <a:ext cx="14922749" cy="8186857"/>
          </a:xfrm>
          <a:prstGeom prst="rect">
            <a:avLst/>
          </a:prstGeom>
        </p:spPr>
        <p:txBody>
          <a:bodyPr wrap="square">
            <a:spAutoFit/>
          </a:bodyPr>
          <a:lstStyle/>
          <a:p>
            <a:pPr algn="ctr"/>
            <a:r>
              <a:rPr lang="en-US" sz="8000" dirty="0" smtClean="0"/>
              <a:t>On-Die Memory</a:t>
            </a:r>
          </a:p>
          <a:p>
            <a:endParaRPr lang="en-US" sz="1400" dirty="0"/>
          </a:p>
          <a:p>
            <a:r>
              <a:rPr lang="en-US" sz="4800" dirty="0" smtClean="0"/>
              <a:t>     The built-in SRAM contains program instructions and data</a:t>
            </a:r>
            <a:r>
              <a:rPr lang="en-US" sz="4800" dirty="0" smtClean="0"/>
              <a:t>. This type of memory will lose the stored data when power is lost but is very simple to fabricate with standard transistors. Our design, </a:t>
            </a:r>
            <a:r>
              <a:rPr lang="en-US" sz="4800" dirty="0" smtClean="0"/>
              <a:t>known as the Von Neumann architecture, can be combined with the flexible control instructions to implement subroutines. A generous scratch space with eight registers minimizes memory access </a:t>
            </a:r>
            <a:r>
              <a:rPr lang="en-US" sz="4800" dirty="0" smtClean="0"/>
              <a:t>requirements, leading to more compact and memory-efficient programs.</a:t>
            </a:r>
            <a:endParaRPr lang="en-US" sz="4800" dirty="0"/>
          </a:p>
        </p:txBody>
      </p:sp>
      <p:sp>
        <p:nvSpPr>
          <p:cNvPr id="132" name="Rectangle 131"/>
          <p:cNvSpPr/>
          <p:nvPr/>
        </p:nvSpPr>
        <p:spPr>
          <a:xfrm>
            <a:off x="28619521" y="3373696"/>
            <a:ext cx="13938180" cy="8186857"/>
          </a:xfrm>
          <a:prstGeom prst="rect">
            <a:avLst/>
          </a:prstGeom>
        </p:spPr>
        <p:txBody>
          <a:bodyPr wrap="square">
            <a:spAutoFit/>
          </a:bodyPr>
          <a:lstStyle/>
          <a:p>
            <a:pPr algn="ctr"/>
            <a:r>
              <a:rPr lang="en-US" sz="8000" dirty="0" smtClean="0"/>
              <a:t>Testing and Demonstration</a:t>
            </a:r>
          </a:p>
          <a:p>
            <a:endParaRPr lang="en-US" sz="1400" dirty="0"/>
          </a:p>
          <a:p>
            <a:r>
              <a:rPr lang="en-US" sz="4800" dirty="0" smtClean="0"/>
              <a:t>     To show the multifunction capabilities of this chip, a </a:t>
            </a:r>
            <a:r>
              <a:rPr lang="en-US" sz="4800" dirty="0" smtClean="0"/>
              <a:t>circuit board</a:t>
            </a:r>
            <a:r>
              <a:rPr lang="en-US" sz="4800" dirty="0" smtClean="0"/>
              <a:t> </a:t>
            </a:r>
            <a:r>
              <a:rPr lang="en-US" sz="4800" dirty="0" smtClean="0"/>
              <a:t>with appropriate output </a:t>
            </a:r>
            <a:r>
              <a:rPr lang="en-US" sz="4800" dirty="0" smtClean="0"/>
              <a:t>capabilities </a:t>
            </a:r>
            <a:r>
              <a:rPr lang="en-US" sz="4800" dirty="0" smtClean="0"/>
              <a:t>was constructed. </a:t>
            </a:r>
            <a:r>
              <a:rPr lang="en-US" sz="4800" dirty="0" smtClean="0"/>
              <a:t>A collection of </a:t>
            </a:r>
            <a:r>
              <a:rPr lang="en-US" sz="4800" dirty="0" smtClean="0"/>
              <a:t>eight LEDs are connected through driver transistors to the eight-bit output of the chip. Eight input buttons provide interaction with the user and a tunable clock generator has a frequency range from about 600Hz to 7kHz. A programming port is also integrated into the design, allowing easy in-system loading of programs into the memory.</a:t>
            </a:r>
            <a:endParaRPr lang="en-US" sz="48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25778" y="12047319"/>
            <a:ext cx="14141522" cy="10606140"/>
          </a:xfrm>
          <a:prstGeom prst="rect">
            <a:avLst/>
          </a:prstGeom>
        </p:spPr>
      </p:pic>
      <p:sp>
        <p:nvSpPr>
          <p:cNvPr id="93" name="TextBox 92"/>
          <p:cNvSpPr txBox="1"/>
          <p:nvPr/>
        </p:nvSpPr>
        <p:spPr>
          <a:xfrm>
            <a:off x="1562099" y="4764582"/>
            <a:ext cx="17865822" cy="6709529"/>
          </a:xfrm>
          <a:prstGeom prst="rect">
            <a:avLst/>
          </a:prstGeom>
          <a:noFill/>
        </p:spPr>
        <p:txBody>
          <a:bodyPr wrap="square" rtlCol="0">
            <a:spAutoFit/>
          </a:bodyPr>
          <a:lstStyle/>
          <a:p>
            <a:pPr algn="ctr"/>
            <a:r>
              <a:rPr lang="en-US" sz="8000" dirty="0" smtClean="0">
                <a:solidFill>
                  <a:srgbClr val="FFC819"/>
                </a:solidFill>
              </a:rPr>
              <a:t>Design and Fabrication</a:t>
            </a:r>
          </a:p>
          <a:p>
            <a:endParaRPr lang="en-US" sz="1400" dirty="0">
              <a:solidFill>
                <a:srgbClr val="FFC819"/>
              </a:solidFill>
            </a:endParaRPr>
          </a:p>
          <a:p>
            <a:r>
              <a:rPr lang="en-US" sz="4800" dirty="0">
                <a:solidFill>
                  <a:srgbClr val="FFC819"/>
                </a:solidFill>
              </a:rPr>
              <a:t> </a:t>
            </a:r>
            <a:r>
              <a:rPr lang="en-US" sz="4800" dirty="0" smtClean="0">
                <a:solidFill>
                  <a:srgbClr val="FFC819"/>
                </a:solidFill>
              </a:rPr>
              <a:t>    This processor was designed using Cadence Design Systems’ “Virtuoso” layout tool. All design work, including both SRAM and logic, was done manually. The chip was fabricated through the MOSIS service using ON Semiconductor’s C5N process. Minimum gate length is approximately 500nm. Prominent functional blocks include the control unit’s combinational logic with approximately 150 logic gates. There are about 35,000 transistors total, with most being used for the SRAM.</a:t>
            </a: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1715</TotalTime>
  <Words>433</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36x48-Template-V2b</vt:lpstr>
      <vt:lpstr>1_Classic 3 Columns</vt:lpstr>
      <vt:lpstr>Classic - Wide Center</vt:lpstr>
      <vt:lpstr>Custom Design</vt:lpstr>
      <vt:lpstr>Compact Integrated Processor Custom CMOS CPU with Integrated Memory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OIT</cp:lastModifiedBy>
  <cp:revision>69</cp:revision>
  <dcterms:created xsi:type="dcterms:W3CDTF">2012-02-03T19:11:35Z</dcterms:created>
  <dcterms:modified xsi:type="dcterms:W3CDTF">2015-04-28T00:07:38Z</dcterms:modified>
</cp:coreProperties>
</file>