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Time Overview:  SRAM: 1 min,  CU: 2 min,  ALU: 1 min,  RF: 1 min</a:t>
            </a:r>
          </a:p>
          <a:p>
            <a:pPr lvl="0">
              <a:spcBef>
                <a:spcPts val="0"/>
              </a:spcBef>
              <a:buNone/>
            </a:pPr>
            <a:r>
              <a:rPr lang="en"/>
              <a:t>			Intro: 1 min,  Conclusion: 1 min,    Simulation: 3 mins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NICK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NICK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NICK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NICK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JARED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JARED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NICK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JARED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JARED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JARED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JARED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NICK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JASON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474"/>
          </a:xfrm>
          <a:prstGeom prst="rect">
            <a:avLst/>
          </a:prstGeom>
          <a:noFill/>
          <a:ln>
            <a:noFill/>
          </a:ln>
        </p:spPr>
        <p:txBody>
          <a:bodyPr anchorCtr="0" anchor="b" bIns="91425" lIns="91425" rIns="91425"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693"/>
          </a:xfrm>
          <a:prstGeom prst="rect">
            <a:avLst/>
          </a:prstGeom>
          <a:noFill/>
          <a:ln>
            <a:noFill/>
          </a:ln>
        </p:spPr>
        <p:txBody>
          <a:bodyPr anchorCtr="0" anchor="t" bIns="91425" lIns="91425" rIns="91425"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9.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7.png"/><Relationship Id="rId5"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p:nvPr/>
        </p:nvSpPr>
        <p:spPr>
          <a:xfrm>
            <a:off x="2705" y="2567369"/>
            <a:ext cx="1796700" cy="3763200"/>
          </a:xfrm>
          <a:prstGeom prst="rect">
            <a:avLst/>
          </a:prstGeom>
          <a:solidFill>
            <a:srgbClr val="76A5AF"/>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1805236" y="2567369"/>
            <a:ext cx="7350299" cy="3763200"/>
          </a:xfrm>
          <a:prstGeom prst="rect">
            <a:avLst/>
          </a:prstGeom>
          <a:solidFill>
            <a:srgbClr val="45818E"/>
          </a:solidFill>
          <a:ln>
            <a:noFill/>
          </a:ln>
        </p:spPr>
        <p:txBody>
          <a:bodyPr anchorCtr="0" anchor="ctr" bIns="91425" lIns="91425" rIns="91425" tIns="91425">
            <a:noAutofit/>
          </a:bodyPr>
          <a:lstStyle/>
          <a:p>
            <a:pPr lvl="0">
              <a:spcBef>
                <a:spcPts val="0"/>
              </a:spcBef>
              <a:buNone/>
            </a:pPr>
            <a:r>
              <a:t/>
            </a:r>
            <a:endParaRPr/>
          </a:p>
        </p:txBody>
      </p:sp>
      <p:sp>
        <p:nvSpPr>
          <p:cNvPr id="29" name="Shape 29"/>
          <p:cNvSpPr txBox="1"/>
          <p:nvPr>
            <p:ph type="ctrTitle"/>
          </p:nvPr>
        </p:nvSpPr>
        <p:spPr>
          <a:xfrm>
            <a:off x="0" y="4826300"/>
            <a:ext cx="8924400" cy="1546500"/>
          </a:xfrm>
          <a:prstGeom prst="rect">
            <a:avLst/>
          </a:prstGeom>
        </p:spPr>
        <p:txBody>
          <a:bodyPr anchorCtr="0" anchor="b" bIns="91425" lIns="91425" rIns="91425" tIns="91425">
            <a:noAutofit/>
          </a:bodyPr>
          <a:lstStyle/>
          <a:p>
            <a:pPr lvl="0" rtl="0" algn="r">
              <a:spcBef>
                <a:spcPts val="0"/>
              </a:spcBef>
              <a:buNone/>
            </a:pPr>
            <a:r>
              <a:rPr lang="en" sz="2400">
                <a:solidFill>
                  <a:srgbClr val="FFFFFF"/>
                </a:solidFill>
              </a:rPr>
              <a:t>EE497 - Senior Design</a:t>
            </a:r>
          </a:p>
          <a:p>
            <a:pPr lvl="0" rtl="0" algn="r">
              <a:spcBef>
                <a:spcPts val="0"/>
              </a:spcBef>
              <a:buNone/>
            </a:pPr>
            <a:r>
              <a:rPr b="0" lang="en" sz="2400">
                <a:solidFill>
                  <a:srgbClr val="FFFFFF"/>
                </a:solidFill>
              </a:rPr>
              <a:t>Faculty Mentor: Dr. Baker</a:t>
            </a:r>
          </a:p>
          <a:p>
            <a:pPr lvl="0" rtl="0" algn="r">
              <a:spcBef>
                <a:spcPts val="0"/>
              </a:spcBef>
              <a:buNone/>
            </a:pPr>
            <a:r>
              <a:t/>
            </a:r>
            <a:endParaRPr b="0" sz="3000">
              <a:solidFill>
                <a:srgbClr val="FFFFFF"/>
              </a:solidFill>
            </a:endParaRPr>
          </a:p>
          <a:p>
            <a:pPr lvl="0" rtl="0" algn="r">
              <a:spcBef>
                <a:spcPts val="0"/>
              </a:spcBef>
              <a:buNone/>
            </a:pPr>
            <a:r>
              <a:rPr b="0" lang="en" sz="3000">
                <a:solidFill>
                  <a:srgbClr val="FFFFFF"/>
                </a:solidFill>
              </a:rPr>
              <a:t>12/12/2014</a:t>
            </a:r>
          </a:p>
        </p:txBody>
      </p:sp>
      <p:sp>
        <p:nvSpPr>
          <p:cNvPr id="30" name="Shape 30"/>
          <p:cNvSpPr txBox="1"/>
          <p:nvPr/>
        </p:nvSpPr>
        <p:spPr>
          <a:xfrm>
            <a:off x="87900" y="6215425"/>
            <a:ext cx="8968199" cy="583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134F5C"/>
                </a:solidFill>
                <a:latin typeface="Times New Roman"/>
                <a:ea typeface="Times New Roman"/>
                <a:cs typeface="Times New Roman"/>
                <a:sym typeface="Times New Roman"/>
              </a:rPr>
              <a:t>Jared Hayes, Nick Repetti, Jason Silic</a:t>
            </a:r>
          </a:p>
        </p:txBody>
      </p:sp>
      <p:sp>
        <p:nvSpPr>
          <p:cNvPr id="31" name="Shape 31"/>
          <p:cNvSpPr txBox="1"/>
          <p:nvPr/>
        </p:nvSpPr>
        <p:spPr>
          <a:xfrm>
            <a:off x="170000" y="1459525"/>
            <a:ext cx="9435300" cy="1277700"/>
          </a:xfrm>
          <a:prstGeom prst="rect">
            <a:avLst/>
          </a:prstGeom>
          <a:noFill/>
          <a:ln>
            <a:noFill/>
          </a:ln>
        </p:spPr>
        <p:txBody>
          <a:bodyPr anchorCtr="0" anchor="t" bIns="91425" lIns="91425" rIns="91425" tIns="91425">
            <a:noAutofit/>
          </a:bodyPr>
          <a:lstStyle/>
          <a:p>
            <a:pPr lvl="0">
              <a:spcBef>
                <a:spcPts val="0"/>
              </a:spcBef>
              <a:buNone/>
            </a:pPr>
            <a:r>
              <a:rPr lang="en" sz="5800">
                <a:solidFill>
                  <a:srgbClr val="45818E"/>
                </a:solidFill>
              </a:rPr>
              <a:t>8-bit MIPS Microprocessor</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p:nvPr/>
        </p:nvSpPr>
        <p:spPr>
          <a:xfrm>
            <a:off x="2705" y="128956"/>
            <a:ext cx="1796700" cy="656399"/>
          </a:xfrm>
          <a:prstGeom prst="rect">
            <a:avLst/>
          </a:prstGeom>
          <a:solidFill>
            <a:srgbClr val="8E7CC3"/>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1805236" y="128956"/>
            <a:ext cx="7350299" cy="656399"/>
          </a:xfrm>
          <a:prstGeom prst="rect">
            <a:avLst/>
          </a:prstGeom>
          <a:solidFill>
            <a:srgbClr val="674EA7"/>
          </a:solidFill>
          <a:ln>
            <a:noFill/>
          </a:ln>
        </p:spPr>
        <p:txBody>
          <a:bodyPr anchorCtr="0" anchor="ctr" bIns="91425" lIns="91425" rIns="91425" tIns="91425">
            <a:noAutofit/>
          </a:bodyPr>
          <a:lstStyle/>
          <a:p>
            <a:pPr lvl="0" rtl="0">
              <a:spcBef>
                <a:spcPts val="0"/>
              </a:spcBef>
              <a:buNone/>
            </a:pPr>
            <a:r>
              <a:t/>
            </a:r>
            <a:endParaRPr/>
          </a:p>
        </p:txBody>
      </p:sp>
      <p:sp>
        <p:nvSpPr>
          <p:cNvPr id="124" name="Shape 124"/>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CONTROL UNIT</a:t>
            </a:r>
          </a:p>
        </p:txBody>
      </p:sp>
      <p:sp>
        <p:nvSpPr>
          <p:cNvPr id="125" name="Shape 125"/>
          <p:cNvSpPr txBox="1"/>
          <p:nvPr/>
        </p:nvSpPr>
        <p:spPr>
          <a:xfrm>
            <a:off x="513525" y="998850"/>
            <a:ext cx="8280299" cy="3448199"/>
          </a:xfrm>
          <a:prstGeom prst="rect">
            <a:avLst/>
          </a:prstGeom>
          <a:noFill/>
          <a:ln>
            <a:noFill/>
          </a:ln>
        </p:spPr>
        <p:txBody>
          <a:bodyPr anchorCtr="0" anchor="t" bIns="91425" lIns="91425" rIns="91425" tIns="91425">
            <a:noAutofit/>
          </a:bodyPr>
          <a:lstStyle/>
          <a:p>
            <a:pPr lvl="0" rtl="0">
              <a:spcBef>
                <a:spcPts val="0"/>
              </a:spcBef>
              <a:buNone/>
            </a:pPr>
            <a:r>
              <a:t/>
            </a:r>
            <a:endParaRPr sz="1800"/>
          </a:p>
          <a:p>
            <a:pPr lvl="0" rtl="0">
              <a:spcBef>
                <a:spcPts val="0"/>
              </a:spcBef>
              <a:buNone/>
            </a:pPr>
            <a:r>
              <a:rPr lang="en" sz="2000"/>
              <a:t>The Control Unit (CU)  generates control signals that synchronize the ALU, memory, Register File, and IO circuits.</a:t>
            </a:r>
          </a:p>
          <a:p>
            <a:pPr lvl="0" rtl="0">
              <a:spcBef>
                <a:spcPts val="0"/>
              </a:spcBef>
              <a:buNone/>
            </a:pPr>
            <a:r>
              <a:t/>
            </a:r>
            <a:endParaRPr sz="2000"/>
          </a:p>
          <a:p>
            <a:pPr lvl="0" rtl="0">
              <a:spcBef>
                <a:spcPts val="0"/>
              </a:spcBef>
              <a:buNone/>
            </a:pPr>
            <a:r>
              <a:rPr lang="en" sz="2000"/>
              <a:t>Inside the CU reside the Instruction Register (16 bits) and Program Counter. A 3-bit step counter keeps track of the current instruction step and a 3-bit downcounter controls the number of places to shift for the shift instructions.</a:t>
            </a:r>
          </a:p>
          <a:p>
            <a:pPr lvl="0" rtl="0">
              <a:spcBef>
                <a:spcPts val="0"/>
              </a:spcBef>
              <a:buNone/>
            </a:pPr>
            <a:r>
              <a:t/>
            </a:r>
            <a:endParaRPr sz="2000"/>
          </a:p>
          <a:p>
            <a:pPr lvl="0" rtl="0">
              <a:spcBef>
                <a:spcPts val="0"/>
              </a:spcBef>
              <a:buNone/>
            </a:pPr>
            <a:r>
              <a:rPr lang="en" sz="2000"/>
              <a:t>The total number of control signals generated is 25.</a:t>
            </a:r>
          </a:p>
          <a:p>
            <a:pPr lvl="0" rtl="0">
              <a:spcBef>
                <a:spcPts val="0"/>
              </a:spcBef>
              <a:buNone/>
            </a:pPr>
            <a:r>
              <a:t/>
            </a:r>
            <a:endParaRPr sz="2000"/>
          </a:p>
          <a:p>
            <a:pPr lvl="0" rtl="0">
              <a:spcBef>
                <a:spcPts val="0"/>
              </a:spcBef>
              <a:buNone/>
            </a:pPr>
            <a:r>
              <a:t/>
            </a:r>
            <a:endParaRPr/>
          </a:p>
        </p:txBody>
      </p:sp>
      <p:pic>
        <p:nvPicPr>
          <p:cNvPr id="126" name="Shape 126"/>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127" name="Shape 127"/>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10 of 29</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p:nvPr/>
        </p:nvSpPr>
        <p:spPr>
          <a:xfrm>
            <a:off x="2705" y="128956"/>
            <a:ext cx="1796700" cy="656399"/>
          </a:xfrm>
          <a:prstGeom prst="rect">
            <a:avLst/>
          </a:prstGeom>
          <a:solidFill>
            <a:srgbClr val="8E7CC3"/>
          </a:solidFill>
          <a:ln>
            <a:noFill/>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1805236" y="128956"/>
            <a:ext cx="7350299" cy="656399"/>
          </a:xfrm>
          <a:prstGeom prst="rect">
            <a:avLst/>
          </a:prstGeom>
          <a:solidFill>
            <a:srgbClr val="674EA7"/>
          </a:solidFill>
          <a:ln>
            <a:noFill/>
          </a:ln>
        </p:spPr>
        <p:txBody>
          <a:bodyPr anchorCtr="0" anchor="ctr" bIns="91425" lIns="91425" rIns="91425" tIns="91425">
            <a:noAutofit/>
          </a:bodyPr>
          <a:lstStyle/>
          <a:p>
            <a:pPr lvl="0" rtl="0">
              <a:spcBef>
                <a:spcPts val="0"/>
              </a:spcBef>
              <a:buNone/>
            </a:pPr>
            <a:r>
              <a:t/>
            </a:r>
            <a:endParaRPr/>
          </a:p>
        </p:txBody>
      </p:sp>
      <p:sp>
        <p:nvSpPr>
          <p:cNvPr id="134" name="Shape 134"/>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CONTROL UNIT</a:t>
            </a:r>
          </a:p>
        </p:txBody>
      </p:sp>
      <p:sp>
        <p:nvSpPr>
          <p:cNvPr id="135" name="Shape 135"/>
          <p:cNvSpPr txBox="1"/>
          <p:nvPr/>
        </p:nvSpPr>
        <p:spPr>
          <a:xfrm>
            <a:off x="513525" y="998850"/>
            <a:ext cx="5729100" cy="54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674EA7"/>
                </a:solidFill>
                <a:latin typeface="Trebuchet MS"/>
                <a:ea typeface="Trebuchet MS"/>
                <a:cs typeface="Trebuchet MS"/>
                <a:sym typeface="Trebuchet MS"/>
              </a:rPr>
              <a:t>SET Instruction Walkthrough</a:t>
            </a:r>
          </a:p>
        </p:txBody>
      </p:sp>
      <p:pic>
        <p:nvPicPr>
          <p:cNvPr id="136" name="Shape 136"/>
          <p:cNvPicPr preferRelativeResize="0"/>
          <p:nvPr/>
        </p:nvPicPr>
        <p:blipFill>
          <a:blip r:embed="rId3">
            <a:alphaModFix/>
          </a:blip>
          <a:stretch>
            <a:fillRect/>
          </a:stretch>
        </p:blipFill>
        <p:spPr>
          <a:xfrm>
            <a:off x="2446075" y="1688900"/>
            <a:ext cx="4959150" cy="4397698"/>
          </a:xfrm>
          <a:prstGeom prst="rect">
            <a:avLst/>
          </a:prstGeom>
          <a:noFill/>
          <a:ln>
            <a:noFill/>
          </a:ln>
        </p:spPr>
      </p:pic>
      <p:pic>
        <p:nvPicPr>
          <p:cNvPr id="137" name="Shape 137"/>
          <p:cNvPicPr preferRelativeResize="0"/>
          <p:nvPr/>
        </p:nvPicPr>
        <p:blipFill>
          <a:blip r:embed="rId4">
            <a:alphaModFix/>
          </a:blip>
          <a:stretch>
            <a:fillRect/>
          </a:stretch>
        </p:blipFill>
        <p:spPr>
          <a:xfrm>
            <a:off x="0" y="6337144"/>
            <a:ext cx="9144001" cy="520860"/>
          </a:xfrm>
          <a:prstGeom prst="rect">
            <a:avLst/>
          </a:prstGeom>
          <a:noFill/>
          <a:ln>
            <a:noFill/>
          </a:ln>
        </p:spPr>
      </p:pic>
      <p:sp>
        <p:nvSpPr>
          <p:cNvPr id="138" name="Shape 138"/>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11 of 29</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2705" y="128956"/>
            <a:ext cx="1796700" cy="656399"/>
          </a:xfrm>
          <a:prstGeom prst="rect">
            <a:avLst/>
          </a:prstGeom>
          <a:solidFill>
            <a:srgbClr val="8E7CC3"/>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1805236" y="128956"/>
            <a:ext cx="7350299" cy="656399"/>
          </a:xfrm>
          <a:prstGeom prst="rect">
            <a:avLst/>
          </a:prstGeom>
          <a:solidFill>
            <a:srgbClr val="674EA7"/>
          </a:solidFill>
          <a:ln>
            <a:noFill/>
          </a:ln>
        </p:spPr>
        <p:txBody>
          <a:bodyPr anchorCtr="0" anchor="ctr" bIns="91425" lIns="91425" rIns="91425" tIns="91425">
            <a:noAutofit/>
          </a:bodyPr>
          <a:lstStyle/>
          <a:p>
            <a:pPr lvl="0" rtl="0">
              <a:spcBef>
                <a:spcPts val="0"/>
              </a:spcBef>
              <a:buNone/>
            </a:pPr>
            <a:r>
              <a:t/>
            </a:r>
            <a:endParaRPr/>
          </a:p>
        </p:txBody>
      </p:sp>
      <p:sp>
        <p:nvSpPr>
          <p:cNvPr id="145" name="Shape 145"/>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CONTROL UNIT</a:t>
            </a:r>
          </a:p>
        </p:txBody>
      </p:sp>
      <p:sp>
        <p:nvSpPr>
          <p:cNvPr id="146" name="Shape 146"/>
          <p:cNvSpPr txBox="1"/>
          <p:nvPr/>
        </p:nvSpPr>
        <p:spPr>
          <a:xfrm>
            <a:off x="513525" y="998850"/>
            <a:ext cx="8280299" cy="45536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674EA7"/>
                </a:solidFill>
                <a:latin typeface="Trebuchet MS"/>
                <a:ea typeface="Trebuchet MS"/>
                <a:cs typeface="Trebuchet MS"/>
                <a:sym typeface="Trebuchet MS"/>
              </a:rPr>
              <a:t>SET Instruction Walkthrough</a:t>
            </a:r>
          </a:p>
          <a:p>
            <a:pPr lvl="0" rtl="0">
              <a:spcBef>
                <a:spcPts val="0"/>
              </a:spcBef>
              <a:buNone/>
            </a:pPr>
            <a:r>
              <a:t/>
            </a:r>
            <a:endParaRPr sz="1800"/>
          </a:p>
          <a:p>
            <a:pPr lvl="0" rtl="0">
              <a:spcBef>
                <a:spcPts val="0"/>
              </a:spcBef>
              <a:buNone/>
            </a:pPr>
            <a:r>
              <a:rPr b="1" lang="en" sz="2000"/>
              <a:t>Fetch Cycle</a:t>
            </a:r>
          </a:p>
          <a:p>
            <a:pPr lvl="0" rtl="0">
              <a:spcBef>
                <a:spcPts val="0"/>
              </a:spcBef>
              <a:buNone/>
            </a:pPr>
            <a:r>
              <a:t/>
            </a:r>
            <a:endParaRPr sz="2000"/>
          </a:p>
          <a:p>
            <a:pPr lvl="0" rtl="0">
              <a:spcBef>
                <a:spcPts val="0"/>
              </a:spcBef>
              <a:buNone/>
            </a:pPr>
            <a:r>
              <a:rPr lang="en" sz="2000"/>
              <a:t>Step Counter 	Signals asserted for each step</a:t>
            </a:r>
          </a:p>
          <a:p>
            <a:pPr lvl="0" rtl="0">
              <a:spcBef>
                <a:spcPts val="0"/>
              </a:spcBef>
              <a:buNone/>
            </a:pPr>
            <a:r>
              <a:rPr lang="en" sz="2000"/>
              <a:t>000 - 			PC_Update, PC_ReadLow</a:t>
            </a:r>
          </a:p>
          <a:p>
            <a:pPr lvl="0" rtl="0">
              <a:spcBef>
                <a:spcPts val="0"/>
              </a:spcBef>
              <a:buNone/>
            </a:pPr>
            <a:r>
              <a:rPr lang="en" sz="2000"/>
              <a:t>001 - 			PC_Update, PC_RealHigh ; Load second byte into IR.</a:t>
            </a:r>
          </a:p>
          <a:p>
            <a:pPr lvl="0" rtl="0">
              <a:spcBef>
                <a:spcPts val="0"/>
              </a:spcBef>
              <a:buNone/>
            </a:pPr>
            <a:r>
              <a:t/>
            </a:r>
            <a:endParaRPr sz="2000"/>
          </a:p>
          <a:p>
            <a:pPr lvl="0" rtl="0">
              <a:spcBef>
                <a:spcPts val="0"/>
              </a:spcBef>
              <a:buNone/>
            </a:pPr>
            <a:r>
              <a:rPr lang="en" sz="2000"/>
              <a:t>010 - 			RF_WriteImmediate,RegisterA_Select, Step_Reset, RF_WriteEnable</a:t>
            </a:r>
          </a:p>
          <a:p>
            <a:pPr lvl="0" rtl="0">
              <a:spcBef>
                <a:spcPts val="0"/>
              </a:spcBef>
              <a:buNone/>
            </a:pPr>
            <a:r>
              <a:t/>
            </a:r>
            <a:endParaRPr sz="2000"/>
          </a:p>
          <a:p>
            <a:pPr lvl="0" rtl="0">
              <a:spcBef>
                <a:spcPts val="0"/>
              </a:spcBef>
              <a:buNone/>
            </a:pPr>
            <a:r>
              <a:t/>
            </a:r>
            <a:endParaRPr sz="2000"/>
          </a:p>
          <a:p>
            <a:pPr lvl="0" rtl="0">
              <a:spcBef>
                <a:spcPts val="0"/>
              </a:spcBef>
              <a:buNone/>
            </a:pPr>
            <a:r>
              <a:rPr lang="en" sz="2000"/>
              <a:t>Step_Reset is asserted at the end of every instruction cycle.</a:t>
            </a:r>
          </a:p>
          <a:p>
            <a:pPr lvl="0" rtl="0">
              <a:spcBef>
                <a:spcPts val="0"/>
              </a:spcBef>
              <a:buNone/>
            </a:pPr>
            <a:r>
              <a:t/>
            </a:r>
            <a:endParaRPr sz="2000"/>
          </a:p>
          <a:p>
            <a:pPr lvl="0" rtl="0">
              <a:spcBef>
                <a:spcPts val="0"/>
              </a:spcBef>
              <a:buNone/>
            </a:pPr>
            <a:r>
              <a:t/>
            </a:r>
            <a:endParaRPr/>
          </a:p>
        </p:txBody>
      </p:sp>
      <p:pic>
        <p:nvPicPr>
          <p:cNvPr id="147" name="Shape 147"/>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148" name="Shape 148"/>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12 of 29</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p:nvPr/>
        </p:nvSpPr>
        <p:spPr>
          <a:xfrm>
            <a:off x="2705" y="128956"/>
            <a:ext cx="1796700" cy="656399"/>
          </a:xfrm>
          <a:prstGeom prst="rect">
            <a:avLst/>
          </a:prstGeom>
          <a:solidFill>
            <a:srgbClr val="8E7CC3"/>
          </a:solidFill>
          <a:ln>
            <a:noFill/>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1805236" y="128956"/>
            <a:ext cx="7350299" cy="656399"/>
          </a:xfrm>
          <a:prstGeom prst="rect">
            <a:avLst/>
          </a:prstGeom>
          <a:solidFill>
            <a:srgbClr val="674EA7"/>
          </a:solidFill>
          <a:ln>
            <a:noFill/>
          </a:ln>
        </p:spPr>
        <p:txBody>
          <a:bodyPr anchorCtr="0" anchor="ctr" bIns="91425" lIns="91425" rIns="91425" tIns="91425">
            <a:noAutofit/>
          </a:bodyPr>
          <a:lstStyle/>
          <a:p>
            <a:pPr lvl="0" rtl="0">
              <a:spcBef>
                <a:spcPts val="0"/>
              </a:spcBef>
              <a:buNone/>
            </a:pPr>
            <a:r>
              <a:t/>
            </a:r>
            <a:endParaRPr/>
          </a:p>
        </p:txBody>
      </p:sp>
      <p:sp>
        <p:nvSpPr>
          <p:cNvPr id="155" name="Shape 155"/>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CONTROL UNIT</a:t>
            </a:r>
          </a:p>
        </p:txBody>
      </p:sp>
      <p:sp>
        <p:nvSpPr>
          <p:cNvPr id="156" name="Shape 156"/>
          <p:cNvSpPr txBox="1"/>
          <p:nvPr/>
        </p:nvSpPr>
        <p:spPr>
          <a:xfrm>
            <a:off x="513525" y="998850"/>
            <a:ext cx="5819400" cy="54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674EA7"/>
                </a:solidFill>
                <a:latin typeface="Trebuchet MS"/>
                <a:ea typeface="Trebuchet MS"/>
                <a:cs typeface="Trebuchet MS"/>
                <a:sym typeface="Trebuchet MS"/>
              </a:rPr>
              <a:t>Combinational Logic Schematic</a:t>
            </a:r>
          </a:p>
        </p:txBody>
      </p:sp>
      <p:pic>
        <p:nvPicPr>
          <p:cNvPr id="157" name="Shape 157"/>
          <p:cNvPicPr preferRelativeResize="0"/>
          <p:nvPr/>
        </p:nvPicPr>
        <p:blipFill>
          <a:blip r:embed="rId3">
            <a:alphaModFix/>
          </a:blip>
          <a:stretch>
            <a:fillRect/>
          </a:stretch>
        </p:blipFill>
        <p:spPr>
          <a:xfrm>
            <a:off x="385162" y="1737370"/>
            <a:ext cx="8373675" cy="4148659"/>
          </a:xfrm>
          <a:prstGeom prst="rect">
            <a:avLst/>
          </a:prstGeom>
          <a:noFill/>
          <a:ln>
            <a:noFill/>
          </a:ln>
        </p:spPr>
      </p:pic>
      <p:pic>
        <p:nvPicPr>
          <p:cNvPr id="158" name="Shape 158"/>
          <p:cNvPicPr preferRelativeResize="0"/>
          <p:nvPr/>
        </p:nvPicPr>
        <p:blipFill>
          <a:blip r:embed="rId4">
            <a:alphaModFix/>
          </a:blip>
          <a:stretch>
            <a:fillRect/>
          </a:stretch>
        </p:blipFill>
        <p:spPr>
          <a:xfrm>
            <a:off x="0" y="6337144"/>
            <a:ext cx="9144001" cy="520860"/>
          </a:xfrm>
          <a:prstGeom prst="rect">
            <a:avLst/>
          </a:prstGeom>
          <a:noFill/>
          <a:ln>
            <a:noFill/>
          </a:ln>
        </p:spPr>
      </p:pic>
      <p:sp>
        <p:nvSpPr>
          <p:cNvPr id="159" name="Shape 159"/>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13 of 29</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p:nvPr/>
        </p:nvSpPr>
        <p:spPr>
          <a:xfrm>
            <a:off x="2705" y="128956"/>
            <a:ext cx="1796700" cy="656399"/>
          </a:xfrm>
          <a:prstGeom prst="rect">
            <a:avLst/>
          </a:prstGeom>
          <a:solidFill>
            <a:srgbClr val="E06666"/>
          </a:solidFill>
          <a:ln>
            <a:noFill/>
          </a:ln>
        </p:spPr>
        <p:txBody>
          <a:bodyPr anchorCtr="0" anchor="ctr" bIns="91425" lIns="91425" rIns="91425" tIns="91425">
            <a:noAutofit/>
          </a:bodyPr>
          <a:lstStyle/>
          <a:p>
            <a:pPr lvl="0" rtl="0">
              <a:spcBef>
                <a:spcPts val="0"/>
              </a:spcBef>
              <a:buNone/>
            </a:pPr>
            <a:r>
              <a:t/>
            </a:r>
            <a:endParaRPr/>
          </a:p>
        </p:txBody>
      </p:sp>
      <p:sp>
        <p:nvSpPr>
          <p:cNvPr id="165" name="Shape 165"/>
          <p:cNvSpPr/>
          <p:nvPr/>
        </p:nvSpPr>
        <p:spPr>
          <a:xfrm>
            <a:off x="1805236" y="128956"/>
            <a:ext cx="7350299" cy="656399"/>
          </a:xfrm>
          <a:prstGeom prst="rect">
            <a:avLst/>
          </a:prstGeom>
          <a:solidFill>
            <a:srgbClr val="CC0000"/>
          </a:solidFill>
          <a:ln>
            <a:noFill/>
          </a:ln>
        </p:spPr>
        <p:txBody>
          <a:bodyPr anchorCtr="0" anchor="ctr" bIns="91425" lIns="91425" rIns="91425" tIns="91425">
            <a:noAutofit/>
          </a:bodyPr>
          <a:lstStyle/>
          <a:p>
            <a:pPr lvl="0" rtl="0">
              <a:spcBef>
                <a:spcPts val="0"/>
              </a:spcBef>
              <a:buNone/>
            </a:pPr>
            <a:r>
              <a:t/>
            </a:r>
            <a:endParaRPr/>
          </a:p>
        </p:txBody>
      </p:sp>
      <p:sp>
        <p:nvSpPr>
          <p:cNvPr id="166" name="Shape 166"/>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ALU</a:t>
            </a:r>
          </a:p>
        </p:txBody>
      </p:sp>
      <p:sp>
        <p:nvSpPr>
          <p:cNvPr id="167" name="Shape 167"/>
          <p:cNvSpPr txBox="1"/>
          <p:nvPr/>
        </p:nvSpPr>
        <p:spPr>
          <a:xfrm>
            <a:off x="513525" y="998850"/>
            <a:ext cx="8280299" cy="45536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CC0000"/>
                </a:solidFill>
                <a:latin typeface="Trebuchet MS"/>
                <a:ea typeface="Trebuchet MS"/>
                <a:cs typeface="Trebuchet MS"/>
                <a:sym typeface="Trebuchet MS"/>
              </a:rPr>
              <a:t>Background</a:t>
            </a:r>
          </a:p>
          <a:p>
            <a:pPr lvl="0" rtl="0">
              <a:spcBef>
                <a:spcPts val="0"/>
              </a:spcBef>
              <a:buNone/>
            </a:pPr>
            <a:r>
              <a:t/>
            </a:r>
            <a:endParaRPr sz="1800"/>
          </a:p>
          <a:p>
            <a:pPr indent="-381000" lvl="0" marL="457200" rtl="0">
              <a:spcBef>
                <a:spcPts val="0"/>
              </a:spcBef>
              <a:buSzPct val="100000"/>
              <a:buChar char="●"/>
            </a:pPr>
            <a:r>
              <a:rPr lang="en" sz="2400"/>
              <a:t>Responsible for all of the arithmetic, logic, and shift operations</a:t>
            </a:r>
          </a:p>
          <a:p>
            <a:pPr lvl="0" rtl="0">
              <a:spcBef>
                <a:spcPts val="0"/>
              </a:spcBef>
              <a:buNone/>
            </a:pPr>
            <a:r>
              <a:t/>
            </a:r>
            <a:endParaRPr sz="2400"/>
          </a:p>
          <a:p>
            <a:pPr indent="-381000" lvl="0" marL="457200" rtl="0">
              <a:spcBef>
                <a:spcPts val="0"/>
              </a:spcBef>
              <a:buSzPct val="100000"/>
              <a:buChar char="●"/>
            </a:pPr>
            <a:r>
              <a:rPr lang="en" sz="2400"/>
              <a:t>Does the calculations required for the jump instructions</a:t>
            </a:r>
          </a:p>
          <a:p>
            <a:pPr lvl="0" rtl="0">
              <a:spcBef>
                <a:spcPts val="0"/>
              </a:spcBef>
              <a:buNone/>
            </a:pPr>
            <a:r>
              <a:t/>
            </a:r>
            <a:endParaRPr sz="2400"/>
          </a:p>
          <a:p>
            <a:pPr indent="-381000" lvl="0" marL="457200" rtl="0">
              <a:spcBef>
                <a:spcPts val="0"/>
              </a:spcBef>
              <a:buSzPct val="100000"/>
              <a:buChar char="●"/>
            </a:pPr>
            <a:r>
              <a:rPr lang="en" sz="2400"/>
              <a:t>A three bit and a two bit control signal determine which operation to be performed on the input data from Bus A and Bus B</a:t>
            </a:r>
          </a:p>
          <a:p>
            <a:pPr lvl="0" rtl="0">
              <a:spcBef>
                <a:spcPts val="0"/>
              </a:spcBef>
              <a:buNone/>
            </a:pPr>
            <a:r>
              <a:t/>
            </a:r>
            <a:endParaRPr b="1" sz="2000"/>
          </a:p>
          <a:p>
            <a:pPr lvl="0" rtl="0">
              <a:spcBef>
                <a:spcPts val="0"/>
              </a:spcBef>
              <a:buNone/>
            </a:pPr>
            <a:r>
              <a:t/>
            </a:r>
            <a:endParaRPr b="1" sz="2000"/>
          </a:p>
          <a:p>
            <a:pPr lvl="0" rtl="0">
              <a:spcBef>
                <a:spcPts val="0"/>
              </a:spcBef>
              <a:buNone/>
            </a:pPr>
            <a:r>
              <a:t/>
            </a:r>
            <a:endParaRPr/>
          </a:p>
        </p:txBody>
      </p:sp>
      <p:pic>
        <p:nvPicPr>
          <p:cNvPr id="168" name="Shape 168"/>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169" name="Shape 169"/>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14 of 29</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nvSpPr>
        <p:spPr>
          <a:xfrm>
            <a:off x="513525" y="998850"/>
            <a:ext cx="8280299" cy="45536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CC0000"/>
                </a:solidFill>
                <a:latin typeface="Trebuchet MS"/>
                <a:ea typeface="Trebuchet MS"/>
                <a:cs typeface="Trebuchet MS"/>
                <a:sym typeface="Trebuchet MS"/>
              </a:rPr>
              <a:t>Operations</a:t>
            </a:r>
          </a:p>
          <a:p>
            <a:pPr lvl="0" rtl="0">
              <a:spcBef>
                <a:spcPts val="0"/>
              </a:spcBef>
              <a:buNone/>
            </a:pPr>
            <a:r>
              <a:t/>
            </a:r>
            <a:endParaRPr sz="1800"/>
          </a:p>
          <a:p>
            <a:pPr lvl="0" rtl="0">
              <a:spcBef>
                <a:spcPts val="0"/>
              </a:spcBef>
              <a:buNone/>
            </a:pPr>
            <a:r>
              <a:rPr b="1" lang="en" sz="2400"/>
              <a:t>ALU_Control:</a:t>
            </a:r>
          </a:p>
          <a:p>
            <a:pPr lvl="0" rtl="0">
              <a:spcBef>
                <a:spcPts val="0"/>
              </a:spcBef>
              <a:buNone/>
            </a:pPr>
            <a:r>
              <a:rPr lang="en" sz="2400"/>
              <a:t>000 - AND					100 - PASS REGISTER A</a:t>
            </a:r>
          </a:p>
          <a:p>
            <a:pPr lvl="0" rtl="0">
              <a:spcBef>
                <a:spcPts val="0"/>
              </a:spcBef>
              <a:buNone/>
            </a:pPr>
            <a:r>
              <a:rPr lang="en" sz="2400"/>
              <a:t>001 - OR						101 - NOT			</a:t>
            </a:r>
          </a:p>
          <a:p>
            <a:pPr lvl="0" rtl="0">
              <a:spcBef>
                <a:spcPts val="0"/>
              </a:spcBef>
              <a:buNone/>
            </a:pPr>
            <a:r>
              <a:rPr lang="en" sz="2400"/>
              <a:t>010 - ADD					110 - XOR</a:t>
            </a:r>
          </a:p>
          <a:p>
            <a:pPr lvl="0" rtl="0">
              <a:spcBef>
                <a:spcPts val="0"/>
              </a:spcBef>
              <a:buNone/>
            </a:pPr>
            <a:r>
              <a:rPr lang="en" sz="2400"/>
              <a:t>011 - SUBTRACT			111 - unused</a:t>
            </a:r>
          </a:p>
          <a:p>
            <a:pPr lvl="0" rtl="0">
              <a:spcBef>
                <a:spcPts val="0"/>
              </a:spcBef>
              <a:buNone/>
            </a:pPr>
            <a:r>
              <a:t/>
            </a:r>
            <a:endParaRPr b="1" sz="2400"/>
          </a:p>
          <a:p>
            <a:pPr lvl="0" rtl="0">
              <a:spcBef>
                <a:spcPts val="0"/>
              </a:spcBef>
              <a:buNone/>
            </a:pPr>
            <a:r>
              <a:rPr b="1" lang="en" sz="2400"/>
              <a:t>ALU_Shift:</a:t>
            </a:r>
          </a:p>
          <a:p>
            <a:pPr lvl="0" rtl="0">
              <a:spcBef>
                <a:spcPts val="0"/>
              </a:spcBef>
              <a:buNone/>
            </a:pPr>
            <a:r>
              <a:rPr lang="en" sz="2400"/>
              <a:t>00 - PASS DATA			10 - SHIFT RIGHT</a:t>
            </a:r>
          </a:p>
          <a:p>
            <a:pPr lvl="0" rtl="0">
              <a:spcBef>
                <a:spcPts val="0"/>
              </a:spcBef>
              <a:buNone/>
            </a:pPr>
            <a:r>
              <a:rPr lang="en" sz="2400"/>
              <a:t>01 - SHIFT LEFT			11 - ROTATE RIGHT</a:t>
            </a:r>
          </a:p>
        </p:txBody>
      </p:sp>
      <p:sp>
        <p:nvSpPr>
          <p:cNvPr id="175" name="Shape 175"/>
          <p:cNvSpPr/>
          <p:nvPr/>
        </p:nvSpPr>
        <p:spPr>
          <a:xfrm>
            <a:off x="2705" y="128956"/>
            <a:ext cx="1796700" cy="656399"/>
          </a:xfrm>
          <a:prstGeom prst="rect">
            <a:avLst/>
          </a:prstGeom>
          <a:solidFill>
            <a:srgbClr val="E06666"/>
          </a:solidFill>
          <a:ln>
            <a:noFill/>
          </a:ln>
        </p:spPr>
        <p:txBody>
          <a:bodyPr anchorCtr="0" anchor="ctr" bIns="91425" lIns="91425" rIns="91425" tIns="91425">
            <a:noAutofit/>
          </a:bodyPr>
          <a:lstStyle/>
          <a:p>
            <a:pPr lvl="0" rtl="0">
              <a:spcBef>
                <a:spcPts val="0"/>
              </a:spcBef>
              <a:buNone/>
            </a:pPr>
            <a:r>
              <a:t/>
            </a:r>
            <a:endParaRPr/>
          </a:p>
        </p:txBody>
      </p:sp>
      <p:sp>
        <p:nvSpPr>
          <p:cNvPr id="176" name="Shape 176"/>
          <p:cNvSpPr/>
          <p:nvPr/>
        </p:nvSpPr>
        <p:spPr>
          <a:xfrm>
            <a:off x="1805236" y="128956"/>
            <a:ext cx="7350299" cy="656399"/>
          </a:xfrm>
          <a:prstGeom prst="rect">
            <a:avLst/>
          </a:prstGeom>
          <a:solidFill>
            <a:srgbClr val="CC0000"/>
          </a:solidFill>
          <a:ln>
            <a:noFill/>
          </a:ln>
        </p:spPr>
        <p:txBody>
          <a:bodyPr anchorCtr="0" anchor="ctr" bIns="91425" lIns="91425" rIns="91425" tIns="91425">
            <a:noAutofit/>
          </a:bodyPr>
          <a:lstStyle/>
          <a:p>
            <a:pPr lvl="0" rtl="0">
              <a:spcBef>
                <a:spcPts val="0"/>
              </a:spcBef>
              <a:buNone/>
            </a:pPr>
            <a:r>
              <a:t/>
            </a:r>
            <a:endParaRPr/>
          </a:p>
        </p:txBody>
      </p:sp>
      <p:sp>
        <p:nvSpPr>
          <p:cNvPr id="177" name="Shape 177"/>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ALU</a:t>
            </a:r>
          </a:p>
        </p:txBody>
      </p:sp>
      <p:pic>
        <p:nvPicPr>
          <p:cNvPr id="178" name="Shape 178"/>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179" name="Shape 179"/>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15 of 29</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nvSpPr>
        <p:spPr>
          <a:xfrm>
            <a:off x="513525" y="998850"/>
            <a:ext cx="6074400" cy="831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CC0000"/>
                </a:solidFill>
                <a:latin typeface="Trebuchet MS"/>
                <a:ea typeface="Trebuchet MS"/>
                <a:cs typeface="Trebuchet MS"/>
                <a:sym typeface="Trebuchet MS"/>
              </a:rPr>
              <a:t>Top Level Schematic</a:t>
            </a:r>
          </a:p>
        </p:txBody>
      </p:sp>
      <p:sp>
        <p:nvSpPr>
          <p:cNvPr id="185" name="Shape 185"/>
          <p:cNvSpPr/>
          <p:nvPr/>
        </p:nvSpPr>
        <p:spPr>
          <a:xfrm>
            <a:off x="2705" y="128956"/>
            <a:ext cx="1796700" cy="656399"/>
          </a:xfrm>
          <a:prstGeom prst="rect">
            <a:avLst/>
          </a:prstGeom>
          <a:solidFill>
            <a:srgbClr val="E06666"/>
          </a:solidFill>
          <a:ln>
            <a:noFill/>
          </a:ln>
        </p:spPr>
        <p:txBody>
          <a:bodyPr anchorCtr="0" anchor="ctr" bIns="91425" lIns="91425" rIns="91425" tIns="91425">
            <a:noAutofit/>
          </a:bodyPr>
          <a:lstStyle/>
          <a:p>
            <a:pPr lvl="0" rtl="0">
              <a:spcBef>
                <a:spcPts val="0"/>
              </a:spcBef>
              <a:buNone/>
            </a:pPr>
            <a:r>
              <a:t/>
            </a:r>
            <a:endParaRPr/>
          </a:p>
        </p:txBody>
      </p:sp>
      <p:sp>
        <p:nvSpPr>
          <p:cNvPr id="186" name="Shape 186"/>
          <p:cNvSpPr/>
          <p:nvPr/>
        </p:nvSpPr>
        <p:spPr>
          <a:xfrm>
            <a:off x="1805236" y="128956"/>
            <a:ext cx="7350299" cy="656399"/>
          </a:xfrm>
          <a:prstGeom prst="rect">
            <a:avLst/>
          </a:prstGeom>
          <a:solidFill>
            <a:srgbClr val="CC0000"/>
          </a:solidFill>
          <a:ln>
            <a:noFill/>
          </a:ln>
        </p:spPr>
        <p:txBody>
          <a:bodyPr anchorCtr="0" anchor="ctr" bIns="91425" lIns="91425" rIns="91425" tIns="91425">
            <a:noAutofit/>
          </a:bodyPr>
          <a:lstStyle/>
          <a:p>
            <a:pPr lvl="0" rtl="0">
              <a:spcBef>
                <a:spcPts val="0"/>
              </a:spcBef>
              <a:buNone/>
            </a:pPr>
            <a:r>
              <a:t/>
            </a:r>
            <a:endParaRPr/>
          </a:p>
        </p:txBody>
      </p:sp>
      <p:sp>
        <p:nvSpPr>
          <p:cNvPr id="187" name="Shape 187"/>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ALU</a:t>
            </a:r>
          </a:p>
        </p:txBody>
      </p:sp>
      <p:pic>
        <p:nvPicPr>
          <p:cNvPr id="188" name="Shape 188"/>
          <p:cNvPicPr preferRelativeResize="0"/>
          <p:nvPr/>
        </p:nvPicPr>
        <p:blipFill>
          <a:blip r:embed="rId3">
            <a:alphaModFix/>
          </a:blip>
          <a:stretch>
            <a:fillRect/>
          </a:stretch>
        </p:blipFill>
        <p:spPr>
          <a:xfrm>
            <a:off x="0" y="6337144"/>
            <a:ext cx="9144001" cy="520860"/>
          </a:xfrm>
          <a:prstGeom prst="rect">
            <a:avLst/>
          </a:prstGeom>
          <a:noFill/>
          <a:ln>
            <a:noFill/>
          </a:ln>
        </p:spPr>
      </p:pic>
      <p:pic>
        <p:nvPicPr>
          <p:cNvPr id="189" name="Shape 189"/>
          <p:cNvPicPr preferRelativeResize="0"/>
          <p:nvPr/>
        </p:nvPicPr>
        <p:blipFill>
          <a:blip r:embed="rId4">
            <a:alphaModFix/>
          </a:blip>
          <a:stretch>
            <a:fillRect/>
          </a:stretch>
        </p:blipFill>
        <p:spPr>
          <a:xfrm>
            <a:off x="381000" y="2003880"/>
            <a:ext cx="8373674" cy="3629764"/>
          </a:xfrm>
          <a:prstGeom prst="rect">
            <a:avLst/>
          </a:prstGeom>
          <a:noFill/>
          <a:ln>
            <a:noFill/>
          </a:ln>
        </p:spPr>
      </p:pic>
      <p:sp>
        <p:nvSpPr>
          <p:cNvPr id="190" name="Shape 190"/>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16 of 29</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nvSpPr>
        <p:spPr>
          <a:xfrm>
            <a:off x="513525" y="998850"/>
            <a:ext cx="6074400" cy="831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CC0000"/>
                </a:solidFill>
                <a:latin typeface="Trebuchet MS"/>
                <a:ea typeface="Trebuchet MS"/>
                <a:cs typeface="Trebuchet MS"/>
                <a:sym typeface="Trebuchet MS"/>
              </a:rPr>
              <a:t>Barrel Shifter Layout (1-bit)</a:t>
            </a:r>
          </a:p>
        </p:txBody>
      </p:sp>
      <p:sp>
        <p:nvSpPr>
          <p:cNvPr id="196" name="Shape 196"/>
          <p:cNvSpPr/>
          <p:nvPr/>
        </p:nvSpPr>
        <p:spPr>
          <a:xfrm>
            <a:off x="2705" y="128956"/>
            <a:ext cx="1796700" cy="656399"/>
          </a:xfrm>
          <a:prstGeom prst="rect">
            <a:avLst/>
          </a:prstGeom>
          <a:solidFill>
            <a:srgbClr val="E06666"/>
          </a:solidFill>
          <a:ln>
            <a:noFill/>
          </a:ln>
        </p:spPr>
        <p:txBody>
          <a:bodyPr anchorCtr="0" anchor="ctr" bIns="91425" lIns="91425" rIns="91425" tIns="91425">
            <a:noAutofit/>
          </a:bodyPr>
          <a:lstStyle/>
          <a:p>
            <a:pPr lvl="0" rtl="0">
              <a:spcBef>
                <a:spcPts val="0"/>
              </a:spcBef>
              <a:buNone/>
            </a:pPr>
            <a:r>
              <a:t/>
            </a:r>
            <a:endParaRPr/>
          </a:p>
        </p:txBody>
      </p:sp>
      <p:sp>
        <p:nvSpPr>
          <p:cNvPr id="197" name="Shape 197"/>
          <p:cNvSpPr/>
          <p:nvPr/>
        </p:nvSpPr>
        <p:spPr>
          <a:xfrm>
            <a:off x="1805236" y="128956"/>
            <a:ext cx="7350299" cy="656399"/>
          </a:xfrm>
          <a:prstGeom prst="rect">
            <a:avLst/>
          </a:prstGeom>
          <a:solidFill>
            <a:srgbClr val="CC0000"/>
          </a:solidFill>
          <a:ln>
            <a:noFill/>
          </a:ln>
        </p:spPr>
        <p:txBody>
          <a:bodyPr anchorCtr="0" anchor="ctr" bIns="91425" lIns="91425" rIns="91425" tIns="91425">
            <a:noAutofit/>
          </a:bodyPr>
          <a:lstStyle/>
          <a:p>
            <a:pPr lvl="0" rtl="0">
              <a:spcBef>
                <a:spcPts val="0"/>
              </a:spcBef>
              <a:buNone/>
            </a:pPr>
            <a:r>
              <a:t/>
            </a:r>
            <a:endParaRPr/>
          </a:p>
        </p:txBody>
      </p:sp>
      <p:sp>
        <p:nvSpPr>
          <p:cNvPr id="198" name="Shape 198"/>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ALU</a:t>
            </a:r>
          </a:p>
        </p:txBody>
      </p:sp>
      <p:pic>
        <p:nvPicPr>
          <p:cNvPr id="199" name="Shape 199"/>
          <p:cNvPicPr preferRelativeResize="0"/>
          <p:nvPr/>
        </p:nvPicPr>
        <p:blipFill>
          <a:blip r:embed="rId3">
            <a:alphaModFix/>
          </a:blip>
          <a:stretch>
            <a:fillRect/>
          </a:stretch>
        </p:blipFill>
        <p:spPr>
          <a:xfrm>
            <a:off x="0" y="6337144"/>
            <a:ext cx="9144001" cy="520860"/>
          </a:xfrm>
          <a:prstGeom prst="rect">
            <a:avLst/>
          </a:prstGeom>
          <a:noFill/>
          <a:ln>
            <a:noFill/>
          </a:ln>
        </p:spPr>
      </p:pic>
      <p:pic>
        <p:nvPicPr>
          <p:cNvPr id="200" name="Shape 200"/>
          <p:cNvPicPr preferRelativeResize="0"/>
          <p:nvPr/>
        </p:nvPicPr>
        <p:blipFill>
          <a:blip r:embed="rId4">
            <a:alphaModFix/>
          </a:blip>
          <a:stretch>
            <a:fillRect/>
          </a:stretch>
        </p:blipFill>
        <p:spPr>
          <a:xfrm>
            <a:off x="1018370" y="1717660"/>
            <a:ext cx="7107278" cy="4414528"/>
          </a:xfrm>
          <a:prstGeom prst="rect">
            <a:avLst/>
          </a:prstGeom>
          <a:noFill/>
          <a:ln>
            <a:noFill/>
          </a:ln>
        </p:spPr>
      </p:pic>
      <p:sp>
        <p:nvSpPr>
          <p:cNvPr id="201" name="Shape 201"/>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17 of 29</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p:nvPr/>
        </p:nvSpPr>
        <p:spPr>
          <a:xfrm>
            <a:off x="2705" y="128956"/>
            <a:ext cx="1796700" cy="656399"/>
          </a:xfrm>
          <a:prstGeom prst="rect">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207" name="Shape 207"/>
          <p:cNvSpPr/>
          <p:nvPr/>
        </p:nvSpPr>
        <p:spPr>
          <a:xfrm>
            <a:off x="1805236" y="128956"/>
            <a:ext cx="7350299" cy="656399"/>
          </a:xfrm>
          <a:prstGeom prst="rect">
            <a:avLst/>
          </a:prstGeom>
          <a:solidFill>
            <a:srgbClr val="0B5394"/>
          </a:solidFill>
          <a:ln>
            <a:noFill/>
          </a:ln>
        </p:spPr>
        <p:txBody>
          <a:bodyPr anchorCtr="0" anchor="ctr" bIns="91425" lIns="91425" rIns="91425" tIns="91425">
            <a:noAutofit/>
          </a:bodyPr>
          <a:lstStyle/>
          <a:p>
            <a:pPr lvl="0" rtl="0">
              <a:spcBef>
                <a:spcPts val="0"/>
              </a:spcBef>
              <a:buNone/>
            </a:pPr>
            <a:r>
              <a:t/>
            </a:r>
            <a:endParaRPr/>
          </a:p>
        </p:txBody>
      </p:sp>
      <p:sp>
        <p:nvSpPr>
          <p:cNvPr id="208" name="Shape 208"/>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REGISTER FILE</a:t>
            </a:r>
          </a:p>
        </p:txBody>
      </p:sp>
      <p:sp>
        <p:nvSpPr>
          <p:cNvPr id="209" name="Shape 209"/>
          <p:cNvSpPr txBox="1"/>
          <p:nvPr/>
        </p:nvSpPr>
        <p:spPr>
          <a:xfrm>
            <a:off x="513525" y="998850"/>
            <a:ext cx="8280299" cy="50786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0B5394"/>
                </a:solidFill>
                <a:latin typeface="Trebuchet MS"/>
                <a:ea typeface="Trebuchet MS"/>
                <a:cs typeface="Trebuchet MS"/>
                <a:sym typeface="Trebuchet MS"/>
              </a:rPr>
              <a:t>Background</a:t>
            </a:r>
          </a:p>
          <a:p>
            <a:pPr lvl="0" rtl="0">
              <a:spcBef>
                <a:spcPts val="0"/>
              </a:spcBef>
              <a:buNone/>
            </a:pPr>
            <a:r>
              <a:t/>
            </a:r>
            <a:endParaRPr sz="1800"/>
          </a:p>
          <a:p>
            <a:pPr indent="-381000" lvl="0" marL="457200" rtl="0">
              <a:spcBef>
                <a:spcPts val="0"/>
              </a:spcBef>
              <a:buSzPct val="100000"/>
              <a:buChar char="●"/>
            </a:pPr>
            <a:r>
              <a:rPr b="1" lang="en" sz="2400"/>
              <a:t>Stores data in registers specified by the instruction register for use by the ALU. </a:t>
            </a:r>
          </a:p>
          <a:p>
            <a:pPr lvl="0" rtl="0">
              <a:spcBef>
                <a:spcPts val="0"/>
              </a:spcBef>
              <a:buNone/>
            </a:pPr>
            <a:r>
              <a:t/>
            </a:r>
            <a:endParaRPr b="1" sz="2400"/>
          </a:p>
          <a:p>
            <a:pPr indent="-381000" lvl="0" marL="457200" rtl="0">
              <a:spcBef>
                <a:spcPts val="0"/>
              </a:spcBef>
              <a:buSzPct val="100000"/>
              <a:buChar char="●"/>
            </a:pPr>
            <a:r>
              <a:rPr b="1" lang="en" sz="2400"/>
              <a:t>Reads in 3-bit opcodes and decodes them into the clocks of each register.</a:t>
            </a:r>
          </a:p>
          <a:p>
            <a:pPr lvl="0" rtl="0">
              <a:spcBef>
                <a:spcPts val="0"/>
              </a:spcBef>
              <a:buNone/>
            </a:pPr>
            <a:r>
              <a:t/>
            </a:r>
            <a:endParaRPr b="1" sz="2400"/>
          </a:p>
          <a:p>
            <a:pPr indent="-381000" lvl="0" marL="457200" rtl="0">
              <a:spcBef>
                <a:spcPts val="0"/>
              </a:spcBef>
              <a:buSzPct val="100000"/>
              <a:buChar char="●"/>
            </a:pPr>
            <a:r>
              <a:rPr b="1" lang="en" sz="2400"/>
              <a:t>This register file can read two registers and write to a single register at once.</a:t>
            </a:r>
          </a:p>
          <a:p>
            <a:pPr lvl="0" rtl="0">
              <a:spcBef>
                <a:spcPts val="0"/>
              </a:spcBef>
              <a:buNone/>
            </a:pPr>
            <a:r>
              <a:t/>
            </a:r>
            <a:endParaRPr b="1" sz="2400"/>
          </a:p>
          <a:p>
            <a:pPr indent="-381000" lvl="0" marL="457200" rtl="0">
              <a:spcBef>
                <a:spcPts val="0"/>
              </a:spcBef>
              <a:buSzPct val="100000"/>
              <a:buChar char="●"/>
            </a:pPr>
            <a:r>
              <a:rPr b="1" lang="en" sz="2400"/>
              <a:t>Eight 8-bit Registers using D Flip-Flops &gt; 144 transistors per register</a:t>
            </a:r>
          </a:p>
          <a:p>
            <a:pPr lvl="0" rtl="0">
              <a:spcBef>
                <a:spcPts val="0"/>
              </a:spcBef>
              <a:buNone/>
            </a:pPr>
            <a:r>
              <a:t/>
            </a:r>
            <a:endParaRPr b="1" sz="2000"/>
          </a:p>
          <a:p>
            <a:pPr lvl="0" rtl="0">
              <a:spcBef>
                <a:spcPts val="0"/>
              </a:spcBef>
              <a:buNone/>
            </a:pPr>
            <a:r>
              <a:t/>
            </a:r>
            <a:endParaRPr/>
          </a:p>
        </p:txBody>
      </p:sp>
      <p:pic>
        <p:nvPicPr>
          <p:cNvPr id="210" name="Shape 210"/>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211" name="Shape 211"/>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18 of 29</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p:nvPr/>
        </p:nvSpPr>
        <p:spPr>
          <a:xfrm>
            <a:off x="2705" y="128956"/>
            <a:ext cx="1796700" cy="656399"/>
          </a:xfrm>
          <a:prstGeom prst="rect">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217" name="Shape 217"/>
          <p:cNvSpPr/>
          <p:nvPr/>
        </p:nvSpPr>
        <p:spPr>
          <a:xfrm>
            <a:off x="1805236" y="128956"/>
            <a:ext cx="7350299" cy="656399"/>
          </a:xfrm>
          <a:prstGeom prst="rect">
            <a:avLst/>
          </a:prstGeom>
          <a:solidFill>
            <a:srgbClr val="0B5394"/>
          </a:solidFill>
          <a:ln>
            <a:noFill/>
          </a:ln>
        </p:spPr>
        <p:txBody>
          <a:bodyPr anchorCtr="0" anchor="ctr" bIns="91425" lIns="91425" rIns="91425" tIns="91425">
            <a:noAutofit/>
          </a:bodyPr>
          <a:lstStyle/>
          <a:p>
            <a:pPr lvl="0" rtl="0">
              <a:spcBef>
                <a:spcPts val="0"/>
              </a:spcBef>
              <a:buNone/>
            </a:pPr>
            <a:r>
              <a:t/>
            </a:r>
            <a:endParaRPr/>
          </a:p>
        </p:txBody>
      </p:sp>
      <p:sp>
        <p:nvSpPr>
          <p:cNvPr id="218" name="Shape 218"/>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REGISTER FILE</a:t>
            </a:r>
          </a:p>
        </p:txBody>
      </p:sp>
      <p:sp>
        <p:nvSpPr>
          <p:cNvPr id="219" name="Shape 219"/>
          <p:cNvSpPr txBox="1"/>
          <p:nvPr/>
        </p:nvSpPr>
        <p:spPr>
          <a:xfrm>
            <a:off x="513525" y="998850"/>
            <a:ext cx="3313200" cy="6563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0B5394"/>
                </a:solidFill>
                <a:latin typeface="Trebuchet MS"/>
                <a:ea typeface="Trebuchet MS"/>
                <a:cs typeface="Trebuchet MS"/>
                <a:sym typeface="Trebuchet MS"/>
              </a:rPr>
              <a:t>General Overview</a:t>
            </a:r>
          </a:p>
        </p:txBody>
      </p:sp>
      <p:pic>
        <p:nvPicPr>
          <p:cNvPr id="220" name="Shape 220"/>
          <p:cNvPicPr preferRelativeResize="0"/>
          <p:nvPr/>
        </p:nvPicPr>
        <p:blipFill>
          <a:blip r:embed="rId3">
            <a:alphaModFix/>
          </a:blip>
          <a:stretch>
            <a:fillRect/>
          </a:stretch>
        </p:blipFill>
        <p:spPr>
          <a:xfrm>
            <a:off x="0" y="6337144"/>
            <a:ext cx="9144001" cy="520860"/>
          </a:xfrm>
          <a:prstGeom prst="rect">
            <a:avLst/>
          </a:prstGeom>
          <a:noFill/>
          <a:ln>
            <a:noFill/>
          </a:ln>
        </p:spPr>
      </p:pic>
      <p:pic>
        <p:nvPicPr>
          <p:cNvPr id="221" name="Shape 221"/>
          <p:cNvPicPr preferRelativeResize="0"/>
          <p:nvPr/>
        </p:nvPicPr>
        <p:blipFill>
          <a:blip r:embed="rId4">
            <a:alphaModFix/>
          </a:blip>
          <a:stretch>
            <a:fillRect/>
          </a:stretch>
        </p:blipFill>
        <p:spPr>
          <a:xfrm>
            <a:off x="463677" y="1536412"/>
            <a:ext cx="8299322" cy="4509587"/>
          </a:xfrm>
          <a:prstGeom prst="rect">
            <a:avLst/>
          </a:prstGeom>
          <a:noFill/>
          <a:ln>
            <a:noFill/>
          </a:ln>
        </p:spPr>
      </p:pic>
      <p:sp>
        <p:nvSpPr>
          <p:cNvPr id="222" name="Shape 222"/>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19 of 29</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nvSpPr>
        <p:spPr>
          <a:xfrm>
            <a:off x="467325" y="998850"/>
            <a:ext cx="8296500" cy="58589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45818E"/>
                </a:solidFill>
                <a:latin typeface="Trebuchet MS"/>
                <a:ea typeface="Trebuchet MS"/>
                <a:cs typeface="Trebuchet MS"/>
                <a:sym typeface="Trebuchet MS"/>
              </a:rPr>
              <a:t>Problem and Our Motivation</a:t>
            </a:r>
          </a:p>
          <a:p>
            <a:pPr indent="-419100" lvl="0" marL="457200" rtl="0">
              <a:spcBef>
                <a:spcPts val="0"/>
              </a:spcBef>
              <a:buNone/>
            </a:pPr>
            <a:r>
              <a:t/>
            </a:r>
            <a:endParaRPr sz="2400">
              <a:solidFill>
                <a:schemeClr val="dk1"/>
              </a:solidFill>
            </a:endParaRPr>
          </a:p>
          <a:p>
            <a:pPr indent="-381000" lvl="0" marL="457200" rtl="0">
              <a:spcBef>
                <a:spcPts val="0"/>
              </a:spcBef>
              <a:buSzPct val="100000"/>
              <a:buChar char="●"/>
            </a:pPr>
            <a:r>
              <a:rPr lang="en" sz="2400"/>
              <a:t>Learning computer processor design can be a daunting task for beginners</a:t>
            </a:r>
          </a:p>
          <a:p>
            <a:pPr lvl="0" rtl="0">
              <a:spcBef>
                <a:spcPts val="0"/>
              </a:spcBef>
              <a:buNone/>
            </a:pPr>
            <a:r>
              <a:t/>
            </a:r>
            <a:endParaRPr sz="2400"/>
          </a:p>
          <a:p>
            <a:pPr indent="-381000" lvl="0" marL="457200" rtl="0">
              <a:spcBef>
                <a:spcPts val="0"/>
              </a:spcBef>
              <a:buSzPct val="100000"/>
              <a:buChar char="●"/>
            </a:pPr>
            <a:r>
              <a:rPr lang="en" sz="2400"/>
              <a:t>It is difficult to physically demonstrate how a processor works</a:t>
            </a:r>
          </a:p>
          <a:p>
            <a:pPr lvl="0" rtl="0">
              <a:spcBef>
                <a:spcPts val="0"/>
              </a:spcBef>
              <a:buNone/>
            </a:pPr>
            <a:r>
              <a:t/>
            </a:r>
            <a:endParaRPr sz="2400"/>
          </a:p>
          <a:p>
            <a:pPr indent="-381000" lvl="0" marL="457200" rtl="0">
              <a:spcBef>
                <a:spcPts val="0"/>
              </a:spcBef>
              <a:buClr>
                <a:schemeClr val="dk1"/>
              </a:buClr>
              <a:buSzPct val="100000"/>
              <a:buChar char="●"/>
            </a:pPr>
            <a:r>
              <a:rPr lang="en" sz="2400">
                <a:solidFill>
                  <a:schemeClr val="dk1"/>
                </a:solidFill>
              </a:rPr>
              <a:t>Wanted to design a processor that could be used to help students learn </a:t>
            </a:r>
          </a:p>
          <a:p>
            <a:pPr lvl="0" rtl="0">
              <a:spcBef>
                <a:spcPts val="0"/>
              </a:spcBef>
              <a:buNone/>
            </a:pPr>
            <a:r>
              <a:t/>
            </a:r>
            <a:endParaRPr sz="2400">
              <a:solidFill>
                <a:schemeClr val="dk1"/>
              </a:solidFill>
            </a:endParaRPr>
          </a:p>
          <a:p>
            <a:pPr indent="-381000" lvl="0" marL="457200" rtl="0">
              <a:spcBef>
                <a:spcPts val="0"/>
              </a:spcBef>
              <a:buClr>
                <a:schemeClr val="dk1"/>
              </a:buClr>
              <a:buSzPct val="100000"/>
              <a:buChar char="●"/>
            </a:pPr>
            <a:r>
              <a:rPr lang="en" sz="2400">
                <a:solidFill>
                  <a:schemeClr val="dk1"/>
                </a:solidFill>
              </a:rPr>
              <a:t>Simple enough for students to understand, yet complex enough to cover the major aspects of processor design</a:t>
            </a:r>
          </a:p>
          <a:p>
            <a:pPr lvl="0">
              <a:spcBef>
                <a:spcPts val="0"/>
              </a:spcBef>
              <a:buNone/>
            </a:pPr>
            <a:r>
              <a:t/>
            </a:r>
            <a:endParaRPr sz="2400"/>
          </a:p>
        </p:txBody>
      </p:sp>
      <p:sp>
        <p:nvSpPr>
          <p:cNvPr id="37" name="Shape 37"/>
          <p:cNvSpPr/>
          <p:nvPr/>
        </p:nvSpPr>
        <p:spPr>
          <a:xfrm>
            <a:off x="2705" y="128956"/>
            <a:ext cx="1796700" cy="656399"/>
          </a:xfrm>
          <a:prstGeom prst="rect">
            <a:avLst/>
          </a:prstGeom>
          <a:solidFill>
            <a:srgbClr val="76A5AF"/>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a:off x="1805236" y="128956"/>
            <a:ext cx="7350299" cy="656399"/>
          </a:xfrm>
          <a:prstGeom prst="rect">
            <a:avLst/>
          </a:prstGeom>
          <a:solidFill>
            <a:srgbClr val="45818E"/>
          </a:solidFill>
          <a:ln>
            <a:noFill/>
          </a:ln>
        </p:spPr>
        <p:txBody>
          <a:bodyPr anchorCtr="0" anchor="ctr" bIns="91425" lIns="91425" rIns="91425" tIns="91425">
            <a:noAutofit/>
          </a:bodyPr>
          <a:lstStyle/>
          <a:p>
            <a:pPr lvl="0" rtl="0">
              <a:spcBef>
                <a:spcPts val="0"/>
              </a:spcBef>
              <a:buNone/>
            </a:pPr>
            <a:r>
              <a:t/>
            </a:r>
            <a:endParaRPr/>
          </a:p>
        </p:txBody>
      </p:sp>
      <p:sp>
        <p:nvSpPr>
          <p:cNvPr id="39" name="Shape 39"/>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INTRODUCTION</a:t>
            </a:r>
          </a:p>
        </p:txBody>
      </p:sp>
      <p:pic>
        <p:nvPicPr>
          <p:cNvPr id="40" name="Shape 40"/>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41" name="Shape 41"/>
          <p:cNvSpPr txBox="1"/>
          <p:nvPr/>
        </p:nvSpPr>
        <p:spPr>
          <a:xfrm>
            <a:off x="8574600" y="6077650"/>
            <a:ext cx="569399" cy="259499"/>
          </a:xfrm>
          <a:prstGeom prst="rect">
            <a:avLst/>
          </a:prstGeom>
          <a:noFill/>
          <a:ln>
            <a:noFill/>
          </a:ln>
        </p:spPr>
        <p:txBody>
          <a:bodyPr anchorCtr="0" anchor="t" bIns="91425" lIns="91425" rIns="91425" tIns="91425">
            <a:noAutofit/>
          </a:bodyPr>
          <a:lstStyle/>
          <a:p>
            <a:pPr lvl="0">
              <a:spcBef>
                <a:spcPts val="0"/>
              </a:spcBef>
              <a:buNone/>
            </a:pPr>
            <a:r>
              <a:rPr lang="en" sz="1000"/>
              <a:t>2 of 29</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p:nvPr/>
        </p:nvSpPr>
        <p:spPr>
          <a:xfrm>
            <a:off x="2705" y="128956"/>
            <a:ext cx="1796700" cy="656399"/>
          </a:xfrm>
          <a:prstGeom prst="rect">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228" name="Shape 228"/>
          <p:cNvSpPr/>
          <p:nvPr/>
        </p:nvSpPr>
        <p:spPr>
          <a:xfrm>
            <a:off x="1805236" y="128956"/>
            <a:ext cx="7350299" cy="656399"/>
          </a:xfrm>
          <a:prstGeom prst="rect">
            <a:avLst/>
          </a:prstGeom>
          <a:solidFill>
            <a:srgbClr val="0B5394"/>
          </a:solidFill>
          <a:ln>
            <a:noFill/>
          </a:ln>
        </p:spPr>
        <p:txBody>
          <a:bodyPr anchorCtr="0" anchor="ctr" bIns="91425" lIns="91425" rIns="91425" tIns="91425">
            <a:noAutofit/>
          </a:bodyPr>
          <a:lstStyle/>
          <a:p>
            <a:pPr lvl="0" rtl="0">
              <a:spcBef>
                <a:spcPts val="0"/>
              </a:spcBef>
              <a:buNone/>
            </a:pPr>
            <a:r>
              <a:t/>
            </a:r>
            <a:endParaRPr/>
          </a:p>
        </p:txBody>
      </p:sp>
      <p:sp>
        <p:nvSpPr>
          <p:cNvPr id="229" name="Shape 229"/>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REGISTER FILE</a:t>
            </a:r>
          </a:p>
        </p:txBody>
      </p:sp>
      <p:sp>
        <p:nvSpPr>
          <p:cNvPr id="230" name="Shape 230"/>
          <p:cNvSpPr txBox="1"/>
          <p:nvPr/>
        </p:nvSpPr>
        <p:spPr>
          <a:xfrm>
            <a:off x="513525" y="998850"/>
            <a:ext cx="8315400" cy="99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0B5394"/>
                </a:solidFill>
                <a:latin typeface="Trebuchet MS"/>
                <a:ea typeface="Trebuchet MS"/>
                <a:cs typeface="Trebuchet MS"/>
                <a:sym typeface="Trebuchet MS"/>
              </a:rPr>
              <a:t>3-to-8 Decoders &amp; Transmission Gates</a:t>
            </a:r>
          </a:p>
          <a:p>
            <a:pPr lvl="0" rtl="0">
              <a:spcBef>
                <a:spcPts val="0"/>
              </a:spcBef>
              <a:buNone/>
            </a:pPr>
            <a:r>
              <a:t/>
            </a:r>
            <a:endParaRPr b="1" sz="2000"/>
          </a:p>
          <a:p>
            <a:pPr lvl="0" rtl="0">
              <a:spcBef>
                <a:spcPts val="0"/>
              </a:spcBef>
              <a:buNone/>
            </a:pPr>
            <a:r>
              <a:t/>
            </a:r>
            <a:endParaRPr/>
          </a:p>
        </p:txBody>
      </p:sp>
      <p:pic>
        <p:nvPicPr>
          <p:cNvPr id="231" name="Shape 231"/>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232" name="Shape 232"/>
          <p:cNvSpPr txBox="1"/>
          <p:nvPr/>
        </p:nvSpPr>
        <p:spPr>
          <a:xfrm>
            <a:off x="330150" y="1223775"/>
            <a:ext cx="5612400" cy="4197299"/>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t/>
            </a:r>
            <a:endParaRPr sz="2200"/>
          </a:p>
          <a:p>
            <a:pPr indent="-368300" lvl="0" marL="457200" rtl="0">
              <a:spcBef>
                <a:spcPts val="0"/>
              </a:spcBef>
              <a:buSzPct val="100000"/>
              <a:buChar char="●"/>
            </a:pPr>
            <a:r>
              <a:rPr lang="en" sz="2200"/>
              <a:t>Two 3-to-8 decoders drive transmission gate enables for multiplexing</a:t>
            </a:r>
          </a:p>
          <a:p>
            <a:pPr lvl="0" rtl="0">
              <a:spcBef>
                <a:spcPts val="0"/>
              </a:spcBef>
              <a:buNone/>
            </a:pPr>
            <a:r>
              <a:t/>
            </a:r>
            <a:endParaRPr sz="2200"/>
          </a:p>
          <a:p>
            <a:pPr indent="-368300" lvl="0" marL="457200" rtl="0">
              <a:spcBef>
                <a:spcPts val="0"/>
              </a:spcBef>
              <a:buSzPct val="100000"/>
              <a:buChar char="●"/>
            </a:pPr>
            <a:r>
              <a:rPr lang="en" sz="2200"/>
              <a:t>Used in place of 8-to-1 MUX’s</a:t>
            </a:r>
          </a:p>
          <a:p>
            <a:pPr lvl="0" rtl="0">
              <a:spcBef>
                <a:spcPts val="0"/>
              </a:spcBef>
              <a:buNone/>
            </a:pPr>
            <a:r>
              <a:t/>
            </a:r>
            <a:endParaRPr sz="2200"/>
          </a:p>
          <a:p>
            <a:pPr indent="-368300" lvl="0" marL="457200" rtl="0">
              <a:spcBef>
                <a:spcPts val="0"/>
              </a:spcBef>
              <a:buSzPct val="100000"/>
              <a:buChar char="●"/>
            </a:pPr>
            <a:r>
              <a:rPr lang="en" sz="2200"/>
              <a:t>Determines which registers are output onto the bus</a:t>
            </a:r>
          </a:p>
          <a:p>
            <a:pPr lvl="0">
              <a:spcBef>
                <a:spcPts val="0"/>
              </a:spcBef>
              <a:buNone/>
            </a:pPr>
            <a:r>
              <a:t/>
            </a:r>
            <a:endParaRPr sz="2200"/>
          </a:p>
        </p:txBody>
      </p:sp>
      <p:pic>
        <p:nvPicPr>
          <p:cNvPr id="233" name="Shape 233"/>
          <p:cNvPicPr preferRelativeResize="0"/>
          <p:nvPr/>
        </p:nvPicPr>
        <p:blipFill>
          <a:blip r:embed="rId4">
            <a:alphaModFix/>
          </a:blip>
          <a:stretch>
            <a:fillRect/>
          </a:stretch>
        </p:blipFill>
        <p:spPr>
          <a:xfrm>
            <a:off x="6087394" y="1916749"/>
            <a:ext cx="2512879" cy="2505499"/>
          </a:xfrm>
          <a:prstGeom prst="rect">
            <a:avLst/>
          </a:prstGeom>
          <a:noFill/>
          <a:ln>
            <a:noFill/>
          </a:ln>
        </p:spPr>
      </p:pic>
      <p:pic>
        <p:nvPicPr>
          <p:cNvPr id="234" name="Shape 234"/>
          <p:cNvPicPr preferRelativeResize="0"/>
          <p:nvPr/>
        </p:nvPicPr>
        <p:blipFill>
          <a:blip r:embed="rId5">
            <a:alphaModFix/>
          </a:blip>
          <a:stretch>
            <a:fillRect/>
          </a:stretch>
        </p:blipFill>
        <p:spPr>
          <a:xfrm>
            <a:off x="747999" y="4055824"/>
            <a:ext cx="4647974" cy="2128925"/>
          </a:xfrm>
          <a:prstGeom prst="rect">
            <a:avLst/>
          </a:prstGeom>
          <a:noFill/>
          <a:ln>
            <a:noFill/>
          </a:ln>
        </p:spPr>
      </p:pic>
      <p:sp>
        <p:nvSpPr>
          <p:cNvPr id="235" name="Shape 235"/>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20 of 29</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p:nvPr/>
        </p:nvSpPr>
        <p:spPr>
          <a:xfrm>
            <a:off x="2705" y="128956"/>
            <a:ext cx="1796700" cy="656399"/>
          </a:xfrm>
          <a:prstGeom prst="rect">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241" name="Shape 241"/>
          <p:cNvSpPr/>
          <p:nvPr/>
        </p:nvSpPr>
        <p:spPr>
          <a:xfrm>
            <a:off x="1805236" y="128956"/>
            <a:ext cx="7350299" cy="656399"/>
          </a:xfrm>
          <a:prstGeom prst="rect">
            <a:avLst/>
          </a:prstGeom>
          <a:solidFill>
            <a:srgbClr val="0B5394"/>
          </a:solidFill>
          <a:ln>
            <a:noFill/>
          </a:ln>
        </p:spPr>
        <p:txBody>
          <a:bodyPr anchorCtr="0" anchor="ctr" bIns="91425" lIns="91425" rIns="91425" tIns="91425">
            <a:noAutofit/>
          </a:bodyPr>
          <a:lstStyle/>
          <a:p>
            <a:pPr lvl="0" rtl="0">
              <a:spcBef>
                <a:spcPts val="0"/>
              </a:spcBef>
              <a:buNone/>
            </a:pPr>
            <a:r>
              <a:t/>
            </a:r>
            <a:endParaRPr/>
          </a:p>
        </p:txBody>
      </p:sp>
      <p:sp>
        <p:nvSpPr>
          <p:cNvPr id="242" name="Shape 242"/>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REGISTER FILE</a:t>
            </a:r>
          </a:p>
        </p:txBody>
      </p:sp>
      <p:sp>
        <p:nvSpPr>
          <p:cNvPr id="243" name="Shape 243"/>
          <p:cNvSpPr txBox="1"/>
          <p:nvPr/>
        </p:nvSpPr>
        <p:spPr>
          <a:xfrm>
            <a:off x="513525" y="998850"/>
            <a:ext cx="8315400" cy="99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0B5394"/>
                </a:solidFill>
                <a:latin typeface="Trebuchet MS"/>
                <a:ea typeface="Trebuchet MS"/>
                <a:cs typeface="Trebuchet MS"/>
                <a:sym typeface="Trebuchet MS"/>
              </a:rPr>
              <a:t>Single Register File Cell</a:t>
            </a:r>
          </a:p>
          <a:p>
            <a:pPr lvl="0" rtl="0">
              <a:spcBef>
                <a:spcPts val="0"/>
              </a:spcBef>
              <a:buNone/>
            </a:pPr>
            <a:r>
              <a:t/>
            </a:r>
            <a:endParaRPr b="1" sz="2000"/>
          </a:p>
          <a:p>
            <a:pPr lvl="0" rtl="0">
              <a:spcBef>
                <a:spcPts val="0"/>
              </a:spcBef>
              <a:buNone/>
            </a:pPr>
            <a:r>
              <a:t/>
            </a:r>
            <a:endParaRPr/>
          </a:p>
        </p:txBody>
      </p:sp>
      <p:pic>
        <p:nvPicPr>
          <p:cNvPr id="244" name="Shape 244"/>
          <p:cNvPicPr preferRelativeResize="0"/>
          <p:nvPr/>
        </p:nvPicPr>
        <p:blipFill>
          <a:blip r:embed="rId3">
            <a:alphaModFix/>
          </a:blip>
          <a:stretch>
            <a:fillRect/>
          </a:stretch>
        </p:blipFill>
        <p:spPr>
          <a:xfrm>
            <a:off x="0" y="6337144"/>
            <a:ext cx="9144001" cy="520860"/>
          </a:xfrm>
          <a:prstGeom prst="rect">
            <a:avLst/>
          </a:prstGeom>
          <a:noFill/>
          <a:ln>
            <a:noFill/>
          </a:ln>
        </p:spPr>
      </p:pic>
      <p:pic>
        <p:nvPicPr>
          <p:cNvPr id="245" name="Shape 245"/>
          <p:cNvPicPr preferRelativeResize="0"/>
          <p:nvPr/>
        </p:nvPicPr>
        <p:blipFill>
          <a:blip r:embed="rId4">
            <a:alphaModFix/>
          </a:blip>
          <a:stretch>
            <a:fillRect/>
          </a:stretch>
        </p:blipFill>
        <p:spPr>
          <a:xfrm>
            <a:off x="1365162" y="3325575"/>
            <a:ext cx="6413676" cy="2828275"/>
          </a:xfrm>
          <a:prstGeom prst="rect">
            <a:avLst/>
          </a:prstGeom>
          <a:noFill/>
          <a:ln>
            <a:noFill/>
          </a:ln>
        </p:spPr>
      </p:pic>
      <p:sp>
        <p:nvSpPr>
          <p:cNvPr id="246" name="Shape 246"/>
          <p:cNvSpPr txBox="1"/>
          <p:nvPr/>
        </p:nvSpPr>
        <p:spPr>
          <a:xfrm>
            <a:off x="330300" y="1553900"/>
            <a:ext cx="8244300" cy="1927499"/>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Signals Write_Enable, CLK,  and Decoder A outputs drive each register’s clock</a:t>
            </a:r>
          </a:p>
          <a:p>
            <a:pPr lvl="0" rtl="0">
              <a:spcBef>
                <a:spcPts val="0"/>
              </a:spcBef>
              <a:buNone/>
            </a:pPr>
            <a:r>
              <a:t/>
            </a:r>
            <a:endParaRPr sz="2000"/>
          </a:p>
          <a:p>
            <a:pPr indent="-355600" lvl="0" marL="457200" rtl="0">
              <a:spcBef>
                <a:spcPts val="0"/>
              </a:spcBef>
              <a:buSzPct val="100000"/>
              <a:buChar char="●"/>
            </a:pPr>
            <a:r>
              <a:rPr lang="en" sz="2000"/>
              <a:t>DataOut&lt;1:8&gt; gets sent to the 8-bit transmission gates, which are enabled by inputs A and B from the decoders</a:t>
            </a:r>
          </a:p>
          <a:p>
            <a:pPr lvl="0" rtl="0">
              <a:spcBef>
                <a:spcPts val="0"/>
              </a:spcBef>
              <a:buNone/>
            </a:pPr>
            <a:r>
              <a:t/>
            </a:r>
            <a:endParaRPr sz="2200"/>
          </a:p>
        </p:txBody>
      </p:sp>
      <p:sp>
        <p:nvSpPr>
          <p:cNvPr id="247" name="Shape 247"/>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21 of 29</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p:nvPr/>
        </p:nvSpPr>
        <p:spPr>
          <a:xfrm>
            <a:off x="2705" y="128956"/>
            <a:ext cx="1796700" cy="656399"/>
          </a:xfrm>
          <a:prstGeom prst="rect">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253" name="Shape 253"/>
          <p:cNvSpPr/>
          <p:nvPr/>
        </p:nvSpPr>
        <p:spPr>
          <a:xfrm>
            <a:off x="1805236" y="128956"/>
            <a:ext cx="7350299" cy="656399"/>
          </a:xfrm>
          <a:prstGeom prst="rect">
            <a:avLst/>
          </a:prstGeom>
          <a:solidFill>
            <a:srgbClr val="0B5394"/>
          </a:solidFill>
          <a:ln>
            <a:noFill/>
          </a:ln>
        </p:spPr>
        <p:txBody>
          <a:bodyPr anchorCtr="0" anchor="ctr" bIns="91425" lIns="91425" rIns="91425" tIns="91425">
            <a:noAutofit/>
          </a:bodyPr>
          <a:lstStyle/>
          <a:p>
            <a:pPr lvl="0" rtl="0">
              <a:spcBef>
                <a:spcPts val="0"/>
              </a:spcBef>
              <a:buNone/>
            </a:pPr>
            <a:r>
              <a:t/>
            </a:r>
            <a:endParaRPr/>
          </a:p>
        </p:txBody>
      </p:sp>
      <p:sp>
        <p:nvSpPr>
          <p:cNvPr id="254" name="Shape 254"/>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REGISTER FILE</a:t>
            </a:r>
          </a:p>
        </p:txBody>
      </p:sp>
      <p:sp>
        <p:nvSpPr>
          <p:cNvPr id="255" name="Shape 255"/>
          <p:cNvSpPr txBox="1"/>
          <p:nvPr/>
        </p:nvSpPr>
        <p:spPr>
          <a:xfrm>
            <a:off x="513525" y="998850"/>
            <a:ext cx="8315400" cy="99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0B5394"/>
                </a:solidFill>
                <a:latin typeface="Trebuchet MS"/>
                <a:ea typeface="Trebuchet MS"/>
                <a:cs typeface="Trebuchet MS"/>
                <a:sym typeface="Trebuchet MS"/>
              </a:rPr>
              <a:t>Register File Cell Layout</a:t>
            </a:r>
          </a:p>
          <a:p>
            <a:pPr lvl="0" rtl="0">
              <a:spcBef>
                <a:spcPts val="0"/>
              </a:spcBef>
              <a:buNone/>
            </a:pPr>
            <a:r>
              <a:t/>
            </a:r>
            <a:endParaRPr b="1" sz="2000"/>
          </a:p>
          <a:p>
            <a:pPr lvl="0" rtl="0">
              <a:spcBef>
                <a:spcPts val="0"/>
              </a:spcBef>
              <a:buNone/>
            </a:pPr>
            <a:r>
              <a:t/>
            </a:r>
            <a:endParaRPr/>
          </a:p>
        </p:txBody>
      </p:sp>
      <p:pic>
        <p:nvPicPr>
          <p:cNvPr id="256" name="Shape 256"/>
          <p:cNvPicPr preferRelativeResize="0"/>
          <p:nvPr/>
        </p:nvPicPr>
        <p:blipFill>
          <a:blip r:embed="rId3">
            <a:alphaModFix/>
          </a:blip>
          <a:stretch>
            <a:fillRect/>
          </a:stretch>
        </p:blipFill>
        <p:spPr>
          <a:xfrm>
            <a:off x="0" y="6337144"/>
            <a:ext cx="9144001" cy="520860"/>
          </a:xfrm>
          <a:prstGeom prst="rect">
            <a:avLst/>
          </a:prstGeom>
          <a:noFill/>
          <a:ln>
            <a:noFill/>
          </a:ln>
        </p:spPr>
      </p:pic>
      <p:pic>
        <p:nvPicPr>
          <p:cNvPr id="257" name="Shape 257"/>
          <p:cNvPicPr preferRelativeResize="0"/>
          <p:nvPr/>
        </p:nvPicPr>
        <p:blipFill>
          <a:blip r:embed="rId4">
            <a:alphaModFix/>
          </a:blip>
          <a:stretch>
            <a:fillRect/>
          </a:stretch>
        </p:blipFill>
        <p:spPr>
          <a:xfrm>
            <a:off x="832199" y="1674200"/>
            <a:ext cx="7463323" cy="4398375"/>
          </a:xfrm>
          <a:prstGeom prst="rect">
            <a:avLst/>
          </a:prstGeom>
          <a:noFill/>
          <a:ln>
            <a:noFill/>
          </a:ln>
        </p:spPr>
      </p:pic>
      <p:sp>
        <p:nvSpPr>
          <p:cNvPr id="258" name="Shape 258"/>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22 of 29</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p:nvPr/>
        </p:nvSpPr>
        <p:spPr>
          <a:xfrm>
            <a:off x="2705" y="128956"/>
            <a:ext cx="1796700" cy="656399"/>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1805236" y="128956"/>
            <a:ext cx="7350299" cy="656399"/>
          </a:xfrm>
          <a:prstGeom prst="rect">
            <a:avLst/>
          </a:prstGeom>
          <a:solidFill>
            <a:srgbClr val="6AA84F"/>
          </a:solidFill>
          <a:ln>
            <a:noFill/>
          </a:ln>
        </p:spPr>
        <p:txBody>
          <a:bodyPr anchorCtr="0" anchor="ctr" bIns="91425" lIns="91425" rIns="91425" tIns="91425">
            <a:noAutofit/>
          </a:bodyPr>
          <a:lstStyle/>
          <a:p>
            <a:pPr lvl="0" rtl="0">
              <a:spcBef>
                <a:spcPts val="0"/>
              </a:spcBef>
              <a:buNone/>
            </a:pPr>
            <a:r>
              <a:t/>
            </a:r>
            <a:endParaRPr/>
          </a:p>
        </p:txBody>
      </p:sp>
      <p:sp>
        <p:nvSpPr>
          <p:cNvPr id="265" name="Shape 265"/>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PROGRESS</a:t>
            </a:r>
          </a:p>
        </p:txBody>
      </p:sp>
      <p:sp>
        <p:nvSpPr>
          <p:cNvPr id="266" name="Shape 266"/>
          <p:cNvSpPr txBox="1"/>
          <p:nvPr/>
        </p:nvSpPr>
        <p:spPr>
          <a:xfrm>
            <a:off x="513525" y="998850"/>
            <a:ext cx="8280299" cy="14472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6AA84F"/>
                </a:solidFill>
                <a:latin typeface="Trebuchet MS"/>
                <a:ea typeface="Trebuchet MS"/>
                <a:cs typeface="Trebuchet MS"/>
                <a:sym typeface="Trebuchet MS"/>
              </a:rPr>
              <a:t>Simulation Example: XOR operation</a:t>
            </a:r>
          </a:p>
          <a:p>
            <a:pPr lvl="0" rtl="0">
              <a:spcBef>
                <a:spcPts val="0"/>
              </a:spcBef>
              <a:buNone/>
            </a:pPr>
            <a:r>
              <a:t/>
            </a:r>
            <a:endParaRPr sz="1800"/>
          </a:p>
          <a:p>
            <a:pPr lvl="0" rtl="0">
              <a:spcBef>
                <a:spcPts val="0"/>
              </a:spcBef>
              <a:buNone/>
            </a:pPr>
            <a:r>
              <a:t/>
            </a:r>
            <a:endParaRPr/>
          </a:p>
        </p:txBody>
      </p:sp>
      <p:pic>
        <p:nvPicPr>
          <p:cNvPr id="267" name="Shape 267"/>
          <p:cNvPicPr preferRelativeResize="0"/>
          <p:nvPr/>
        </p:nvPicPr>
        <p:blipFill>
          <a:blip r:embed="rId3">
            <a:alphaModFix/>
          </a:blip>
          <a:stretch>
            <a:fillRect/>
          </a:stretch>
        </p:blipFill>
        <p:spPr>
          <a:xfrm>
            <a:off x="0" y="6337144"/>
            <a:ext cx="9144001" cy="520860"/>
          </a:xfrm>
          <a:prstGeom prst="rect">
            <a:avLst/>
          </a:prstGeom>
          <a:noFill/>
          <a:ln>
            <a:noFill/>
          </a:ln>
        </p:spPr>
      </p:pic>
      <p:pic>
        <p:nvPicPr>
          <p:cNvPr id="268" name="Shape 268"/>
          <p:cNvPicPr preferRelativeResize="0"/>
          <p:nvPr/>
        </p:nvPicPr>
        <p:blipFill>
          <a:blip r:embed="rId4">
            <a:alphaModFix/>
          </a:blip>
          <a:stretch>
            <a:fillRect/>
          </a:stretch>
        </p:blipFill>
        <p:spPr>
          <a:xfrm>
            <a:off x="431850" y="1756889"/>
            <a:ext cx="8280298" cy="4032436"/>
          </a:xfrm>
          <a:prstGeom prst="rect">
            <a:avLst/>
          </a:prstGeom>
          <a:noFill/>
          <a:ln>
            <a:noFill/>
          </a:ln>
        </p:spPr>
      </p:pic>
      <p:sp>
        <p:nvSpPr>
          <p:cNvPr id="269" name="Shape 269"/>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23 of 29</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2705" y="128956"/>
            <a:ext cx="1796700" cy="656399"/>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1805236" y="128956"/>
            <a:ext cx="7350299" cy="656399"/>
          </a:xfrm>
          <a:prstGeom prst="rect">
            <a:avLst/>
          </a:prstGeom>
          <a:solidFill>
            <a:srgbClr val="6AA84F"/>
          </a:solidFill>
          <a:ln>
            <a:noFill/>
          </a:ln>
        </p:spPr>
        <p:txBody>
          <a:bodyPr anchorCtr="0" anchor="ctr" bIns="91425" lIns="91425" rIns="91425" tIns="91425">
            <a:noAutofit/>
          </a:bodyPr>
          <a:lstStyle/>
          <a:p>
            <a:pPr lvl="0" rtl="0">
              <a:spcBef>
                <a:spcPts val="0"/>
              </a:spcBef>
              <a:buNone/>
            </a:pPr>
            <a:r>
              <a:t/>
            </a:r>
            <a:endParaRPr/>
          </a:p>
        </p:txBody>
      </p:sp>
      <p:sp>
        <p:nvSpPr>
          <p:cNvPr id="276" name="Shape 276"/>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PROGRESS</a:t>
            </a:r>
          </a:p>
        </p:txBody>
      </p:sp>
      <p:pic>
        <p:nvPicPr>
          <p:cNvPr id="277" name="Shape 277"/>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278" name="Shape 278"/>
          <p:cNvSpPr txBox="1"/>
          <p:nvPr/>
        </p:nvSpPr>
        <p:spPr>
          <a:xfrm>
            <a:off x="369000" y="820725"/>
            <a:ext cx="8205599" cy="1296000"/>
          </a:xfrm>
          <a:prstGeom prst="rect">
            <a:avLst/>
          </a:prstGeom>
          <a:noFill/>
          <a:ln>
            <a:noFill/>
          </a:ln>
        </p:spPr>
        <p:txBody>
          <a:bodyPr anchorCtr="0" anchor="t" bIns="91425" lIns="91425" rIns="91425" tIns="91425">
            <a:noAutofit/>
          </a:bodyPr>
          <a:lstStyle/>
          <a:p>
            <a:pPr lvl="0" rtl="0">
              <a:spcBef>
                <a:spcPts val="0"/>
              </a:spcBef>
              <a:buNone/>
            </a:pPr>
            <a:r>
              <a:rPr lang="en"/>
              <a:t>Exclusive OR:      1 0 0 1    0 1 0 1</a:t>
            </a:r>
          </a:p>
          <a:p>
            <a:pPr lvl="0" rtl="0">
              <a:spcBef>
                <a:spcPts val="0"/>
              </a:spcBef>
              <a:buNone/>
            </a:pPr>
            <a:r>
              <a:rPr lang="en"/>
              <a:t>			  1 1 1 1    0 0 1 1</a:t>
            </a:r>
          </a:p>
          <a:p>
            <a:pPr lvl="0">
              <a:spcBef>
                <a:spcPts val="0"/>
              </a:spcBef>
              <a:buNone/>
            </a:pPr>
            <a:r>
              <a:rPr lang="en"/>
              <a:t>			  0 1 1 0    0 1 1 0</a:t>
            </a:r>
          </a:p>
        </p:txBody>
      </p:sp>
      <p:cxnSp>
        <p:nvCxnSpPr>
          <p:cNvPr id="279" name="Shape 279"/>
          <p:cNvCxnSpPr/>
          <p:nvPr/>
        </p:nvCxnSpPr>
        <p:spPr>
          <a:xfrm flipH="1" rot="10800000">
            <a:off x="1888300" y="1338487"/>
            <a:ext cx="1442099" cy="8699"/>
          </a:xfrm>
          <a:prstGeom prst="straightConnector1">
            <a:avLst/>
          </a:prstGeom>
          <a:noFill/>
          <a:ln cap="flat" cmpd="sng" w="19050">
            <a:solidFill>
              <a:schemeClr val="dk2"/>
            </a:solidFill>
            <a:prstDash val="solid"/>
            <a:round/>
            <a:headEnd len="lg" w="lg" type="none"/>
            <a:tailEnd len="lg" w="lg" type="none"/>
          </a:ln>
        </p:spPr>
      </p:cxnSp>
      <p:pic>
        <p:nvPicPr>
          <p:cNvPr id="280" name="Shape 280"/>
          <p:cNvPicPr preferRelativeResize="0"/>
          <p:nvPr/>
        </p:nvPicPr>
        <p:blipFill>
          <a:blip r:embed="rId4">
            <a:alphaModFix/>
          </a:blip>
          <a:stretch>
            <a:fillRect/>
          </a:stretch>
        </p:blipFill>
        <p:spPr>
          <a:xfrm>
            <a:off x="326950" y="1769975"/>
            <a:ext cx="8490099" cy="4144399"/>
          </a:xfrm>
          <a:prstGeom prst="rect">
            <a:avLst/>
          </a:prstGeom>
          <a:noFill/>
          <a:ln>
            <a:noFill/>
          </a:ln>
        </p:spPr>
      </p:pic>
      <p:sp>
        <p:nvSpPr>
          <p:cNvPr id="281" name="Shape 281"/>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24 of 29</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p:nvPr/>
        </p:nvSpPr>
        <p:spPr>
          <a:xfrm>
            <a:off x="2705" y="128956"/>
            <a:ext cx="1796700" cy="656399"/>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1805236" y="128956"/>
            <a:ext cx="7350299" cy="656399"/>
          </a:xfrm>
          <a:prstGeom prst="rect">
            <a:avLst/>
          </a:prstGeom>
          <a:solidFill>
            <a:srgbClr val="6AA84F"/>
          </a:solidFill>
          <a:ln>
            <a:noFill/>
          </a:ln>
        </p:spPr>
        <p:txBody>
          <a:bodyPr anchorCtr="0" anchor="ctr" bIns="91425" lIns="91425" rIns="91425" tIns="91425">
            <a:noAutofit/>
          </a:bodyPr>
          <a:lstStyle/>
          <a:p>
            <a:pPr lvl="0" rtl="0">
              <a:spcBef>
                <a:spcPts val="0"/>
              </a:spcBef>
              <a:buNone/>
            </a:pPr>
            <a:r>
              <a:t/>
            </a:r>
            <a:endParaRPr/>
          </a:p>
        </p:txBody>
      </p:sp>
      <p:sp>
        <p:nvSpPr>
          <p:cNvPr id="288" name="Shape 288"/>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PROGRESS</a:t>
            </a:r>
          </a:p>
        </p:txBody>
      </p:sp>
      <p:sp>
        <p:nvSpPr>
          <p:cNvPr id="289" name="Shape 289"/>
          <p:cNvSpPr txBox="1"/>
          <p:nvPr/>
        </p:nvSpPr>
        <p:spPr>
          <a:xfrm>
            <a:off x="513525" y="998850"/>
            <a:ext cx="5819400" cy="54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6AA84F"/>
                </a:solidFill>
                <a:latin typeface="Trebuchet MS"/>
                <a:ea typeface="Trebuchet MS"/>
                <a:cs typeface="Trebuchet MS"/>
                <a:sym typeface="Trebuchet MS"/>
              </a:rPr>
              <a:t>Complete Schematic</a:t>
            </a:r>
          </a:p>
        </p:txBody>
      </p:sp>
      <p:pic>
        <p:nvPicPr>
          <p:cNvPr id="290" name="Shape 290"/>
          <p:cNvPicPr preferRelativeResize="0"/>
          <p:nvPr/>
        </p:nvPicPr>
        <p:blipFill>
          <a:blip r:embed="rId3">
            <a:alphaModFix/>
          </a:blip>
          <a:stretch>
            <a:fillRect/>
          </a:stretch>
        </p:blipFill>
        <p:spPr>
          <a:xfrm>
            <a:off x="0" y="6337144"/>
            <a:ext cx="9144001" cy="520860"/>
          </a:xfrm>
          <a:prstGeom prst="rect">
            <a:avLst/>
          </a:prstGeom>
          <a:noFill/>
          <a:ln>
            <a:noFill/>
          </a:ln>
        </p:spPr>
      </p:pic>
      <p:pic>
        <p:nvPicPr>
          <p:cNvPr id="291" name="Shape 291"/>
          <p:cNvPicPr preferRelativeResize="0"/>
          <p:nvPr/>
        </p:nvPicPr>
        <p:blipFill>
          <a:blip r:embed="rId4">
            <a:alphaModFix/>
          </a:blip>
          <a:stretch>
            <a:fillRect/>
          </a:stretch>
        </p:blipFill>
        <p:spPr>
          <a:xfrm>
            <a:off x="395862" y="1774437"/>
            <a:ext cx="8352276" cy="4074524"/>
          </a:xfrm>
          <a:prstGeom prst="rect">
            <a:avLst/>
          </a:prstGeom>
          <a:noFill/>
          <a:ln>
            <a:noFill/>
          </a:ln>
        </p:spPr>
      </p:pic>
      <p:sp>
        <p:nvSpPr>
          <p:cNvPr id="292" name="Shape 292"/>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25 of 29</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p:nvPr/>
        </p:nvSpPr>
        <p:spPr>
          <a:xfrm>
            <a:off x="2705" y="128956"/>
            <a:ext cx="1796700" cy="656399"/>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1805236" y="128956"/>
            <a:ext cx="7350299" cy="656399"/>
          </a:xfrm>
          <a:prstGeom prst="rect">
            <a:avLst/>
          </a:prstGeom>
          <a:solidFill>
            <a:srgbClr val="6AA84F"/>
          </a:solidFill>
          <a:ln>
            <a:noFill/>
          </a:ln>
        </p:spPr>
        <p:txBody>
          <a:bodyPr anchorCtr="0" anchor="ctr" bIns="91425" lIns="91425" rIns="91425" tIns="91425">
            <a:noAutofit/>
          </a:bodyPr>
          <a:lstStyle/>
          <a:p>
            <a:pPr lvl="0" rtl="0">
              <a:spcBef>
                <a:spcPts val="0"/>
              </a:spcBef>
              <a:buNone/>
            </a:pPr>
            <a:r>
              <a:t/>
            </a:r>
            <a:endParaRPr/>
          </a:p>
        </p:txBody>
      </p:sp>
      <p:sp>
        <p:nvSpPr>
          <p:cNvPr id="299" name="Shape 299"/>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PROGRESS</a:t>
            </a:r>
          </a:p>
        </p:txBody>
      </p:sp>
      <p:sp>
        <p:nvSpPr>
          <p:cNvPr id="300" name="Shape 300"/>
          <p:cNvSpPr txBox="1"/>
          <p:nvPr/>
        </p:nvSpPr>
        <p:spPr>
          <a:xfrm>
            <a:off x="513525" y="998850"/>
            <a:ext cx="5819400" cy="54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6AA84F"/>
                </a:solidFill>
                <a:latin typeface="Trebuchet MS"/>
                <a:ea typeface="Trebuchet MS"/>
                <a:cs typeface="Trebuchet MS"/>
                <a:sym typeface="Trebuchet MS"/>
              </a:rPr>
              <a:t>Overall Layout</a:t>
            </a:r>
          </a:p>
        </p:txBody>
      </p:sp>
      <p:pic>
        <p:nvPicPr>
          <p:cNvPr id="301" name="Shape 301"/>
          <p:cNvPicPr preferRelativeResize="0"/>
          <p:nvPr/>
        </p:nvPicPr>
        <p:blipFill>
          <a:blip r:embed="rId3">
            <a:alphaModFix/>
          </a:blip>
          <a:stretch>
            <a:fillRect/>
          </a:stretch>
        </p:blipFill>
        <p:spPr>
          <a:xfrm>
            <a:off x="601009" y="1751775"/>
            <a:ext cx="7905191" cy="4328375"/>
          </a:xfrm>
          <a:prstGeom prst="rect">
            <a:avLst/>
          </a:prstGeom>
          <a:noFill/>
          <a:ln>
            <a:noFill/>
          </a:ln>
        </p:spPr>
      </p:pic>
      <p:pic>
        <p:nvPicPr>
          <p:cNvPr id="302" name="Shape 302"/>
          <p:cNvPicPr preferRelativeResize="0"/>
          <p:nvPr/>
        </p:nvPicPr>
        <p:blipFill>
          <a:blip r:embed="rId4">
            <a:alphaModFix/>
          </a:blip>
          <a:stretch>
            <a:fillRect/>
          </a:stretch>
        </p:blipFill>
        <p:spPr>
          <a:xfrm>
            <a:off x="0" y="6337144"/>
            <a:ext cx="9144001" cy="520860"/>
          </a:xfrm>
          <a:prstGeom prst="rect">
            <a:avLst/>
          </a:prstGeom>
          <a:noFill/>
          <a:ln>
            <a:noFill/>
          </a:ln>
        </p:spPr>
      </p:pic>
      <p:sp>
        <p:nvSpPr>
          <p:cNvPr id="303" name="Shape 303"/>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26 of 29</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p:nvPr/>
        </p:nvSpPr>
        <p:spPr>
          <a:xfrm>
            <a:off x="2705" y="128956"/>
            <a:ext cx="1796700" cy="656399"/>
          </a:xfrm>
          <a:prstGeom prst="rect">
            <a:avLst/>
          </a:prstGeom>
          <a:solidFill>
            <a:srgbClr val="76A5AF"/>
          </a:solidFill>
          <a:ln>
            <a:noFill/>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1805236" y="128956"/>
            <a:ext cx="7350299" cy="656399"/>
          </a:xfrm>
          <a:prstGeom prst="rect">
            <a:avLst/>
          </a:prstGeom>
          <a:solidFill>
            <a:srgbClr val="45818E"/>
          </a:solidFill>
          <a:ln>
            <a:noFill/>
          </a:ln>
        </p:spPr>
        <p:txBody>
          <a:bodyPr anchorCtr="0" anchor="ctr" bIns="91425" lIns="91425" rIns="91425" tIns="91425">
            <a:noAutofit/>
          </a:bodyPr>
          <a:lstStyle/>
          <a:p>
            <a:pPr lvl="0" rtl="0">
              <a:spcBef>
                <a:spcPts val="0"/>
              </a:spcBef>
              <a:buNone/>
            </a:pPr>
            <a:r>
              <a:t/>
            </a:r>
            <a:endParaRPr/>
          </a:p>
        </p:txBody>
      </p:sp>
      <p:sp>
        <p:nvSpPr>
          <p:cNvPr id="310" name="Shape 310"/>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CONCLUSION</a:t>
            </a:r>
          </a:p>
        </p:txBody>
      </p:sp>
      <p:sp>
        <p:nvSpPr>
          <p:cNvPr id="311" name="Shape 311"/>
          <p:cNvSpPr txBox="1"/>
          <p:nvPr/>
        </p:nvSpPr>
        <p:spPr>
          <a:xfrm>
            <a:off x="513525" y="998850"/>
            <a:ext cx="8280299" cy="54989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45818E"/>
                </a:solidFill>
                <a:latin typeface="Trebuchet MS"/>
                <a:ea typeface="Trebuchet MS"/>
                <a:cs typeface="Trebuchet MS"/>
                <a:sym typeface="Trebuchet MS"/>
              </a:rPr>
              <a:t>Cost Estimation</a:t>
            </a:r>
          </a:p>
          <a:p>
            <a:pPr lvl="0" rtl="0">
              <a:spcBef>
                <a:spcPts val="0"/>
              </a:spcBef>
              <a:buNone/>
            </a:pPr>
            <a:r>
              <a:t/>
            </a:r>
            <a:endParaRPr sz="1800"/>
          </a:p>
          <a:p>
            <a:pPr lvl="0" rtl="0">
              <a:spcBef>
                <a:spcPts val="0"/>
              </a:spcBef>
              <a:buNone/>
            </a:pPr>
            <a:r>
              <a:rPr lang="en" sz="2400"/>
              <a:t>AVR ATMega328P microcontroller				$4.00	</a:t>
            </a:r>
          </a:p>
          <a:p>
            <a:pPr lvl="0" rtl="0">
              <a:spcBef>
                <a:spcPts val="0"/>
              </a:spcBef>
              <a:buNone/>
            </a:pPr>
            <a:r>
              <a:rPr lang="en" sz="2400"/>
              <a:t>LEDs &amp; I/O Devices									$5.00</a:t>
            </a:r>
          </a:p>
          <a:p>
            <a:pPr lvl="0" rtl="0">
              <a:spcBef>
                <a:spcPts val="0"/>
              </a:spcBef>
              <a:buNone/>
            </a:pPr>
            <a:r>
              <a:rPr lang="en" sz="2400"/>
              <a:t>PCB													$100.00</a:t>
            </a:r>
          </a:p>
          <a:p>
            <a:pPr lvl="0" rtl="0">
              <a:spcBef>
                <a:spcPts val="0"/>
              </a:spcBef>
              <a:buNone/>
            </a:pPr>
            <a:r>
              <a:rPr lang="en" sz="2400"/>
              <a:t>Chip Fabrication										</a:t>
            </a:r>
            <a:r>
              <a:rPr lang="en" sz="2400" u="sng"/>
              <a:t>$0.00   </a:t>
            </a:r>
          </a:p>
          <a:p>
            <a:pPr lvl="0" rtl="0">
              <a:spcBef>
                <a:spcPts val="0"/>
              </a:spcBef>
              <a:buNone/>
            </a:pPr>
            <a:r>
              <a:t/>
            </a:r>
            <a:endParaRPr sz="2400"/>
          </a:p>
          <a:p>
            <a:pPr lvl="0" rtl="0">
              <a:spcBef>
                <a:spcPts val="0"/>
              </a:spcBef>
              <a:buNone/>
            </a:pPr>
            <a:r>
              <a:rPr lang="en" sz="2400"/>
              <a:t>Total:													$109.00</a:t>
            </a:r>
          </a:p>
        </p:txBody>
      </p:sp>
      <p:pic>
        <p:nvPicPr>
          <p:cNvPr id="312" name="Shape 312"/>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313" name="Shape 313"/>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27 of 29</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p:nvPr/>
        </p:nvSpPr>
        <p:spPr>
          <a:xfrm>
            <a:off x="2705" y="128956"/>
            <a:ext cx="1796700" cy="656399"/>
          </a:xfrm>
          <a:prstGeom prst="rect">
            <a:avLst/>
          </a:prstGeom>
          <a:solidFill>
            <a:srgbClr val="76A5AF"/>
          </a:solidFill>
          <a:ln>
            <a:noFill/>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1805236" y="128956"/>
            <a:ext cx="7350299" cy="656399"/>
          </a:xfrm>
          <a:prstGeom prst="rect">
            <a:avLst/>
          </a:prstGeom>
          <a:solidFill>
            <a:srgbClr val="45818E"/>
          </a:solidFill>
          <a:ln>
            <a:noFill/>
          </a:ln>
        </p:spPr>
        <p:txBody>
          <a:bodyPr anchorCtr="0" anchor="ctr" bIns="91425" lIns="91425" rIns="91425" tIns="91425">
            <a:noAutofit/>
          </a:bodyPr>
          <a:lstStyle/>
          <a:p>
            <a:pPr lvl="0" rtl="0">
              <a:spcBef>
                <a:spcPts val="0"/>
              </a:spcBef>
              <a:buNone/>
            </a:pPr>
            <a:r>
              <a:t/>
            </a:r>
            <a:endParaRPr/>
          </a:p>
        </p:txBody>
      </p:sp>
      <p:sp>
        <p:nvSpPr>
          <p:cNvPr id="320" name="Shape 320"/>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CONCLUSION</a:t>
            </a:r>
          </a:p>
        </p:txBody>
      </p:sp>
      <p:sp>
        <p:nvSpPr>
          <p:cNvPr id="321" name="Shape 321"/>
          <p:cNvSpPr txBox="1"/>
          <p:nvPr/>
        </p:nvSpPr>
        <p:spPr>
          <a:xfrm>
            <a:off x="513525" y="998850"/>
            <a:ext cx="8280299" cy="54989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45818E"/>
                </a:solidFill>
                <a:latin typeface="Trebuchet MS"/>
                <a:ea typeface="Trebuchet MS"/>
                <a:cs typeface="Trebuchet MS"/>
                <a:sym typeface="Trebuchet MS"/>
              </a:rPr>
              <a:t>Future Work</a:t>
            </a:r>
          </a:p>
          <a:p>
            <a:pPr lvl="0" rtl="0">
              <a:spcBef>
                <a:spcPts val="0"/>
              </a:spcBef>
              <a:buNone/>
            </a:pPr>
            <a:r>
              <a:t/>
            </a:r>
            <a:endParaRPr sz="1800"/>
          </a:p>
          <a:p>
            <a:pPr indent="-381000" lvl="0" marL="457200" rtl="0">
              <a:spcBef>
                <a:spcPts val="0"/>
              </a:spcBef>
              <a:buSzPct val="100000"/>
              <a:buChar char="●"/>
            </a:pPr>
            <a:r>
              <a:rPr lang="en" sz="2400"/>
              <a:t>Complete the layout and submit chip for fabrication</a:t>
            </a:r>
          </a:p>
          <a:p>
            <a:pPr lvl="0" rtl="0">
              <a:spcBef>
                <a:spcPts val="0"/>
              </a:spcBef>
              <a:buNone/>
            </a:pPr>
            <a:r>
              <a:t/>
            </a:r>
            <a:endParaRPr sz="2400"/>
          </a:p>
          <a:p>
            <a:pPr indent="-381000" lvl="0" marL="457200" rtl="0">
              <a:spcBef>
                <a:spcPts val="0"/>
              </a:spcBef>
              <a:buSzPct val="100000"/>
              <a:buChar char="●"/>
            </a:pPr>
            <a:r>
              <a:rPr lang="en" sz="2400"/>
              <a:t>Design a clock generation circuit</a:t>
            </a:r>
          </a:p>
          <a:p>
            <a:pPr lvl="0" rtl="0">
              <a:spcBef>
                <a:spcPts val="0"/>
              </a:spcBef>
              <a:buNone/>
            </a:pPr>
            <a:r>
              <a:t/>
            </a:r>
            <a:endParaRPr sz="2400"/>
          </a:p>
          <a:p>
            <a:pPr indent="-381000" lvl="0" marL="457200" rtl="0">
              <a:spcBef>
                <a:spcPts val="0"/>
              </a:spcBef>
              <a:buSzPct val="100000"/>
              <a:buChar char="●"/>
            </a:pPr>
            <a:r>
              <a:rPr lang="en" sz="2400"/>
              <a:t>Design and implement a PCB to test and verify the physical IC with I/O (e.g. LED output)</a:t>
            </a:r>
          </a:p>
          <a:p>
            <a:pPr lvl="0" rtl="0">
              <a:spcBef>
                <a:spcPts val="0"/>
              </a:spcBef>
              <a:buNone/>
            </a:pPr>
            <a:r>
              <a:t/>
            </a:r>
            <a:endParaRPr sz="2400"/>
          </a:p>
          <a:p>
            <a:pPr indent="-381000" lvl="0" marL="457200" rtl="0">
              <a:spcBef>
                <a:spcPts val="0"/>
              </a:spcBef>
              <a:buSzPct val="100000"/>
              <a:buChar char="●"/>
            </a:pPr>
            <a:r>
              <a:rPr lang="en" sz="2400"/>
              <a:t>Program microcontroller to load data onto the chip</a:t>
            </a:r>
          </a:p>
          <a:p>
            <a:pPr lvl="0" rtl="0">
              <a:spcBef>
                <a:spcPts val="0"/>
              </a:spcBef>
              <a:buNone/>
            </a:pPr>
            <a:r>
              <a:t/>
            </a:r>
            <a:endParaRPr sz="2400">
              <a:solidFill>
                <a:schemeClr val="dk1"/>
              </a:solidFill>
            </a:endParaRPr>
          </a:p>
          <a:p>
            <a:pPr indent="-381000" lvl="0" marL="457200" rtl="0">
              <a:spcBef>
                <a:spcPts val="0"/>
              </a:spcBef>
              <a:buClr>
                <a:schemeClr val="dk1"/>
              </a:buClr>
              <a:buSzPct val="100000"/>
              <a:buChar char="●"/>
            </a:pPr>
            <a:r>
              <a:rPr lang="en" sz="2400">
                <a:solidFill>
                  <a:schemeClr val="dk1"/>
                </a:solidFill>
              </a:rPr>
              <a:t>Write documentation/user’s manual</a:t>
            </a:r>
          </a:p>
          <a:p>
            <a:pPr lvl="0" rtl="0">
              <a:spcBef>
                <a:spcPts val="0"/>
              </a:spcBef>
              <a:buNone/>
            </a:pPr>
            <a:r>
              <a:t/>
            </a:r>
            <a:endParaRPr sz="2400">
              <a:solidFill>
                <a:schemeClr val="dk1"/>
              </a:solidFill>
            </a:endParaRPr>
          </a:p>
          <a:p>
            <a:pPr indent="-381000" lvl="0" marL="457200" rtl="0">
              <a:spcBef>
                <a:spcPts val="0"/>
              </a:spcBef>
              <a:buSzPct val="100000"/>
              <a:buChar char="●"/>
            </a:pPr>
            <a:r>
              <a:rPr lang="en" sz="2400"/>
              <a:t>Make a polished final presentation and report</a:t>
            </a:r>
          </a:p>
          <a:p>
            <a:pPr lvl="0" rtl="0">
              <a:spcBef>
                <a:spcPts val="0"/>
              </a:spcBef>
              <a:buNone/>
            </a:pPr>
            <a:r>
              <a:t/>
            </a:r>
            <a:endParaRPr sz="2000"/>
          </a:p>
        </p:txBody>
      </p:sp>
      <p:pic>
        <p:nvPicPr>
          <p:cNvPr id="322" name="Shape 322"/>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323" name="Shape 323"/>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28 of 29</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p:nvPr/>
        </p:nvSpPr>
        <p:spPr>
          <a:xfrm>
            <a:off x="2705" y="128956"/>
            <a:ext cx="1796700" cy="656399"/>
          </a:xfrm>
          <a:prstGeom prst="rect">
            <a:avLst/>
          </a:prstGeom>
          <a:solidFill>
            <a:srgbClr val="76A5AF"/>
          </a:solidFill>
          <a:ln>
            <a:noFill/>
          </a:ln>
        </p:spPr>
        <p:txBody>
          <a:bodyPr anchorCtr="0" anchor="ctr" bIns="91425" lIns="91425" rIns="91425" tIns="91425">
            <a:noAutofit/>
          </a:bodyPr>
          <a:lstStyle/>
          <a:p>
            <a:pPr lvl="0">
              <a:spcBef>
                <a:spcPts val="0"/>
              </a:spcBef>
              <a:buNone/>
            </a:pPr>
            <a:r>
              <a:t/>
            </a:r>
            <a:endParaRPr/>
          </a:p>
        </p:txBody>
      </p:sp>
      <p:sp>
        <p:nvSpPr>
          <p:cNvPr id="329" name="Shape 329"/>
          <p:cNvSpPr/>
          <p:nvPr/>
        </p:nvSpPr>
        <p:spPr>
          <a:xfrm>
            <a:off x="1805236" y="128956"/>
            <a:ext cx="7350299" cy="656399"/>
          </a:xfrm>
          <a:prstGeom prst="rect">
            <a:avLst/>
          </a:prstGeom>
          <a:solidFill>
            <a:srgbClr val="45818E"/>
          </a:solidFill>
          <a:ln>
            <a:noFill/>
          </a:ln>
        </p:spPr>
        <p:txBody>
          <a:bodyPr anchorCtr="0" anchor="ctr" bIns="91425" lIns="91425" rIns="91425" tIns="91425">
            <a:noAutofit/>
          </a:bodyPr>
          <a:lstStyle/>
          <a:p>
            <a:pPr lvl="0" rtl="0">
              <a:spcBef>
                <a:spcPts val="0"/>
              </a:spcBef>
              <a:buNone/>
            </a:pPr>
            <a:r>
              <a:t/>
            </a:r>
            <a:endParaRPr/>
          </a:p>
        </p:txBody>
      </p:sp>
      <p:sp>
        <p:nvSpPr>
          <p:cNvPr id="330" name="Shape 330"/>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CONCLUSION</a:t>
            </a:r>
          </a:p>
        </p:txBody>
      </p:sp>
      <p:sp>
        <p:nvSpPr>
          <p:cNvPr id="331" name="Shape 331"/>
          <p:cNvSpPr txBox="1"/>
          <p:nvPr/>
        </p:nvSpPr>
        <p:spPr>
          <a:xfrm>
            <a:off x="513525" y="998850"/>
            <a:ext cx="8280299" cy="54989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45818E"/>
                </a:solidFill>
                <a:latin typeface="Trebuchet MS"/>
                <a:ea typeface="Trebuchet MS"/>
                <a:cs typeface="Trebuchet MS"/>
                <a:sym typeface="Trebuchet MS"/>
              </a:rPr>
              <a:t>Any Questions?</a:t>
            </a:r>
          </a:p>
          <a:p>
            <a:pPr lvl="0" rtl="0">
              <a:spcBef>
                <a:spcPts val="0"/>
              </a:spcBef>
              <a:buNone/>
            </a:pPr>
            <a:r>
              <a:t/>
            </a:r>
            <a:endParaRPr sz="1800"/>
          </a:p>
          <a:p>
            <a:pPr lvl="0" rtl="0">
              <a:spcBef>
                <a:spcPts val="0"/>
              </a:spcBef>
              <a:buNone/>
            </a:pPr>
            <a:r>
              <a:t/>
            </a:r>
            <a:endParaRPr sz="2000"/>
          </a:p>
        </p:txBody>
      </p:sp>
      <p:pic>
        <p:nvPicPr>
          <p:cNvPr id="332" name="Shape 332"/>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333" name="Shape 333"/>
          <p:cNvSpPr txBox="1"/>
          <p:nvPr/>
        </p:nvSpPr>
        <p:spPr>
          <a:xfrm>
            <a:off x="8498400" y="6077650"/>
            <a:ext cx="705600" cy="259499"/>
          </a:xfrm>
          <a:prstGeom prst="rect">
            <a:avLst/>
          </a:prstGeom>
          <a:noFill/>
          <a:ln>
            <a:noFill/>
          </a:ln>
        </p:spPr>
        <p:txBody>
          <a:bodyPr anchorCtr="0" anchor="t" bIns="91425" lIns="91425" rIns="91425" tIns="91425">
            <a:noAutofit/>
          </a:bodyPr>
          <a:lstStyle/>
          <a:p>
            <a:pPr lvl="0" rtl="0">
              <a:spcBef>
                <a:spcPts val="0"/>
              </a:spcBef>
              <a:buNone/>
            </a:pPr>
            <a:r>
              <a:rPr lang="en" sz="1000"/>
              <a:t>29 of 29</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p:nvPr/>
        </p:nvSpPr>
        <p:spPr>
          <a:xfrm>
            <a:off x="2705" y="128956"/>
            <a:ext cx="1796700" cy="656399"/>
          </a:xfrm>
          <a:prstGeom prst="rect">
            <a:avLst/>
          </a:prstGeom>
          <a:solidFill>
            <a:srgbClr val="76A5AF"/>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a:off x="1805236" y="128956"/>
            <a:ext cx="7350299" cy="656399"/>
          </a:xfrm>
          <a:prstGeom prst="rect">
            <a:avLst/>
          </a:prstGeom>
          <a:solidFill>
            <a:srgbClr val="45818E"/>
          </a:solidFill>
          <a:ln>
            <a:noFill/>
          </a:ln>
        </p:spPr>
        <p:txBody>
          <a:bodyPr anchorCtr="0" anchor="ctr" bIns="91425" lIns="91425" rIns="91425" tIns="91425">
            <a:noAutofit/>
          </a:bodyPr>
          <a:lstStyle/>
          <a:p>
            <a:pPr lvl="0" rtl="0">
              <a:spcBef>
                <a:spcPts val="0"/>
              </a:spcBef>
              <a:buNone/>
            </a:pPr>
            <a:r>
              <a:t/>
            </a:r>
            <a:endParaRPr/>
          </a:p>
        </p:txBody>
      </p:sp>
      <p:sp>
        <p:nvSpPr>
          <p:cNvPr id="48" name="Shape 48"/>
          <p:cNvSpPr txBox="1"/>
          <p:nvPr/>
        </p:nvSpPr>
        <p:spPr>
          <a:xfrm>
            <a:off x="467325" y="998850"/>
            <a:ext cx="8191499" cy="41330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45818E"/>
                </a:solidFill>
                <a:latin typeface="Trebuchet MS"/>
                <a:ea typeface="Trebuchet MS"/>
                <a:cs typeface="Trebuchet MS"/>
                <a:sym typeface="Trebuchet MS"/>
              </a:rPr>
              <a:t>Our Project</a:t>
            </a:r>
          </a:p>
          <a:p>
            <a:pPr lvl="0" rtl="0">
              <a:spcBef>
                <a:spcPts val="0"/>
              </a:spcBef>
              <a:buNone/>
            </a:pPr>
            <a:r>
              <a:t/>
            </a:r>
            <a:endParaRPr sz="3000">
              <a:solidFill>
                <a:schemeClr val="dk1"/>
              </a:solidFill>
            </a:endParaRPr>
          </a:p>
          <a:p>
            <a:pPr indent="-381000" lvl="0" marL="457200" rtl="0">
              <a:spcBef>
                <a:spcPts val="0"/>
              </a:spcBef>
              <a:buSzPct val="100000"/>
              <a:buChar char="●"/>
            </a:pPr>
            <a:r>
              <a:rPr lang="en" sz="2400"/>
              <a:t>We are designing an 8-bit Microprocessor and fabricating it on an IC</a:t>
            </a:r>
          </a:p>
          <a:p>
            <a:pPr lvl="0" rtl="0">
              <a:spcBef>
                <a:spcPts val="0"/>
              </a:spcBef>
              <a:buNone/>
            </a:pPr>
            <a:r>
              <a:t/>
            </a:r>
            <a:endParaRPr sz="2400"/>
          </a:p>
          <a:p>
            <a:pPr indent="-381000" lvl="0" marL="457200" rtl="0">
              <a:spcBef>
                <a:spcPts val="0"/>
              </a:spcBef>
              <a:buSzPct val="100000"/>
              <a:buChar char="●"/>
            </a:pPr>
            <a:r>
              <a:rPr lang="en" sz="2400"/>
              <a:t>RISC architecture based on a simplified MIPS instruction set</a:t>
            </a:r>
          </a:p>
          <a:p>
            <a:pPr lvl="0" rtl="0">
              <a:spcBef>
                <a:spcPts val="0"/>
              </a:spcBef>
              <a:buNone/>
            </a:pPr>
            <a:r>
              <a:t/>
            </a:r>
            <a:endParaRPr sz="2400"/>
          </a:p>
          <a:p>
            <a:pPr indent="-381000" lvl="0" marL="457200" rtl="0">
              <a:spcBef>
                <a:spcPts val="0"/>
              </a:spcBef>
              <a:buSzPct val="100000"/>
              <a:buChar char="●"/>
            </a:pPr>
            <a:r>
              <a:rPr lang="en" sz="2400"/>
              <a:t>Will provide students with schematics, simulations, and documentation</a:t>
            </a:r>
          </a:p>
          <a:p>
            <a:pPr lvl="0" rtl="0">
              <a:spcBef>
                <a:spcPts val="0"/>
              </a:spcBef>
              <a:buNone/>
            </a:pPr>
            <a:r>
              <a:t/>
            </a:r>
            <a:endParaRPr sz="3000"/>
          </a:p>
          <a:p>
            <a:pPr lvl="0" rtl="0">
              <a:spcBef>
                <a:spcPts val="0"/>
              </a:spcBef>
              <a:buNone/>
            </a:pPr>
            <a:r>
              <a:t/>
            </a:r>
            <a:endParaRPr sz="2400"/>
          </a:p>
        </p:txBody>
      </p:sp>
      <p:sp>
        <p:nvSpPr>
          <p:cNvPr id="49" name="Shape 49"/>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OVERVIEW</a:t>
            </a:r>
          </a:p>
        </p:txBody>
      </p:sp>
      <p:pic>
        <p:nvPicPr>
          <p:cNvPr id="50" name="Shape 50"/>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51" name="Shape 51"/>
          <p:cNvSpPr txBox="1"/>
          <p:nvPr/>
        </p:nvSpPr>
        <p:spPr>
          <a:xfrm>
            <a:off x="8574600" y="6077650"/>
            <a:ext cx="569399" cy="259499"/>
          </a:xfrm>
          <a:prstGeom prst="rect">
            <a:avLst/>
          </a:prstGeom>
          <a:noFill/>
          <a:ln>
            <a:noFill/>
          </a:ln>
        </p:spPr>
        <p:txBody>
          <a:bodyPr anchorCtr="0" anchor="t" bIns="91425" lIns="91425" rIns="91425" tIns="91425">
            <a:noAutofit/>
          </a:bodyPr>
          <a:lstStyle/>
          <a:p>
            <a:pPr lvl="0" rtl="0">
              <a:spcBef>
                <a:spcPts val="0"/>
              </a:spcBef>
              <a:buNone/>
            </a:pPr>
            <a:r>
              <a:rPr lang="en" sz="1000"/>
              <a:t>3 of 29</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nvSpPr>
        <p:spPr>
          <a:xfrm>
            <a:off x="513525" y="922650"/>
            <a:ext cx="8183099" cy="56040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Our Faculty Mentor, Dr. Baker, is able to fabricate ICs with ON Semiconductor’s C5 process through the MOSIS service.</a:t>
            </a:r>
          </a:p>
          <a:p>
            <a:pPr lvl="0" rtl="0">
              <a:spcBef>
                <a:spcPts val="0"/>
              </a:spcBef>
              <a:buNone/>
            </a:pPr>
            <a:r>
              <a:t/>
            </a:r>
            <a:endParaRPr sz="2400"/>
          </a:p>
          <a:p>
            <a:pPr indent="-381000" lvl="0" marL="457200" rtl="0">
              <a:spcBef>
                <a:spcPts val="0"/>
              </a:spcBef>
              <a:buSzPct val="100000"/>
              <a:buChar char="●"/>
            </a:pPr>
            <a:r>
              <a:rPr lang="en" sz="2400"/>
              <a:t>Our processor has a complete instruction set, as well as an onboard SRAM for storage of both instructions and data.</a:t>
            </a:r>
          </a:p>
          <a:p>
            <a:pPr lvl="0" rtl="0">
              <a:spcBef>
                <a:spcPts val="0"/>
              </a:spcBef>
              <a:buClr>
                <a:schemeClr val="dk1"/>
              </a:buClr>
              <a:buFont typeface="Arial"/>
              <a:buNone/>
            </a:pPr>
            <a:r>
              <a:t/>
            </a:r>
            <a:endParaRPr sz="2400"/>
          </a:p>
          <a:p>
            <a:pPr lvl="0" rtl="0">
              <a:spcBef>
                <a:spcPts val="0"/>
              </a:spcBef>
              <a:buClr>
                <a:schemeClr val="dk1"/>
              </a:buClr>
              <a:buSzPct val="45833"/>
              <a:buFont typeface="Arial"/>
              <a:buNone/>
            </a:pPr>
            <a:r>
              <a:rPr lang="en" sz="2400"/>
              <a:t>Major Components:</a:t>
            </a:r>
          </a:p>
          <a:p>
            <a:pPr lvl="0" rtl="0">
              <a:spcBef>
                <a:spcPts val="0"/>
              </a:spcBef>
              <a:buClr>
                <a:schemeClr val="dk1"/>
              </a:buClr>
              <a:buFont typeface="Arial"/>
              <a:buNone/>
            </a:pPr>
            <a:r>
              <a:t/>
            </a:r>
            <a:endParaRPr sz="2400"/>
          </a:p>
          <a:p>
            <a:pPr indent="-381000" lvl="0" marL="457200" rtl="0">
              <a:spcBef>
                <a:spcPts val="0"/>
              </a:spcBef>
              <a:buSzPct val="100000"/>
              <a:buChar char="●"/>
            </a:pPr>
            <a:r>
              <a:rPr lang="en" sz="2400"/>
              <a:t>SRAM</a:t>
            </a:r>
          </a:p>
          <a:p>
            <a:pPr indent="-381000" lvl="0" marL="457200" rtl="0">
              <a:spcBef>
                <a:spcPts val="0"/>
              </a:spcBef>
              <a:buSzPct val="100000"/>
              <a:buChar char="●"/>
            </a:pPr>
            <a:r>
              <a:rPr lang="en" sz="2400"/>
              <a:t>Control Unit (CU)</a:t>
            </a:r>
          </a:p>
          <a:p>
            <a:pPr indent="-381000" lvl="0" marL="457200" rtl="0">
              <a:spcBef>
                <a:spcPts val="0"/>
              </a:spcBef>
              <a:buSzPct val="100000"/>
              <a:buChar char="●"/>
            </a:pPr>
            <a:r>
              <a:rPr lang="en" sz="2400"/>
              <a:t>Arithmetic Logic Unit (ALU)</a:t>
            </a:r>
          </a:p>
          <a:p>
            <a:pPr indent="-381000" lvl="0" marL="457200" rtl="0">
              <a:spcBef>
                <a:spcPts val="0"/>
              </a:spcBef>
              <a:buSzPct val="100000"/>
              <a:buChar char="●"/>
            </a:pPr>
            <a:r>
              <a:rPr lang="en" sz="2400"/>
              <a:t>Register File  (RF)</a:t>
            </a:r>
          </a:p>
        </p:txBody>
      </p:sp>
      <p:sp>
        <p:nvSpPr>
          <p:cNvPr id="57" name="Shape 57"/>
          <p:cNvSpPr/>
          <p:nvPr/>
        </p:nvSpPr>
        <p:spPr>
          <a:xfrm>
            <a:off x="2705" y="128956"/>
            <a:ext cx="1796700" cy="656399"/>
          </a:xfrm>
          <a:prstGeom prst="rect">
            <a:avLst/>
          </a:prstGeom>
          <a:solidFill>
            <a:srgbClr val="76A5AF"/>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1805236" y="128956"/>
            <a:ext cx="7350299" cy="656399"/>
          </a:xfrm>
          <a:prstGeom prst="rect">
            <a:avLst/>
          </a:prstGeom>
          <a:solidFill>
            <a:srgbClr val="45818E"/>
          </a:solidFill>
          <a:ln>
            <a:noFill/>
          </a:ln>
        </p:spPr>
        <p:txBody>
          <a:bodyPr anchorCtr="0" anchor="ctr" bIns="91425" lIns="91425" rIns="91425" tIns="91425">
            <a:noAutofit/>
          </a:bodyPr>
          <a:lstStyle/>
          <a:p>
            <a:pPr lvl="0" rtl="0">
              <a:spcBef>
                <a:spcPts val="0"/>
              </a:spcBef>
              <a:buNone/>
            </a:pPr>
            <a:r>
              <a:t/>
            </a:r>
            <a:endParaRPr/>
          </a:p>
        </p:txBody>
      </p:sp>
      <p:sp>
        <p:nvSpPr>
          <p:cNvPr id="59" name="Shape 59"/>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OVERVIEW</a:t>
            </a:r>
          </a:p>
        </p:txBody>
      </p:sp>
      <p:pic>
        <p:nvPicPr>
          <p:cNvPr id="60" name="Shape 60"/>
          <p:cNvPicPr preferRelativeResize="0"/>
          <p:nvPr/>
        </p:nvPicPr>
        <p:blipFill>
          <a:blip r:embed="rId3">
            <a:alphaModFix/>
          </a:blip>
          <a:stretch>
            <a:fillRect/>
          </a:stretch>
        </p:blipFill>
        <p:spPr>
          <a:xfrm>
            <a:off x="0" y="6337144"/>
            <a:ext cx="9144001" cy="520860"/>
          </a:xfrm>
          <a:prstGeom prst="rect">
            <a:avLst/>
          </a:prstGeom>
          <a:noFill/>
          <a:ln>
            <a:noFill/>
          </a:ln>
        </p:spPr>
      </p:pic>
      <p:sp>
        <p:nvSpPr>
          <p:cNvPr id="61" name="Shape 61"/>
          <p:cNvSpPr txBox="1"/>
          <p:nvPr/>
        </p:nvSpPr>
        <p:spPr>
          <a:xfrm>
            <a:off x="8574600" y="6077650"/>
            <a:ext cx="569399" cy="259499"/>
          </a:xfrm>
          <a:prstGeom prst="rect">
            <a:avLst/>
          </a:prstGeom>
          <a:noFill/>
          <a:ln>
            <a:noFill/>
          </a:ln>
        </p:spPr>
        <p:txBody>
          <a:bodyPr anchorCtr="0" anchor="t" bIns="91425" lIns="91425" rIns="91425" tIns="91425">
            <a:noAutofit/>
          </a:bodyPr>
          <a:lstStyle/>
          <a:p>
            <a:pPr lvl="0" rtl="0">
              <a:spcBef>
                <a:spcPts val="0"/>
              </a:spcBef>
              <a:buNone/>
            </a:pPr>
            <a:r>
              <a:rPr lang="en" sz="1000"/>
              <a:t>4 of 29</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p:nvPr/>
        </p:nvSpPr>
        <p:spPr>
          <a:xfrm>
            <a:off x="2705" y="128956"/>
            <a:ext cx="1796700" cy="656399"/>
          </a:xfrm>
          <a:prstGeom prst="rect">
            <a:avLst/>
          </a:prstGeom>
          <a:solidFill>
            <a:srgbClr val="FFD966"/>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1805236" y="128956"/>
            <a:ext cx="7350299" cy="656399"/>
          </a:xfrm>
          <a:prstGeom prst="rect">
            <a:avLst/>
          </a:prstGeom>
          <a:solidFill>
            <a:srgbClr val="F1C232"/>
          </a:solidFill>
          <a:ln>
            <a:noFill/>
          </a:ln>
        </p:spPr>
        <p:txBody>
          <a:bodyPr anchorCtr="0" anchor="ctr" bIns="91425" lIns="91425" rIns="91425" tIns="91425">
            <a:noAutofit/>
          </a:bodyPr>
          <a:lstStyle/>
          <a:p>
            <a:pPr lvl="0" rtl="0">
              <a:spcBef>
                <a:spcPts val="0"/>
              </a:spcBef>
              <a:buNone/>
            </a:pPr>
            <a:r>
              <a:t/>
            </a:r>
            <a:endParaRPr/>
          </a:p>
        </p:txBody>
      </p:sp>
      <p:sp>
        <p:nvSpPr>
          <p:cNvPr id="68" name="Shape 68"/>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SRAM</a:t>
            </a:r>
          </a:p>
        </p:txBody>
      </p:sp>
      <p:sp>
        <p:nvSpPr>
          <p:cNvPr id="69" name="Shape 69"/>
          <p:cNvSpPr txBox="1"/>
          <p:nvPr/>
        </p:nvSpPr>
        <p:spPr>
          <a:xfrm>
            <a:off x="281775" y="1171050"/>
            <a:ext cx="3460499" cy="51237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F1C232"/>
                </a:solidFill>
                <a:latin typeface="Trebuchet MS"/>
                <a:ea typeface="Trebuchet MS"/>
                <a:cs typeface="Trebuchet MS"/>
                <a:sym typeface="Trebuchet MS"/>
              </a:rPr>
              <a:t>Memory Basics</a:t>
            </a:r>
          </a:p>
          <a:p>
            <a:pPr lvl="0" rtl="0">
              <a:spcBef>
                <a:spcPts val="0"/>
              </a:spcBef>
              <a:buNone/>
            </a:pPr>
            <a:r>
              <a:t/>
            </a:r>
            <a:endParaRPr sz="1800"/>
          </a:p>
          <a:p>
            <a:pPr indent="-228600" lvl="0" marL="457200" rtl="0">
              <a:spcBef>
                <a:spcPts val="0"/>
              </a:spcBef>
              <a:buChar char="●"/>
            </a:pPr>
            <a:r>
              <a:rPr lang="en"/>
              <a:t>The cross-coupled inverters store the data bit. The access transistors place the stored bit on the bitlines.</a:t>
            </a:r>
          </a:p>
          <a:p>
            <a:pPr lvl="0" rtl="0">
              <a:spcBef>
                <a:spcPts val="0"/>
              </a:spcBef>
              <a:buClr>
                <a:schemeClr val="dk1"/>
              </a:buClr>
              <a:buFont typeface="Arial"/>
              <a:buNone/>
            </a:pPr>
            <a:r>
              <a:t/>
            </a:r>
            <a:endParaRPr/>
          </a:p>
          <a:p>
            <a:pPr indent="-228600" lvl="0" marL="457200" rtl="0">
              <a:spcBef>
                <a:spcPts val="0"/>
              </a:spcBef>
              <a:buChar char="●"/>
            </a:pPr>
            <a:r>
              <a:rPr lang="en"/>
              <a:t>Because two transistors are used to make a CMOS inverter, this memory cell uses six transistors and is therefore known as the 6T SRAM cell.</a:t>
            </a:r>
          </a:p>
          <a:p>
            <a:pPr lvl="0" rtl="0">
              <a:spcBef>
                <a:spcPts val="0"/>
              </a:spcBef>
              <a:buClr>
                <a:schemeClr val="dk1"/>
              </a:buClr>
              <a:buFont typeface="Arial"/>
              <a:buNone/>
            </a:pPr>
            <a:r>
              <a:t/>
            </a:r>
            <a:endParaRPr/>
          </a:p>
          <a:p>
            <a:pPr indent="-228600" lvl="0" marL="457200" rtl="0">
              <a:spcBef>
                <a:spcPts val="0"/>
              </a:spcBef>
              <a:buChar char="●"/>
            </a:pPr>
            <a:r>
              <a:rPr lang="en"/>
              <a:t>To write data to the cell, a strong NMOS transistor pulls one of the bitlines low, overwriting the data in the cell.</a:t>
            </a:r>
          </a:p>
          <a:p>
            <a:pPr lvl="0" rtl="0">
              <a:spcBef>
                <a:spcPts val="0"/>
              </a:spcBef>
              <a:buNone/>
            </a:pPr>
            <a:r>
              <a:t/>
            </a:r>
            <a:endParaRPr/>
          </a:p>
        </p:txBody>
      </p:sp>
      <p:pic>
        <p:nvPicPr>
          <p:cNvPr id="70" name="Shape 70"/>
          <p:cNvPicPr preferRelativeResize="0"/>
          <p:nvPr/>
        </p:nvPicPr>
        <p:blipFill>
          <a:blip r:embed="rId3">
            <a:alphaModFix/>
          </a:blip>
          <a:stretch>
            <a:fillRect/>
          </a:stretch>
        </p:blipFill>
        <p:spPr>
          <a:xfrm>
            <a:off x="3897049" y="1873950"/>
            <a:ext cx="4737825" cy="2957699"/>
          </a:xfrm>
          <a:prstGeom prst="rect">
            <a:avLst/>
          </a:prstGeom>
          <a:noFill/>
          <a:ln>
            <a:noFill/>
          </a:ln>
        </p:spPr>
      </p:pic>
      <p:pic>
        <p:nvPicPr>
          <p:cNvPr id="71" name="Shape 71"/>
          <p:cNvPicPr preferRelativeResize="0"/>
          <p:nvPr/>
        </p:nvPicPr>
        <p:blipFill>
          <a:blip r:embed="rId4">
            <a:alphaModFix/>
          </a:blip>
          <a:stretch>
            <a:fillRect/>
          </a:stretch>
        </p:blipFill>
        <p:spPr>
          <a:xfrm>
            <a:off x="0" y="6337144"/>
            <a:ext cx="9144001" cy="520860"/>
          </a:xfrm>
          <a:prstGeom prst="rect">
            <a:avLst/>
          </a:prstGeom>
          <a:noFill/>
          <a:ln>
            <a:noFill/>
          </a:ln>
        </p:spPr>
      </p:pic>
      <p:sp>
        <p:nvSpPr>
          <p:cNvPr id="72" name="Shape 72"/>
          <p:cNvSpPr txBox="1"/>
          <p:nvPr/>
        </p:nvSpPr>
        <p:spPr>
          <a:xfrm>
            <a:off x="8574600" y="6077650"/>
            <a:ext cx="569399" cy="259499"/>
          </a:xfrm>
          <a:prstGeom prst="rect">
            <a:avLst/>
          </a:prstGeom>
          <a:noFill/>
          <a:ln>
            <a:noFill/>
          </a:ln>
        </p:spPr>
        <p:txBody>
          <a:bodyPr anchorCtr="0" anchor="t" bIns="91425" lIns="91425" rIns="91425" tIns="91425">
            <a:noAutofit/>
          </a:bodyPr>
          <a:lstStyle/>
          <a:p>
            <a:pPr lvl="0" rtl="0">
              <a:spcBef>
                <a:spcPts val="0"/>
              </a:spcBef>
              <a:buNone/>
            </a:pPr>
            <a:r>
              <a:rPr lang="en" sz="1000"/>
              <a:t>5 of 29</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p:nvPr/>
        </p:nvSpPr>
        <p:spPr>
          <a:xfrm>
            <a:off x="2705" y="128956"/>
            <a:ext cx="1796700" cy="656399"/>
          </a:xfrm>
          <a:prstGeom prst="rect">
            <a:avLst/>
          </a:prstGeom>
          <a:solidFill>
            <a:srgbClr val="FFD966"/>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1805236" y="128956"/>
            <a:ext cx="7350299" cy="656399"/>
          </a:xfrm>
          <a:prstGeom prst="rect">
            <a:avLst/>
          </a:prstGeom>
          <a:solidFill>
            <a:srgbClr val="F1C232"/>
          </a:solidFill>
          <a:ln>
            <a:noFill/>
          </a:ln>
        </p:spPr>
        <p:txBody>
          <a:bodyPr anchorCtr="0" anchor="ctr" bIns="91425" lIns="91425" rIns="91425" tIns="91425">
            <a:noAutofit/>
          </a:bodyPr>
          <a:lstStyle/>
          <a:p>
            <a:pPr lvl="0" rtl="0">
              <a:spcBef>
                <a:spcPts val="0"/>
              </a:spcBef>
              <a:buNone/>
            </a:pPr>
            <a:r>
              <a:t/>
            </a:r>
            <a:endParaRPr/>
          </a:p>
        </p:txBody>
      </p:sp>
      <p:sp>
        <p:nvSpPr>
          <p:cNvPr id="79" name="Shape 79"/>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SRAM</a:t>
            </a:r>
          </a:p>
        </p:txBody>
      </p:sp>
      <p:sp>
        <p:nvSpPr>
          <p:cNvPr id="80" name="Shape 80"/>
          <p:cNvSpPr txBox="1"/>
          <p:nvPr/>
        </p:nvSpPr>
        <p:spPr>
          <a:xfrm>
            <a:off x="513525" y="998850"/>
            <a:ext cx="3193199" cy="54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F1C232"/>
                </a:solidFill>
                <a:latin typeface="Trebuchet MS"/>
                <a:ea typeface="Trebuchet MS"/>
                <a:cs typeface="Trebuchet MS"/>
                <a:sym typeface="Trebuchet MS"/>
              </a:rPr>
              <a:t>Cell Schematic</a:t>
            </a:r>
          </a:p>
        </p:txBody>
      </p:sp>
      <p:pic>
        <p:nvPicPr>
          <p:cNvPr id="81" name="Shape 81"/>
          <p:cNvPicPr preferRelativeResize="0"/>
          <p:nvPr/>
        </p:nvPicPr>
        <p:blipFill>
          <a:blip r:embed="rId3">
            <a:alphaModFix/>
          </a:blip>
          <a:stretch>
            <a:fillRect/>
          </a:stretch>
        </p:blipFill>
        <p:spPr>
          <a:xfrm>
            <a:off x="488032" y="1627225"/>
            <a:ext cx="8190443" cy="4483374"/>
          </a:xfrm>
          <a:prstGeom prst="rect">
            <a:avLst/>
          </a:prstGeom>
          <a:noFill/>
          <a:ln>
            <a:noFill/>
          </a:ln>
        </p:spPr>
      </p:pic>
      <p:sp>
        <p:nvSpPr>
          <p:cNvPr id="82" name="Shape 82"/>
          <p:cNvSpPr txBox="1"/>
          <p:nvPr/>
        </p:nvSpPr>
        <p:spPr>
          <a:xfrm>
            <a:off x="8574600" y="6077650"/>
            <a:ext cx="569399" cy="259499"/>
          </a:xfrm>
          <a:prstGeom prst="rect">
            <a:avLst/>
          </a:prstGeom>
          <a:noFill/>
          <a:ln>
            <a:noFill/>
          </a:ln>
        </p:spPr>
        <p:txBody>
          <a:bodyPr anchorCtr="0" anchor="t" bIns="91425" lIns="91425" rIns="91425" tIns="91425">
            <a:noAutofit/>
          </a:bodyPr>
          <a:lstStyle/>
          <a:p>
            <a:pPr lvl="0" rtl="0">
              <a:spcBef>
                <a:spcPts val="0"/>
              </a:spcBef>
              <a:buNone/>
            </a:pPr>
            <a:r>
              <a:rPr lang="en" sz="1000"/>
              <a:t>6 of 29</a:t>
            </a:r>
          </a:p>
        </p:txBody>
      </p:sp>
      <p:pic>
        <p:nvPicPr>
          <p:cNvPr id="83" name="Shape 83"/>
          <p:cNvPicPr preferRelativeResize="0"/>
          <p:nvPr/>
        </p:nvPicPr>
        <p:blipFill>
          <a:blip r:embed="rId4">
            <a:alphaModFix/>
          </a:blip>
          <a:stretch>
            <a:fillRect/>
          </a:stretch>
        </p:blipFill>
        <p:spPr>
          <a:xfrm>
            <a:off x="0" y="6337144"/>
            <a:ext cx="9144001" cy="52086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p:nvPr/>
        </p:nvSpPr>
        <p:spPr>
          <a:xfrm>
            <a:off x="2705" y="128956"/>
            <a:ext cx="1796700" cy="656399"/>
          </a:xfrm>
          <a:prstGeom prst="rect">
            <a:avLst/>
          </a:prstGeom>
          <a:solidFill>
            <a:srgbClr val="FFD966"/>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1805236" y="128956"/>
            <a:ext cx="7350299" cy="656399"/>
          </a:xfrm>
          <a:prstGeom prst="rect">
            <a:avLst/>
          </a:prstGeom>
          <a:solidFill>
            <a:srgbClr val="F1C232"/>
          </a:solidFill>
          <a:ln>
            <a:noFill/>
          </a:ln>
        </p:spPr>
        <p:txBody>
          <a:bodyPr anchorCtr="0" anchor="ctr" bIns="91425" lIns="91425" rIns="91425" tIns="91425">
            <a:noAutofit/>
          </a:bodyPr>
          <a:lstStyle/>
          <a:p>
            <a:pPr lvl="0" rtl="0">
              <a:spcBef>
                <a:spcPts val="0"/>
              </a:spcBef>
              <a:buNone/>
            </a:pPr>
            <a:r>
              <a:t/>
            </a:r>
            <a:endParaRPr/>
          </a:p>
        </p:txBody>
      </p:sp>
      <p:sp>
        <p:nvSpPr>
          <p:cNvPr id="90" name="Shape 90"/>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SRAM</a:t>
            </a:r>
          </a:p>
        </p:txBody>
      </p:sp>
      <p:sp>
        <p:nvSpPr>
          <p:cNvPr id="91" name="Shape 91"/>
          <p:cNvSpPr txBox="1"/>
          <p:nvPr/>
        </p:nvSpPr>
        <p:spPr>
          <a:xfrm>
            <a:off x="513525" y="998850"/>
            <a:ext cx="3193199" cy="546900"/>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F1C232"/>
                </a:solidFill>
                <a:latin typeface="Trebuchet MS"/>
                <a:ea typeface="Trebuchet MS"/>
                <a:cs typeface="Trebuchet MS"/>
                <a:sym typeface="Trebuchet MS"/>
              </a:rPr>
              <a:t>Cell Layout</a:t>
            </a:r>
          </a:p>
        </p:txBody>
      </p:sp>
      <p:pic>
        <p:nvPicPr>
          <p:cNvPr id="92" name="Shape 92"/>
          <p:cNvPicPr preferRelativeResize="0"/>
          <p:nvPr/>
        </p:nvPicPr>
        <p:blipFill>
          <a:blip r:embed="rId3">
            <a:alphaModFix/>
          </a:blip>
          <a:stretch>
            <a:fillRect/>
          </a:stretch>
        </p:blipFill>
        <p:spPr>
          <a:xfrm>
            <a:off x="2458900" y="1655200"/>
            <a:ext cx="4226198" cy="4394599"/>
          </a:xfrm>
          <a:prstGeom prst="rect">
            <a:avLst/>
          </a:prstGeom>
          <a:noFill/>
          <a:ln>
            <a:noFill/>
          </a:ln>
        </p:spPr>
      </p:pic>
      <p:sp>
        <p:nvSpPr>
          <p:cNvPr id="93" name="Shape 93"/>
          <p:cNvSpPr txBox="1"/>
          <p:nvPr/>
        </p:nvSpPr>
        <p:spPr>
          <a:xfrm>
            <a:off x="8574600" y="6077650"/>
            <a:ext cx="569399" cy="259499"/>
          </a:xfrm>
          <a:prstGeom prst="rect">
            <a:avLst/>
          </a:prstGeom>
          <a:noFill/>
          <a:ln>
            <a:noFill/>
          </a:ln>
        </p:spPr>
        <p:txBody>
          <a:bodyPr anchorCtr="0" anchor="t" bIns="91425" lIns="91425" rIns="91425" tIns="91425">
            <a:noAutofit/>
          </a:bodyPr>
          <a:lstStyle/>
          <a:p>
            <a:pPr lvl="0" rtl="0">
              <a:spcBef>
                <a:spcPts val="0"/>
              </a:spcBef>
              <a:buNone/>
            </a:pPr>
            <a:r>
              <a:rPr lang="en" sz="1000"/>
              <a:t>7 of 29</a:t>
            </a:r>
          </a:p>
        </p:txBody>
      </p:sp>
      <p:pic>
        <p:nvPicPr>
          <p:cNvPr id="94" name="Shape 94"/>
          <p:cNvPicPr preferRelativeResize="0"/>
          <p:nvPr/>
        </p:nvPicPr>
        <p:blipFill>
          <a:blip r:embed="rId4">
            <a:alphaModFix/>
          </a:blip>
          <a:stretch>
            <a:fillRect/>
          </a:stretch>
        </p:blipFill>
        <p:spPr>
          <a:xfrm>
            <a:off x="0" y="6337144"/>
            <a:ext cx="9144001" cy="52086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p:nvPr/>
        </p:nvSpPr>
        <p:spPr>
          <a:xfrm>
            <a:off x="2705" y="128956"/>
            <a:ext cx="1796700" cy="656399"/>
          </a:xfrm>
          <a:prstGeom prst="rect">
            <a:avLst/>
          </a:prstGeom>
          <a:solidFill>
            <a:srgbClr val="FFD966"/>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1805236" y="128956"/>
            <a:ext cx="7350299" cy="656399"/>
          </a:xfrm>
          <a:prstGeom prst="rect">
            <a:avLst/>
          </a:prstGeom>
          <a:solidFill>
            <a:srgbClr val="F1C232"/>
          </a:solidFill>
          <a:ln>
            <a:noFill/>
          </a:ln>
        </p:spPr>
        <p:txBody>
          <a:bodyPr anchorCtr="0" anchor="ctr" bIns="91425" lIns="91425" rIns="91425" tIns="91425">
            <a:noAutofit/>
          </a:bodyPr>
          <a:lstStyle/>
          <a:p>
            <a:pPr lvl="0" rtl="0">
              <a:spcBef>
                <a:spcPts val="0"/>
              </a:spcBef>
              <a:buNone/>
            </a:pPr>
            <a:r>
              <a:t/>
            </a:r>
            <a:endParaRPr/>
          </a:p>
        </p:txBody>
      </p:sp>
      <p:sp>
        <p:nvSpPr>
          <p:cNvPr id="101" name="Shape 101"/>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SRAM</a:t>
            </a:r>
          </a:p>
        </p:txBody>
      </p:sp>
      <p:sp>
        <p:nvSpPr>
          <p:cNvPr id="102" name="Shape 102"/>
          <p:cNvSpPr txBox="1"/>
          <p:nvPr/>
        </p:nvSpPr>
        <p:spPr>
          <a:xfrm>
            <a:off x="513525" y="998850"/>
            <a:ext cx="5354100" cy="27227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F1C232"/>
                </a:solidFill>
                <a:latin typeface="Trebuchet MS"/>
                <a:ea typeface="Trebuchet MS"/>
                <a:cs typeface="Trebuchet MS"/>
                <a:sym typeface="Trebuchet MS"/>
              </a:rPr>
              <a:t>The Precharge Problem</a:t>
            </a:r>
          </a:p>
          <a:p>
            <a:pPr lvl="0" rtl="0">
              <a:spcBef>
                <a:spcPts val="0"/>
              </a:spcBef>
              <a:buNone/>
            </a:pPr>
            <a:r>
              <a:t/>
            </a:r>
            <a:endParaRPr sz="1800"/>
          </a:p>
          <a:p>
            <a:pPr lvl="0" rtl="0">
              <a:spcBef>
                <a:spcPts val="0"/>
              </a:spcBef>
              <a:buNone/>
            </a:pPr>
            <a:r>
              <a:rPr lang="en"/>
              <a:t>As noted previously, a low voltage on the bitline will overwrite the data in the cell. However, there is enough capacitance in the bitlines to cause  overwriting even when the write transistors are not activated.</a:t>
            </a:r>
          </a:p>
          <a:p>
            <a:pPr lvl="0" rtl="0">
              <a:spcBef>
                <a:spcPts val="0"/>
              </a:spcBef>
              <a:buNone/>
            </a:pPr>
            <a:r>
              <a:t/>
            </a:r>
            <a:endParaRPr/>
          </a:p>
          <a:p>
            <a:pPr lvl="0" rtl="0">
              <a:spcBef>
                <a:spcPts val="0"/>
              </a:spcBef>
              <a:buNone/>
            </a:pPr>
            <a:r>
              <a:rPr lang="en"/>
              <a:t>The solution is to “precharge” the bitlines to a relatively high voltage every clock cycle. This ensures that when a read operation executes the data stored in the memory will not be corrupted.</a:t>
            </a:r>
          </a:p>
          <a:p>
            <a:pPr lvl="0" rtl="0">
              <a:spcBef>
                <a:spcPts val="0"/>
              </a:spcBef>
              <a:buNone/>
            </a:pPr>
            <a:r>
              <a:t/>
            </a:r>
            <a:endParaRPr/>
          </a:p>
          <a:p>
            <a:pPr lvl="0" rtl="0">
              <a:spcBef>
                <a:spcPts val="0"/>
              </a:spcBef>
              <a:buNone/>
            </a:pPr>
            <a:r>
              <a:t/>
            </a:r>
            <a:endParaRPr/>
          </a:p>
        </p:txBody>
      </p:sp>
      <p:pic>
        <p:nvPicPr>
          <p:cNvPr id="103" name="Shape 103"/>
          <p:cNvPicPr preferRelativeResize="0"/>
          <p:nvPr/>
        </p:nvPicPr>
        <p:blipFill>
          <a:blip r:embed="rId3">
            <a:alphaModFix/>
          </a:blip>
          <a:stretch>
            <a:fillRect/>
          </a:stretch>
        </p:blipFill>
        <p:spPr>
          <a:xfrm>
            <a:off x="6565650" y="1694575"/>
            <a:ext cx="1883799" cy="4401425"/>
          </a:xfrm>
          <a:prstGeom prst="rect">
            <a:avLst/>
          </a:prstGeom>
          <a:noFill/>
          <a:ln>
            <a:noFill/>
          </a:ln>
        </p:spPr>
      </p:pic>
      <p:pic>
        <p:nvPicPr>
          <p:cNvPr id="104" name="Shape 104"/>
          <p:cNvPicPr preferRelativeResize="0"/>
          <p:nvPr/>
        </p:nvPicPr>
        <p:blipFill>
          <a:blip r:embed="rId4">
            <a:alphaModFix/>
          </a:blip>
          <a:stretch>
            <a:fillRect/>
          </a:stretch>
        </p:blipFill>
        <p:spPr>
          <a:xfrm>
            <a:off x="619925" y="3799825"/>
            <a:ext cx="5029402" cy="2296174"/>
          </a:xfrm>
          <a:prstGeom prst="rect">
            <a:avLst/>
          </a:prstGeom>
          <a:noFill/>
          <a:ln>
            <a:noFill/>
          </a:ln>
        </p:spPr>
      </p:pic>
      <p:sp>
        <p:nvSpPr>
          <p:cNvPr id="105" name="Shape 105"/>
          <p:cNvSpPr txBox="1"/>
          <p:nvPr/>
        </p:nvSpPr>
        <p:spPr>
          <a:xfrm>
            <a:off x="8574600" y="6077650"/>
            <a:ext cx="569399" cy="259499"/>
          </a:xfrm>
          <a:prstGeom prst="rect">
            <a:avLst/>
          </a:prstGeom>
          <a:noFill/>
          <a:ln>
            <a:noFill/>
          </a:ln>
        </p:spPr>
        <p:txBody>
          <a:bodyPr anchorCtr="0" anchor="t" bIns="91425" lIns="91425" rIns="91425" tIns="91425">
            <a:noAutofit/>
          </a:bodyPr>
          <a:lstStyle/>
          <a:p>
            <a:pPr lvl="0" rtl="0">
              <a:spcBef>
                <a:spcPts val="0"/>
              </a:spcBef>
              <a:buNone/>
            </a:pPr>
            <a:r>
              <a:rPr lang="en" sz="1000"/>
              <a:t>8 of 29</a:t>
            </a:r>
          </a:p>
        </p:txBody>
      </p:sp>
      <p:pic>
        <p:nvPicPr>
          <p:cNvPr id="106" name="Shape 106"/>
          <p:cNvPicPr preferRelativeResize="0"/>
          <p:nvPr/>
        </p:nvPicPr>
        <p:blipFill>
          <a:blip r:embed="rId5">
            <a:alphaModFix/>
          </a:blip>
          <a:stretch>
            <a:fillRect/>
          </a:stretch>
        </p:blipFill>
        <p:spPr>
          <a:xfrm>
            <a:off x="0" y="6337144"/>
            <a:ext cx="9144001" cy="520860"/>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p:nvPr/>
        </p:nvSpPr>
        <p:spPr>
          <a:xfrm>
            <a:off x="2705" y="128956"/>
            <a:ext cx="1796700" cy="656399"/>
          </a:xfrm>
          <a:prstGeom prst="rect">
            <a:avLst/>
          </a:prstGeom>
          <a:solidFill>
            <a:srgbClr val="FFD966"/>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1805236" y="128956"/>
            <a:ext cx="7350299" cy="656399"/>
          </a:xfrm>
          <a:prstGeom prst="rect">
            <a:avLst/>
          </a:prstGeom>
          <a:solidFill>
            <a:srgbClr val="F1C232"/>
          </a:solidFill>
          <a:ln>
            <a:noFill/>
          </a:ln>
        </p:spPr>
        <p:txBody>
          <a:bodyPr anchorCtr="0" anchor="ctr" bIns="91425" lIns="91425" rIns="91425" tIns="91425">
            <a:noAutofit/>
          </a:bodyPr>
          <a:lstStyle/>
          <a:p>
            <a:pPr lvl="0" rtl="0">
              <a:spcBef>
                <a:spcPts val="0"/>
              </a:spcBef>
              <a:buNone/>
            </a:pPr>
            <a:r>
              <a:t/>
            </a:r>
            <a:endParaRPr/>
          </a:p>
        </p:txBody>
      </p:sp>
      <p:sp>
        <p:nvSpPr>
          <p:cNvPr id="113" name="Shape 113"/>
          <p:cNvSpPr txBox="1"/>
          <p:nvPr>
            <p:ph type="ctrTitle"/>
          </p:nvPr>
        </p:nvSpPr>
        <p:spPr>
          <a:xfrm>
            <a:off x="1230800" y="364423"/>
            <a:ext cx="7772400" cy="456299"/>
          </a:xfrm>
          <a:prstGeom prst="rect">
            <a:avLst/>
          </a:prstGeom>
        </p:spPr>
        <p:txBody>
          <a:bodyPr anchorCtr="0" anchor="b" bIns="91425" lIns="91425" rIns="91425" tIns="91425">
            <a:noAutofit/>
          </a:bodyPr>
          <a:lstStyle/>
          <a:p>
            <a:pPr lvl="0" rtl="0" algn="r">
              <a:spcBef>
                <a:spcPts val="0"/>
              </a:spcBef>
              <a:buNone/>
            </a:pPr>
            <a:r>
              <a:rPr lang="en" sz="1800">
                <a:solidFill>
                  <a:srgbClr val="FFFFFF"/>
                </a:solidFill>
              </a:rPr>
              <a:t>SRAM</a:t>
            </a:r>
          </a:p>
        </p:txBody>
      </p:sp>
      <p:sp>
        <p:nvSpPr>
          <p:cNvPr id="114" name="Shape 114"/>
          <p:cNvSpPr txBox="1"/>
          <p:nvPr/>
        </p:nvSpPr>
        <p:spPr>
          <a:xfrm>
            <a:off x="513525" y="998850"/>
            <a:ext cx="8280299" cy="3448199"/>
          </a:xfrm>
          <a:prstGeom prst="rect">
            <a:avLst/>
          </a:prstGeom>
          <a:noFill/>
          <a:ln>
            <a:noFill/>
          </a:ln>
        </p:spPr>
        <p:txBody>
          <a:bodyPr anchorCtr="0" anchor="t" bIns="91425" lIns="91425" rIns="91425" tIns="91425">
            <a:noAutofit/>
          </a:bodyPr>
          <a:lstStyle/>
          <a:p>
            <a:pPr lvl="0" rtl="0">
              <a:spcBef>
                <a:spcPts val="0"/>
              </a:spcBef>
              <a:buNone/>
            </a:pPr>
            <a:r>
              <a:rPr b="1" lang="en" sz="2900">
                <a:solidFill>
                  <a:srgbClr val="F1C232"/>
                </a:solidFill>
                <a:latin typeface="Trebuchet MS"/>
                <a:ea typeface="Trebuchet MS"/>
                <a:cs typeface="Trebuchet MS"/>
                <a:sym typeface="Trebuchet MS"/>
              </a:rPr>
              <a:t>Loading Data In</a:t>
            </a:r>
          </a:p>
          <a:p>
            <a:pPr lvl="0" rtl="0">
              <a:spcBef>
                <a:spcPts val="0"/>
              </a:spcBef>
              <a:buNone/>
            </a:pPr>
            <a:r>
              <a:t/>
            </a:r>
            <a:endParaRPr sz="1800"/>
          </a:p>
          <a:p>
            <a:pPr lvl="0" rtl="0">
              <a:spcBef>
                <a:spcPts val="0"/>
              </a:spcBef>
              <a:buNone/>
            </a:pPr>
            <a:r>
              <a:rPr lang="en" sz="2000"/>
              <a:t>When our CPU is first powered on, it needs to have a program loaded into memory. The loading circuitry integrated into the SRAM simplifies this process. A 9-bit upcounter supplies the current address so that successive bytes can placed on the loading pins at the active clock edges without any other effort on the part of the external circuit.</a:t>
            </a:r>
          </a:p>
          <a:p>
            <a:pPr lvl="0" rtl="0">
              <a:spcBef>
                <a:spcPts val="0"/>
              </a:spcBef>
              <a:buNone/>
            </a:pPr>
            <a:r>
              <a:t/>
            </a:r>
            <a:endParaRPr sz="2000"/>
          </a:p>
          <a:p>
            <a:pPr lvl="0" rtl="0">
              <a:spcBef>
                <a:spcPts val="0"/>
              </a:spcBef>
              <a:buNone/>
            </a:pPr>
            <a:r>
              <a:rPr lang="en" sz="2000"/>
              <a:t>Below we can note that the LoadWE (Load Write Enable) signal will send the upcounter’s address to the address decoder of the SRAM.</a:t>
            </a:r>
          </a:p>
          <a:p>
            <a:pPr lvl="0" rtl="0">
              <a:spcBef>
                <a:spcPts val="0"/>
              </a:spcBef>
              <a:buNone/>
            </a:pPr>
            <a:r>
              <a:t/>
            </a:r>
            <a:endParaRPr/>
          </a:p>
          <a:p>
            <a:pPr lvl="0" rtl="0">
              <a:spcBef>
                <a:spcPts val="0"/>
              </a:spcBef>
              <a:buNone/>
            </a:pPr>
            <a:r>
              <a:t/>
            </a:r>
            <a:endParaRPr/>
          </a:p>
        </p:txBody>
      </p:sp>
      <p:pic>
        <p:nvPicPr>
          <p:cNvPr id="115" name="Shape 115"/>
          <p:cNvPicPr preferRelativeResize="0"/>
          <p:nvPr/>
        </p:nvPicPr>
        <p:blipFill>
          <a:blip r:embed="rId3">
            <a:alphaModFix/>
          </a:blip>
          <a:stretch>
            <a:fillRect/>
          </a:stretch>
        </p:blipFill>
        <p:spPr>
          <a:xfrm>
            <a:off x="303175" y="4513475"/>
            <a:ext cx="8445924" cy="1551924"/>
          </a:xfrm>
          <a:prstGeom prst="rect">
            <a:avLst/>
          </a:prstGeom>
          <a:noFill/>
          <a:ln>
            <a:noFill/>
          </a:ln>
        </p:spPr>
      </p:pic>
      <p:sp>
        <p:nvSpPr>
          <p:cNvPr id="116" name="Shape 116"/>
          <p:cNvSpPr txBox="1"/>
          <p:nvPr/>
        </p:nvSpPr>
        <p:spPr>
          <a:xfrm>
            <a:off x="8574600" y="6077650"/>
            <a:ext cx="569399" cy="259499"/>
          </a:xfrm>
          <a:prstGeom prst="rect">
            <a:avLst/>
          </a:prstGeom>
          <a:noFill/>
          <a:ln>
            <a:noFill/>
          </a:ln>
        </p:spPr>
        <p:txBody>
          <a:bodyPr anchorCtr="0" anchor="t" bIns="91425" lIns="91425" rIns="91425" tIns="91425">
            <a:noAutofit/>
          </a:bodyPr>
          <a:lstStyle/>
          <a:p>
            <a:pPr lvl="0" rtl="0">
              <a:spcBef>
                <a:spcPts val="0"/>
              </a:spcBef>
              <a:buNone/>
            </a:pPr>
            <a:r>
              <a:rPr lang="en" sz="1000"/>
              <a:t>9 of 29</a:t>
            </a:r>
          </a:p>
        </p:txBody>
      </p:sp>
      <p:pic>
        <p:nvPicPr>
          <p:cNvPr id="117" name="Shape 117"/>
          <p:cNvPicPr preferRelativeResize="0"/>
          <p:nvPr/>
        </p:nvPicPr>
        <p:blipFill>
          <a:blip r:embed="rId4">
            <a:alphaModFix/>
          </a:blip>
          <a:stretch>
            <a:fillRect/>
          </a:stretch>
        </p:blipFill>
        <p:spPr>
          <a:xfrm>
            <a:off x="0" y="6337144"/>
            <a:ext cx="9144001" cy="52086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