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sldIdLst>
    <p:sldId id="256" r:id="rId2"/>
    <p:sldId id="271" r:id="rId3"/>
    <p:sldId id="273" r:id="rId4"/>
    <p:sldId id="282" r:id="rId5"/>
    <p:sldId id="277" r:id="rId6"/>
    <p:sldId id="295" r:id="rId7"/>
    <p:sldId id="323" r:id="rId8"/>
    <p:sldId id="296" r:id="rId9"/>
    <p:sldId id="272" r:id="rId10"/>
    <p:sldId id="297" r:id="rId11"/>
    <p:sldId id="298" r:id="rId12"/>
    <p:sldId id="299" r:id="rId13"/>
    <p:sldId id="259" r:id="rId14"/>
    <p:sldId id="335" r:id="rId15"/>
    <p:sldId id="327" r:id="rId16"/>
    <p:sldId id="328" r:id="rId17"/>
    <p:sldId id="329" r:id="rId18"/>
    <p:sldId id="331" r:id="rId19"/>
    <p:sldId id="332" r:id="rId20"/>
    <p:sldId id="333" r:id="rId21"/>
    <p:sldId id="334" r:id="rId22"/>
    <p:sldId id="337" r:id="rId23"/>
    <p:sldId id="338" r:id="rId24"/>
    <p:sldId id="336" r:id="rId25"/>
    <p:sldId id="344" r:id="rId26"/>
    <p:sldId id="339" r:id="rId27"/>
    <p:sldId id="345" r:id="rId28"/>
    <p:sldId id="346" r:id="rId29"/>
    <p:sldId id="347" r:id="rId30"/>
    <p:sldId id="266" r:id="rId31"/>
    <p:sldId id="318" r:id="rId32"/>
    <p:sldId id="325" r:id="rId33"/>
    <p:sldId id="326" r:id="rId34"/>
    <p:sldId id="267" r:id="rId35"/>
    <p:sldId id="342" r:id="rId36"/>
    <p:sldId id="293" r:id="rId37"/>
    <p:sldId id="274" r:id="rId38"/>
    <p:sldId id="290" r:id="rId39"/>
    <p:sldId id="292" r:id="rId40"/>
    <p:sldId id="276" r:id="rId41"/>
    <p:sldId id="275" r:id="rId42"/>
    <p:sldId id="285" r:id="rId43"/>
    <p:sldId id="287" r:id="rId44"/>
    <p:sldId id="288" r:id="rId45"/>
    <p:sldId id="289" r:id="rId46"/>
    <p:sldId id="268" r:id="rId47"/>
    <p:sldId id="279" r:id="rId48"/>
    <p:sldId id="283" r:id="rId49"/>
    <p:sldId id="286" r:id="rId50"/>
    <p:sldId id="269" r:id="rId51"/>
    <p:sldId id="341"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0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640462-97C4-FF2B-A7CC-DB6408959EC2}" v="272" dt="2024-06-11T17:57:34.178"/>
    <p1510:client id="{8566BCB6-FDCA-CDEA-758A-2CD1334188E3}" v="104" dt="2024-06-10T23:27:51.855"/>
    <p1510:client id="{A66247F7-EBF3-4F43-B469-042F6F224A2E}" v="395" dt="2024-06-11T01:29:24.234"/>
    <p1510:client id="{A7062BCE-7A28-48B1-BDB0-055E9B8E24FE}" v="75" dt="2024-06-10T16:25:46.208"/>
    <p1510:client id="{B075083A-975F-4C1D-B6F9-B7B36058C24D}" v="1" dt="2024-06-11T18:03:39.068"/>
    <p1510:client id="{DE63F05B-4C80-479A-83CB-3F166F2647A5}" v="503" dt="2024-06-10T13:46:24.434"/>
    <p1510:client id="{E595A382-3FA4-49BA-8B7C-6DF3553F7E0B}" v="152" dt="2024-06-10T09:20:53.410"/>
    <p1510:client id="{E6AEB974-E0E5-4953-8309-60C42E05FB40}" v="326" dt="2024-06-11T12:57:05.719"/>
    <p1510:client id="{F797E45B-6283-4AA5-8BB4-D0A8E2E09012}" v="98" dt="2024-06-10T10:14:11.7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26951E3-958F-4611-B170-D081BA0250F9}" type="datetimeFigureOut">
              <a:rPr lang="en-US" smtClean="0"/>
              <a:t>6/11/2024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794673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6951E3-958F-4611-B170-D081BA0250F9}" type="datetimeFigureOut">
              <a:rPr lang="en-US" smtClean="0"/>
              <a:pPr/>
              <a:t>6/11/2024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7871EFB-7B9E-4E86-A89E-697E8EBB06F2}" type="slidenum">
              <a:rPr lang="en-US" smtClean="0"/>
              <a:pPr/>
              <a:t>‹#›</a:t>
            </a:fld>
            <a:endParaRPr lang="en-US"/>
          </a:p>
        </p:txBody>
      </p:sp>
    </p:spTree>
    <p:extLst>
      <p:ext uri="{BB962C8B-B14F-4D97-AF65-F5344CB8AC3E}">
        <p14:creationId xmlns:p14="http://schemas.microsoft.com/office/powerpoint/2010/main" val="353859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6951E3-958F-4611-B170-D081BA0250F9}" type="datetimeFigureOut">
              <a:rPr lang="en-US" smtClean="0"/>
              <a:pPr/>
              <a:t>6/11/2024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7871EFB-7B9E-4E86-A89E-697E8EBB06F2}"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1372901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26951E3-958F-4611-B170-D081BA0250F9}" type="datetimeFigureOut">
              <a:rPr lang="en-US" smtClean="0"/>
              <a:pPr/>
              <a:t>6/11/2024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7871EFB-7B9E-4E86-A89E-697E8EBB06F2}" type="slidenum">
              <a:rPr lang="en-US" smtClean="0"/>
              <a:pPr/>
              <a:t>‹#›</a:t>
            </a:fld>
            <a:endParaRPr lang="en-US"/>
          </a:p>
        </p:txBody>
      </p:sp>
    </p:spTree>
    <p:extLst>
      <p:ext uri="{BB962C8B-B14F-4D97-AF65-F5344CB8AC3E}">
        <p14:creationId xmlns:p14="http://schemas.microsoft.com/office/powerpoint/2010/main" val="1651380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26951E3-958F-4611-B170-D081BA0250F9}" type="datetimeFigureOut">
              <a:rPr lang="en-US" smtClean="0"/>
              <a:pPr/>
              <a:t>6/11/2024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7871EFB-7B9E-4E86-A89E-697E8EBB06F2}"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3193864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26951E3-958F-4611-B170-D081BA0250F9}" type="datetimeFigureOut">
              <a:rPr lang="en-US" smtClean="0"/>
              <a:pPr/>
              <a:t>6/11/2024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7871EFB-7B9E-4E86-A89E-697E8EBB06F2}" type="slidenum">
              <a:rPr lang="en-US" smtClean="0"/>
              <a:pPr/>
              <a:t>‹#›</a:t>
            </a:fld>
            <a:endParaRPr lang="en-US"/>
          </a:p>
        </p:txBody>
      </p:sp>
    </p:spTree>
    <p:extLst>
      <p:ext uri="{BB962C8B-B14F-4D97-AF65-F5344CB8AC3E}">
        <p14:creationId xmlns:p14="http://schemas.microsoft.com/office/powerpoint/2010/main" val="32232936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6951E3-958F-4611-B170-D081BA0250F9}" type="datetimeFigureOut">
              <a:rPr lang="en-US" smtClean="0"/>
              <a:t>6/11/2024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335966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6951E3-958F-4611-B170-D081BA0250F9}" type="datetimeFigureOut">
              <a:rPr lang="en-US" smtClean="0"/>
              <a:t>6/11/2024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079168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6951E3-958F-4611-B170-D081BA0250F9}" type="datetimeFigureOut">
              <a:rPr lang="en-US" smtClean="0"/>
              <a:t>6/11/2024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184747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6951E3-958F-4611-B170-D081BA0250F9}" type="datetimeFigureOut">
              <a:rPr lang="en-US" smtClean="0"/>
              <a:t>6/11/2024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365863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26951E3-958F-4611-B170-D081BA0250F9}" type="datetimeFigureOut">
              <a:rPr lang="en-US" smtClean="0"/>
              <a:t>6/11/2024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239260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26951E3-958F-4611-B170-D081BA0250F9}" type="datetimeFigureOut">
              <a:rPr lang="en-US" smtClean="0"/>
              <a:t>6/11/2024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005989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26951E3-958F-4611-B170-D081BA0250F9}" type="datetimeFigureOut">
              <a:rPr lang="en-US" smtClean="0"/>
              <a:t>6/11/2024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758128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6951E3-958F-4611-B170-D081BA0250F9}" type="datetimeFigureOut">
              <a:rPr lang="en-US" smtClean="0"/>
              <a:pPr/>
              <a:t>6/11/2024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7871EFB-7B9E-4E86-A89E-697E8EBB06F2}" type="slidenum">
              <a:rPr lang="en-US" smtClean="0"/>
              <a:pPr/>
              <a:t>‹#›</a:t>
            </a:fld>
            <a:endParaRPr lang="en-US"/>
          </a:p>
        </p:txBody>
      </p:sp>
    </p:spTree>
    <p:extLst>
      <p:ext uri="{BB962C8B-B14F-4D97-AF65-F5344CB8AC3E}">
        <p14:creationId xmlns:p14="http://schemas.microsoft.com/office/powerpoint/2010/main" val="1412755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6951E3-958F-4611-B170-D081BA0250F9}" type="datetimeFigureOut">
              <a:rPr lang="en-US" smtClean="0"/>
              <a:t>6/11/2024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864820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6951E3-958F-4611-B170-D081BA0250F9}" type="datetimeFigureOut">
              <a:rPr lang="en-US" smtClean="0"/>
              <a:t>6/11/2024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87412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26951E3-958F-4611-B170-D081BA0250F9}" type="datetimeFigureOut">
              <a:rPr lang="en-US" smtClean="0"/>
              <a:pPr/>
              <a:t>6/11/2024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7871EFB-7B9E-4E86-A89E-697E8EBB06F2}" type="slidenum">
              <a:rPr lang="en-US" smtClean="0"/>
              <a:pPr/>
              <a:t>‹#›</a:t>
            </a:fld>
            <a:endParaRPr lang="en-US"/>
          </a:p>
        </p:txBody>
      </p:sp>
    </p:spTree>
    <p:extLst>
      <p:ext uri="{BB962C8B-B14F-4D97-AF65-F5344CB8AC3E}">
        <p14:creationId xmlns:p14="http://schemas.microsoft.com/office/powerpoint/2010/main" val="1685128597"/>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Neon 3D circle art">
            <a:extLst>
              <a:ext uri="{FF2B5EF4-FFF2-40B4-BE49-F238E27FC236}">
                <a16:creationId xmlns:a16="http://schemas.microsoft.com/office/drawing/2014/main" id="{B52D4647-DC77-E1E3-D675-83528E6789A4}"/>
              </a:ext>
            </a:extLst>
          </p:cNvPr>
          <p:cNvPicPr>
            <a:picLocks noChangeAspect="1"/>
          </p:cNvPicPr>
          <p:nvPr/>
        </p:nvPicPr>
        <p:blipFill rotWithShape="1">
          <a:blip r:embed="rId2">
            <a:alphaModFix amt="60000"/>
          </a:blip>
          <a:srcRect t="21356" r="-2" b="-2"/>
          <a:stretch/>
        </p:blipFill>
        <p:spPr>
          <a:xfrm>
            <a:off x="-4199" y="10"/>
            <a:ext cx="12196199" cy="6857990"/>
          </a:xfrm>
          <a:prstGeom prst="rect">
            <a:avLst/>
          </a:prstGeom>
        </p:spPr>
      </p:pic>
      <p:sp>
        <p:nvSpPr>
          <p:cNvPr id="2" name="Title 1">
            <a:extLst>
              <a:ext uri="{FF2B5EF4-FFF2-40B4-BE49-F238E27FC236}">
                <a16:creationId xmlns:a16="http://schemas.microsoft.com/office/drawing/2014/main" id="{9BF0E1B3-3414-0365-7362-84C36C563E1A}"/>
              </a:ext>
            </a:extLst>
          </p:cNvPr>
          <p:cNvSpPr>
            <a:spLocks noGrp="1"/>
          </p:cNvSpPr>
          <p:nvPr>
            <p:ph type="ctrTitle"/>
          </p:nvPr>
        </p:nvSpPr>
        <p:spPr>
          <a:xfrm>
            <a:off x="2661849" y="2551919"/>
            <a:ext cx="6868301" cy="1750731"/>
          </a:xfrm>
        </p:spPr>
        <p:txBody>
          <a:bodyPr anchor="b">
            <a:normAutofit/>
          </a:bodyPr>
          <a:lstStyle/>
          <a:p>
            <a:pPr algn="ctr"/>
            <a:r>
              <a:rPr lang="en-US" sz="4000" b="1">
                <a:solidFill>
                  <a:srgbClr val="FFFFFF"/>
                </a:solidFill>
                <a:latin typeface="+mn-lt"/>
              </a:rPr>
              <a:t>Tailored Educational</a:t>
            </a:r>
            <a:br>
              <a:rPr lang="en-US" sz="4000" b="1">
                <a:latin typeface="+mn-lt"/>
              </a:rPr>
            </a:br>
            <a:r>
              <a:rPr lang="en-US" sz="4000" b="1"/>
              <a:t>System </a:t>
            </a:r>
          </a:p>
        </p:txBody>
      </p:sp>
    </p:spTree>
    <p:extLst>
      <p:ext uri="{BB962C8B-B14F-4D97-AF65-F5344CB8AC3E}">
        <p14:creationId xmlns:p14="http://schemas.microsoft.com/office/powerpoint/2010/main" val="2071041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1F956D-6B3A-957C-C5DB-DA92F627F95C}"/>
              </a:ext>
            </a:extLst>
          </p:cNvPr>
          <p:cNvSpPr>
            <a:spLocks noGrp="1"/>
          </p:cNvSpPr>
          <p:nvPr>
            <p:ph idx="1"/>
          </p:nvPr>
        </p:nvSpPr>
        <p:spPr>
          <a:xfrm>
            <a:off x="1808162" y="1428750"/>
            <a:ext cx="8915400" cy="1291597"/>
          </a:xfrm>
        </p:spPr>
        <p:txBody>
          <a:bodyPr vert="horz" lIns="91440" tIns="45720" rIns="91440" bIns="45720" rtlCol="0" anchor="t">
            <a:normAutofit/>
          </a:bodyPr>
          <a:lstStyle/>
          <a:p>
            <a:r>
              <a:rPr lang="en-US" sz="2800"/>
              <a:t>Many students face the problem of learning many topics to do something simple.</a:t>
            </a:r>
            <a:endParaRPr lang="en-US" sz="2800">
              <a:solidFill>
                <a:srgbClr val="000000"/>
              </a:solidFill>
            </a:endParaRPr>
          </a:p>
          <a:p>
            <a:endParaRPr lang="en-US" sz="2400">
              <a:solidFill>
                <a:srgbClr val="000000"/>
              </a:solidFill>
            </a:endParaRPr>
          </a:p>
          <a:p>
            <a:endParaRPr lang="en-US" sz="2400">
              <a:solidFill>
                <a:srgbClr val="000000"/>
              </a:solidFill>
            </a:endParaRPr>
          </a:p>
          <a:p>
            <a:endParaRPr lang="en-US"/>
          </a:p>
        </p:txBody>
      </p:sp>
      <p:pic>
        <p:nvPicPr>
          <p:cNvPr id="2" name="Picture 1" descr="A drawing of a child sitting at a desk with a book and a pencil&#10;&#10;Description automatically generated">
            <a:extLst>
              <a:ext uri="{FF2B5EF4-FFF2-40B4-BE49-F238E27FC236}">
                <a16:creationId xmlns:a16="http://schemas.microsoft.com/office/drawing/2014/main" id="{121D77F1-EAC7-1774-7E29-363D6A7DF174}"/>
              </a:ext>
            </a:extLst>
          </p:cNvPr>
          <p:cNvPicPr>
            <a:picLocks noChangeAspect="1"/>
          </p:cNvPicPr>
          <p:nvPr/>
        </p:nvPicPr>
        <p:blipFill>
          <a:blip r:embed="rId2"/>
          <a:stretch>
            <a:fillRect/>
          </a:stretch>
        </p:blipFill>
        <p:spPr>
          <a:xfrm>
            <a:off x="2706078" y="3197844"/>
            <a:ext cx="7121768" cy="3021850"/>
          </a:xfrm>
          <a:prstGeom prst="rect">
            <a:avLst/>
          </a:prstGeom>
        </p:spPr>
      </p:pic>
    </p:spTree>
    <p:extLst>
      <p:ext uri="{BB962C8B-B14F-4D97-AF65-F5344CB8AC3E}">
        <p14:creationId xmlns:p14="http://schemas.microsoft.com/office/powerpoint/2010/main" val="1209759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8038B3-788E-2908-9FB4-AFEFF994B351}"/>
              </a:ext>
            </a:extLst>
          </p:cNvPr>
          <p:cNvSpPr>
            <a:spLocks noGrp="1"/>
          </p:cNvSpPr>
          <p:nvPr>
            <p:ph idx="1"/>
          </p:nvPr>
        </p:nvSpPr>
        <p:spPr>
          <a:xfrm>
            <a:off x="1912937" y="714375"/>
            <a:ext cx="8915400" cy="2958472"/>
          </a:xfrm>
        </p:spPr>
        <p:txBody>
          <a:bodyPr vert="horz" lIns="91440" tIns="45720" rIns="91440" bIns="45720" rtlCol="0" anchor="t">
            <a:normAutofit/>
          </a:bodyPr>
          <a:lstStyle/>
          <a:p>
            <a:r>
              <a:rPr lang="en-US" sz="2800"/>
              <a:t>Many students fall into confusion to choose the suitable track for them.</a:t>
            </a:r>
            <a:endParaRPr lang="en-US" sz="2800">
              <a:solidFill>
                <a:srgbClr val="000000"/>
              </a:solidFill>
            </a:endParaRPr>
          </a:p>
          <a:p>
            <a:endParaRPr lang="en-US" sz="2800">
              <a:solidFill>
                <a:srgbClr val="808080"/>
              </a:solidFill>
            </a:endParaRPr>
          </a:p>
          <a:p>
            <a:r>
              <a:rPr lang="en-US" sz="2800"/>
              <a:t>searching about the any question belong to programming have become take much time and effort and Distracting students' thoughts.</a:t>
            </a:r>
          </a:p>
        </p:txBody>
      </p:sp>
      <p:pic>
        <p:nvPicPr>
          <p:cNvPr id="2" name="Picture 1" descr="A person sitting at a desk with a computer&#10;&#10;Description automatically generated">
            <a:extLst>
              <a:ext uri="{FF2B5EF4-FFF2-40B4-BE49-F238E27FC236}">
                <a16:creationId xmlns:a16="http://schemas.microsoft.com/office/drawing/2014/main" id="{F4646B08-3952-BF88-3632-FE843E8A70D4}"/>
              </a:ext>
            </a:extLst>
          </p:cNvPr>
          <p:cNvPicPr>
            <a:picLocks noChangeAspect="1"/>
          </p:cNvPicPr>
          <p:nvPr/>
        </p:nvPicPr>
        <p:blipFill>
          <a:blip r:embed="rId2"/>
          <a:stretch>
            <a:fillRect/>
          </a:stretch>
        </p:blipFill>
        <p:spPr>
          <a:xfrm>
            <a:off x="3253153" y="3804201"/>
            <a:ext cx="5627077" cy="2786060"/>
          </a:xfrm>
          <a:prstGeom prst="rect">
            <a:avLst/>
          </a:prstGeom>
        </p:spPr>
      </p:pic>
    </p:spTree>
    <p:extLst>
      <p:ext uri="{BB962C8B-B14F-4D97-AF65-F5344CB8AC3E}">
        <p14:creationId xmlns:p14="http://schemas.microsoft.com/office/powerpoint/2010/main" val="3168704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C4A59-0555-AFBB-F4CA-B943B8A65D8C}"/>
              </a:ext>
            </a:extLst>
          </p:cNvPr>
          <p:cNvSpPr>
            <a:spLocks noGrp="1"/>
          </p:cNvSpPr>
          <p:nvPr>
            <p:ph type="title"/>
          </p:nvPr>
        </p:nvSpPr>
        <p:spPr>
          <a:xfrm>
            <a:off x="1640425" y="471710"/>
            <a:ext cx="8911687" cy="833215"/>
          </a:xfrm>
        </p:spPr>
        <p:txBody>
          <a:bodyPr/>
          <a:lstStyle/>
          <a:p>
            <a:r>
              <a:rPr lang="en-US" sz="4000" b="1"/>
              <a:t> problem Solution : </a:t>
            </a:r>
            <a:endParaRPr lang="en-US"/>
          </a:p>
        </p:txBody>
      </p:sp>
      <p:sp>
        <p:nvSpPr>
          <p:cNvPr id="3" name="Content Placeholder 2">
            <a:extLst>
              <a:ext uri="{FF2B5EF4-FFF2-40B4-BE49-F238E27FC236}">
                <a16:creationId xmlns:a16="http://schemas.microsoft.com/office/drawing/2014/main" id="{14040BBD-A89C-EEAD-6CE0-6C030222B7C4}"/>
              </a:ext>
            </a:extLst>
          </p:cNvPr>
          <p:cNvSpPr>
            <a:spLocks noGrp="1"/>
          </p:cNvSpPr>
          <p:nvPr>
            <p:ph idx="1"/>
          </p:nvPr>
        </p:nvSpPr>
        <p:spPr>
          <a:xfrm>
            <a:off x="560387" y="1304925"/>
            <a:ext cx="11630025" cy="5787397"/>
          </a:xfrm>
        </p:spPr>
        <p:txBody>
          <a:bodyPr vert="horz" lIns="91440" tIns="45720" rIns="91440" bIns="45720" rtlCol="0" anchor="t">
            <a:normAutofit/>
          </a:bodyPr>
          <a:lstStyle/>
          <a:p>
            <a:pPr>
              <a:lnSpc>
                <a:spcPct val="150000"/>
              </a:lnSpc>
              <a:buFont typeface="Wingdings" charset="2"/>
              <a:buChar char="Ø"/>
            </a:pPr>
            <a:r>
              <a:rPr lang="en-US" sz="2800">
                <a:solidFill>
                  <a:schemeClr val="tx1"/>
                </a:solidFill>
              </a:rPr>
              <a:t>The system available many of track and  information about each track to guides the user to learn all information from zero to advanced knowledge of each track.</a:t>
            </a:r>
          </a:p>
          <a:p>
            <a:pPr>
              <a:lnSpc>
                <a:spcPct val="150000"/>
              </a:lnSpc>
              <a:buFont typeface="Wingdings" charset="2"/>
              <a:buChar char="Ø"/>
            </a:pPr>
            <a:r>
              <a:rPr lang="en-US" sz="2800">
                <a:solidFill>
                  <a:schemeClr val="tx1"/>
                </a:solidFill>
              </a:rPr>
              <a:t>The chatbot replies to the user by a lot of data the boot was training. </a:t>
            </a:r>
          </a:p>
          <a:p>
            <a:pPr>
              <a:lnSpc>
                <a:spcPct val="150000"/>
              </a:lnSpc>
            </a:pPr>
            <a:r>
              <a:rPr lang="en-US" sz="2800">
                <a:solidFill>
                  <a:schemeClr val="tx1"/>
                </a:solidFill>
              </a:rPr>
              <a:t>The system allows users to search for any information that belongs to any available track in the system.</a:t>
            </a:r>
          </a:p>
          <a:p>
            <a:pPr>
              <a:buFont typeface="Wingdings" charset="2"/>
              <a:buChar char="Ø"/>
            </a:pPr>
            <a:endParaRPr lang="en-US" sz="3200">
              <a:solidFill>
                <a:schemeClr val="tx1"/>
              </a:solidFill>
            </a:endParaRPr>
          </a:p>
        </p:txBody>
      </p:sp>
    </p:spTree>
    <p:extLst>
      <p:ext uri="{BB962C8B-B14F-4D97-AF65-F5344CB8AC3E}">
        <p14:creationId xmlns:p14="http://schemas.microsoft.com/office/powerpoint/2010/main" val="655314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2" name="Group 71">
            <a:extLst>
              <a:ext uri="{FF2B5EF4-FFF2-40B4-BE49-F238E27FC236}">
                <a16:creationId xmlns:a16="http://schemas.microsoft.com/office/drawing/2014/main" id="{95B45654-1E41-4D0C-AA8C-A46B1AC386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accent1">
              <a:lumMod val="75000"/>
              <a:alpha val="40000"/>
            </a:schemeClr>
          </a:solidFill>
        </p:grpSpPr>
        <p:sp>
          <p:nvSpPr>
            <p:cNvPr id="10" name="Freeform 11">
              <a:extLst>
                <a:ext uri="{FF2B5EF4-FFF2-40B4-BE49-F238E27FC236}">
                  <a16:creationId xmlns:a16="http://schemas.microsoft.com/office/drawing/2014/main" id="{D39BB06B-F9E3-4C9A-8A74-5BF85D948B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n-US"/>
            </a:p>
          </p:txBody>
        </p:sp>
        <p:sp>
          <p:nvSpPr>
            <p:cNvPr id="11" name="Freeform 12">
              <a:extLst>
                <a:ext uri="{FF2B5EF4-FFF2-40B4-BE49-F238E27FC236}">
                  <a16:creationId xmlns:a16="http://schemas.microsoft.com/office/drawing/2014/main" id="{21454BBF-CB9C-4FF6-915A-4ADCC85C1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n-US"/>
            </a:p>
          </p:txBody>
        </p:sp>
        <p:sp>
          <p:nvSpPr>
            <p:cNvPr id="12" name="Freeform 13">
              <a:extLst>
                <a:ext uri="{FF2B5EF4-FFF2-40B4-BE49-F238E27FC236}">
                  <a16:creationId xmlns:a16="http://schemas.microsoft.com/office/drawing/2014/main" id="{F1D72402-9D54-465B-9656-8F938318DD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n-US"/>
            </a:p>
          </p:txBody>
        </p:sp>
        <p:sp>
          <p:nvSpPr>
            <p:cNvPr id="13" name="Freeform 14">
              <a:extLst>
                <a:ext uri="{FF2B5EF4-FFF2-40B4-BE49-F238E27FC236}">
                  <a16:creationId xmlns:a16="http://schemas.microsoft.com/office/drawing/2014/main" id="{85BE8435-1920-4535-AA32-B6F5DB3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n-US"/>
            </a:p>
          </p:txBody>
        </p:sp>
        <p:sp>
          <p:nvSpPr>
            <p:cNvPr id="14" name="Freeform 15">
              <a:extLst>
                <a:ext uri="{FF2B5EF4-FFF2-40B4-BE49-F238E27FC236}">
                  <a16:creationId xmlns:a16="http://schemas.microsoft.com/office/drawing/2014/main" id="{BB1A2F77-E480-4E18-A13F-2B952567D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n-US"/>
            </a:p>
          </p:txBody>
        </p:sp>
        <p:sp>
          <p:nvSpPr>
            <p:cNvPr id="15" name="Freeform 16">
              <a:extLst>
                <a:ext uri="{FF2B5EF4-FFF2-40B4-BE49-F238E27FC236}">
                  <a16:creationId xmlns:a16="http://schemas.microsoft.com/office/drawing/2014/main" id="{0B0B76BF-DCF4-4EB9-969C-3805C02563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n-US"/>
            </a:p>
          </p:txBody>
        </p:sp>
        <p:sp>
          <p:nvSpPr>
            <p:cNvPr id="16" name="Freeform 17">
              <a:extLst>
                <a:ext uri="{FF2B5EF4-FFF2-40B4-BE49-F238E27FC236}">
                  <a16:creationId xmlns:a16="http://schemas.microsoft.com/office/drawing/2014/main" id="{E997E693-06AC-4EC9-89D3-954C32A1A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n-US"/>
            </a:p>
          </p:txBody>
        </p:sp>
        <p:sp>
          <p:nvSpPr>
            <p:cNvPr id="17" name="Freeform 18">
              <a:extLst>
                <a:ext uri="{FF2B5EF4-FFF2-40B4-BE49-F238E27FC236}">
                  <a16:creationId xmlns:a16="http://schemas.microsoft.com/office/drawing/2014/main" id="{E252D29B-22CB-4CC3-B107-E0C6C3A0E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n-US"/>
            </a:p>
          </p:txBody>
        </p:sp>
        <p:sp>
          <p:nvSpPr>
            <p:cNvPr id="18" name="Freeform 19">
              <a:extLst>
                <a:ext uri="{FF2B5EF4-FFF2-40B4-BE49-F238E27FC236}">
                  <a16:creationId xmlns:a16="http://schemas.microsoft.com/office/drawing/2014/main" id="{DF9C1965-DC01-463D-BD42-F93D1192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n-US"/>
            </a:p>
          </p:txBody>
        </p:sp>
        <p:sp>
          <p:nvSpPr>
            <p:cNvPr id="19" name="Freeform 20">
              <a:extLst>
                <a:ext uri="{FF2B5EF4-FFF2-40B4-BE49-F238E27FC236}">
                  <a16:creationId xmlns:a16="http://schemas.microsoft.com/office/drawing/2014/main" id="{91BDE1D7-423A-465A-B4C9-EA3CD265D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n-US"/>
            </a:p>
          </p:txBody>
        </p:sp>
        <p:sp>
          <p:nvSpPr>
            <p:cNvPr id="20" name="Freeform 21">
              <a:extLst>
                <a:ext uri="{FF2B5EF4-FFF2-40B4-BE49-F238E27FC236}">
                  <a16:creationId xmlns:a16="http://schemas.microsoft.com/office/drawing/2014/main" id="{6D1A970E-B87C-430F-BB94-4A55F2E55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n-US"/>
            </a:p>
          </p:txBody>
        </p:sp>
        <p:sp>
          <p:nvSpPr>
            <p:cNvPr id="21" name="Freeform 22">
              <a:extLst>
                <a:ext uri="{FF2B5EF4-FFF2-40B4-BE49-F238E27FC236}">
                  <a16:creationId xmlns:a16="http://schemas.microsoft.com/office/drawing/2014/main" id="{CAE781ED-FA4B-4175-9944-54B576CAE3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n-US"/>
            </a:p>
          </p:txBody>
        </p:sp>
      </p:grpSp>
      <p:grpSp>
        <p:nvGrpSpPr>
          <p:cNvPr id="74" name="Group 73">
            <a:extLst>
              <a:ext uri="{FF2B5EF4-FFF2-40B4-BE49-F238E27FC236}">
                <a16:creationId xmlns:a16="http://schemas.microsoft.com/office/drawing/2014/main" id="{CCA928F7-3AF8-43CC-94D9-7975B422AA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0"/>
            <a:ext cx="2356675" cy="6853284"/>
            <a:chOff x="6627813" y="195452"/>
            <a:chExt cx="1952625" cy="5678299"/>
          </a:xfrm>
          <a:solidFill>
            <a:schemeClr val="accent1"/>
          </a:solidFill>
        </p:grpSpPr>
        <p:sp>
          <p:nvSpPr>
            <p:cNvPr id="24" name="Freeform 27">
              <a:extLst>
                <a:ext uri="{FF2B5EF4-FFF2-40B4-BE49-F238E27FC236}">
                  <a16:creationId xmlns:a16="http://schemas.microsoft.com/office/drawing/2014/main" id="{C085AF0E-C55A-4484-A20D-5FFF046C16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txBody>
            <a:bodyPr/>
            <a:lstStyle/>
            <a:p>
              <a:endParaRPr lang="en-US"/>
            </a:p>
          </p:txBody>
        </p:sp>
        <p:sp>
          <p:nvSpPr>
            <p:cNvPr id="25" name="Freeform 28">
              <a:extLst>
                <a:ext uri="{FF2B5EF4-FFF2-40B4-BE49-F238E27FC236}">
                  <a16:creationId xmlns:a16="http://schemas.microsoft.com/office/drawing/2014/main" id="{2401E571-D69A-4A04-B9F8-FF90006F9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txBody>
            <a:bodyPr/>
            <a:lstStyle/>
            <a:p>
              <a:endParaRPr lang="en-US"/>
            </a:p>
          </p:txBody>
        </p:sp>
        <p:sp>
          <p:nvSpPr>
            <p:cNvPr id="26" name="Freeform 29">
              <a:extLst>
                <a:ext uri="{FF2B5EF4-FFF2-40B4-BE49-F238E27FC236}">
                  <a16:creationId xmlns:a16="http://schemas.microsoft.com/office/drawing/2014/main" id="{02F27D18-A26B-464F-B52F-52EF4166E4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txBody>
            <a:bodyPr/>
            <a:lstStyle/>
            <a:p>
              <a:endParaRPr lang="en-US"/>
            </a:p>
          </p:txBody>
        </p:sp>
        <p:sp>
          <p:nvSpPr>
            <p:cNvPr id="27" name="Freeform 30">
              <a:extLst>
                <a:ext uri="{FF2B5EF4-FFF2-40B4-BE49-F238E27FC236}">
                  <a16:creationId xmlns:a16="http://schemas.microsoft.com/office/drawing/2014/main" id="{9B2EF7E3-8AD6-4114-883F-64ED2F816F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txBody>
            <a:bodyPr/>
            <a:lstStyle/>
            <a:p>
              <a:endParaRPr lang="en-US"/>
            </a:p>
          </p:txBody>
        </p:sp>
        <p:sp>
          <p:nvSpPr>
            <p:cNvPr id="28" name="Freeform 31">
              <a:extLst>
                <a:ext uri="{FF2B5EF4-FFF2-40B4-BE49-F238E27FC236}">
                  <a16:creationId xmlns:a16="http://schemas.microsoft.com/office/drawing/2014/main" id="{3E5BBFA2-0C3A-4832-B823-66E6C73731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txBody>
            <a:bodyPr/>
            <a:lstStyle/>
            <a:p>
              <a:endParaRPr lang="en-US"/>
            </a:p>
          </p:txBody>
        </p:sp>
        <p:sp>
          <p:nvSpPr>
            <p:cNvPr id="29" name="Freeform 32">
              <a:extLst>
                <a:ext uri="{FF2B5EF4-FFF2-40B4-BE49-F238E27FC236}">
                  <a16:creationId xmlns:a16="http://schemas.microsoft.com/office/drawing/2014/main" id="{9C382B9F-1916-4465-9B86-E5D180E3D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txBody>
            <a:bodyPr/>
            <a:lstStyle/>
            <a:p>
              <a:endParaRPr lang="en-US"/>
            </a:p>
          </p:txBody>
        </p:sp>
        <p:sp>
          <p:nvSpPr>
            <p:cNvPr id="30" name="Freeform 33">
              <a:extLst>
                <a:ext uri="{FF2B5EF4-FFF2-40B4-BE49-F238E27FC236}">
                  <a16:creationId xmlns:a16="http://schemas.microsoft.com/office/drawing/2014/main" id="{DA9C5780-AB44-4111-AD14-B9CDC7D74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txBody>
            <a:bodyPr/>
            <a:lstStyle/>
            <a:p>
              <a:endParaRPr lang="en-US"/>
            </a:p>
          </p:txBody>
        </p:sp>
        <p:sp>
          <p:nvSpPr>
            <p:cNvPr id="31" name="Freeform 34">
              <a:extLst>
                <a:ext uri="{FF2B5EF4-FFF2-40B4-BE49-F238E27FC236}">
                  <a16:creationId xmlns:a16="http://schemas.microsoft.com/office/drawing/2014/main" id="{583D8553-2965-4E5F-B403-CD08C4529A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txBody>
            <a:bodyPr/>
            <a:lstStyle/>
            <a:p>
              <a:endParaRPr lang="en-US"/>
            </a:p>
          </p:txBody>
        </p:sp>
        <p:sp>
          <p:nvSpPr>
            <p:cNvPr id="32" name="Freeform 35">
              <a:extLst>
                <a:ext uri="{FF2B5EF4-FFF2-40B4-BE49-F238E27FC236}">
                  <a16:creationId xmlns:a16="http://schemas.microsoft.com/office/drawing/2014/main" id="{7CD7A569-E069-4B39-A2E7-6B736647F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txBody>
            <a:bodyPr/>
            <a:lstStyle/>
            <a:p>
              <a:endParaRPr lang="en-US"/>
            </a:p>
          </p:txBody>
        </p:sp>
        <p:sp>
          <p:nvSpPr>
            <p:cNvPr id="33" name="Freeform 36">
              <a:extLst>
                <a:ext uri="{FF2B5EF4-FFF2-40B4-BE49-F238E27FC236}">
                  <a16:creationId xmlns:a16="http://schemas.microsoft.com/office/drawing/2014/main" id="{B79C6BC1-0E07-4A80-A633-BC50D3228E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txBody>
            <a:bodyPr/>
            <a:lstStyle/>
            <a:p>
              <a:endParaRPr lang="en-US"/>
            </a:p>
          </p:txBody>
        </p:sp>
        <p:sp>
          <p:nvSpPr>
            <p:cNvPr id="34" name="Freeform 37">
              <a:extLst>
                <a:ext uri="{FF2B5EF4-FFF2-40B4-BE49-F238E27FC236}">
                  <a16:creationId xmlns:a16="http://schemas.microsoft.com/office/drawing/2014/main" id="{B847BAD8-EE16-46EF-9F1D-2E69AB93A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txBody>
            <a:bodyPr/>
            <a:lstStyle/>
            <a:p>
              <a:endParaRPr lang="en-US"/>
            </a:p>
          </p:txBody>
        </p:sp>
        <p:sp>
          <p:nvSpPr>
            <p:cNvPr id="35" name="Freeform 38">
              <a:extLst>
                <a:ext uri="{FF2B5EF4-FFF2-40B4-BE49-F238E27FC236}">
                  <a16:creationId xmlns:a16="http://schemas.microsoft.com/office/drawing/2014/main" id="{99A4F28A-BC31-4132-8833-AB6E2F2A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txBody>
            <a:bodyPr/>
            <a:lstStyle/>
            <a:p>
              <a:endParaRPr lang="en-US"/>
            </a:p>
          </p:txBody>
        </p:sp>
      </p:grpSp>
      <p:sp>
        <p:nvSpPr>
          <p:cNvPr id="76" name="Rectangle 75">
            <a:extLst>
              <a:ext uri="{FF2B5EF4-FFF2-40B4-BE49-F238E27FC236}">
                <a16:creationId xmlns:a16="http://schemas.microsoft.com/office/drawing/2014/main" id="{4CD9E3B6-76D9-4C3C-8904-66301FE630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7" name="Freeform 6">
            <a:extLst>
              <a:ext uri="{FF2B5EF4-FFF2-40B4-BE49-F238E27FC236}">
                <a16:creationId xmlns:a16="http://schemas.microsoft.com/office/drawing/2014/main" id="{B03E5DAD-6D56-4406-8126-57E9A3EFB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US"/>
          </a:p>
        </p:txBody>
      </p:sp>
      <p:sp useBgFill="1">
        <p:nvSpPr>
          <p:cNvPr id="78" name="Rectangle 77">
            <a:extLst>
              <a:ext uri="{FF2B5EF4-FFF2-40B4-BE49-F238E27FC236}">
                <a16:creationId xmlns:a16="http://schemas.microsoft.com/office/drawing/2014/main" id="{88A61E97-BE00-4736-8008-94C93855F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9" name="Rectangle 78">
            <a:extLst>
              <a:ext uri="{FF2B5EF4-FFF2-40B4-BE49-F238E27FC236}">
                <a16:creationId xmlns:a16="http://schemas.microsoft.com/office/drawing/2014/main" id="{864C7C9C-5BF1-4098-85C8-C6B39BDE5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047" y="935646"/>
            <a:ext cx="4851190" cy="4968016"/>
          </a:xfrm>
          <a:prstGeom prst="rect">
            <a:avLst/>
          </a:prstGeom>
          <a:solidFill>
            <a:srgbClr val="FFFFFF"/>
          </a:solidFill>
          <a:ln>
            <a:noFill/>
          </a:ln>
          <a:effectLst>
            <a:innerShdw blurRad="114300">
              <a:prstClr val="black">
                <a:alpha val="8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0" name="Group 79">
            <a:extLst>
              <a:ext uri="{FF2B5EF4-FFF2-40B4-BE49-F238E27FC236}">
                <a16:creationId xmlns:a16="http://schemas.microsoft.com/office/drawing/2014/main" id="{7F5F6A01-3861-4A02-8D22-231CD7CDA6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54876" y="-30"/>
            <a:ext cx="2851523" cy="6867255"/>
            <a:chOff x="9" y="-30"/>
            <a:chExt cx="2851523" cy="6867255"/>
          </a:xfrm>
        </p:grpSpPr>
        <p:grpSp>
          <p:nvGrpSpPr>
            <p:cNvPr id="46" name="Group 45">
              <a:extLst>
                <a:ext uri="{FF2B5EF4-FFF2-40B4-BE49-F238E27FC236}">
                  <a16:creationId xmlns:a16="http://schemas.microsoft.com/office/drawing/2014/main" id="{0DB55DF2-871D-4545-8A81-4CEE45B665F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accent1">
                <a:lumMod val="75000"/>
                <a:alpha val="40000"/>
              </a:schemeClr>
            </a:solidFill>
          </p:grpSpPr>
          <p:sp>
            <p:nvSpPr>
              <p:cNvPr id="60" name="Freeform 11">
                <a:extLst>
                  <a:ext uri="{FF2B5EF4-FFF2-40B4-BE49-F238E27FC236}">
                    <a16:creationId xmlns:a16="http://schemas.microsoft.com/office/drawing/2014/main" id="{A825AA7E-4925-4580-92DF-B39E922DAA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n-US"/>
              </a:p>
            </p:txBody>
          </p:sp>
          <p:sp>
            <p:nvSpPr>
              <p:cNvPr id="61" name="Freeform 12">
                <a:extLst>
                  <a:ext uri="{FF2B5EF4-FFF2-40B4-BE49-F238E27FC236}">
                    <a16:creationId xmlns:a16="http://schemas.microsoft.com/office/drawing/2014/main" id="{B8AE3EA5-BC5D-43F3-9C77-C48DEAD249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n-US"/>
              </a:p>
            </p:txBody>
          </p:sp>
          <p:sp>
            <p:nvSpPr>
              <p:cNvPr id="62" name="Freeform 13">
                <a:extLst>
                  <a:ext uri="{FF2B5EF4-FFF2-40B4-BE49-F238E27FC236}">
                    <a16:creationId xmlns:a16="http://schemas.microsoft.com/office/drawing/2014/main" id="{0E58A9FE-C4A6-40CE-BD8C-0621AB6784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n-US"/>
              </a:p>
            </p:txBody>
          </p:sp>
          <p:sp>
            <p:nvSpPr>
              <p:cNvPr id="63" name="Freeform 14">
                <a:extLst>
                  <a:ext uri="{FF2B5EF4-FFF2-40B4-BE49-F238E27FC236}">
                    <a16:creationId xmlns:a16="http://schemas.microsoft.com/office/drawing/2014/main" id="{29484D74-D7C8-4747-B23B-06651065D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n-US"/>
              </a:p>
            </p:txBody>
          </p:sp>
          <p:sp>
            <p:nvSpPr>
              <p:cNvPr id="64" name="Freeform 15">
                <a:extLst>
                  <a:ext uri="{FF2B5EF4-FFF2-40B4-BE49-F238E27FC236}">
                    <a16:creationId xmlns:a16="http://schemas.microsoft.com/office/drawing/2014/main" id="{478EFE09-D489-4562-AC5F-92DA6FBCC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n-US"/>
              </a:p>
            </p:txBody>
          </p:sp>
          <p:sp>
            <p:nvSpPr>
              <p:cNvPr id="65" name="Freeform 16">
                <a:extLst>
                  <a:ext uri="{FF2B5EF4-FFF2-40B4-BE49-F238E27FC236}">
                    <a16:creationId xmlns:a16="http://schemas.microsoft.com/office/drawing/2014/main" id="{7DDE6C8D-6E74-4478-8A00-D832BE26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n-US"/>
              </a:p>
            </p:txBody>
          </p:sp>
          <p:sp>
            <p:nvSpPr>
              <p:cNvPr id="66" name="Freeform 17">
                <a:extLst>
                  <a:ext uri="{FF2B5EF4-FFF2-40B4-BE49-F238E27FC236}">
                    <a16:creationId xmlns:a16="http://schemas.microsoft.com/office/drawing/2014/main" id="{0B3509A9-DC85-4B43-9901-0FA1A12122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n-US"/>
              </a:p>
            </p:txBody>
          </p:sp>
          <p:sp>
            <p:nvSpPr>
              <p:cNvPr id="67" name="Freeform 18">
                <a:extLst>
                  <a:ext uri="{FF2B5EF4-FFF2-40B4-BE49-F238E27FC236}">
                    <a16:creationId xmlns:a16="http://schemas.microsoft.com/office/drawing/2014/main" id="{6C34E325-694A-4795-B623-F6B6B6138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n-US"/>
              </a:p>
            </p:txBody>
          </p:sp>
          <p:sp>
            <p:nvSpPr>
              <p:cNvPr id="68" name="Freeform 19">
                <a:extLst>
                  <a:ext uri="{FF2B5EF4-FFF2-40B4-BE49-F238E27FC236}">
                    <a16:creationId xmlns:a16="http://schemas.microsoft.com/office/drawing/2014/main" id="{4DDA0498-0128-4348-857E-AA98905D4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n-US"/>
              </a:p>
            </p:txBody>
          </p:sp>
          <p:sp>
            <p:nvSpPr>
              <p:cNvPr id="69" name="Freeform 20">
                <a:extLst>
                  <a:ext uri="{FF2B5EF4-FFF2-40B4-BE49-F238E27FC236}">
                    <a16:creationId xmlns:a16="http://schemas.microsoft.com/office/drawing/2014/main" id="{49E22D62-CA46-4CD8-A71F-15B6C682B8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n-US"/>
              </a:p>
            </p:txBody>
          </p:sp>
          <p:sp>
            <p:nvSpPr>
              <p:cNvPr id="70" name="Freeform 21">
                <a:extLst>
                  <a:ext uri="{FF2B5EF4-FFF2-40B4-BE49-F238E27FC236}">
                    <a16:creationId xmlns:a16="http://schemas.microsoft.com/office/drawing/2014/main" id="{AEB92174-8F3B-40EA-ADDE-F8B02E494A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n-US"/>
              </a:p>
            </p:txBody>
          </p:sp>
          <p:sp>
            <p:nvSpPr>
              <p:cNvPr id="71" name="Freeform 22">
                <a:extLst>
                  <a:ext uri="{FF2B5EF4-FFF2-40B4-BE49-F238E27FC236}">
                    <a16:creationId xmlns:a16="http://schemas.microsoft.com/office/drawing/2014/main" id="{F78A130E-1F09-47F8-8773-A7264BFC72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n-US"/>
              </a:p>
            </p:txBody>
          </p:sp>
        </p:grpSp>
        <p:grpSp>
          <p:nvGrpSpPr>
            <p:cNvPr id="47" name="Group 46">
              <a:extLst>
                <a:ext uri="{FF2B5EF4-FFF2-40B4-BE49-F238E27FC236}">
                  <a16:creationId xmlns:a16="http://schemas.microsoft.com/office/drawing/2014/main" id="{57E1E3A5-5956-40E2-B7D0-11946502624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7224" y="-30"/>
              <a:ext cx="2356675" cy="6853284"/>
              <a:chOff x="6627813" y="195452"/>
              <a:chExt cx="1952625" cy="5678299"/>
            </a:xfrm>
            <a:solidFill>
              <a:schemeClr val="accent1"/>
            </a:solidFill>
          </p:grpSpPr>
          <p:sp>
            <p:nvSpPr>
              <p:cNvPr id="48" name="Freeform 27">
                <a:extLst>
                  <a:ext uri="{FF2B5EF4-FFF2-40B4-BE49-F238E27FC236}">
                    <a16:creationId xmlns:a16="http://schemas.microsoft.com/office/drawing/2014/main" id="{4955F54D-8B52-478C-9B38-7D2A647DC6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txBody>
              <a:bodyPr/>
              <a:lstStyle/>
              <a:p>
                <a:endParaRPr lang="en-US"/>
              </a:p>
            </p:txBody>
          </p:sp>
          <p:sp>
            <p:nvSpPr>
              <p:cNvPr id="49" name="Freeform 28">
                <a:extLst>
                  <a:ext uri="{FF2B5EF4-FFF2-40B4-BE49-F238E27FC236}">
                    <a16:creationId xmlns:a16="http://schemas.microsoft.com/office/drawing/2014/main" id="{6668C551-D8E4-4397-9C08-3873597747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txBody>
              <a:bodyPr/>
              <a:lstStyle/>
              <a:p>
                <a:endParaRPr lang="en-US"/>
              </a:p>
            </p:txBody>
          </p:sp>
          <p:sp>
            <p:nvSpPr>
              <p:cNvPr id="50" name="Freeform 29">
                <a:extLst>
                  <a:ext uri="{FF2B5EF4-FFF2-40B4-BE49-F238E27FC236}">
                    <a16:creationId xmlns:a16="http://schemas.microsoft.com/office/drawing/2014/main" id="{239BAB16-1BF3-4C2F-A429-97565938B2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txBody>
              <a:bodyPr/>
              <a:lstStyle/>
              <a:p>
                <a:endParaRPr lang="en-US"/>
              </a:p>
            </p:txBody>
          </p:sp>
          <p:sp>
            <p:nvSpPr>
              <p:cNvPr id="51" name="Freeform 30">
                <a:extLst>
                  <a:ext uri="{FF2B5EF4-FFF2-40B4-BE49-F238E27FC236}">
                    <a16:creationId xmlns:a16="http://schemas.microsoft.com/office/drawing/2014/main" id="{D88B9C34-C0F9-4625-B4C7-21E2EE65D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txBody>
              <a:bodyPr/>
              <a:lstStyle/>
              <a:p>
                <a:endParaRPr lang="en-US"/>
              </a:p>
            </p:txBody>
          </p:sp>
          <p:sp>
            <p:nvSpPr>
              <p:cNvPr id="52" name="Freeform 31">
                <a:extLst>
                  <a:ext uri="{FF2B5EF4-FFF2-40B4-BE49-F238E27FC236}">
                    <a16:creationId xmlns:a16="http://schemas.microsoft.com/office/drawing/2014/main" id="{5E24B94B-D1E2-4545-B507-56CB74C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txBody>
              <a:bodyPr/>
              <a:lstStyle/>
              <a:p>
                <a:endParaRPr lang="en-US"/>
              </a:p>
            </p:txBody>
          </p:sp>
          <p:sp>
            <p:nvSpPr>
              <p:cNvPr id="53" name="Freeform 32">
                <a:extLst>
                  <a:ext uri="{FF2B5EF4-FFF2-40B4-BE49-F238E27FC236}">
                    <a16:creationId xmlns:a16="http://schemas.microsoft.com/office/drawing/2014/main" id="{BC712031-339A-47DE-86E8-2CCAF98F8A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txBody>
              <a:bodyPr/>
              <a:lstStyle/>
              <a:p>
                <a:endParaRPr lang="en-US"/>
              </a:p>
            </p:txBody>
          </p:sp>
          <p:sp>
            <p:nvSpPr>
              <p:cNvPr id="54" name="Freeform 33">
                <a:extLst>
                  <a:ext uri="{FF2B5EF4-FFF2-40B4-BE49-F238E27FC236}">
                    <a16:creationId xmlns:a16="http://schemas.microsoft.com/office/drawing/2014/main" id="{4ECDA715-EF05-4A61-8448-311B9E4CF3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txBody>
              <a:bodyPr/>
              <a:lstStyle/>
              <a:p>
                <a:endParaRPr lang="en-US"/>
              </a:p>
            </p:txBody>
          </p:sp>
          <p:sp>
            <p:nvSpPr>
              <p:cNvPr id="55" name="Freeform 34">
                <a:extLst>
                  <a:ext uri="{FF2B5EF4-FFF2-40B4-BE49-F238E27FC236}">
                    <a16:creationId xmlns:a16="http://schemas.microsoft.com/office/drawing/2014/main" id="{F53B2A86-5565-4853-A16C-D086BA2C23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txBody>
              <a:bodyPr/>
              <a:lstStyle/>
              <a:p>
                <a:endParaRPr lang="en-US"/>
              </a:p>
            </p:txBody>
          </p:sp>
          <p:sp>
            <p:nvSpPr>
              <p:cNvPr id="56" name="Freeform 35">
                <a:extLst>
                  <a:ext uri="{FF2B5EF4-FFF2-40B4-BE49-F238E27FC236}">
                    <a16:creationId xmlns:a16="http://schemas.microsoft.com/office/drawing/2014/main" id="{51B68BC0-AEDE-4975-A1A0-E2AEDD3D0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txBody>
              <a:bodyPr/>
              <a:lstStyle/>
              <a:p>
                <a:endParaRPr lang="en-US"/>
              </a:p>
            </p:txBody>
          </p:sp>
          <p:sp>
            <p:nvSpPr>
              <p:cNvPr id="57" name="Freeform 36">
                <a:extLst>
                  <a:ext uri="{FF2B5EF4-FFF2-40B4-BE49-F238E27FC236}">
                    <a16:creationId xmlns:a16="http://schemas.microsoft.com/office/drawing/2014/main" id="{3D01155C-94F7-4B0D-B309-D7477C2D7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txBody>
              <a:bodyPr/>
              <a:lstStyle/>
              <a:p>
                <a:endParaRPr lang="en-US"/>
              </a:p>
            </p:txBody>
          </p:sp>
          <p:sp>
            <p:nvSpPr>
              <p:cNvPr id="58" name="Freeform 37">
                <a:extLst>
                  <a:ext uri="{FF2B5EF4-FFF2-40B4-BE49-F238E27FC236}">
                    <a16:creationId xmlns:a16="http://schemas.microsoft.com/office/drawing/2014/main" id="{E23C0886-6FA2-445D-88F0-0B51EF03D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txBody>
              <a:bodyPr/>
              <a:lstStyle/>
              <a:p>
                <a:endParaRPr lang="en-US"/>
              </a:p>
            </p:txBody>
          </p:sp>
          <p:sp>
            <p:nvSpPr>
              <p:cNvPr id="59" name="Freeform 38">
                <a:extLst>
                  <a:ext uri="{FF2B5EF4-FFF2-40B4-BE49-F238E27FC236}">
                    <a16:creationId xmlns:a16="http://schemas.microsoft.com/office/drawing/2014/main" id="{D8B87E36-8599-4B02-849E-992FC1046B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txBody>
              <a:bodyPr/>
              <a:lstStyle/>
              <a:p>
                <a:endParaRPr lang="en-US"/>
              </a:p>
            </p:txBody>
          </p:sp>
        </p:grpSp>
      </p:grpSp>
      <p:sp>
        <p:nvSpPr>
          <p:cNvPr id="2" name="Title 1">
            <a:extLst>
              <a:ext uri="{FF2B5EF4-FFF2-40B4-BE49-F238E27FC236}">
                <a16:creationId xmlns:a16="http://schemas.microsoft.com/office/drawing/2014/main" id="{8D62A330-BA4C-DA88-C659-1759C4B24B5F}"/>
              </a:ext>
            </a:extLst>
          </p:cNvPr>
          <p:cNvSpPr>
            <a:spLocks noGrp="1"/>
          </p:cNvSpPr>
          <p:nvPr>
            <p:ph type="title"/>
          </p:nvPr>
        </p:nvSpPr>
        <p:spPr>
          <a:xfrm>
            <a:off x="6581238" y="1628373"/>
            <a:ext cx="4847159" cy="2379903"/>
          </a:xfrm>
        </p:spPr>
        <p:txBody>
          <a:bodyPr vert="horz" lIns="91440" tIns="45720" rIns="91440" bIns="45720" rtlCol="0" anchor="b">
            <a:normAutofit fontScale="90000"/>
          </a:bodyPr>
          <a:lstStyle/>
          <a:p>
            <a:r>
              <a:rPr lang="en-US" sz="4400"/>
              <a:t>Tailored Education Chatbot:</a:t>
            </a:r>
            <a:br>
              <a:rPr lang="en-US" sz="4400" dirty="0"/>
            </a:br>
            <a:r>
              <a:rPr lang="en-US" sz="4400" dirty="0"/>
              <a:t>Phase 2 (Implementation)</a:t>
            </a:r>
            <a:endParaRPr lang="en-US" sz="4400"/>
          </a:p>
        </p:txBody>
      </p:sp>
      <p:pic>
        <p:nvPicPr>
          <p:cNvPr id="4" name="Picture 3" descr="A robot with headphones and computer&#10;&#10;Description automatically generated">
            <a:extLst>
              <a:ext uri="{FF2B5EF4-FFF2-40B4-BE49-F238E27FC236}">
                <a16:creationId xmlns:a16="http://schemas.microsoft.com/office/drawing/2014/main" id="{BE3B7CFC-5225-7E53-BE0D-C191A3F2B3D9}"/>
              </a:ext>
            </a:extLst>
          </p:cNvPr>
          <p:cNvPicPr>
            <a:picLocks noChangeAspect="1"/>
          </p:cNvPicPr>
          <p:nvPr/>
        </p:nvPicPr>
        <p:blipFill>
          <a:blip r:embed="rId2"/>
          <a:stretch>
            <a:fillRect/>
          </a:stretch>
        </p:blipFill>
        <p:spPr>
          <a:xfrm>
            <a:off x="929675" y="1475147"/>
            <a:ext cx="4213521" cy="3876438"/>
          </a:xfrm>
          <a:prstGeom prst="rect">
            <a:avLst/>
          </a:prstGeom>
        </p:spPr>
      </p:pic>
      <p:sp>
        <p:nvSpPr>
          <p:cNvPr id="73" name="Rectangle 72">
            <a:extLst>
              <a:ext uri="{FF2B5EF4-FFF2-40B4-BE49-F238E27FC236}">
                <a16:creationId xmlns:a16="http://schemas.microsoft.com/office/drawing/2014/main" id="{54CA801C-DA42-4BC8-8E89-AEC618B6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7355"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5" name="Freeform 33">
            <a:extLst>
              <a:ext uri="{FF2B5EF4-FFF2-40B4-BE49-F238E27FC236}">
                <a16:creationId xmlns:a16="http://schemas.microsoft.com/office/drawing/2014/main" id="{451093B6-F608-4EF5-92D3-7CE72849F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087355"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US"/>
          </a:p>
        </p:txBody>
      </p:sp>
    </p:spTree>
    <p:extLst>
      <p:ext uri="{BB962C8B-B14F-4D97-AF65-F5344CB8AC3E}">
        <p14:creationId xmlns:p14="http://schemas.microsoft.com/office/powerpoint/2010/main" val="3162482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293B51B-1CCA-98C5-B279-ABCDF2212D50}"/>
              </a:ext>
            </a:extLst>
          </p:cNvPr>
          <p:cNvSpPr txBox="1">
            <a:spLocks/>
          </p:cNvSpPr>
          <p:nvPr/>
        </p:nvSpPr>
        <p:spPr>
          <a:xfrm>
            <a:off x="1276144" y="241546"/>
            <a:ext cx="6385444" cy="961488"/>
          </a:xfrm>
          <a:prstGeom prst="rect">
            <a:avLst/>
          </a:prstGeom>
        </p:spPr>
        <p:txBody>
          <a:bodyPr vert="horz" lIns="91440" tIns="45720" rIns="91440" bIns="45720" rtlCol="0" anchor="b">
            <a:noAutofit/>
          </a:bodyPr>
          <a:lstStyle>
            <a:lvl1pPr algn="l" defTabSz="457200" rtl="0" eaLnBrk="1" latinLnBrk="0" hangingPunct="1">
              <a:spcBef>
                <a:spcPct val="0"/>
              </a:spcBef>
              <a:buNone/>
              <a:defRPr sz="4000" b="0" kern="1200" cap="none">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a:t>NLP Chat Bot </a:t>
            </a:r>
          </a:p>
        </p:txBody>
      </p:sp>
      <p:sp>
        <p:nvSpPr>
          <p:cNvPr id="6" name="TextBox 5">
            <a:extLst>
              <a:ext uri="{FF2B5EF4-FFF2-40B4-BE49-F238E27FC236}">
                <a16:creationId xmlns:a16="http://schemas.microsoft.com/office/drawing/2014/main" id="{FE7B9141-412E-A427-038B-61E579042A5F}"/>
              </a:ext>
            </a:extLst>
          </p:cNvPr>
          <p:cNvSpPr txBox="1"/>
          <p:nvPr/>
        </p:nvSpPr>
        <p:spPr>
          <a:xfrm>
            <a:off x="1650861" y="3255768"/>
            <a:ext cx="302650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Main Components :</a:t>
            </a:r>
          </a:p>
        </p:txBody>
      </p:sp>
      <p:sp>
        <p:nvSpPr>
          <p:cNvPr id="7" name="TextBox 6">
            <a:extLst>
              <a:ext uri="{FF2B5EF4-FFF2-40B4-BE49-F238E27FC236}">
                <a16:creationId xmlns:a16="http://schemas.microsoft.com/office/drawing/2014/main" id="{BB7BBFF0-94E9-91CC-79AC-A17A2C054557}"/>
              </a:ext>
            </a:extLst>
          </p:cNvPr>
          <p:cNvSpPr txBox="1"/>
          <p:nvPr/>
        </p:nvSpPr>
        <p:spPr>
          <a:xfrm>
            <a:off x="5183746" y="2786569"/>
            <a:ext cx="3729890"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ea typeface="+mn-lt"/>
                <a:cs typeface="+mn-lt"/>
              </a:rPr>
              <a:t>Data Preparation</a:t>
            </a:r>
          </a:p>
          <a:p>
            <a:endParaRPr lang="en-US" sz="2000"/>
          </a:p>
          <a:p>
            <a:r>
              <a:rPr lang="en-US" sz="2000" b="1"/>
              <a:t>NLP techniques</a:t>
            </a:r>
          </a:p>
          <a:p>
            <a:endParaRPr lang="en-US" sz="2000"/>
          </a:p>
          <a:p>
            <a:r>
              <a:rPr lang="en-US" sz="2000" b="1">
                <a:ea typeface="+mn-lt"/>
                <a:cs typeface="+mn-lt"/>
              </a:rPr>
              <a:t>Model Selection</a:t>
            </a:r>
            <a:br>
              <a:rPr lang="en-US" sz="2000" b="1">
                <a:ea typeface="+mn-lt"/>
                <a:cs typeface="+mn-lt"/>
              </a:rPr>
            </a:br>
            <a:br>
              <a:rPr lang="en-US" sz="2000" b="1">
                <a:ea typeface="+mn-lt"/>
                <a:cs typeface="+mn-lt"/>
              </a:rPr>
            </a:br>
            <a:r>
              <a:rPr lang="en-US" sz="2000" b="1"/>
              <a:t>Deployment inside App</a:t>
            </a:r>
          </a:p>
        </p:txBody>
      </p:sp>
      <p:sp>
        <p:nvSpPr>
          <p:cNvPr id="2" name="TextBox 5">
            <a:extLst>
              <a:ext uri="{FF2B5EF4-FFF2-40B4-BE49-F238E27FC236}">
                <a16:creationId xmlns:a16="http://schemas.microsoft.com/office/drawing/2014/main" id="{9469AA36-D39D-5FF9-DF9D-805BC5EACF12}"/>
              </a:ext>
            </a:extLst>
          </p:cNvPr>
          <p:cNvSpPr txBox="1"/>
          <p:nvPr/>
        </p:nvSpPr>
        <p:spPr>
          <a:xfrm>
            <a:off x="1654936" y="1279302"/>
            <a:ext cx="9858776" cy="120032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a:t>Chatbot Functionality</a:t>
            </a:r>
          </a:p>
          <a:p>
            <a:pPr>
              <a:buFont typeface=""/>
              <a:buChar char="•"/>
            </a:pPr>
            <a:r>
              <a:rPr lang="en-US" b="1"/>
              <a:t>User Interaction</a:t>
            </a:r>
            <a:r>
              <a:rPr lang="en-US"/>
              <a:t>: The chatbot processes user input and predicts the intent.</a:t>
            </a:r>
          </a:p>
          <a:p>
            <a:pPr>
              <a:buFont typeface=""/>
              <a:buChar char="•"/>
            </a:pPr>
            <a:r>
              <a:rPr lang="en-US" b="1"/>
              <a:t>Response Generation</a:t>
            </a:r>
            <a:r>
              <a:rPr lang="en-US"/>
              <a:t>: Based on the predicted intent, a suitable response is generated</a:t>
            </a:r>
          </a:p>
        </p:txBody>
      </p:sp>
    </p:spTree>
    <p:extLst>
      <p:ext uri="{BB962C8B-B14F-4D97-AF65-F5344CB8AC3E}">
        <p14:creationId xmlns:p14="http://schemas.microsoft.com/office/powerpoint/2010/main" val="3700851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1997F41-8284-389F-807A-6146C7CC3FE0}"/>
              </a:ext>
            </a:extLst>
          </p:cNvPr>
          <p:cNvSpPr txBox="1">
            <a:spLocks/>
          </p:cNvSpPr>
          <p:nvPr/>
        </p:nvSpPr>
        <p:spPr>
          <a:xfrm>
            <a:off x="1505240" y="255708"/>
            <a:ext cx="8325118" cy="1211223"/>
          </a:xfrm>
          <a:prstGeom prst="rect">
            <a:avLst/>
          </a:prstGeom>
        </p:spPr>
        <p:txBody>
          <a:bodyPr vert="horz" lIns="91440" tIns="45720" rIns="91440" bIns="45720" rtlCol="0" anchor="b">
            <a:normAutofit/>
          </a:bodyPr>
          <a:lstStyle>
            <a:lvl1pPr algn="l" defTabSz="457200" rtl="0" eaLnBrk="1" latinLnBrk="0" hangingPunct="1">
              <a:spcBef>
                <a:spcPct val="0"/>
              </a:spcBef>
              <a:buNone/>
              <a:defRPr sz="4000" b="0" kern="1200" cap="none">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Data Preparation</a:t>
            </a:r>
          </a:p>
        </p:txBody>
      </p:sp>
      <p:sp>
        <p:nvSpPr>
          <p:cNvPr id="7" name="Text Placeholder 8">
            <a:extLst>
              <a:ext uri="{FF2B5EF4-FFF2-40B4-BE49-F238E27FC236}">
                <a16:creationId xmlns:a16="http://schemas.microsoft.com/office/drawing/2014/main" id="{8C4DAF35-E2AF-6802-040E-6467859D02A0}"/>
              </a:ext>
            </a:extLst>
          </p:cNvPr>
          <p:cNvSpPr>
            <a:spLocks noGrp="1"/>
          </p:cNvSpPr>
          <p:nvPr>
            <p:ph type="body" idx="1"/>
          </p:nvPr>
        </p:nvSpPr>
        <p:spPr>
          <a:xfrm>
            <a:off x="2041861" y="2199312"/>
            <a:ext cx="9344694" cy="2631245"/>
          </a:xfrm>
        </p:spPr>
        <p:txBody>
          <a:bodyPr>
            <a:normAutofit fontScale="92500" lnSpcReduction="10000"/>
          </a:bodyPr>
          <a:lstStyle/>
          <a:p>
            <a:r>
              <a:rPr lang="en-US" sz="2400"/>
              <a:t>Data Preprocessing</a:t>
            </a:r>
          </a:p>
          <a:p>
            <a:pPr marL="285750" indent="-285750">
              <a:buFont typeface="Arial"/>
              <a:buChar char="•"/>
            </a:pPr>
            <a:r>
              <a:rPr lang="en-US" sz="2400" b="1">
                <a:ea typeface="+mn-lt"/>
                <a:cs typeface="+mn-lt"/>
              </a:rPr>
              <a:t>Tokenization</a:t>
            </a:r>
            <a:r>
              <a:rPr lang="en-US" sz="2400">
                <a:ea typeface="+mn-lt"/>
                <a:cs typeface="+mn-lt"/>
              </a:rPr>
              <a:t>: The process of breaking down text into individual words or tokens.</a:t>
            </a:r>
            <a:endParaRPr lang="en-US"/>
          </a:p>
          <a:p>
            <a:pPr marL="285750" indent="-285750">
              <a:buFont typeface="Arial"/>
              <a:buChar char="•"/>
            </a:pPr>
            <a:r>
              <a:rPr lang="en-US" sz="2400" b="1" err="1">
                <a:ea typeface="+mn-lt"/>
                <a:cs typeface="+mn-lt"/>
              </a:rPr>
              <a:t>Stopwords</a:t>
            </a:r>
            <a:r>
              <a:rPr lang="en-US" sz="2400" b="1">
                <a:ea typeface="+mn-lt"/>
                <a:cs typeface="+mn-lt"/>
              </a:rPr>
              <a:t> Removal</a:t>
            </a:r>
            <a:r>
              <a:rPr lang="en-US" sz="2400">
                <a:ea typeface="+mn-lt"/>
                <a:cs typeface="+mn-lt"/>
              </a:rPr>
              <a:t>: Removing common words (e.g., 'and', 'the') that do not contribute significant meaning.</a:t>
            </a:r>
            <a:endParaRPr lang="en-US">
              <a:ea typeface="+mn-lt"/>
              <a:cs typeface="+mn-lt"/>
            </a:endParaRPr>
          </a:p>
          <a:p>
            <a:pPr marL="285750" indent="-285750">
              <a:buFont typeface="Arial"/>
              <a:buChar char="•"/>
            </a:pPr>
            <a:r>
              <a:rPr lang="en-US" sz="2400" b="1">
                <a:ea typeface="+mn-lt"/>
                <a:cs typeface="+mn-lt"/>
              </a:rPr>
              <a:t>Lemmatization</a:t>
            </a:r>
            <a:r>
              <a:rPr lang="en-US" sz="2400">
                <a:ea typeface="+mn-lt"/>
                <a:cs typeface="+mn-lt"/>
              </a:rPr>
              <a:t>: Reducing words to their base or root form (e.g., 'running' to 'run').</a:t>
            </a:r>
            <a:endParaRPr lang="en-US"/>
          </a:p>
          <a:p>
            <a:endParaRPr lang="en-US" sz="2400"/>
          </a:p>
          <a:p>
            <a:endParaRPr lang="en-US" sz="2400"/>
          </a:p>
          <a:p>
            <a:endParaRPr lang="en-US" sz="2400"/>
          </a:p>
          <a:p>
            <a:endParaRPr lang="en-US" sz="2400"/>
          </a:p>
          <a:p>
            <a:endParaRPr lang="en-US"/>
          </a:p>
        </p:txBody>
      </p:sp>
    </p:spTree>
    <p:extLst>
      <p:ext uri="{BB962C8B-B14F-4D97-AF65-F5344CB8AC3E}">
        <p14:creationId xmlns:p14="http://schemas.microsoft.com/office/powerpoint/2010/main" val="2974058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omputer screen shot of text&#10;&#10;Description automatically generated">
            <a:extLst>
              <a:ext uri="{FF2B5EF4-FFF2-40B4-BE49-F238E27FC236}">
                <a16:creationId xmlns:a16="http://schemas.microsoft.com/office/drawing/2014/main" id="{0D7DF497-2805-F3F3-BE2A-EBC6F4811516}"/>
              </a:ext>
            </a:extLst>
          </p:cNvPr>
          <p:cNvPicPr>
            <a:picLocks noChangeAspect="1"/>
          </p:cNvPicPr>
          <p:nvPr/>
        </p:nvPicPr>
        <p:blipFill>
          <a:blip r:embed="rId2"/>
          <a:stretch>
            <a:fillRect/>
          </a:stretch>
        </p:blipFill>
        <p:spPr>
          <a:xfrm>
            <a:off x="2060418" y="2475259"/>
            <a:ext cx="9553575" cy="2819400"/>
          </a:xfrm>
          <a:prstGeom prst="rect">
            <a:avLst/>
          </a:prstGeom>
        </p:spPr>
      </p:pic>
      <p:sp>
        <p:nvSpPr>
          <p:cNvPr id="6" name="Text Placeholder 8">
            <a:extLst>
              <a:ext uri="{FF2B5EF4-FFF2-40B4-BE49-F238E27FC236}">
                <a16:creationId xmlns:a16="http://schemas.microsoft.com/office/drawing/2014/main" id="{C0982770-303A-A7A6-5F50-5E6CF0EABFD4}"/>
              </a:ext>
            </a:extLst>
          </p:cNvPr>
          <p:cNvSpPr>
            <a:spLocks noGrp="1"/>
          </p:cNvSpPr>
          <p:nvPr>
            <p:ph type="body" idx="1"/>
          </p:nvPr>
        </p:nvSpPr>
        <p:spPr>
          <a:xfrm>
            <a:off x="2063326" y="1802213"/>
            <a:ext cx="8969061" cy="677951"/>
          </a:xfrm>
        </p:spPr>
        <p:txBody>
          <a:bodyPr>
            <a:normAutofit/>
          </a:bodyPr>
          <a:lstStyle/>
          <a:p>
            <a:r>
              <a:rPr lang="en-US" sz="2400"/>
              <a:t>Code snippet</a:t>
            </a:r>
          </a:p>
          <a:p>
            <a:pPr marL="285750" indent="-285750">
              <a:buFont typeface="Arial"/>
              <a:buChar char="•"/>
            </a:pPr>
            <a:endParaRPr lang="en-US" sz="2400"/>
          </a:p>
          <a:p>
            <a:endParaRPr lang="en-US" sz="2400"/>
          </a:p>
          <a:p>
            <a:endParaRPr lang="en-US" sz="2400"/>
          </a:p>
          <a:p>
            <a:endParaRPr lang="en-US" sz="2400"/>
          </a:p>
          <a:p>
            <a:endParaRPr lang="en-US" sz="2400"/>
          </a:p>
          <a:p>
            <a:endParaRPr lang="en-US"/>
          </a:p>
        </p:txBody>
      </p:sp>
      <p:sp>
        <p:nvSpPr>
          <p:cNvPr id="8" name="Title 1">
            <a:extLst>
              <a:ext uri="{FF2B5EF4-FFF2-40B4-BE49-F238E27FC236}">
                <a16:creationId xmlns:a16="http://schemas.microsoft.com/office/drawing/2014/main" id="{86D2A81C-D49B-E3FE-DC66-0B2C00071BF1}"/>
              </a:ext>
            </a:extLst>
          </p:cNvPr>
          <p:cNvSpPr txBox="1">
            <a:spLocks/>
          </p:cNvSpPr>
          <p:nvPr/>
        </p:nvSpPr>
        <p:spPr>
          <a:xfrm>
            <a:off x="1505240" y="255708"/>
            <a:ext cx="8325118" cy="1211223"/>
          </a:xfrm>
          <a:prstGeom prst="rect">
            <a:avLst/>
          </a:prstGeom>
        </p:spPr>
        <p:txBody>
          <a:bodyPr vert="horz" lIns="91440" tIns="45720" rIns="91440" bIns="45720" rtlCol="0" anchor="b">
            <a:normAutofit/>
          </a:bodyPr>
          <a:lstStyle>
            <a:lvl1pPr algn="l" defTabSz="457200" rtl="0" eaLnBrk="1" latinLnBrk="0" hangingPunct="1">
              <a:spcBef>
                <a:spcPct val="0"/>
              </a:spcBef>
              <a:buNone/>
              <a:defRPr sz="4000" b="0" kern="1200" cap="none">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Data Preparation</a:t>
            </a:r>
          </a:p>
        </p:txBody>
      </p:sp>
    </p:spTree>
    <p:extLst>
      <p:ext uri="{BB962C8B-B14F-4D97-AF65-F5344CB8AC3E}">
        <p14:creationId xmlns:p14="http://schemas.microsoft.com/office/powerpoint/2010/main" val="719049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A82BC32-5AE7-227B-A7E3-8D9593B5DCF2}"/>
              </a:ext>
            </a:extLst>
          </p:cNvPr>
          <p:cNvSpPr txBox="1">
            <a:spLocks/>
          </p:cNvSpPr>
          <p:nvPr/>
        </p:nvSpPr>
        <p:spPr>
          <a:xfrm>
            <a:off x="1505240" y="255708"/>
            <a:ext cx="8325118" cy="1211223"/>
          </a:xfrm>
          <a:prstGeom prst="rect">
            <a:avLst/>
          </a:prstGeom>
        </p:spPr>
        <p:txBody>
          <a:bodyPr vert="horz" lIns="91440" tIns="45720" rIns="91440" bIns="45720" rtlCol="0" anchor="b">
            <a:normAutofit/>
          </a:bodyPr>
          <a:lstStyle>
            <a:lvl1pPr algn="l" defTabSz="457200" rtl="0" eaLnBrk="1" latinLnBrk="0" hangingPunct="1">
              <a:spcBef>
                <a:spcPct val="0"/>
              </a:spcBef>
              <a:buNone/>
              <a:defRPr sz="4000" b="0" kern="1200" cap="none">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ea typeface="+mj-lt"/>
                <a:cs typeface="+mj-lt"/>
              </a:rPr>
              <a:t>(NLP)Synonym Augmentation</a:t>
            </a:r>
            <a:endParaRPr lang="en-US"/>
          </a:p>
        </p:txBody>
      </p:sp>
      <p:sp>
        <p:nvSpPr>
          <p:cNvPr id="13" name="Text Placeholder 8">
            <a:extLst>
              <a:ext uri="{FF2B5EF4-FFF2-40B4-BE49-F238E27FC236}">
                <a16:creationId xmlns:a16="http://schemas.microsoft.com/office/drawing/2014/main" id="{B138DAC5-DCE4-3E8A-A700-1B4E064FA434}"/>
              </a:ext>
            </a:extLst>
          </p:cNvPr>
          <p:cNvSpPr>
            <a:spLocks noGrp="1"/>
          </p:cNvSpPr>
          <p:nvPr>
            <p:ph type="body" idx="1"/>
          </p:nvPr>
        </p:nvSpPr>
        <p:spPr>
          <a:xfrm>
            <a:off x="2041861" y="2199312"/>
            <a:ext cx="9344694" cy="2631245"/>
          </a:xfrm>
        </p:spPr>
        <p:txBody>
          <a:bodyPr>
            <a:normAutofit fontScale="92500" lnSpcReduction="10000"/>
          </a:bodyPr>
          <a:lstStyle/>
          <a:p>
            <a:r>
              <a:rPr lang="en-US"/>
              <a:t>Purpose</a:t>
            </a:r>
          </a:p>
          <a:p>
            <a:pPr marL="285750" indent="-285750">
              <a:buFont typeface="Arial"/>
              <a:buChar char="•"/>
            </a:pPr>
            <a:r>
              <a:rPr lang="en-US" sz="2400" b="1">
                <a:ea typeface="+mn-lt"/>
                <a:cs typeface="+mn-lt"/>
              </a:rPr>
              <a:t>Data Augmentation</a:t>
            </a:r>
            <a:r>
              <a:rPr lang="en-US" sz="2400">
                <a:ea typeface="+mn-lt"/>
                <a:cs typeface="+mn-lt"/>
              </a:rPr>
              <a:t>: Enhances the dataset by generating variations of sentences to improve model performance and robustness.</a:t>
            </a:r>
            <a:endParaRPr lang="en-US">
              <a:ea typeface="+mn-lt"/>
              <a:cs typeface="+mn-lt"/>
            </a:endParaRPr>
          </a:p>
          <a:p>
            <a:r>
              <a:rPr lang="en-US"/>
              <a:t>Process</a:t>
            </a:r>
          </a:p>
          <a:p>
            <a:pPr marL="285750" indent="-285750">
              <a:buFont typeface="Arial"/>
              <a:buChar char="•"/>
            </a:pPr>
            <a:r>
              <a:rPr lang="en-US" sz="2400" b="1">
                <a:ea typeface="+mn-lt"/>
                <a:cs typeface="+mn-lt"/>
              </a:rPr>
              <a:t>Synonym Replacement</a:t>
            </a:r>
            <a:r>
              <a:rPr lang="en-US" sz="2400">
                <a:ea typeface="+mn-lt"/>
                <a:cs typeface="+mn-lt"/>
              </a:rPr>
              <a:t>: Replaces words in sentences with their synonyms to create new sentences.</a:t>
            </a:r>
            <a:endParaRPr lang="en-US">
              <a:ea typeface="+mn-lt"/>
              <a:cs typeface="+mn-lt"/>
            </a:endParaRPr>
          </a:p>
          <a:p>
            <a:endParaRPr lang="en-US" sz="2400"/>
          </a:p>
          <a:p>
            <a:endParaRPr lang="en-US" sz="2400"/>
          </a:p>
          <a:p>
            <a:endParaRPr lang="en-US" sz="2400"/>
          </a:p>
          <a:p>
            <a:endParaRPr lang="en-US" sz="2400"/>
          </a:p>
          <a:p>
            <a:endParaRPr lang="en-US" sz="2400"/>
          </a:p>
          <a:p>
            <a:endParaRPr lang="en-US"/>
          </a:p>
        </p:txBody>
      </p:sp>
    </p:spTree>
    <p:extLst>
      <p:ext uri="{BB962C8B-B14F-4D97-AF65-F5344CB8AC3E}">
        <p14:creationId xmlns:p14="http://schemas.microsoft.com/office/powerpoint/2010/main" val="2406752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omputer screen shot of a program code&#10;&#10;Description automatically generated">
            <a:extLst>
              <a:ext uri="{FF2B5EF4-FFF2-40B4-BE49-F238E27FC236}">
                <a16:creationId xmlns:a16="http://schemas.microsoft.com/office/drawing/2014/main" id="{4CE7FFD7-8B01-A4A2-D0F7-00EA1DB43D66}"/>
              </a:ext>
            </a:extLst>
          </p:cNvPr>
          <p:cNvPicPr>
            <a:picLocks noChangeAspect="1"/>
          </p:cNvPicPr>
          <p:nvPr/>
        </p:nvPicPr>
        <p:blipFill>
          <a:blip r:embed="rId2"/>
          <a:stretch>
            <a:fillRect/>
          </a:stretch>
        </p:blipFill>
        <p:spPr>
          <a:xfrm>
            <a:off x="2690446" y="2500777"/>
            <a:ext cx="6754969" cy="3267343"/>
          </a:xfrm>
          <a:prstGeom prst="rect">
            <a:avLst/>
          </a:prstGeom>
        </p:spPr>
      </p:pic>
      <p:sp>
        <p:nvSpPr>
          <p:cNvPr id="6" name="Title 1">
            <a:extLst>
              <a:ext uri="{FF2B5EF4-FFF2-40B4-BE49-F238E27FC236}">
                <a16:creationId xmlns:a16="http://schemas.microsoft.com/office/drawing/2014/main" id="{1CD253F2-9DF5-5FAD-91C6-B83D38D71D3B}"/>
              </a:ext>
            </a:extLst>
          </p:cNvPr>
          <p:cNvSpPr txBox="1">
            <a:spLocks/>
          </p:cNvSpPr>
          <p:nvPr/>
        </p:nvSpPr>
        <p:spPr>
          <a:xfrm>
            <a:off x="1505240" y="255708"/>
            <a:ext cx="8325118" cy="1211223"/>
          </a:xfrm>
          <a:prstGeom prst="rect">
            <a:avLst/>
          </a:prstGeom>
        </p:spPr>
        <p:txBody>
          <a:bodyPr vert="horz" lIns="91440" tIns="45720" rIns="91440" bIns="45720" rtlCol="0" anchor="b">
            <a:normAutofit/>
          </a:bodyPr>
          <a:lstStyle>
            <a:lvl1pPr algn="l" defTabSz="457200" rtl="0" eaLnBrk="1" latinLnBrk="0" hangingPunct="1">
              <a:spcBef>
                <a:spcPct val="0"/>
              </a:spcBef>
              <a:buNone/>
              <a:defRPr sz="4000" b="0" kern="1200" cap="none">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ea typeface="+mj-lt"/>
                <a:cs typeface="+mj-lt"/>
              </a:rPr>
              <a:t>(NLP)Synonym Augmentation</a:t>
            </a:r>
            <a:endParaRPr lang="en-US"/>
          </a:p>
        </p:txBody>
      </p:sp>
      <p:sp>
        <p:nvSpPr>
          <p:cNvPr id="8" name="TextBox 7">
            <a:extLst>
              <a:ext uri="{FF2B5EF4-FFF2-40B4-BE49-F238E27FC236}">
                <a16:creationId xmlns:a16="http://schemas.microsoft.com/office/drawing/2014/main" id="{B7547CCE-B08F-ABC9-6EFA-9F0B6F691641}"/>
              </a:ext>
            </a:extLst>
          </p:cNvPr>
          <p:cNvSpPr txBox="1"/>
          <p:nvPr/>
        </p:nvSpPr>
        <p:spPr>
          <a:xfrm>
            <a:off x="2125014" y="1717183"/>
            <a:ext cx="193827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Example Code Snippet:</a:t>
            </a:r>
            <a:endParaRPr lang="en-US"/>
          </a:p>
        </p:txBody>
      </p:sp>
    </p:spTree>
    <p:extLst>
      <p:ext uri="{BB962C8B-B14F-4D97-AF65-F5344CB8AC3E}">
        <p14:creationId xmlns:p14="http://schemas.microsoft.com/office/powerpoint/2010/main" val="360517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FABE967-1B42-A1D1-4DCF-065AECAFFD6F}"/>
              </a:ext>
            </a:extLst>
          </p:cNvPr>
          <p:cNvSpPr txBox="1">
            <a:spLocks/>
          </p:cNvSpPr>
          <p:nvPr/>
        </p:nvSpPr>
        <p:spPr>
          <a:xfrm>
            <a:off x="1505240" y="255708"/>
            <a:ext cx="8325118" cy="1211223"/>
          </a:xfrm>
          <a:prstGeom prst="rect">
            <a:avLst/>
          </a:prstGeom>
        </p:spPr>
        <p:txBody>
          <a:bodyPr vert="horz" lIns="91440" tIns="45720" rIns="91440" bIns="45720" rtlCol="0" anchor="b">
            <a:normAutofit/>
          </a:bodyPr>
          <a:lstStyle>
            <a:lvl1pPr algn="l" defTabSz="457200" rtl="0" eaLnBrk="1" latinLnBrk="0" hangingPunct="1">
              <a:spcBef>
                <a:spcPct val="0"/>
              </a:spcBef>
              <a:buNone/>
              <a:defRPr sz="4000" b="0" kern="1200" cap="none">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ea typeface="+mj-lt"/>
                <a:cs typeface="+mj-lt"/>
              </a:rPr>
              <a:t>(NLP)Synonym Augmentation</a:t>
            </a:r>
            <a:endParaRPr lang="en-US"/>
          </a:p>
        </p:txBody>
      </p:sp>
      <p:sp>
        <p:nvSpPr>
          <p:cNvPr id="7" name="Text Placeholder 8">
            <a:extLst>
              <a:ext uri="{FF2B5EF4-FFF2-40B4-BE49-F238E27FC236}">
                <a16:creationId xmlns:a16="http://schemas.microsoft.com/office/drawing/2014/main" id="{323F7E46-B9C7-1813-43F9-08D2B502AC2B}"/>
              </a:ext>
            </a:extLst>
          </p:cNvPr>
          <p:cNvSpPr>
            <a:spLocks noGrp="1"/>
          </p:cNvSpPr>
          <p:nvPr>
            <p:ph type="body" idx="1"/>
          </p:nvPr>
        </p:nvSpPr>
        <p:spPr>
          <a:xfrm>
            <a:off x="1891607" y="2070522"/>
            <a:ext cx="9494948" cy="3629358"/>
          </a:xfrm>
        </p:spPr>
        <p:txBody>
          <a:bodyPr>
            <a:normAutofit fontScale="85000" lnSpcReduction="10000"/>
          </a:bodyPr>
          <a:lstStyle/>
          <a:p>
            <a:r>
              <a:rPr lang="en-US"/>
              <a:t>Explanation</a:t>
            </a:r>
          </a:p>
          <a:p>
            <a:pPr marL="285750" indent="-285750">
              <a:buFont typeface="Arial"/>
              <a:buChar char="•"/>
            </a:pPr>
            <a:r>
              <a:rPr lang="en-US" b="1">
                <a:ea typeface="+mn-lt"/>
                <a:cs typeface="+mn-lt"/>
              </a:rPr>
              <a:t>Token Processing</a:t>
            </a:r>
            <a:r>
              <a:rPr lang="en-US">
                <a:ea typeface="+mn-lt"/>
                <a:cs typeface="+mn-lt"/>
              </a:rPr>
              <a:t>: For each token in the sentence, find its synonyms using WordNet.</a:t>
            </a:r>
            <a:endParaRPr lang="en-US"/>
          </a:p>
          <a:p>
            <a:pPr marL="285750" indent="-285750">
              <a:buFont typeface="Arial"/>
              <a:buChar char="•"/>
            </a:pPr>
            <a:r>
              <a:rPr lang="en-US" b="1">
                <a:ea typeface="+mn-lt"/>
                <a:cs typeface="+mn-lt"/>
              </a:rPr>
              <a:t>Synonym Sampling</a:t>
            </a:r>
            <a:r>
              <a:rPr lang="en-US">
                <a:ea typeface="+mn-lt"/>
                <a:cs typeface="+mn-lt"/>
              </a:rPr>
              <a:t>: Sample a limited number of synonyms to avoid excessive augmentation.</a:t>
            </a:r>
          </a:p>
          <a:p>
            <a:pPr marL="285750" indent="-285750">
              <a:buFont typeface="Arial"/>
              <a:buChar char="•"/>
            </a:pPr>
            <a:r>
              <a:rPr lang="en-US" b="1">
                <a:ea typeface="+mn-lt"/>
                <a:cs typeface="+mn-lt"/>
              </a:rPr>
              <a:t>Sentence Generation</a:t>
            </a:r>
            <a:r>
              <a:rPr lang="en-US">
                <a:ea typeface="+mn-lt"/>
                <a:cs typeface="+mn-lt"/>
              </a:rPr>
              <a:t>: Replace the token with each sampled synonym to create new augmented sentences.</a:t>
            </a:r>
          </a:p>
          <a:p>
            <a:r>
              <a:rPr lang="en-US"/>
              <a:t>Benefits</a:t>
            </a:r>
          </a:p>
          <a:p>
            <a:pPr marL="285750" indent="-285750">
              <a:buFont typeface="Arial"/>
              <a:buChar char="•"/>
            </a:pPr>
            <a:r>
              <a:rPr lang="en-US" b="1">
                <a:ea typeface="+mn-lt"/>
                <a:cs typeface="+mn-lt"/>
              </a:rPr>
              <a:t>Increased Dataset Size</a:t>
            </a:r>
            <a:r>
              <a:rPr lang="en-US">
                <a:ea typeface="+mn-lt"/>
                <a:cs typeface="+mn-lt"/>
              </a:rPr>
              <a:t>: Generates more training data without manual labeling.</a:t>
            </a:r>
            <a:endParaRPr lang="en-US"/>
          </a:p>
          <a:p>
            <a:pPr marL="285750" indent="-285750">
              <a:buFont typeface="Arial"/>
              <a:buChar char="•"/>
            </a:pPr>
            <a:r>
              <a:rPr lang="en-US" b="1">
                <a:ea typeface="+mn-lt"/>
                <a:cs typeface="+mn-lt"/>
              </a:rPr>
              <a:t>Model Generalization</a:t>
            </a:r>
            <a:r>
              <a:rPr lang="en-US">
                <a:ea typeface="+mn-lt"/>
                <a:cs typeface="+mn-lt"/>
              </a:rPr>
              <a:t>: Helps the model generalize better by learning from varied expressions of the same intent.</a:t>
            </a:r>
            <a:endParaRPr lang="en-US"/>
          </a:p>
          <a:p>
            <a:endParaRPr lang="en-US">
              <a:ea typeface="+mn-lt"/>
              <a:cs typeface="+mn-lt"/>
            </a:endParaRPr>
          </a:p>
          <a:p>
            <a:endParaRPr lang="en-US" sz="2400"/>
          </a:p>
          <a:p>
            <a:endParaRPr lang="en-US" sz="2400"/>
          </a:p>
          <a:p>
            <a:endParaRPr lang="en-US" sz="2400"/>
          </a:p>
          <a:p>
            <a:endParaRPr lang="en-US" sz="2400"/>
          </a:p>
          <a:p>
            <a:endParaRPr lang="en-US" sz="2400"/>
          </a:p>
          <a:p>
            <a:endParaRPr lang="en-US"/>
          </a:p>
        </p:txBody>
      </p:sp>
    </p:spTree>
    <p:extLst>
      <p:ext uri="{BB962C8B-B14F-4D97-AF65-F5344CB8AC3E}">
        <p14:creationId xmlns:p14="http://schemas.microsoft.com/office/powerpoint/2010/main" val="1901179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A5FB9-FFA5-E1DE-7011-3FEF4786C999}"/>
              </a:ext>
            </a:extLst>
          </p:cNvPr>
          <p:cNvSpPr>
            <a:spLocks noGrp="1"/>
          </p:cNvSpPr>
          <p:nvPr>
            <p:ph type="title"/>
          </p:nvPr>
        </p:nvSpPr>
        <p:spPr>
          <a:xfrm>
            <a:off x="1548702" y="426555"/>
            <a:ext cx="8911687" cy="747490"/>
          </a:xfrm>
        </p:spPr>
        <p:txBody>
          <a:bodyPr/>
          <a:lstStyle/>
          <a:p>
            <a:r>
              <a:rPr lang="en-US" sz="4000" b="1"/>
              <a:t>Team members :</a:t>
            </a:r>
            <a:endParaRPr lang="en-US" sz="4000">
              <a:solidFill>
                <a:srgbClr val="000000"/>
              </a:solidFill>
            </a:endParaRPr>
          </a:p>
          <a:p>
            <a:endParaRPr lang="en-US"/>
          </a:p>
        </p:txBody>
      </p:sp>
      <p:sp>
        <p:nvSpPr>
          <p:cNvPr id="3" name="Content Placeholder 2">
            <a:extLst>
              <a:ext uri="{FF2B5EF4-FFF2-40B4-BE49-F238E27FC236}">
                <a16:creationId xmlns:a16="http://schemas.microsoft.com/office/drawing/2014/main" id="{3F1CB1F1-ABAB-C5A8-E720-E314903D12BF}"/>
              </a:ext>
            </a:extLst>
          </p:cNvPr>
          <p:cNvSpPr>
            <a:spLocks noGrp="1"/>
          </p:cNvSpPr>
          <p:nvPr>
            <p:ph idx="1"/>
          </p:nvPr>
        </p:nvSpPr>
        <p:spPr>
          <a:xfrm>
            <a:off x="1217611" y="1686630"/>
            <a:ext cx="5460765" cy="3141916"/>
          </a:xfrm>
        </p:spPr>
        <p:txBody>
          <a:bodyPr vert="horz" lIns="91440" tIns="45720" rIns="91440" bIns="45720" rtlCol="0" anchor="t">
            <a:noAutofit/>
          </a:bodyPr>
          <a:lstStyle/>
          <a:p>
            <a:pPr>
              <a:spcBef>
                <a:spcPts val="0"/>
              </a:spcBef>
              <a:buFont typeface="Arial,Sans-Serif" charset="2"/>
              <a:buChar char="•"/>
            </a:pPr>
            <a:r>
              <a:rPr lang="en-US" sz="2800"/>
              <a:t>Amr Moslhy Maher</a:t>
            </a:r>
          </a:p>
          <a:p>
            <a:pPr>
              <a:spcBef>
                <a:spcPts val="0"/>
              </a:spcBef>
              <a:buFont typeface="Arial,Sans-Serif" charset="2"/>
              <a:buChar char="•"/>
            </a:pPr>
            <a:endParaRPr lang="en-US" sz="2800"/>
          </a:p>
          <a:p>
            <a:pPr>
              <a:spcBef>
                <a:spcPts val="0"/>
              </a:spcBef>
              <a:buFont typeface="Arial,Sans-Serif" charset="2"/>
              <a:buChar char="•"/>
            </a:pPr>
            <a:r>
              <a:rPr lang="en-US" sz="2800"/>
              <a:t> </a:t>
            </a:r>
            <a:r>
              <a:rPr lang="en-US" sz="2800">
                <a:solidFill>
                  <a:schemeClr val="tx1"/>
                </a:solidFill>
                <a:cs typeface="Times New Roman"/>
              </a:rPr>
              <a:t>Asmaa Abdeldayem Wasel</a:t>
            </a:r>
            <a:endParaRPr lang="en-US" sz="2800">
              <a:solidFill>
                <a:schemeClr val="tx1"/>
              </a:solidFill>
            </a:endParaRPr>
          </a:p>
          <a:p>
            <a:pPr>
              <a:spcBef>
                <a:spcPts val="0"/>
              </a:spcBef>
              <a:buFont typeface="Arial,Sans-Serif" charset="2"/>
              <a:buChar char="•"/>
            </a:pPr>
            <a:endParaRPr lang="en-US" sz="2800">
              <a:solidFill>
                <a:schemeClr val="tx1"/>
              </a:solidFill>
              <a:cs typeface="Times New Roman"/>
            </a:endParaRPr>
          </a:p>
          <a:p>
            <a:pPr>
              <a:spcBef>
                <a:spcPts val="0"/>
              </a:spcBef>
              <a:buFont typeface="Arial,Sans-Serif" charset="2"/>
              <a:buChar char="•"/>
            </a:pPr>
            <a:r>
              <a:rPr lang="en-US" sz="2800">
                <a:solidFill>
                  <a:schemeClr val="tx1"/>
                </a:solidFill>
                <a:cs typeface="Times New Roman"/>
              </a:rPr>
              <a:t> </a:t>
            </a:r>
            <a:r>
              <a:rPr lang="en-US" sz="2800"/>
              <a:t>Basmala Ahmed Ali </a:t>
            </a:r>
          </a:p>
          <a:p>
            <a:pPr>
              <a:spcBef>
                <a:spcPts val="0"/>
              </a:spcBef>
              <a:buFont typeface="Arial,Sans-Serif" charset="2"/>
              <a:buChar char="•"/>
            </a:pPr>
            <a:endParaRPr lang="en-US" sz="2800"/>
          </a:p>
          <a:p>
            <a:pPr>
              <a:spcBef>
                <a:spcPts val="0"/>
              </a:spcBef>
              <a:buFont typeface="Arial,Sans-Serif" charset="2"/>
              <a:buChar char="•"/>
            </a:pPr>
            <a:r>
              <a:rPr lang="en-US" sz="2800"/>
              <a:t>Bassant Hassib Mostafa </a:t>
            </a:r>
            <a:endParaRPr lang="en-US" sz="2800">
              <a:solidFill>
                <a:schemeClr val="tx1"/>
              </a:solidFill>
              <a:cs typeface="Times New Roman"/>
            </a:endParaRPr>
          </a:p>
          <a:p>
            <a:pPr marL="0" indent="0">
              <a:buNone/>
            </a:pPr>
            <a:endParaRPr lang="en-US"/>
          </a:p>
        </p:txBody>
      </p:sp>
      <p:sp>
        <p:nvSpPr>
          <p:cNvPr id="4" name="TextBox 3">
            <a:extLst>
              <a:ext uri="{FF2B5EF4-FFF2-40B4-BE49-F238E27FC236}">
                <a16:creationId xmlns:a16="http://schemas.microsoft.com/office/drawing/2014/main" id="{C7736EDA-6F06-88DF-C6A5-B1A2F480AD27}"/>
              </a:ext>
            </a:extLst>
          </p:cNvPr>
          <p:cNvSpPr txBox="1"/>
          <p:nvPr/>
        </p:nvSpPr>
        <p:spPr>
          <a:xfrm>
            <a:off x="3991092" y="4997685"/>
            <a:ext cx="4284250"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a:ea typeface="+mn-lt"/>
                <a:cs typeface="+mn-lt"/>
              </a:rPr>
              <a:t>Supervised by: </a:t>
            </a:r>
            <a:endParaRPr lang="en-US" sz="2800"/>
          </a:p>
          <a:p>
            <a:pPr algn="ctr"/>
            <a:r>
              <a:rPr lang="en-US" sz="2800" b="1">
                <a:ea typeface="+mn-lt"/>
                <a:cs typeface="+mn-lt"/>
              </a:rPr>
              <a:t>Dr. Mohamed Ashor</a:t>
            </a:r>
            <a:endParaRPr lang="en-US" sz="2800"/>
          </a:p>
          <a:p>
            <a:pPr algn="ctr"/>
            <a:r>
              <a:rPr lang="en-US" sz="2800" b="1">
                <a:ea typeface="+mn-lt"/>
                <a:cs typeface="+mn-lt"/>
              </a:rPr>
              <a:t>Eng. Amal Ghoneim</a:t>
            </a:r>
            <a:endParaRPr lang="en-US" sz="2800"/>
          </a:p>
          <a:p>
            <a:pPr algn="l"/>
            <a:endParaRPr lang="en-US" sz="2800"/>
          </a:p>
        </p:txBody>
      </p:sp>
      <p:sp>
        <p:nvSpPr>
          <p:cNvPr id="5" name="TextBox 4">
            <a:extLst>
              <a:ext uri="{FF2B5EF4-FFF2-40B4-BE49-F238E27FC236}">
                <a16:creationId xmlns:a16="http://schemas.microsoft.com/office/drawing/2014/main" id="{A503C00E-8CF6-D9C0-B006-B4FF24285277}"/>
              </a:ext>
            </a:extLst>
          </p:cNvPr>
          <p:cNvSpPr txBox="1"/>
          <p:nvPr/>
        </p:nvSpPr>
        <p:spPr>
          <a:xfrm>
            <a:off x="6933259" y="1580443"/>
            <a:ext cx="5042369"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2800"/>
              <a:t>Hosny Hany Hammad </a:t>
            </a:r>
            <a:endParaRPr lang="en-US" sz="2800">
              <a:solidFill>
                <a:srgbClr val="000000"/>
              </a:solidFill>
            </a:endParaRPr>
          </a:p>
          <a:p>
            <a:pPr marL="285750" indent="-285750">
              <a:buFont typeface="Arial,Sans-Serif"/>
              <a:buChar char="•"/>
            </a:pPr>
            <a:endParaRPr lang="en-US" sz="2800"/>
          </a:p>
          <a:p>
            <a:pPr marL="285750" indent="-285750">
              <a:buFont typeface="Arial,Sans-Serif"/>
              <a:buChar char="•"/>
            </a:pPr>
            <a:r>
              <a:rPr lang="en-US" sz="2800"/>
              <a:t> Hadir Maher El Sayed </a:t>
            </a:r>
            <a:endParaRPr lang="en-US" sz="2800">
              <a:solidFill>
                <a:srgbClr val="000000"/>
              </a:solidFill>
            </a:endParaRPr>
          </a:p>
          <a:p>
            <a:pPr marL="285750" indent="-285750">
              <a:buFont typeface="Arial,Sans-Serif"/>
              <a:buChar char="•"/>
            </a:pPr>
            <a:endParaRPr lang="en-US" sz="2800"/>
          </a:p>
          <a:p>
            <a:pPr marL="285750" indent="-285750">
              <a:buFont typeface="Arial,Sans-Serif"/>
              <a:buChar char="•"/>
            </a:pPr>
            <a:r>
              <a:rPr lang="en-US" sz="2800"/>
              <a:t>Nada Mohamed Saleh</a:t>
            </a:r>
            <a:endParaRPr lang="en-US" sz="2800">
              <a:solidFill>
                <a:srgbClr val="000000"/>
              </a:solidFill>
            </a:endParaRPr>
          </a:p>
          <a:p>
            <a:endParaRPr lang="en-US" sz="2800">
              <a:solidFill>
                <a:srgbClr val="000000"/>
              </a:solidFill>
            </a:endParaRPr>
          </a:p>
          <a:p>
            <a:pPr marL="285750" indent="-285750">
              <a:buFont typeface="Arial,Sans-Serif"/>
              <a:buChar char="•"/>
            </a:pPr>
            <a:r>
              <a:rPr lang="en-US" sz="2800"/>
              <a:t>Yara Hazem Zahra </a:t>
            </a:r>
            <a:endParaRPr lang="en-US" sz="2800">
              <a:solidFill>
                <a:srgbClr val="000000"/>
              </a:solidFill>
            </a:endParaRPr>
          </a:p>
          <a:p>
            <a:pPr marL="285750" indent="-285750">
              <a:buFont typeface="Arial,Sans-Serif"/>
              <a:buChar char="•"/>
            </a:pPr>
            <a:endParaRPr lang="en-US" sz="2000">
              <a:solidFill>
                <a:srgbClr val="000000"/>
              </a:solidFill>
            </a:endParaRPr>
          </a:p>
          <a:p>
            <a:pPr algn="l"/>
            <a:endParaRPr lang="en-US"/>
          </a:p>
        </p:txBody>
      </p:sp>
    </p:spTree>
    <p:extLst>
      <p:ext uri="{BB962C8B-B14F-4D97-AF65-F5344CB8AC3E}">
        <p14:creationId xmlns:p14="http://schemas.microsoft.com/office/powerpoint/2010/main" val="890222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2EE9AF9-B86A-4527-D090-51A9535E11A0}"/>
              </a:ext>
            </a:extLst>
          </p:cNvPr>
          <p:cNvSpPr txBox="1">
            <a:spLocks/>
          </p:cNvSpPr>
          <p:nvPr/>
        </p:nvSpPr>
        <p:spPr>
          <a:xfrm>
            <a:off x="1505240" y="255708"/>
            <a:ext cx="8325118" cy="1211223"/>
          </a:xfrm>
          <a:prstGeom prst="rect">
            <a:avLst/>
          </a:prstGeom>
        </p:spPr>
        <p:txBody>
          <a:bodyPr vert="horz" lIns="91440" tIns="45720" rIns="91440" bIns="45720" rtlCol="0" anchor="b">
            <a:normAutofit/>
          </a:bodyPr>
          <a:lstStyle>
            <a:lvl1pPr algn="l" defTabSz="457200" rtl="0" eaLnBrk="1" latinLnBrk="0" hangingPunct="1">
              <a:spcBef>
                <a:spcPct val="0"/>
              </a:spcBef>
              <a:buNone/>
              <a:defRPr sz="4000" b="0" kern="1200" cap="none">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ea typeface="+mj-lt"/>
                <a:cs typeface="+mj-lt"/>
              </a:rPr>
              <a:t>(NLP)Synonym Augmentation</a:t>
            </a:r>
            <a:endParaRPr lang="en-US"/>
          </a:p>
        </p:txBody>
      </p:sp>
      <p:sp>
        <p:nvSpPr>
          <p:cNvPr id="8" name="Text Placeholder 8">
            <a:extLst>
              <a:ext uri="{FF2B5EF4-FFF2-40B4-BE49-F238E27FC236}">
                <a16:creationId xmlns:a16="http://schemas.microsoft.com/office/drawing/2014/main" id="{4EFDF332-8DCC-D22B-C4B2-24566087FD20}"/>
              </a:ext>
            </a:extLst>
          </p:cNvPr>
          <p:cNvSpPr>
            <a:spLocks noGrp="1"/>
          </p:cNvSpPr>
          <p:nvPr>
            <p:ph type="body" idx="1"/>
          </p:nvPr>
        </p:nvSpPr>
        <p:spPr>
          <a:xfrm>
            <a:off x="1891607" y="2070522"/>
            <a:ext cx="9494948" cy="3629358"/>
          </a:xfrm>
        </p:spPr>
        <p:txBody>
          <a:bodyPr>
            <a:normAutofit/>
          </a:bodyPr>
          <a:lstStyle/>
          <a:p>
            <a:endParaRPr lang="en-US"/>
          </a:p>
          <a:p>
            <a:endParaRPr lang="en-US">
              <a:ea typeface="+mn-lt"/>
              <a:cs typeface="+mn-lt"/>
            </a:endParaRPr>
          </a:p>
          <a:p>
            <a:endParaRPr lang="en-US" sz="2400"/>
          </a:p>
          <a:p>
            <a:endParaRPr lang="en-US" sz="2400"/>
          </a:p>
          <a:p>
            <a:endParaRPr lang="en-US" sz="2400"/>
          </a:p>
          <a:p>
            <a:endParaRPr lang="en-US" sz="2400"/>
          </a:p>
          <a:p>
            <a:endParaRPr lang="en-US" sz="2400"/>
          </a:p>
          <a:p>
            <a:endParaRPr lang="en-US"/>
          </a:p>
        </p:txBody>
      </p:sp>
      <p:sp>
        <p:nvSpPr>
          <p:cNvPr id="10" name="Text Placeholder 8">
            <a:extLst>
              <a:ext uri="{FF2B5EF4-FFF2-40B4-BE49-F238E27FC236}">
                <a16:creationId xmlns:a16="http://schemas.microsoft.com/office/drawing/2014/main" id="{5CC80FD6-6416-51BD-8201-B6C61C5362BD}"/>
              </a:ext>
            </a:extLst>
          </p:cNvPr>
          <p:cNvSpPr txBox="1">
            <a:spLocks/>
          </p:cNvSpPr>
          <p:nvPr/>
        </p:nvSpPr>
        <p:spPr>
          <a:xfrm>
            <a:off x="2044007" y="2222922"/>
            <a:ext cx="9494948" cy="3629358"/>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2000" kern="1200">
                <a:solidFill>
                  <a:schemeClr val="tx1">
                    <a:lumMod val="65000"/>
                    <a:lumOff val="3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9pPr>
          </a:lstStyle>
          <a:p>
            <a:r>
              <a:rPr lang="en-US"/>
              <a:t>Benefits of NLP Techniques</a:t>
            </a:r>
          </a:p>
          <a:p>
            <a:pPr marL="285750" indent="-285750">
              <a:buFont typeface="Arial"/>
              <a:buChar char="•"/>
            </a:pPr>
            <a:r>
              <a:rPr lang="en-US" b="1">
                <a:ea typeface="+mn-lt"/>
                <a:cs typeface="+mn-lt"/>
              </a:rPr>
              <a:t>Improved Data Quality</a:t>
            </a:r>
            <a:r>
              <a:rPr lang="en-US">
                <a:ea typeface="+mn-lt"/>
                <a:cs typeface="+mn-lt"/>
              </a:rPr>
              <a:t>: Techniques like stopwords removal and lemmatization ensure the dataset is clean and consistent.</a:t>
            </a:r>
          </a:p>
          <a:p>
            <a:pPr marL="285750" indent="-285750">
              <a:buFont typeface="Arial"/>
              <a:buChar char="•"/>
            </a:pPr>
            <a:r>
              <a:rPr lang="en-US" b="1">
                <a:ea typeface="+mn-lt"/>
                <a:cs typeface="+mn-lt"/>
              </a:rPr>
              <a:t>Enhanced Model Performance</a:t>
            </a:r>
            <a:r>
              <a:rPr lang="en-US">
                <a:ea typeface="+mn-lt"/>
                <a:cs typeface="+mn-lt"/>
              </a:rPr>
              <a:t>: Synonym replacement increases the size and diversity of the training data, leading to better generalization.</a:t>
            </a:r>
          </a:p>
          <a:p>
            <a:pPr marL="285750" indent="-285750">
              <a:buFont typeface="Arial"/>
              <a:buChar char="•"/>
            </a:pPr>
            <a:r>
              <a:rPr lang="en-US" b="1">
                <a:ea typeface="+mn-lt"/>
                <a:cs typeface="+mn-lt"/>
              </a:rPr>
              <a:t>Efficient Text Processing</a:t>
            </a:r>
            <a:r>
              <a:rPr lang="en-US">
                <a:ea typeface="+mn-lt"/>
                <a:cs typeface="+mn-lt"/>
              </a:rPr>
              <a:t>: Tokenization and lemmatization make it easier to analyze and process text data.</a:t>
            </a:r>
          </a:p>
          <a:p>
            <a:endParaRPr lang="en-US"/>
          </a:p>
          <a:p>
            <a:endParaRPr lang="en-US">
              <a:ea typeface="+mn-lt"/>
              <a:cs typeface="+mn-lt"/>
            </a:endParaRPr>
          </a:p>
          <a:p>
            <a:endParaRPr lang="en-US" sz="2400"/>
          </a:p>
          <a:p>
            <a:endParaRPr lang="en-US" sz="2400"/>
          </a:p>
          <a:p>
            <a:endParaRPr lang="en-US" sz="2400"/>
          </a:p>
          <a:p>
            <a:endParaRPr lang="en-US" sz="2400"/>
          </a:p>
          <a:p>
            <a:endParaRPr lang="en-US" sz="2400"/>
          </a:p>
          <a:p>
            <a:endParaRPr lang="en-US"/>
          </a:p>
        </p:txBody>
      </p:sp>
    </p:spTree>
    <p:extLst>
      <p:ext uri="{BB962C8B-B14F-4D97-AF65-F5344CB8AC3E}">
        <p14:creationId xmlns:p14="http://schemas.microsoft.com/office/powerpoint/2010/main" val="3524431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6025E43-5517-342C-5BEE-5B94752611F9}"/>
              </a:ext>
            </a:extLst>
          </p:cNvPr>
          <p:cNvSpPr txBox="1">
            <a:spLocks/>
          </p:cNvSpPr>
          <p:nvPr/>
        </p:nvSpPr>
        <p:spPr>
          <a:xfrm>
            <a:off x="1505240" y="255708"/>
            <a:ext cx="8325118" cy="1211223"/>
          </a:xfrm>
          <a:prstGeom prst="rect">
            <a:avLst/>
          </a:prstGeom>
        </p:spPr>
        <p:txBody>
          <a:bodyPr vert="horz" lIns="91440" tIns="45720" rIns="91440" bIns="45720" rtlCol="0" anchor="b">
            <a:normAutofit/>
          </a:bodyPr>
          <a:lstStyle>
            <a:lvl1pPr algn="l" defTabSz="457200" rtl="0" eaLnBrk="1" latinLnBrk="0" hangingPunct="1">
              <a:spcBef>
                <a:spcPct val="0"/>
              </a:spcBef>
              <a:buNone/>
              <a:defRPr sz="4000" b="0" kern="1200" cap="none">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ea typeface="+mj-lt"/>
                <a:cs typeface="+mj-lt"/>
              </a:rPr>
              <a:t>Model Selection</a:t>
            </a:r>
            <a:endParaRPr lang="en-US"/>
          </a:p>
        </p:txBody>
      </p:sp>
      <p:sp>
        <p:nvSpPr>
          <p:cNvPr id="6" name="TextBox 5">
            <a:extLst>
              <a:ext uri="{FF2B5EF4-FFF2-40B4-BE49-F238E27FC236}">
                <a16:creationId xmlns:a16="http://schemas.microsoft.com/office/drawing/2014/main" id="{B9A49463-32C8-AA9C-7FBF-153577EF271E}"/>
              </a:ext>
            </a:extLst>
          </p:cNvPr>
          <p:cNvSpPr txBox="1"/>
          <p:nvPr/>
        </p:nvSpPr>
        <p:spPr>
          <a:xfrm>
            <a:off x="1793631" y="1793631"/>
            <a:ext cx="7471507"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Models Considered</a:t>
            </a:r>
          </a:p>
          <a:p>
            <a:endParaRPr lang="en-US" b="1"/>
          </a:p>
          <a:p>
            <a:pPr>
              <a:buFont typeface=""/>
              <a:buChar char="•"/>
            </a:pPr>
            <a:r>
              <a:rPr lang="en-US" b="1"/>
              <a:t>Multinomial Naive Bayes</a:t>
            </a:r>
            <a:r>
              <a:rPr lang="en-US"/>
              <a:t>: Effective for text classification with features represented as word frequencies.</a:t>
            </a:r>
          </a:p>
          <a:p>
            <a:pPr>
              <a:buFont typeface=""/>
              <a:buChar char="•"/>
            </a:pPr>
            <a:r>
              <a:rPr lang="en-US" b="1"/>
              <a:t>Decision Tree</a:t>
            </a:r>
            <a:r>
              <a:rPr lang="en-US"/>
              <a:t>: Simple to understand and interpret, suitable for small to medium datasets.</a:t>
            </a:r>
          </a:p>
          <a:p>
            <a:pPr>
              <a:buFont typeface=""/>
              <a:buChar char="•"/>
            </a:pPr>
            <a:r>
              <a:rPr lang="en-US" b="1"/>
              <a:t>Random Forest</a:t>
            </a:r>
            <a:r>
              <a:rPr lang="en-US"/>
              <a:t>: An ensemble method that combines multiple decision trees to improve accuracy and control over-fitting.</a:t>
            </a:r>
          </a:p>
        </p:txBody>
      </p:sp>
      <p:sp>
        <p:nvSpPr>
          <p:cNvPr id="2" name="TextBox 1">
            <a:extLst>
              <a:ext uri="{FF2B5EF4-FFF2-40B4-BE49-F238E27FC236}">
                <a16:creationId xmlns:a16="http://schemas.microsoft.com/office/drawing/2014/main" id="{CF2E626A-5347-BB96-E21E-18D24ADE55A0}"/>
              </a:ext>
            </a:extLst>
          </p:cNvPr>
          <p:cNvSpPr txBox="1"/>
          <p:nvPr/>
        </p:nvSpPr>
        <p:spPr>
          <a:xfrm>
            <a:off x="2085386" y="4377303"/>
            <a:ext cx="543950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With </a:t>
            </a:r>
            <a:r>
              <a:rPr lang="en-US" dirty="0">
                <a:ea typeface="+mn-lt"/>
                <a:cs typeface="+mn-lt"/>
              </a:rPr>
              <a:t>[</a:t>
            </a:r>
            <a:r>
              <a:rPr lang="en-US" i="1" dirty="0">
                <a:ea typeface="+mn-lt"/>
                <a:cs typeface="+mn-lt"/>
              </a:rPr>
              <a:t>GridSearchCV</a:t>
            </a:r>
            <a:r>
              <a:rPr lang="en-US" dirty="0">
                <a:ea typeface="+mn-lt"/>
                <a:cs typeface="+mn-lt"/>
              </a:rPr>
              <a:t>] method we can make thing like Competition between multiple models and select the one with the best accuracy number</a:t>
            </a:r>
            <a:endParaRPr lang="en-US" dirty="0"/>
          </a:p>
        </p:txBody>
      </p:sp>
    </p:spTree>
    <p:extLst>
      <p:ext uri="{BB962C8B-B14F-4D97-AF65-F5344CB8AC3E}">
        <p14:creationId xmlns:p14="http://schemas.microsoft.com/office/powerpoint/2010/main" val="2615237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A8A45-D3A9-E745-DF0E-6A1406A7E292}"/>
              </a:ext>
            </a:extLst>
          </p:cNvPr>
          <p:cNvSpPr>
            <a:spLocks noGrp="1"/>
          </p:cNvSpPr>
          <p:nvPr>
            <p:ph type="title"/>
          </p:nvPr>
        </p:nvSpPr>
        <p:spPr>
          <a:xfrm>
            <a:off x="2589212" y="1961058"/>
            <a:ext cx="8915399" cy="1576261"/>
          </a:xfrm>
        </p:spPr>
        <p:txBody>
          <a:bodyPr vert="horz" lIns="91440" tIns="45720" rIns="91440" bIns="45720" rtlCol="0" anchor="b">
            <a:noAutofit/>
          </a:bodyPr>
          <a:lstStyle/>
          <a:p>
            <a:r>
              <a:rPr lang="en-US" sz="1600" dirty="0">
                <a:ea typeface="+mj-lt"/>
                <a:cs typeface="+mj-lt"/>
              </a:rPr>
              <a:t>The </a:t>
            </a:r>
            <a:r>
              <a:rPr lang="en-US" sz="1600" dirty="0">
                <a:latin typeface="Consolas"/>
              </a:rPr>
              <a:t>find_best_model</a:t>
            </a:r>
            <a:r>
              <a:rPr lang="en-US" sz="1600" dirty="0">
                <a:ea typeface="+mj-lt"/>
                <a:cs typeface="+mj-lt"/>
              </a:rPr>
              <a:t> function:</a:t>
            </a:r>
            <a:endParaRPr lang="en-US" sz="1600"/>
          </a:p>
          <a:p>
            <a:pPr marL="285750" indent="-285750">
              <a:buFont typeface="Arial"/>
              <a:buChar char="•"/>
            </a:pPr>
            <a:r>
              <a:rPr lang="en-US" sz="1600" dirty="0">
                <a:ea typeface="+mj-lt"/>
                <a:cs typeface="+mj-lt"/>
              </a:rPr>
              <a:t>Splits the dataset into training and testing sets.</a:t>
            </a:r>
            <a:endParaRPr lang="en-US" sz="1600"/>
          </a:p>
          <a:p>
            <a:pPr marL="285750" indent="-285750">
              <a:buFont typeface="Arial"/>
              <a:buChar char="•"/>
            </a:pPr>
            <a:r>
              <a:rPr lang="en-US" sz="1600" dirty="0">
                <a:ea typeface="+mj-lt"/>
                <a:cs typeface="+mj-lt"/>
              </a:rPr>
              <a:t>Defines several machine learning models and their hyperparameter grids.</a:t>
            </a:r>
            <a:endParaRPr lang="en-US" sz="1600"/>
          </a:p>
          <a:p>
            <a:pPr marL="285750" indent="-285750">
              <a:buFont typeface="Arial"/>
              <a:buChar char="•"/>
            </a:pPr>
            <a:r>
              <a:rPr lang="en-US" sz="1600" dirty="0">
                <a:ea typeface="+mj-lt"/>
                <a:cs typeface="+mj-lt"/>
              </a:rPr>
              <a:t>Uses grid search with cross-validation to find the best hyperparameters for each model.</a:t>
            </a:r>
            <a:endParaRPr lang="en-US" sz="1600"/>
          </a:p>
          <a:p>
            <a:pPr marL="285750" indent="-285750">
              <a:buFont typeface="Arial"/>
              <a:buChar char="•"/>
            </a:pPr>
            <a:r>
              <a:rPr lang="en-US" sz="1600" dirty="0">
                <a:ea typeface="+mj-lt"/>
                <a:cs typeface="+mj-lt"/>
              </a:rPr>
              <a:t>Compares the models based on their performance on the test set.</a:t>
            </a:r>
            <a:endParaRPr lang="en-US" sz="1600"/>
          </a:p>
          <a:p>
            <a:pPr marL="285750" indent="-285750">
              <a:buFont typeface="Arial"/>
              <a:buChar char="•"/>
            </a:pPr>
            <a:r>
              <a:rPr lang="en-US" sz="1600" dirty="0">
                <a:ea typeface="+mj-lt"/>
                <a:cs typeface="+mj-lt"/>
              </a:rPr>
              <a:t>Identifies and returns the best-performing model.</a:t>
            </a:r>
            <a:endParaRPr lang="en-US" sz="1600" dirty="0"/>
          </a:p>
          <a:p>
            <a:endParaRPr lang="en-US" sz="1200" dirty="0"/>
          </a:p>
        </p:txBody>
      </p:sp>
      <p:sp>
        <p:nvSpPr>
          <p:cNvPr id="5" name="Title 1">
            <a:extLst>
              <a:ext uri="{FF2B5EF4-FFF2-40B4-BE49-F238E27FC236}">
                <a16:creationId xmlns:a16="http://schemas.microsoft.com/office/drawing/2014/main" id="{73702E9A-902A-941C-8A47-E5C02DD39620}"/>
              </a:ext>
            </a:extLst>
          </p:cNvPr>
          <p:cNvSpPr txBox="1">
            <a:spLocks/>
          </p:cNvSpPr>
          <p:nvPr/>
        </p:nvSpPr>
        <p:spPr>
          <a:xfrm>
            <a:off x="1466164" y="236170"/>
            <a:ext cx="8364194" cy="1230761"/>
          </a:xfrm>
          <a:prstGeom prst="rect">
            <a:avLst/>
          </a:prstGeom>
        </p:spPr>
        <p:txBody>
          <a:bodyPr vert="horz" lIns="91440" tIns="45720" rIns="91440" bIns="45720" rtlCol="0" anchor="b">
            <a:normAutofit/>
          </a:bodyPr>
          <a:lstStyle>
            <a:lvl1pPr algn="l" defTabSz="457200" rtl="0" eaLnBrk="1" latinLnBrk="0" hangingPunct="1">
              <a:spcBef>
                <a:spcPct val="0"/>
              </a:spcBef>
              <a:buNone/>
              <a:defRPr sz="4000" b="0" kern="1200" cap="none">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ea typeface="+mj-lt"/>
                <a:cs typeface="+mj-lt"/>
              </a:rPr>
              <a:t>Model Selection</a:t>
            </a:r>
          </a:p>
          <a:p>
            <a:r>
              <a:rPr lang="en-US" sz="2000" dirty="0">
                <a:latin typeface="Consolas"/>
              </a:rPr>
              <a:t>find_best_model</a:t>
            </a:r>
            <a:r>
              <a:rPr lang="en-US" sz="2000" dirty="0">
                <a:ea typeface="+mj-lt"/>
                <a:cs typeface="+mj-lt"/>
              </a:rPr>
              <a:t> function:</a:t>
            </a:r>
            <a:endParaRPr lang="en-US" sz="2000" dirty="0"/>
          </a:p>
        </p:txBody>
      </p:sp>
      <p:pic>
        <p:nvPicPr>
          <p:cNvPr id="6" name="Picture 5" descr="A screen shot of a computer&#10;&#10;Description automatically generated">
            <a:extLst>
              <a:ext uri="{FF2B5EF4-FFF2-40B4-BE49-F238E27FC236}">
                <a16:creationId xmlns:a16="http://schemas.microsoft.com/office/drawing/2014/main" id="{99806559-E73A-0846-DE21-DBEA0A500EE0}"/>
              </a:ext>
            </a:extLst>
          </p:cNvPr>
          <p:cNvPicPr>
            <a:picLocks noChangeAspect="1"/>
          </p:cNvPicPr>
          <p:nvPr/>
        </p:nvPicPr>
        <p:blipFill>
          <a:blip r:embed="rId2"/>
          <a:stretch>
            <a:fillRect/>
          </a:stretch>
        </p:blipFill>
        <p:spPr>
          <a:xfrm>
            <a:off x="2303951" y="3536462"/>
            <a:ext cx="7877175" cy="762000"/>
          </a:xfrm>
          <a:prstGeom prst="rect">
            <a:avLst/>
          </a:prstGeom>
        </p:spPr>
      </p:pic>
      <p:sp>
        <p:nvSpPr>
          <p:cNvPr id="7" name="TextBox 6">
            <a:extLst>
              <a:ext uri="{FF2B5EF4-FFF2-40B4-BE49-F238E27FC236}">
                <a16:creationId xmlns:a16="http://schemas.microsoft.com/office/drawing/2014/main" id="{82461D22-E38D-F508-6FBA-FB5FD00D6F4F}"/>
              </a:ext>
            </a:extLst>
          </p:cNvPr>
          <p:cNvSpPr txBox="1"/>
          <p:nvPr/>
        </p:nvSpPr>
        <p:spPr>
          <a:xfrm>
            <a:off x="2584939" y="4402016"/>
            <a:ext cx="8233507"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
              <a:buChar char="•"/>
            </a:pPr>
            <a:r>
              <a:rPr lang="en-US" dirty="0"/>
              <a:t>X and y: Feature matrix and target vector, respectively.</a:t>
            </a:r>
          </a:p>
          <a:p>
            <a:pPr>
              <a:buFont typeface=""/>
              <a:buChar char="•"/>
            </a:pPr>
            <a:endParaRPr lang="en-US" dirty="0"/>
          </a:p>
          <a:p>
            <a:pPr>
              <a:buFont typeface=""/>
              <a:buChar char="•"/>
            </a:pPr>
            <a:r>
              <a:rPr lang="en-US" err="1"/>
              <a:t>test_size</a:t>
            </a:r>
            <a:r>
              <a:rPr lang="en-US" dirty="0"/>
              <a:t>=0.2: 20% of the data is used as a test set, and the remaining 80% as a training set.</a:t>
            </a:r>
          </a:p>
          <a:p>
            <a:pPr>
              <a:buFont typeface=""/>
              <a:buChar char="•"/>
            </a:pPr>
            <a:endParaRPr lang="en-US" dirty="0"/>
          </a:p>
          <a:p>
            <a:pPr>
              <a:buFont typeface=""/>
              <a:buChar char="•"/>
            </a:pPr>
            <a:r>
              <a:rPr lang="en-US" dirty="0" err="1"/>
              <a:t>random_state</a:t>
            </a:r>
            <a:r>
              <a:rPr lang="en-US" dirty="0"/>
              <a:t>=100: </a:t>
            </a:r>
            <a:r>
              <a:rPr lang="en-US" dirty="0">
                <a:ea typeface="+mn-lt"/>
                <a:cs typeface="+mn-lt"/>
              </a:rPr>
              <a:t>used for initializing the internal random number generator, which will decide the splitting of data into train and test</a:t>
            </a:r>
          </a:p>
        </p:txBody>
      </p:sp>
    </p:spTree>
    <p:extLst>
      <p:ext uri="{BB962C8B-B14F-4D97-AF65-F5344CB8AC3E}">
        <p14:creationId xmlns:p14="http://schemas.microsoft.com/office/powerpoint/2010/main" val="2882593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FA4480E-93E5-52ED-8913-D08F5BE8C757}"/>
              </a:ext>
            </a:extLst>
          </p:cNvPr>
          <p:cNvSpPr txBox="1">
            <a:spLocks/>
          </p:cNvSpPr>
          <p:nvPr/>
        </p:nvSpPr>
        <p:spPr>
          <a:xfrm>
            <a:off x="1505240" y="255708"/>
            <a:ext cx="8325118" cy="1211223"/>
          </a:xfrm>
          <a:prstGeom prst="rect">
            <a:avLst/>
          </a:prstGeom>
        </p:spPr>
        <p:txBody>
          <a:bodyPr vert="horz" lIns="91440" tIns="45720" rIns="91440" bIns="45720" rtlCol="0" anchor="b">
            <a:normAutofit/>
          </a:bodyPr>
          <a:lstStyle>
            <a:lvl1pPr algn="l" defTabSz="457200" rtl="0" eaLnBrk="1" latinLnBrk="0" hangingPunct="1">
              <a:spcBef>
                <a:spcPct val="0"/>
              </a:spcBef>
              <a:buNone/>
              <a:defRPr sz="4000" b="0" kern="1200" cap="none">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ea typeface="+mj-lt"/>
                <a:cs typeface="+mj-lt"/>
              </a:rPr>
              <a:t>Model Selection</a:t>
            </a:r>
            <a:endParaRPr lang="en-US"/>
          </a:p>
        </p:txBody>
      </p:sp>
      <p:pic>
        <p:nvPicPr>
          <p:cNvPr id="8" name="Picture 7" descr="A computer screen shot of a program&#10;&#10;Description automatically generated">
            <a:extLst>
              <a:ext uri="{FF2B5EF4-FFF2-40B4-BE49-F238E27FC236}">
                <a16:creationId xmlns:a16="http://schemas.microsoft.com/office/drawing/2014/main" id="{545F24F6-7E74-BFA5-8A63-A0AE65B0B305}"/>
              </a:ext>
            </a:extLst>
          </p:cNvPr>
          <p:cNvPicPr>
            <a:picLocks noChangeAspect="1"/>
          </p:cNvPicPr>
          <p:nvPr/>
        </p:nvPicPr>
        <p:blipFill>
          <a:blip r:embed="rId2"/>
          <a:stretch>
            <a:fillRect/>
          </a:stretch>
        </p:blipFill>
        <p:spPr>
          <a:xfrm>
            <a:off x="1779587" y="1590187"/>
            <a:ext cx="4314825" cy="2876550"/>
          </a:xfrm>
          <a:prstGeom prst="rect">
            <a:avLst/>
          </a:prstGeom>
        </p:spPr>
      </p:pic>
      <p:sp>
        <p:nvSpPr>
          <p:cNvPr id="2" name="TextBox 1">
            <a:extLst>
              <a:ext uri="{FF2B5EF4-FFF2-40B4-BE49-F238E27FC236}">
                <a16:creationId xmlns:a16="http://schemas.microsoft.com/office/drawing/2014/main" id="{A1795B8E-71B6-B765-788A-711EA630492F}"/>
              </a:ext>
            </a:extLst>
          </p:cNvPr>
          <p:cNvSpPr txBox="1"/>
          <p:nvPr/>
        </p:nvSpPr>
        <p:spPr>
          <a:xfrm>
            <a:off x="2096477" y="4665785"/>
            <a:ext cx="7647352"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 list of tuples, where each tuple contains:</a:t>
            </a:r>
          </a:p>
          <a:p>
            <a:pPr>
              <a:buFont typeface=""/>
              <a:buChar char="•"/>
            </a:pPr>
            <a:r>
              <a:rPr lang="en-US"/>
              <a:t>The name of the model (for reference).</a:t>
            </a:r>
          </a:p>
          <a:p>
            <a:pPr>
              <a:buFont typeface=""/>
              <a:buChar char="•"/>
            </a:pPr>
            <a:r>
              <a:rPr lang="en-US"/>
              <a:t>The model instance.</a:t>
            </a:r>
          </a:p>
          <a:p>
            <a:pPr>
              <a:buFont typeface=""/>
              <a:buChar char="•"/>
            </a:pPr>
            <a:r>
              <a:rPr lang="en-US"/>
              <a:t>A dictionary of hyperparameter options to be tuned using GridSearchCV</a:t>
            </a:r>
          </a:p>
        </p:txBody>
      </p:sp>
    </p:spTree>
    <p:extLst>
      <p:ext uri="{BB962C8B-B14F-4D97-AF65-F5344CB8AC3E}">
        <p14:creationId xmlns:p14="http://schemas.microsoft.com/office/powerpoint/2010/main" val="8880685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DA3B4C5-3429-9E39-99E7-BDBE0B4A5D5A}"/>
              </a:ext>
            </a:extLst>
          </p:cNvPr>
          <p:cNvSpPr txBox="1">
            <a:spLocks/>
          </p:cNvSpPr>
          <p:nvPr/>
        </p:nvSpPr>
        <p:spPr>
          <a:xfrm>
            <a:off x="1505240" y="255708"/>
            <a:ext cx="8078273" cy="878519"/>
          </a:xfrm>
          <a:prstGeom prst="rect">
            <a:avLst/>
          </a:prstGeom>
        </p:spPr>
        <p:txBody>
          <a:bodyPr vert="horz" lIns="91440" tIns="45720" rIns="91440" bIns="45720" rtlCol="0" anchor="b">
            <a:normAutofit/>
          </a:bodyPr>
          <a:lstStyle>
            <a:lvl1pPr algn="l" defTabSz="457200" rtl="0" eaLnBrk="1" latinLnBrk="0" hangingPunct="1">
              <a:spcBef>
                <a:spcPct val="0"/>
              </a:spcBef>
              <a:buNone/>
              <a:defRPr sz="4000" b="0" kern="1200" cap="none">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ea typeface="+mj-lt"/>
                <a:cs typeface="+mj-lt"/>
              </a:rPr>
              <a:t>Model Selection</a:t>
            </a:r>
            <a:endParaRPr lang="en-US"/>
          </a:p>
        </p:txBody>
      </p:sp>
      <p:sp>
        <p:nvSpPr>
          <p:cNvPr id="2" name="TextBox 1">
            <a:extLst>
              <a:ext uri="{FF2B5EF4-FFF2-40B4-BE49-F238E27FC236}">
                <a16:creationId xmlns:a16="http://schemas.microsoft.com/office/drawing/2014/main" id="{1567740E-05EE-4940-C0FD-AEBB6574739C}"/>
              </a:ext>
            </a:extLst>
          </p:cNvPr>
          <p:cNvSpPr txBox="1"/>
          <p:nvPr/>
        </p:nvSpPr>
        <p:spPr>
          <a:xfrm>
            <a:off x="1504682" y="1214907"/>
            <a:ext cx="72400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Grid Search for Hyperparameter Tuning and Model Evaluation</a:t>
            </a:r>
            <a:endParaRPr lang="en-US"/>
          </a:p>
        </p:txBody>
      </p:sp>
      <p:pic>
        <p:nvPicPr>
          <p:cNvPr id="3" name="Picture 2" descr="A screen shot of a computer code&#10;&#10;Description automatically generated">
            <a:extLst>
              <a:ext uri="{FF2B5EF4-FFF2-40B4-BE49-F238E27FC236}">
                <a16:creationId xmlns:a16="http://schemas.microsoft.com/office/drawing/2014/main" id="{CA9671E6-BC17-3D20-43EE-8C968D4626D7}"/>
              </a:ext>
            </a:extLst>
          </p:cNvPr>
          <p:cNvPicPr>
            <a:picLocks noChangeAspect="1"/>
          </p:cNvPicPr>
          <p:nvPr/>
        </p:nvPicPr>
        <p:blipFill>
          <a:blip r:embed="rId2"/>
          <a:stretch>
            <a:fillRect/>
          </a:stretch>
        </p:blipFill>
        <p:spPr>
          <a:xfrm>
            <a:off x="1585644" y="1709268"/>
            <a:ext cx="5951246" cy="1389576"/>
          </a:xfrm>
          <a:prstGeom prst="rect">
            <a:avLst/>
          </a:prstGeom>
        </p:spPr>
      </p:pic>
      <p:sp>
        <p:nvSpPr>
          <p:cNvPr id="4" name="TextBox 3">
            <a:extLst>
              <a:ext uri="{FF2B5EF4-FFF2-40B4-BE49-F238E27FC236}">
                <a16:creationId xmlns:a16="http://schemas.microsoft.com/office/drawing/2014/main" id="{E503DBE4-F4BE-E3CE-63BA-CA63EE536690}"/>
              </a:ext>
            </a:extLst>
          </p:cNvPr>
          <p:cNvSpPr txBox="1"/>
          <p:nvPr/>
        </p:nvSpPr>
        <p:spPr>
          <a:xfrm>
            <a:off x="1676400" y="3221865"/>
            <a:ext cx="7465453"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
              <a:buChar char="•"/>
            </a:pPr>
            <a:r>
              <a:rPr lang="en-US" dirty="0"/>
              <a:t>GridSearchCV: Searches over the specified parameter grid for the best combination of parameters.</a:t>
            </a:r>
          </a:p>
          <a:p>
            <a:pPr>
              <a:buFont typeface=""/>
              <a:buChar char="•"/>
            </a:pPr>
            <a:r>
              <a:rPr lang="en-US" dirty="0"/>
              <a:t>n_jobs=-1: Utilizes all available CPU cores for the search.</a:t>
            </a:r>
          </a:p>
          <a:p>
            <a:pPr>
              <a:buFont typeface=""/>
              <a:buChar char="•"/>
            </a:pPr>
            <a:r>
              <a:rPr lang="en-US" dirty="0"/>
              <a:t>fit: Trains the model using the training data.</a:t>
            </a:r>
          </a:p>
          <a:p>
            <a:pPr>
              <a:buFont typeface=""/>
              <a:buChar char="•"/>
            </a:pPr>
            <a:r>
              <a:rPr lang="en-US" dirty="0"/>
              <a:t>predict: Makes predictions on the test data.</a:t>
            </a:r>
          </a:p>
          <a:p>
            <a:pPr>
              <a:buFont typeface=""/>
              <a:buChar char="•"/>
            </a:pPr>
            <a:r>
              <a:rPr lang="en-US" dirty="0"/>
              <a:t>accuracy_score: Calculates the accuracy of the model on the test data.</a:t>
            </a:r>
          </a:p>
          <a:p>
            <a:pPr>
              <a:buFont typeface=""/>
              <a:buChar char="•"/>
            </a:pPr>
            <a:r>
              <a:rPr lang="en-US" dirty="0"/>
              <a:t>print: Displays the model name, accuracy score, and best hyperparameters found.</a:t>
            </a:r>
          </a:p>
        </p:txBody>
      </p:sp>
      <p:pic>
        <p:nvPicPr>
          <p:cNvPr id="6" name="Picture 5" descr="A screen shot of a computer code&#10;&#10;Description automatically generated">
            <a:extLst>
              <a:ext uri="{FF2B5EF4-FFF2-40B4-BE49-F238E27FC236}">
                <a16:creationId xmlns:a16="http://schemas.microsoft.com/office/drawing/2014/main" id="{D7A65E2F-B3CB-C99F-4636-746053932AFA}"/>
              </a:ext>
            </a:extLst>
          </p:cNvPr>
          <p:cNvPicPr>
            <a:picLocks noChangeAspect="1"/>
          </p:cNvPicPr>
          <p:nvPr/>
        </p:nvPicPr>
        <p:blipFill>
          <a:blip r:embed="rId3"/>
          <a:stretch>
            <a:fillRect/>
          </a:stretch>
        </p:blipFill>
        <p:spPr>
          <a:xfrm>
            <a:off x="8376835" y="5011089"/>
            <a:ext cx="3627148" cy="978527"/>
          </a:xfrm>
          <a:prstGeom prst="rect">
            <a:avLst/>
          </a:prstGeom>
        </p:spPr>
      </p:pic>
    </p:spTree>
    <p:extLst>
      <p:ext uri="{BB962C8B-B14F-4D97-AF65-F5344CB8AC3E}">
        <p14:creationId xmlns:p14="http://schemas.microsoft.com/office/powerpoint/2010/main" val="12555454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944323D-BBFC-CBDA-7026-56BEC7EA266E}"/>
              </a:ext>
            </a:extLst>
          </p:cNvPr>
          <p:cNvSpPr txBox="1">
            <a:spLocks/>
          </p:cNvSpPr>
          <p:nvPr/>
        </p:nvSpPr>
        <p:spPr>
          <a:xfrm>
            <a:off x="1505240" y="255708"/>
            <a:ext cx="8078273" cy="878519"/>
          </a:xfrm>
          <a:prstGeom prst="rect">
            <a:avLst/>
          </a:prstGeom>
        </p:spPr>
        <p:txBody>
          <a:bodyPr vert="horz" lIns="91440" tIns="45720" rIns="91440" bIns="45720" rtlCol="0" anchor="b">
            <a:normAutofit/>
          </a:bodyPr>
          <a:lstStyle>
            <a:lvl1pPr algn="l" defTabSz="457200" rtl="0" eaLnBrk="1" latinLnBrk="0" hangingPunct="1">
              <a:spcBef>
                <a:spcPct val="0"/>
              </a:spcBef>
              <a:buNone/>
              <a:defRPr sz="4000" b="0" kern="1200" cap="none">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ea typeface="+mj-lt"/>
                <a:cs typeface="+mj-lt"/>
              </a:rPr>
              <a:t>Model Selection</a:t>
            </a:r>
            <a:endParaRPr lang="en-US"/>
          </a:p>
        </p:txBody>
      </p:sp>
      <p:pic>
        <p:nvPicPr>
          <p:cNvPr id="7" name="Picture 6" descr="A screen shot of a computer&#10;&#10;Description automatically generated">
            <a:extLst>
              <a:ext uri="{FF2B5EF4-FFF2-40B4-BE49-F238E27FC236}">
                <a16:creationId xmlns:a16="http://schemas.microsoft.com/office/drawing/2014/main" id="{AD6E8173-2E2A-F8F6-A8CE-90CC05DDFEE5}"/>
              </a:ext>
            </a:extLst>
          </p:cNvPr>
          <p:cNvPicPr>
            <a:picLocks noChangeAspect="1"/>
          </p:cNvPicPr>
          <p:nvPr/>
        </p:nvPicPr>
        <p:blipFill>
          <a:blip r:embed="rId2"/>
          <a:stretch>
            <a:fillRect/>
          </a:stretch>
        </p:blipFill>
        <p:spPr>
          <a:xfrm>
            <a:off x="1644806" y="1986566"/>
            <a:ext cx="9610725" cy="2133600"/>
          </a:xfrm>
          <a:prstGeom prst="rect">
            <a:avLst/>
          </a:prstGeom>
        </p:spPr>
      </p:pic>
      <p:sp>
        <p:nvSpPr>
          <p:cNvPr id="8" name="TextBox 7">
            <a:extLst>
              <a:ext uri="{FF2B5EF4-FFF2-40B4-BE49-F238E27FC236}">
                <a16:creationId xmlns:a16="http://schemas.microsoft.com/office/drawing/2014/main" id="{C2A98F19-338E-4AD6-2B56-F042A4FAB6A8}"/>
              </a:ext>
            </a:extLst>
          </p:cNvPr>
          <p:cNvSpPr txBox="1"/>
          <p:nvPr/>
        </p:nvSpPr>
        <p:spPr>
          <a:xfrm>
            <a:off x="1787278" y="4552380"/>
            <a:ext cx="721860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Random Forest  </a:t>
            </a:r>
            <a:r>
              <a:rPr lang="en-US" dirty="0"/>
              <a:t>is giving us the best accuracy score with  88%</a:t>
            </a:r>
            <a:endParaRPr lang="en-US" b="1" dirty="0"/>
          </a:p>
          <a:p>
            <a:endParaRPr lang="en-US" dirty="0"/>
          </a:p>
        </p:txBody>
      </p:sp>
      <p:sp>
        <p:nvSpPr>
          <p:cNvPr id="11" name="TextBox 10">
            <a:extLst>
              <a:ext uri="{FF2B5EF4-FFF2-40B4-BE49-F238E27FC236}">
                <a16:creationId xmlns:a16="http://schemas.microsoft.com/office/drawing/2014/main" id="{A3CBC175-47CF-8D21-6F6E-5443CB4F1A5D}"/>
              </a:ext>
            </a:extLst>
          </p:cNvPr>
          <p:cNvSpPr txBox="1"/>
          <p:nvPr/>
        </p:nvSpPr>
        <p:spPr>
          <a:xfrm>
            <a:off x="1787278" y="1364858"/>
            <a:ext cx="721860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After running </a:t>
            </a:r>
            <a:r>
              <a:rPr lang="en-US" err="1"/>
              <a:t>find_best_model</a:t>
            </a:r>
            <a:r>
              <a:rPr lang="en-US" dirty="0"/>
              <a:t> function </a:t>
            </a:r>
            <a:r>
              <a:rPr lang="en-US"/>
              <a:t>including</a:t>
            </a:r>
            <a:r>
              <a:rPr lang="en-US" dirty="0">
                <a:solidFill>
                  <a:srgbClr val="FFFFFF"/>
                </a:solidFill>
                <a:latin typeface="Century Gothic"/>
              </a:rPr>
              <a:t> </a:t>
            </a:r>
            <a:r>
              <a:rPr lang="en-US" b="1" err="1"/>
              <a:t>Grid</a:t>
            </a:r>
            <a:r>
              <a:rPr lang="en-US" b="1" dirty="0"/>
              <a:t> Search</a:t>
            </a:r>
          </a:p>
          <a:p>
            <a:endParaRPr lang="en-US" dirty="0"/>
          </a:p>
        </p:txBody>
      </p:sp>
    </p:spTree>
    <p:extLst>
      <p:ext uri="{BB962C8B-B14F-4D97-AF65-F5344CB8AC3E}">
        <p14:creationId xmlns:p14="http://schemas.microsoft.com/office/powerpoint/2010/main" val="42118744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1C9807E-CF04-7B02-4C35-CB905DA7D43A}"/>
              </a:ext>
            </a:extLst>
          </p:cNvPr>
          <p:cNvSpPr txBox="1">
            <a:spLocks/>
          </p:cNvSpPr>
          <p:nvPr/>
        </p:nvSpPr>
        <p:spPr>
          <a:xfrm>
            <a:off x="1338201" y="382570"/>
            <a:ext cx="8078273" cy="878519"/>
          </a:xfrm>
          <a:prstGeom prst="rect">
            <a:avLst/>
          </a:prstGeom>
        </p:spPr>
        <p:txBody>
          <a:bodyPr vert="horz" lIns="91440" tIns="45720" rIns="91440" bIns="45720" rtlCol="0" anchor="b">
            <a:normAutofit fontScale="85000" lnSpcReduction="20000"/>
          </a:bodyPr>
          <a:lstStyle>
            <a:lvl1pPr algn="l" defTabSz="457200" rtl="0" eaLnBrk="1" latinLnBrk="0" hangingPunct="1">
              <a:spcBef>
                <a:spcPct val="0"/>
              </a:spcBef>
              <a:buNone/>
              <a:defRPr sz="4000" b="0" kern="1200" cap="none">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ea typeface="+mj-lt"/>
                <a:cs typeface="+mj-lt"/>
              </a:rPr>
              <a:t>Model Selection</a:t>
            </a:r>
          </a:p>
          <a:p>
            <a:r>
              <a:rPr lang="en-US" sz="2800" dirty="0">
                <a:ea typeface="+mj-lt"/>
                <a:cs typeface="+mj-lt"/>
              </a:rPr>
              <a:t>Saving Model</a:t>
            </a:r>
            <a:endParaRPr lang="en-US" sz="2800" dirty="0"/>
          </a:p>
        </p:txBody>
      </p:sp>
      <p:pic>
        <p:nvPicPr>
          <p:cNvPr id="9" name="Picture 8" descr="A screen shot of a computer program&#10;&#10;Description automatically generated">
            <a:extLst>
              <a:ext uri="{FF2B5EF4-FFF2-40B4-BE49-F238E27FC236}">
                <a16:creationId xmlns:a16="http://schemas.microsoft.com/office/drawing/2014/main" id="{F4055D72-F160-5C69-7AA3-D11913E79215}"/>
              </a:ext>
            </a:extLst>
          </p:cNvPr>
          <p:cNvPicPr>
            <a:picLocks noChangeAspect="1"/>
          </p:cNvPicPr>
          <p:nvPr/>
        </p:nvPicPr>
        <p:blipFill>
          <a:blip r:embed="rId2"/>
          <a:stretch>
            <a:fillRect/>
          </a:stretch>
        </p:blipFill>
        <p:spPr>
          <a:xfrm>
            <a:off x="1678546" y="1716244"/>
            <a:ext cx="3962400" cy="4133850"/>
          </a:xfrm>
          <a:prstGeom prst="rect">
            <a:avLst/>
          </a:prstGeom>
        </p:spPr>
      </p:pic>
      <p:sp>
        <p:nvSpPr>
          <p:cNvPr id="10" name="TextBox 9">
            <a:extLst>
              <a:ext uri="{FF2B5EF4-FFF2-40B4-BE49-F238E27FC236}">
                <a16:creationId xmlns:a16="http://schemas.microsoft.com/office/drawing/2014/main" id="{070F55CA-6FEF-3C5D-665B-21DC3F482177}"/>
              </a:ext>
            </a:extLst>
          </p:cNvPr>
          <p:cNvSpPr txBox="1"/>
          <p:nvPr/>
        </p:nvSpPr>
        <p:spPr>
          <a:xfrm>
            <a:off x="5827690" y="1813775"/>
            <a:ext cx="2743200"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dirty="0">
                <a:ea typeface="+mn-lt"/>
                <a:cs typeface="+mn-lt"/>
              </a:rPr>
              <a:t>Serialization with Pickle</a:t>
            </a:r>
            <a:r>
              <a:rPr lang="en-US" dirty="0">
                <a:ea typeface="+mn-lt"/>
                <a:cs typeface="+mn-lt"/>
              </a:rPr>
              <a:t>: Convert Python objects (model and vectorizer) into byte streams to save to disk.</a:t>
            </a:r>
            <a:endParaRPr lang="en-US" dirty="0"/>
          </a:p>
          <a:p>
            <a:pPr marL="285750" indent="-285750">
              <a:buFont typeface="Arial"/>
              <a:buChar char="•"/>
            </a:pPr>
            <a:r>
              <a:rPr lang="en-US" b="1" dirty="0">
                <a:ea typeface="+mn-lt"/>
                <a:cs typeface="+mn-lt"/>
              </a:rPr>
              <a:t>JSON for Data</a:t>
            </a:r>
            <a:r>
              <a:rPr lang="en-US" dirty="0">
                <a:ea typeface="+mn-lt"/>
                <a:cs typeface="+mn-lt"/>
              </a:rPr>
              <a:t>: Store structured data (intents) in a readable and easily accessible format.</a:t>
            </a:r>
            <a:endParaRPr lang="en-US" dirty="0"/>
          </a:p>
          <a:p>
            <a:endParaRPr lang="en-US" dirty="0"/>
          </a:p>
        </p:txBody>
      </p:sp>
    </p:spTree>
    <p:extLst>
      <p:ext uri="{BB962C8B-B14F-4D97-AF65-F5344CB8AC3E}">
        <p14:creationId xmlns:p14="http://schemas.microsoft.com/office/powerpoint/2010/main" val="30032184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804EE5D-966E-C809-FA51-C16E2BABCD15}"/>
              </a:ext>
            </a:extLst>
          </p:cNvPr>
          <p:cNvSpPr txBox="1">
            <a:spLocks/>
          </p:cNvSpPr>
          <p:nvPr/>
        </p:nvSpPr>
        <p:spPr>
          <a:xfrm>
            <a:off x="1338201" y="382570"/>
            <a:ext cx="8078273" cy="878519"/>
          </a:xfrm>
          <a:prstGeom prst="rect">
            <a:avLst/>
          </a:prstGeom>
        </p:spPr>
        <p:txBody>
          <a:bodyPr vert="horz" lIns="91440" tIns="45720" rIns="91440" bIns="45720" rtlCol="0" anchor="b">
            <a:normAutofit/>
          </a:bodyPr>
          <a:lstStyle>
            <a:lvl1pPr algn="l" defTabSz="457200" rtl="0" eaLnBrk="1" latinLnBrk="0" hangingPunct="1">
              <a:spcBef>
                <a:spcPct val="0"/>
              </a:spcBef>
              <a:buNone/>
              <a:defRPr sz="4000" b="0" kern="1200" cap="none">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ea typeface="+mj-lt"/>
                <a:cs typeface="+mj-lt"/>
              </a:rPr>
              <a:t>Model Deployment (Flask)</a:t>
            </a:r>
            <a:endParaRPr lang="en-US" dirty="0"/>
          </a:p>
        </p:txBody>
      </p:sp>
      <p:sp>
        <p:nvSpPr>
          <p:cNvPr id="7" name="TextBox 6">
            <a:extLst>
              <a:ext uri="{FF2B5EF4-FFF2-40B4-BE49-F238E27FC236}">
                <a16:creationId xmlns:a16="http://schemas.microsoft.com/office/drawing/2014/main" id="{65F67250-8462-3A02-2025-04188AF424C6}"/>
              </a:ext>
            </a:extLst>
          </p:cNvPr>
          <p:cNvSpPr txBox="1"/>
          <p:nvPr/>
        </p:nvSpPr>
        <p:spPr>
          <a:xfrm>
            <a:off x="1354428" y="1386625"/>
            <a:ext cx="9483143"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
              <a:buChar char="•"/>
            </a:pPr>
            <a:r>
              <a:rPr lang="en-US" b="1" dirty="0"/>
              <a:t> Purpose</a:t>
            </a:r>
            <a:r>
              <a:rPr lang="en-US" dirty="0"/>
              <a:t>: Serve a web interface and API for a machine learning-based chatbot.</a:t>
            </a:r>
          </a:p>
          <a:p>
            <a:pPr marL="228600" indent="-228600">
              <a:buFont typeface=""/>
              <a:buChar char="•"/>
            </a:pPr>
            <a:endParaRPr lang="en-US" b="1" dirty="0"/>
          </a:p>
          <a:p>
            <a:pPr marL="228600" indent="-228600">
              <a:buFont typeface=""/>
              <a:buChar char="•"/>
            </a:pPr>
            <a:r>
              <a:rPr lang="en-US" b="1" dirty="0"/>
              <a:t>Technologies Used</a:t>
            </a:r>
            <a:r>
              <a:rPr lang="en-US" dirty="0"/>
              <a:t>:</a:t>
            </a:r>
            <a:endParaRPr lang="en-US"/>
          </a:p>
          <a:p>
            <a:endParaRPr lang="en-US" dirty="0"/>
          </a:p>
          <a:p>
            <a:endParaRPr lang="en-US" dirty="0"/>
          </a:p>
          <a:p>
            <a:pPr marL="228600" lvl="1" indent="-228600">
              <a:buFont typeface=""/>
              <a:buChar char="•"/>
            </a:pPr>
            <a:r>
              <a:rPr lang="en-US" b="1" dirty="0"/>
              <a:t>Flask</a:t>
            </a:r>
            <a:r>
              <a:rPr lang="en-US" dirty="0"/>
              <a:t>: Web framework.</a:t>
            </a:r>
          </a:p>
          <a:p>
            <a:pPr marL="228600" lvl="1" indent="-228600">
              <a:buFont typeface=""/>
              <a:buChar char="•"/>
            </a:pPr>
            <a:endParaRPr lang="en-US" dirty="0"/>
          </a:p>
          <a:p>
            <a:pPr marL="228600" lvl="1" indent="-228600">
              <a:buFont typeface=""/>
              <a:buChar char="•"/>
            </a:pPr>
            <a:endParaRPr lang="en-US" dirty="0"/>
          </a:p>
          <a:p>
            <a:pPr marL="228600" lvl="1" indent="-228600">
              <a:buFont typeface=""/>
              <a:buChar char="•"/>
            </a:pPr>
            <a:r>
              <a:rPr lang="en-US" b="1" dirty="0"/>
              <a:t>pickle</a:t>
            </a:r>
            <a:r>
              <a:rPr lang="en-US" dirty="0"/>
              <a:t>: Load trained model and vectorizer.</a:t>
            </a:r>
          </a:p>
          <a:p>
            <a:pPr marL="228600" lvl="1" indent="-228600">
              <a:buFont typeface=""/>
              <a:buChar char="•"/>
            </a:pPr>
            <a:endParaRPr lang="en-US" dirty="0"/>
          </a:p>
          <a:p>
            <a:pPr marL="228600" lvl="1" indent="-228600">
              <a:buFont typeface=""/>
              <a:buChar char="•"/>
            </a:pPr>
            <a:endParaRPr lang="en-US" dirty="0"/>
          </a:p>
          <a:p>
            <a:pPr marL="228600" lvl="1" indent="-228600">
              <a:buFont typeface=""/>
              <a:buChar char="•"/>
            </a:pPr>
            <a:r>
              <a:rPr lang="en-US" b="1" dirty="0" err="1"/>
              <a:t>json</a:t>
            </a:r>
            <a:r>
              <a:rPr lang="en-US" dirty="0"/>
              <a:t>: Load intents data.</a:t>
            </a:r>
          </a:p>
          <a:p>
            <a:pPr marL="228600" lvl="1" indent="-228600">
              <a:buFont typeface=""/>
              <a:buChar char="•"/>
            </a:pPr>
            <a:endParaRPr lang="en-US" dirty="0"/>
          </a:p>
          <a:p>
            <a:pPr marL="228600" lvl="1" indent="-228600">
              <a:buFont typeface=""/>
              <a:buChar char="•"/>
            </a:pPr>
            <a:endParaRPr lang="en-US" dirty="0"/>
          </a:p>
          <a:p>
            <a:pPr marL="228600" lvl="1" indent="-228600">
              <a:buFont typeface=""/>
              <a:buChar char="•"/>
            </a:pPr>
            <a:endParaRPr lang="en-US" dirty="0"/>
          </a:p>
          <a:p>
            <a:pPr marL="228600" lvl="1" indent="-228600">
              <a:buFont typeface=""/>
              <a:buChar char="•"/>
            </a:pPr>
            <a:r>
              <a:rPr lang="en-US" b="1" dirty="0"/>
              <a:t>random</a:t>
            </a:r>
            <a:r>
              <a:rPr lang="en-US" dirty="0"/>
              <a:t>: Select random responses.</a:t>
            </a:r>
          </a:p>
        </p:txBody>
      </p:sp>
      <p:pic>
        <p:nvPicPr>
          <p:cNvPr id="2" name="Picture 1" descr="A computer screen shot of text&#10;&#10;Description automatically generated">
            <a:extLst>
              <a:ext uri="{FF2B5EF4-FFF2-40B4-BE49-F238E27FC236}">
                <a16:creationId xmlns:a16="http://schemas.microsoft.com/office/drawing/2014/main" id="{F82C4C26-0A9B-EE4A-E767-38068A864F1F}"/>
              </a:ext>
            </a:extLst>
          </p:cNvPr>
          <p:cNvPicPr>
            <a:picLocks noChangeAspect="1"/>
          </p:cNvPicPr>
          <p:nvPr/>
        </p:nvPicPr>
        <p:blipFill>
          <a:blip r:embed="rId2"/>
          <a:stretch>
            <a:fillRect/>
          </a:stretch>
        </p:blipFill>
        <p:spPr>
          <a:xfrm>
            <a:off x="7150589" y="1931376"/>
            <a:ext cx="4533900" cy="4343400"/>
          </a:xfrm>
          <a:prstGeom prst="rect">
            <a:avLst/>
          </a:prstGeom>
        </p:spPr>
      </p:pic>
    </p:spTree>
    <p:extLst>
      <p:ext uri="{BB962C8B-B14F-4D97-AF65-F5344CB8AC3E}">
        <p14:creationId xmlns:p14="http://schemas.microsoft.com/office/powerpoint/2010/main" val="7461391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2842B66-8BA6-0C3E-C6D7-A4A4B107672D}"/>
              </a:ext>
            </a:extLst>
          </p:cNvPr>
          <p:cNvSpPr txBox="1">
            <a:spLocks/>
          </p:cNvSpPr>
          <p:nvPr/>
        </p:nvSpPr>
        <p:spPr>
          <a:xfrm>
            <a:off x="1338201" y="382570"/>
            <a:ext cx="8078273" cy="878519"/>
          </a:xfrm>
          <a:prstGeom prst="rect">
            <a:avLst/>
          </a:prstGeom>
        </p:spPr>
        <p:txBody>
          <a:bodyPr vert="horz" lIns="91440" tIns="45720" rIns="91440" bIns="45720" rtlCol="0" anchor="b">
            <a:normAutofit/>
          </a:bodyPr>
          <a:lstStyle>
            <a:lvl1pPr algn="l" defTabSz="457200" rtl="0" eaLnBrk="1" latinLnBrk="0" hangingPunct="1">
              <a:spcBef>
                <a:spcPct val="0"/>
              </a:spcBef>
              <a:buNone/>
              <a:defRPr sz="4000" b="0" kern="1200" cap="none">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ea typeface="+mj-lt"/>
                <a:cs typeface="+mj-lt"/>
              </a:rPr>
              <a:t>Model Deployment (Flask)</a:t>
            </a:r>
            <a:endParaRPr lang="en-US" dirty="0"/>
          </a:p>
        </p:txBody>
      </p:sp>
      <p:sp>
        <p:nvSpPr>
          <p:cNvPr id="6" name="TextBox 5">
            <a:extLst>
              <a:ext uri="{FF2B5EF4-FFF2-40B4-BE49-F238E27FC236}">
                <a16:creationId xmlns:a16="http://schemas.microsoft.com/office/drawing/2014/main" id="{81628810-9299-78C1-975E-EF556F264969}"/>
              </a:ext>
            </a:extLst>
          </p:cNvPr>
          <p:cNvSpPr txBox="1"/>
          <p:nvPr/>
        </p:nvSpPr>
        <p:spPr>
          <a:xfrm>
            <a:off x="1520092" y="1490785"/>
            <a:ext cx="398389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Generating Responses </a:t>
            </a:r>
          </a:p>
        </p:txBody>
      </p:sp>
      <p:pic>
        <p:nvPicPr>
          <p:cNvPr id="7" name="Picture 6" descr="A screen shot of a computer code&#10;&#10;Description automatically generated">
            <a:extLst>
              <a:ext uri="{FF2B5EF4-FFF2-40B4-BE49-F238E27FC236}">
                <a16:creationId xmlns:a16="http://schemas.microsoft.com/office/drawing/2014/main" id="{4FB4FF76-6B47-1C75-63CF-201610B89424}"/>
              </a:ext>
            </a:extLst>
          </p:cNvPr>
          <p:cNvPicPr>
            <a:picLocks noChangeAspect="1"/>
          </p:cNvPicPr>
          <p:nvPr/>
        </p:nvPicPr>
        <p:blipFill>
          <a:blip r:embed="rId2"/>
          <a:stretch>
            <a:fillRect/>
          </a:stretch>
        </p:blipFill>
        <p:spPr>
          <a:xfrm>
            <a:off x="1605940" y="2131036"/>
            <a:ext cx="4486275" cy="2009775"/>
          </a:xfrm>
          <a:prstGeom prst="rect">
            <a:avLst/>
          </a:prstGeom>
        </p:spPr>
      </p:pic>
      <p:sp>
        <p:nvSpPr>
          <p:cNvPr id="8" name="TextBox 7">
            <a:extLst>
              <a:ext uri="{FF2B5EF4-FFF2-40B4-BE49-F238E27FC236}">
                <a16:creationId xmlns:a16="http://schemas.microsoft.com/office/drawing/2014/main" id="{6EA51AE6-EA4A-8EC0-66E3-6630576D2FF5}"/>
              </a:ext>
            </a:extLst>
          </p:cNvPr>
          <p:cNvSpPr txBox="1"/>
          <p:nvPr/>
        </p:nvSpPr>
        <p:spPr>
          <a:xfrm>
            <a:off x="1612336" y="4233379"/>
            <a:ext cx="621127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After predicting the most accurate intent labeled by tag, then select one random response from this intent</a:t>
            </a:r>
          </a:p>
        </p:txBody>
      </p:sp>
    </p:spTree>
    <p:extLst>
      <p:ext uri="{BB962C8B-B14F-4D97-AF65-F5344CB8AC3E}">
        <p14:creationId xmlns:p14="http://schemas.microsoft.com/office/powerpoint/2010/main" val="27949798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524BC1-8CD3-FA04-B45E-ACEC38495BFC}"/>
              </a:ext>
            </a:extLst>
          </p:cNvPr>
          <p:cNvSpPr txBox="1">
            <a:spLocks/>
          </p:cNvSpPr>
          <p:nvPr/>
        </p:nvSpPr>
        <p:spPr>
          <a:xfrm>
            <a:off x="1338201" y="382570"/>
            <a:ext cx="8078273" cy="878519"/>
          </a:xfrm>
          <a:prstGeom prst="rect">
            <a:avLst/>
          </a:prstGeom>
        </p:spPr>
        <p:txBody>
          <a:bodyPr vert="horz" lIns="91440" tIns="45720" rIns="91440" bIns="45720" rtlCol="0" anchor="b">
            <a:normAutofit/>
          </a:bodyPr>
          <a:lstStyle>
            <a:lvl1pPr algn="l" defTabSz="457200" rtl="0" eaLnBrk="1" latinLnBrk="0" hangingPunct="1">
              <a:spcBef>
                <a:spcPct val="0"/>
              </a:spcBef>
              <a:buNone/>
              <a:defRPr sz="4000" b="0" kern="1200" cap="none">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ea typeface="+mj-lt"/>
                <a:cs typeface="+mj-lt"/>
              </a:rPr>
              <a:t>Model Deployment (Flask)</a:t>
            </a:r>
            <a:endParaRPr lang="en-US" dirty="0"/>
          </a:p>
        </p:txBody>
      </p:sp>
      <p:pic>
        <p:nvPicPr>
          <p:cNvPr id="7" name="Picture 6" descr="A computer screen with text&#10;&#10;Description automatically generated">
            <a:extLst>
              <a:ext uri="{FF2B5EF4-FFF2-40B4-BE49-F238E27FC236}">
                <a16:creationId xmlns:a16="http://schemas.microsoft.com/office/drawing/2014/main" id="{BDFC2F1A-2E1F-695D-A032-22F28CC65A49}"/>
              </a:ext>
            </a:extLst>
          </p:cNvPr>
          <p:cNvPicPr>
            <a:picLocks noChangeAspect="1"/>
          </p:cNvPicPr>
          <p:nvPr/>
        </p:nvPicPr>
        <p:blipFill>
          <a:blip r:embed="rId2"/>
          <a:stretch>
            <a:fillRect/>
          </a:stretch>
        </p:blipFill>
        <p:spPr>
          <a:xfrm>
            <a:off x="5829649" y="1486343"/>
            <a:ext cx="4086225" cy="2343150"/>
          </a:xfrm>
          <a:prstGeom prst="rect">
            <a:avLst/>
          </a:prstGeom>
        </p:spPr>
      </p:pic>
      <p:sp>
        <p:nvSpPr>
          <p:cNvPr id="8" name="TextBox 7">
            <a:extLst>
              <a:ext uri="{FF2B5EF4-FFF2-40B4-BE49-F238E27FC236}">
                <a16:creationId xmlns:a16="http://schemas.microsoft.com/office/drawing/2014/main" id="{D32EADA2-8D20-4D9E-7588-1225FD150212}"/>
              </a:ext>
            </a:extLst>
          </p:cNvPr>
          <p:cNvSpPr txBox="1"/>
          <p:nvPr/>
        </p:nvSpPr>
        <p:spPr>
          <a:xfrm>
            <a:off x="1599126" y="1481070"/>
            <a:ext cx="2668074" cy="12325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API end point and getting Flask app ready to launch on local machine server</a:t>
            </a:r>
          </a:p>
        </p:txBody>
      </p:sp>
      <p:pic>
        <p:nvPicPr>
          <p:cNvPr id="9" name="Picture 8" descr="A screen shot of a computer&#10;&#10;Description automatically generated">
            <a:extLst>
              <a:ext uri="{FF2B5EF4-FFF2-40B4-BE49-F238E27FC236}">
                <a16:creationId xmlns:a16="http://schemas.microsoft.com/office/drawing/2014/main" id="{9164F6FF-149E-A66E-1134-4AC3578A37CC}"/>
              </a:ext>
            </a:extLst>
          </p:cNvPr>
          <p:cNvPicPr>
            <a:picLocks noChangeAspect="1"/>
          </p:cNvPicPr>
          <p:nvPr/>
        </p:nvPicPr>
        <p:blipFill>
          <a:blip r:embed="rId3"/>
          <a:stretch>
            <a:fillRect/>
          </a:stretch>
        </p:blipFill>
        <p:spPr>
          <a:xfrm>
            <a:off x="1595840" y="4059595"/>
            <a:ext cx="6467475" cy="1228725"/>
          </a:xfrm>
          <a:prstGeom prst="rect">
            <a:avLst/>
          </a:prstGeom>
        </p:spPr>
      </p:pic>
    </p:spTree>
    <p:extLst>
      <p:ext uri="{BB962C8B-B14F-4D97-AF65-F5344CB8AC3E}">
        <p14:creationId xmlns:p14="http://schemas.microsoft.com/office/powerpoint/2010/main" val="538198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F3D8109-3929-A944-3E09-B6D9B2F13398}"/>
              </a:ext>
            </a:extLst>
          </p:cNvPr>
          <p:cNvSpPr txBox="1"/>
          <p:nvPr/>
        </p:nvSpPr>
        <p:spPr>
          <a:xfrm>
            <a:off x="1090366" y="562304"/>
            <a:ext cx="11035053" cy="61965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ct val="0"/>
              </a:spcBef>
            </a:pPr>
            <a:br>
              <a:rPr lang="en-US" sz="2800" b="1"/>
            </a:br>
            <a:endParaRPr lang="en-US" sz="2800">
              <a:solidFill>
                <a:srgbClr val="808080"/>
              </a:solidFill>
            </a:endParaRPr>
          </a:p>
          <a:p>
            <a:pPr marL="285750" indent="-285750">
              <a:spcBef>
                <a:spcPct val="0"/>
              </a:spcBef>
              <a:buFont typeface="Arial,Sans-Serif"/>
              <a:buChar char="•"/>
            </a:pPr>
            <a:r>
              <a:rPr lang="en-US" sz="2500"/>
              <a:t>Welcome to the future of education with the Tailored  Education Chatbot.</a:t>
            </a:r>
            <a:endParaRPr lang="en-US" sz="2500">
              <a:solidFill>
                <a:srgbClr val="FFFFFF"/>
              </a:solidFill>
            </a:endParaRPr>
          </a:p>
          <a:p>
            <a:pPr>
              <a:spcBef>
                <a:spcPct val="0"/>
              </a:spcBef>
            </a:pPr>
            <a:endParaRPr lang="en-US" sz="2500"/>
          </a:p>
          <a:p>
            <a:pPr marL="285750" indent="-285750">
              <a:spcBef>
                <a:spcPts val="1000"/>
              </a:spcBef>
              <a:buFont typeface="Arial,Sans-Serif"/>
              <a:buChar char="•"/>
            </a:pPr>
            <a:r>
              <a:rPr lang="en-US" sz="2500"/>
              <a:t>Designed to revolutionize learning through personalized assistance.</a:t>
            </a:r>
            <a:endParaRPr lang="en-US" sz="2500">
              <a:solidFill>
                <a:srgbClr val="FFFFFF"/>
              </a:solidFill>
            </a:endParaRPr>
          </a:p>
          <a:p>
            <a:pPr marL="285750" indent="-285750">
              <a:spcBef>
                <a:spcPts val="1000"/>
              </a:spcBef>
              <a:buFont typeface="Arial,Sans-Serif"/>
              <a:buChar char="•"/>
            </a:pPr>
            <a:endParaRPr lang="en-US" sz="2500"/>
          </a:p>
          <a:p>
            <a:pPr marL="285750" indent="-285750">
              <a:spcBef>
                <a:spcPts val="1000"/>
              </a:spcBef>
              <a:buFont typeface="Arial,Sans-Serif"/>
              <a:buChar char="•"/>
            </a:pPr>
            <a:r>
              <a:rPr lang="en-US" sz="2500"/>
              <a:t>We all know chat GPT , the idea of It provides the solution , but it does not appear to you what this is and How to learn this and where you will learn this.</a:t>
            </a:r>
            <a:endParaRPr lang="en-US" sz="2500">
              <a:solidFill>
                <a:srgbClr val="FFFFFF"/>
              </a:solidFill>
            </a:endParaRPr>
          </a:p>
          <a:p>
            <a:pPr marL="285750" indent="-285750">
              <a:spcBef>
                <a:spcPts val="1000"/>
              </a:spcBef>
              <a:buFont typeface="Arial,Sans-Serif"/>
              <a:buChar char="•"/>
            </a:pPr>
            <a:endParaRPr lang="en-US" sz="2500"/>
          </a:p>
          <a:p>
            <a:pPr marL="342900" indent="-342900">
              <a:spcBef>
                <a:spcPts val="1000"/>
              </a:spcBef>
              <a:buFont typeface="Arial,Sans-Serif"/>
              <a:buChar char="•"/>
            </a:pPr>
            <a:r>
              <a:rPr lang="en-US" sz="2500"/>
              <a:t>The chatbot appear to you what this is and How to learn this and where you will learn this by many links.</a:t>
            </a:r>
            <a:br>
              <a:rPr lang="en-US" sz="2500"/>
            </a:br>
            <a:endParaRPr lang="en-US" sz="2400">
              <a:solidFill>
                <a:srgbClr val="000000"/>
              </a:solidFill>
            </a:endParaRPr>
          </a:p>
        </p:txBody>
      </p:sp>
      <p:sp>
        <p:nvSpPr>
          <p:cNvPr id="10" name="TextBox 9">
            <a:extLst>
              <a:ext uri="{FF2B5EF4-FFF2-40B4-BE49-F238E27FC236}">
                <a16:creationId xmlns:a16="http://schemas.microsoft.com/office/drawing/2014/main" id="{676DE890-F8F1-1362-5075-B754426C5D20}"/>
              </a:ext>
            </a:extLst>
          </p:cNvPr>
          <p:cNvSpPr txBox="1"/>
          <p:nvPr/>
        </p:nvSpPr>
        <p:spPr>
          <a:xfrm>
            <a:off x="1489287" y="418795"/>
            <a:ext cx="390144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t>Introduction:</a:t>
            </a:r>
            <a:endParaRPr lang="en-US" sz="4000"/>
          </a:p>
        </p:txBody>
      </p:sp>
    </p:spTree>
    <p:extLst>
      <p:ext uri="{BB962C8B-B14F-4D97-AF65-F5344CB8AC3E}">
        <p14:creationId xmlns:p14="http://schemas.microsoft.com/office/powerpoint/2010/main" val="40042779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2948D-696D-5015-9EB7-494D563209BB}"/>
              </a:ext>
            </a:extLst>
          </p:cNvPr>
          <p:cNvSpPr>
            <a:spLocks noGrp="1"/>
          </p:cNvSpPr>
          <p:nvPr>
            <p:ph type="title"/>
          </p:nvPr>
        </p:nvSpPr>
        <p:spPr>
          <a:xfrm>
            <a:off x="1743897" y="1486332"/>
            <a:ext cx="8915399" cy="1011600"/>
          </a:xfrm>
        </p:spPr>
        <p:txBody>
          <a:bodyPr/>
          <a:lstStyle/>
          <a:p>
            <a:r>
              <a:rPr lang="en-US"/>
              <a:t>Collecting Data:</a:t>
            </a:r>
          </a:p>
        </p:txBody>
      </p:sp>
      <p:sp>
        <p:nvSpPr>
          <p:cNvPr id="3" name="Text Placeholder 2">
            <a:extLst>
              <a:ext uri="{FF2B5EF4-FFF2-40B4-BE49-F238E27FC236}">
                <a16:creationId xmlns:a16="http://schemas.microsoft.com/office/drawing/2014/main" id="{BFBC6C1F-874A-79BC-FC76-4077CBA22F85}"/>
              </a:ext>
            </a:extLst>
          </p:cNvPr>
          <p:cNvSpPr>
            <a:spLocks noGrp="1"/>
          </p:cNvSpPr>
          <p:nvPr>
            <p:ph type="body" idx="1"/>
          </p:nvPr>
        </p:nvSpPr>
        <p:spPr>
          <a:xfrm>
            <a:off x="1908576" y="2879765"/>
            <a:ext cx="3407244" cy="3483654"/>
          </a:xfrm>
        </p:spPr>
        <p:txBody>
          <a:bodyPr>
            <a:normAutofit/>
          </a:bodyPr>
          <a:lstStyle/>
          <a:p>
            <a:pPr marL="342900" indent="-342900">
              <a:buFont typeface="Arial" charset="2"/>
              <a:buChar char="•"/>
            </a:pPr>
            <a:r>
              <a:rPr lang="en-US"/>
              <a:t>Frontend                 </a:t>
            </a:r>
          </a:p>
          <a:p>
            <a:pPr marL="342900" indent="-342900">
              <a:buFont typeface="Arial" charset="2"/>
              <a:buChar char="•"/>
            </a:pPr>
            <a:r>
              <a:rPr lang="en-US"/>
              <a:t> Android</a:t>
            </a:r>
          </a:p>
          <a:p>
            <a:pPr marL="342900" indent="-342900">
              <a:buFont typeface="Arial" charset="2"/>
              <a:buChar char="•"/>
            </a:pPr>
            <a:r>
              <a:rPr lang="en-US"/>
              <a:t>Backend                  </a:t>
            </a:r>
          </a:p>
          <a:p>
            <a:pPr marL="342900" indent="-342900">
              <a:buFont typeface="Arial" charset="2"/>
              <a:buChar char="•"/>
            </a:pPr>
            <a:r>
              <a:rPr lang="en-US"/>
              <a:t>Flutter</a:t>
            </a:r>
          </a:p>
          <a:p>
            <a:pPr marL="342900" indent="-342900">
              <a:buFont typeface="Arial" charset="2"/>
              <a:buChar char="•"/>
            </a:pPr>
            <a:r>
              <a:rPr lang="en-US"/>
              <a:t>Full Stack                  </a:t>
            </a:r>
          </a:p>
          <a:p>
            <a:pPr marL="342900" indent="-342900">
              <a:buFont typeface="Arial" charset="2"/>
              <a:buChar char="•"/>
            </a:pPr>
            <a:r>
              <a:rPr lang="en-US"/>
              <a:t>ASP.NET core</a:t>
            </a:r>
          </a:p>
          <a:p>
            <a:pPr marL="342900" indent="-342900">
              <a:buFont typeface="Arial" charset="2"/>
              <a:buChar char="•"/>
            </a:pPr>
            <a:r>
              <a:rPr lang="en-US"/>
              <a:t>AI and Data Scientist  </a:t>
            </a:r>
          </a:p>
          <a:p>
            <a:pPr marL="342900" indent="-342900">
              <a:buFont typeface="Arial" charset="2"/>
              <a:buChar char="•"/>
            </a:pPr>
            <a:r>
              <a:rPr lang="en-US"/>
              <a:t>UX Design</a:t>
            </a:r>
          </a:p>
          <a:p>
            <a:endParaRPr lang="en-US"/>
          </a:p>
        </p:txBody>
      </p:sp>
      <p:sp>
        <p:nvSpPr>
          <p:cNvPr id="6" name="TextBox 5">
            <a:extLst>
              <a:ext uri="{FF2B5EF4-FFF2-40B4-BE49-F238E27FC236}">
                <a16:creationId xmlns:a16="http://schemas.microsoft.com/office/drawing/2014/main" id="{EB4A0711-DDD2-B4E7-22EF-DB4A4C82C367}"/>
              </a:ext>
            </a:extLst>
          </p:cNvPr>
          <p:cNvSpPr txBox="1"/>
          <p:nvPr/>
        </p:nvSpPr>
        <p:spPr>
          <a:xfrm>
            <a:off x="1350379" y="704126"/>
            <a:ext cx="266603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How it works ?</a:t>
            </a:r>
          </a:p>
        </p:txBody>
      </p:sp>
      <p:sp>
        <p:nvSpPr>
          <p:cNvPr id="10" name="TextBox 9">
            <a:extLst>
              <a:ext uri="{FF2B5EF4-FFF2-40B4-BE49-F238E27FC236}">
                <a16:creationId xmlns:a16="http://schemas.microsoft.com/office/drawing/2014/main" id="{639D2766-9E79-7F75-8223-64CD0082D73E}"/>
              </a:ext>
            </a:extLst>
          </p:cNvPr>
          <p:cNvSpPr txBox="1"/>
          <p:nvPr/>
        </p:nvSpPr>
        <p:spPr>
          <a:xfrm>
            <a:off x="5531579" y="2578410"/>
            <a:ext cx="6355643" cy="3785652"/>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2400"/>
              <a:t>We collected a data set on all this tracks.</a:t>
            </a:r>
          </a:p>
          <a:p>
            <a:endParaRPr lang="en-US" sz="2400"/>
          </a:p>
          <a:p>
            <a:r>
              <a:rPr lang="en-US" sz="2400"/>
              <a:t>The data we collected on these tracks includes every information about it and </a:t>
            </a:r>
            <a:r>
              <a:rPr lang="en-US" sz="2400">
                <a:ea typeface="+mn-lt"/>
                <a:cs typeface="+mn-lt"/>
              </a:rPr>
              <a:t>links to show How to learn every topic of these track and what these track.</a:t>
            </a:r>
          </a:p>
          <a:p>
            <a:endParaRPr lang="en-US" sz="2400">
              <a:ea typeface="+mn-lt"/>
              <a:cs typeface="+mn-lt"/>
            </a:endParaRPr>
          </a:p>
          <a:p>
            <a:r>
              <a:rPr lang="en-US" sz="2400">
                <a:ea typeface="+mn-lt"/>
                <a:cs typeface="+mn-lt"/>
              </a:rPr>
              <a:t>Some data is also in the form of questions and answers.</a:t>
            </a:r>
          </a:p>
        </p:txBody>
      </p:sp>
    </p:spTree>
    <p:extLst>
      <p:ext uri="{BB962C8B-B14F-4D97-AF65-F5344CB8AC3E}">
        <p14:creationId xmlns:p14="http://schemas.microsoft.com/office/powerpoint/2010/main" val="3956794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A925DCE-7979-4C34-BF6F-FDA31E4528D6}"/>
              </a:ext>
            </a:extLst>
          </p:cNvPr>
          <p:cNvSpPr/>
          <p:nvPr/>
        </p:nvSpPr>
        <p:spPr>
          <a:xfrm>
            <a:off x="1655704" y="2276591"/>
            <a:ext cx="3076222" cy="207903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C969E50-2967-6505-673D-3832937D5DFF}"/>
              </a:ext>
            </a:extLst>
          </p:cNvPr>
          <p:cNvSpPr txBox="1"/>
          <p:nvPr/>
        </p:nvSpPr>
        <p:spPr>
          <a:xfrm>
            <a:off x="1524000" y="2709332"/>
            <a:ext cx="287866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lgn="ctr"/>
            <a:r>
              <a:rPr lang="en-US" sz="3600"/>
              <a:t>Collected Data</a:t>
            </a:r>
            <a:endParaRPr lang="en-US"/>
          </a:p>
        </p:txBody>
      </p:sp>
      <p:sp>
        <p:nvSpPr>
          <p:cNvPr id="7" name="Rectangle: Rounded Corners 6">
            <a:extLst>
              <a:ext uri="{FF2B5EF4-FFF2-40B4-BE49-F238E27FC236}">
                <a16:creationId xmlns:a16="http://schemas.microsoft.com/office/drawing/2014/main" id="{83E950DD-147F-6DC3-17AF-018A8315AA86}"/>
              </a:ext>
            </a:extLst>
          </p:cNvPr>
          <p:cNvSpPr/>
          <p:nvPr/>
        </p:nvSpPr>
        <p:spPr>
          <a:xfrm>
            <a:off x="7997824" y="594783"/>
            <a:ext cx="3019777" cy="211666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a:solidFill>
                  <a:srgbClr val="FFFFFF"/>
                </a:solidFill>
              </a:rPr>
              <a:t>Road Maps</a:t>
            </a:r>
            <a:endParaRPr lang="en-US" sz="3600"/>
          </a:p>
        </p:txBody>
      </p:sp>
      <p:sp>
        <p:nvSpPr>
          <p:cNvPr id="11" name="Rectangle: Rounded Corners 10">
            <a:extLst>
              <a:ext uri="{FF2B5EF4-FFF2-40B4-BE49-F238E27FC236}">
                <a16:creationId xmlns:a16="http://schemas.microsoft.com/office/drawing/2014/main" id="{E2F71D5E-B5CC-C628-7AF8-30D4FE968FA6}"/>
              </a:ext>
            </a:extLst>
          </p:cNvPr>
          <p:cNvSpPr/>
          <p:nvPr/>
        </p:nvSpPr>
        <p:spPr>
          <a:xfrm>
            <a:off x="8000294" y="4470635"/>
            <a:ext cx="3659480" cy="211666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a:t>Search About a Question</a:t>
            </a:r>
          </a:p>
        </p:txBody>
      </p:sp>
      <p:cxnSp>
        <p:nvCxnSpPr>
          <p:cNvPr id="12" name="Straight Arrow Connector 11">
            <a:extLst>
              <a:ext uri="{FF2B5EF4-FFF2-40B4-BE49-F238E27FC236}">
                <a16:creationId xmlns:a16="http://schemas.microsoft.com/office/drawing/2014/main" id="{8E37FDAC-2620-317F-534C-713E08DDFDE6}"/>
              </a:ext>
            </a:extLst>
          </p:cNvPr>
          <p:cNvCxnSpPr/>
          <p:nvPr/>
        </p:nvCxnSpPr>
        <p:spPr>
          <a:xfrm flipV="1">
            <a:off x="4613393" y="1365014"/>
            <a:ext cx="3360324" cy="985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A6442B7-D467-6278-6544-649F573A74C8}"/>
              </a:ext>
            </a:extLst>
          </p:cNvPr>
          <p:cNvCxnSpPr>
            <a:cxnSpLocks/>
          </p:cNvCxnSpPr>
          <p:nvPr/>
        </p:nvCxnSpPr>
        <p:spPr>
          <a:xfrm>
            <a:off x="4669837" y="4222985"/>
            <a:ext cx="3313287" cy="716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5235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3848C-100C-848B-5F2C-CEFDE72974DD}"/>
              </a:ext>
            </a:extLst>
          </p:cNvPr>
          <p:cNvSpPr>
            <a:spLocks noGrp="1"/>
          </p:cNvSpPr>
          <p:nvPr>
            <p:ph type="title"/>
          </p:nvPr>
        </p:nvSpPr>
        <p:spPr>
          <a:xfrm>
            <a:off x="1505240" y="255708"/>
            <a:ext cx="8325118" cy="1211223"/>
          </a:xfrm>
        </p:spPr>
        <p:txBody>
          <a:bodyPr/>
          <a:lstStyle/>
          <a:p>
            <a:r>
              <a:rPr lang="en-US"/>
              <a:t>Data Preparation</a:t>
            </a:r>
          </a:p>
        </p:txBody>
      </p:sp>
      <p:sp>
        <p:nvSpPr>
          <p:cNvPr id="9" name="Text Placeholder 8">
            <a:extLst>
              <a:ext uri="{FF2B5EF4-FFF2-40B4-BE49-F238E27FC236}">
                <a16:creationId xmlns:a16="http://schemas.microsoft.com/office/drawing/2014/main" id="{46662340-5EFC-B4BC-54E9-94142F248DF4}"/>
              </a:ext>
            </a:extLst>
          </p:cNvPr>
          <p:cNvSpPr>
            <a:spLocks noGrp="1"/>
          </p:cNvSpPr>
          <p:nvPr>
            <p:ph type="body" idx="1"/>
          </p:nvPr>
        </p:nvSpPr>
        <p:spPr>
          <a:xfrm>
            <a:off x="2041861" y="2199312"/>
            <a:ext cx="9280300" cy="2641977"/>
          </a:xfrm>
        </p:spPr>
        <p:txBody>
          <a:bodyPr>
            <a:normAutofit/>
          </a:bodyPr>
          <a:lstStyle/>
          <a:p>
            <a:r>
              <a:rPr lang="en-US" sz="2400"/>
              <a:t>Data Collection:</a:t>
            </a:r>
            <a:endParaRPr lang="en-US"/>
          </a:p>
          <a:p>
            <a:pPr marL="285750" indent="-285750">
              <a:buFont typeface="Arial"/>
              <a:buChar char="•"/>
            </a:pPr>
            <a:r>
              <a:rPr lang="en-US" sz="2400" b="1">
                <a:ea typeface="+mn-lt"/>
                <a:cs typeface="+mn-lt"/>
              </a:rPr>
              <a:t>Source</a:t>
            </a:r>
            <a:r>
              <a:rPr lang="en-US" sz="2400">
                <a:ea typeface="+mn-lt"/>
                <a:cs typeface="+mn-lt"/>
              </a:rPr>
              <a:t>: Data is collected from predefined intents and patterns specified in a JSON file.</a:t>
            </a:r>
            <a:endParaRPr lang="en-US"/>
          </a:p>
          <a:p>
            <a:pPr marL="285750" indent="-285750">
              <a:buFont typeface="Arial"/>
              <a:buChar char="•"/>
            </a:pPr>
            <a:r>
              <a:rPr lang="en-US" sz="2400" b="1">
                <a:ea typeface="+mn-lt"/>
                <a:cs typeface="+mn-lt"/>
              </a:rPr>
              <a:t>Structure</a:t>
            </a:r>
            <a:r>
              <a:rPr lang="en-US" sz="2400">
                <a:ea typeface="+mn-lt"/>
                <a:cs typeface="+mn-lt"/>
              </a:rPr>
              <a:t>: Each intent contains a tag, patterns (user inputs), and responses.</a:t>
            </a:r>
            <a:endParaRPr lang="en-US"/>
          </a:p>
          <a:p>
            <a:endParaRPr lang="en-US" sz="2400"/>
          </a:p>
          <a:p>
            <a:endParaRPr lang="en-US" sz="2400"/>
          </a:p>
          <a:p>
            <a:endParaRPr lang="en-US" sz="2400"/>
          </a:p>
          <a:p>
            <a:endParaRPr lang="en-US"/>
          </a:p>
        </p:txBody>
      </p:sp>
    </p:spTree>
    <p:extLst>
      <p:ext uri="{BB962C8B-B14F-4D97-AF65-F5344CB8AC3E}">
        <p14:creationId xmlns:p14="http://schemas.microsoft.com/office/powerpoint/2010/main" val="38631687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 shot of a computer program&#10;&#10;Description automatically generated">
            <a:extLst>
              <a:ext uri="{FF2B5EF4-FFF2-40B4-BE49-F238E27FC236}">
                <a16:creationId xmlns:a16="http://schemas.microsoft.com/office/drawing/2014/main" id="{A828D0E3-6CB8-0D83-AC9A-97E85B7BAA2E}"/>
              </a:ext>
            </a:extLst>
          </p:cNvPr>
          <p:cNvPicPr>
            <a:picLocks noChangeAspect="1"/>
          </p:cNvPicPr>
          <p:nvPr/>
        </p:nvPicPr>
        <p:blipFill>
          <a:blip r:embed="rId2"/>
          <a:stretch>
            <a:fillRect/>
          </a:stretch>
        </p:blipFill>
        <p:spPr>
          <a:xfrm>
            <a:off x="2591471" y="3229377"/>
            <a:ext cx="7352495" cy="2824766"/>
          </a:xfrm>
          <a:prstGeom prst="rect">
            <a:avLst/>
          </a:prstGeom>
        </p:spPr>
      </p:pic>
      <p:sp>
        <p:nvSpPr>
          <p:cNvPr id="7" name="Title 1">
            <a:extLst>
              <a:ext uri="{FF2B5EF4-FFF2-40B4-BE49-F238E27FC236}">
                <a16:creationId xmlns:a16="http://schemas.microsoft.com/office/drawing/2014/main" id="{DE5B9093-8FC5-0FF2-2EE9-0FFA459DDDB9}"/>
              </a:ext>
            </a:extLst>
          </p:cNvPr>
          <p:cNvSpPr>
            <a:spLocks noGrp="1"/>
          </p:cNvSpPr>
          <p:nvPr>
            <p:ph type="title"/>
          </p:nvPr>
        </p:nvSpPr>
        <p:spPr>
          <a:xfrm>
            <a:off x="1505240" y="255708"/>
            <a:ext cx="8325118" cy="1211223"/>
          </a:xfrm>
        </p:spPr>
        <p:txBody>
          <a:bodyPr/>
          <a:lstStyle/>
          <a:p>
            <a:r>
              <a:rPr lang="en-US"/>
              <a:t>Data Preparation</a:t>
            </a:r>
          </a:p>
        </p:txBody>
      </p:sp>
      <p:sp>
        <p:nvSpPr>
          <p:cNvPr id="9" name="Text Placeholder 8">
            <a:extLst>
              <a:ext uri="{FF2B5EF4-FFF2-40B4-BE49-F238E27FC236}">
                <a16:creationId xmlns:a16="http://schemas.microsoft.com/office/drawing/2014/main" id="{FE01A384-D697-9E1E-8325-D2D4261110C0}"/>
              </a:ext>
            </a:extLst>
          </p:cNvPr>
          <p:cNvSpPr>
            <a:spLocks noGrp="1"/>
          </p:cNvSpPr>
          <p:nvPr>
            <p:ph type="body" idx="1"/>
          </p:nvPr>
        </p:nvSpPr>
        <p:spPr>
          <a:xfrm>
            <a:off x="2041861" y="2210044"/>
            <a:ext cx="7219681" cy="1461415"/>
          </a:xfrm>
        </p:spPr>
        <p:txBody>
          <a:bodyPr>
            <a:normAutofit/>
          </a:bodyPr>
          <a:lstStyle/>
          <a:p>
            <a:r>
              <a:rPr lang="en-US" sz="2400"/>
              <a:t>Data Collection:</a:t>
            </a:r>
            <a:endParaRPr lang="en-US"/>
          </a:p>
          <a:p>
            <a:pPr marL="285750" indent="-285750">
              <a:buFont typeface="Arial"/>
              <a:buChar char="•"/>
            </a:pPr>
            <a:r>
              <a:rPr lang="en-US" sz="2400" b="1">
                <a:ea typeface="+mn-lt"/>
                <a:cs typeface="+mn-lt"/>
              </a:rPr>
              <a:t>Structure Demo:</a:t>
            </a:r>
            <a:endParaRPr lang="en-US" sz="2400"/>
          </a:p>
          <a:p>
            <a:endParaRPr lang="en-US" sz="2400"/>
          </a:p>
          <a:p>
            <a:endParaRPr lang="en-US" sz="2400"/>
          </a:p>
          <a:p>
            <a:endParaRPr lang="en-US" sz="2400"/>
          </a:p>
          <a:p>
            <a:endParaRPr lang="en-US"/>
          </a:p>
        </p:txBody>
      </p:sp>
    </p:spTree>
    <p:extLst>
      <p:ext uri="{BB962C8B-B14F-4D97-AF65-F5344CB8AC3E}">
        <p14:creationId xmlns:p14="http://schemas.microsoft.com/office/powerpoint/2010/main" val="12564454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63702-1839-A6BF-983E-627F731A1963}"/>
              </a:ext>
            </a:extLst>
          </p:cNvPr>
          <p:cNvSpPr>
            <a:spLocks noGrp="1"/>
          </p:cNvSpPr>
          <p:nvPr>
            <p:ph type="title"/>
          </p:nvPr>
        </p:nvSpPr>
        <p:spPr>
          <a:xfrm>
            <a:off x="1269235" y="1056038"/>
            <a:ext cx="8915399" cy="763245"/>
          </a:xfrm>
        </p:spPr>
        <p:txBody>
          <a:bodyPr/>
          <a:lstStyle/>
          <a:p>
            <a:r>
              <a:rPr lang="en-US"/>
              <a:t>User interface design :</a:t>
            </a:r>
          </a:p>
        </p:txBody>
      </p:sp>
      <p:sp>
        <p:nvSpPr>
          <p:cNvPr id="3" name="Text Placeholder 2">
            <a:extLst>
              <a:ext uri="{FF2B5EF4-FFF2-40B4-BE49-F238E27FC236}">
                <a16:creationId xmlns:a16="http://schemas.microsoft.com/office/drawing/2014/main" id="{6A5E96BE-9F83-F157-0D40-BF58B16DB76F}"/>
              </a:ext>
            </a:extLst>
          </p:cNvPr>
          <p:cNvSpPr>
            <a:spLocks noGrp="1"/>
          </p:cNvSpPr>
          <p:nvPr>
            <p:ph type="body" idx="1"/>
          </p:nvPr>
        </p:nvSpPr>
        <p:spPr>
          <a:xfrm>
            <a:off x="1666555" y="2397791"/>
            <a:ext cx="10101960" cy="3221423"/>
          </a:xfrm>
        </p:spPr>
        <p:txBody>
          <a:bodyPr vert="horz" lIns="91440" tIns="45720" rIns="91440" bIns="45720" rtlCol="0" anchor="t">
            <a:noAutofit/>
          </a:bodyPr>
          <a:lstStyle/>
          <a:p>
            <a:pPr marL="342900" indent="-342900">
              <a:buFont typeface="Wingdings" charset="2"/>
              <a:buChar char="Ø"/>
            </a:pPr>
            <a:r>
              <a:rPr lang="en-US" sz="2800">
                <a:solidFill>
                  <a:schemeClr val="tx1"/>
                </a:solidFill>
                <a:latin typeface="Century Gothic"/>
                <a:ea typeface="+mn-lt"/>
                <a:cs typeface="Times New Roman"/>
              </a:rPr>
              <a:t>we intend to use this to made application to helps people get learning in an easy way.</a:t>
            </a:r>
            <a:endParaRPr lang="en-US" sz="2800">
              <a:solidFill>
                <a:schemeClr val="tx1"/>
              </a:solidFill>
            </a:endParaRPr>
          </a:p>
          <a:p>
            <a:pPr marL="342900" indent="-342900">
              <a:buFont typeface="Wingdings" charset="2"/>
              <a:buChar char="Ø"/>
            </a:pPr>
            <a:endParaRPr lang="en-US" sz="2800">
              <a:solidFill>
                <a:schemeClr val="tx1"/>
              </a:solidFill>
              <a:latin typeface="Century Gothic"/>
              <a:ea typeface="+mn-lt"/>
              <a:cs typeface="Times New Roman"/>
            </a:endParaRPr>
          </a:p>
          <a:p>
            <a:pPr marL="342900" indent="-342900">
              <a:buFont typeface="Wingdings" charset="2"/>
              <a:buChar char="Ø"/>
            </a:pPr>
            <a:r>
              <a:rPr lang="en-US" sz="2800">
                <a:solidFill>
                  <a:schemeClr val="tx1"/>
                </a:solidFill>
                <a:latin typeface="Century Gothic"/>
                <a:ea typeface="+mn-lt"/>
                <a:cs typeface="Times New Roman"/>
              </a:rPr>
              <a:t>The</a:t>
            </a:r>
            <a:r>
              <a:rPr lang="en-US" sz="2800">
                <a:ea typeface="+mn-lt"/>
                <a:cs typeface="+mn-lt"/>
              </a:rPr>
              <a:t> app features a user-friendly interface that allows users to easily navigate through the different sections, including rood maps, chatbot to choose my track and search about a question.</a:t>
            </a:r>
            <a:endParaRPr lang="en-US" sz="2800"/>
          </a:p>
          <a:p>
            <a:endParaRPr lang="en-US">
              <a:solidFill>
                <a:schemeClr val="tx1"/>
              </a:solidFill>
            </a:endParaRPr>
          </a:p>
        </p:txBody>
      </p:sp>
      <p:sp>
        <p:nvSpPr>
          <p:cNvPr id="4" name="TextBox 4">
            <a:extLst>
              <a:ext uri="{FF2B5EF4-FFF2-40B4-BE49-F238E27FC236}">
                <a16:creationId xmlns:a16="http://schemas.microsoft.com/office/drawing/2014/main" id="{47F8F87A-5EDE-A7ED-1D46-89E599F7C918}"/>
              </a:ext>
            </a:extLst>
          </p:cNvPr>
          <p:cNvSpPr txBox="1"/>
          <p:nvPr/>
        </p:nvSpPr>
        <p:spPr>
          <a:xfrm>
            <a:off x="839141" y="387585"/>
            <a:ext cx="2743200" cy="40011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a:t>How it works ?​</a:t>
            </a:r>
            <a:endParaRPr lang="en-US"/>
          </a:p>
        </p:txBody>
      </p:sp>
    </p:spTree>
    <p:extLst>
      <p:ext uri="{BB962C8B-B14F-4D97-AF65-F5344CB8AC3E}">
        <p14:creationId xmlns:p14="http://schemas.microsoft.com/office/powerpoint/2010/main" val="39536993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A29487F-CEB2-9223-762A-AB8BC5FE1F9F}"/>
              </a:ext>
            </a:extLst>
          </p:cNvPr>
          <p:cNvSpPr>
            <a:spLocks noGrp="1"/>
          </p:cNvSpPr>
          <p:nvPr>
            <p:ph type="body" idx="1"/>
          </p:nvPr>
        </p:nvSpPr>
        <p:spPr>
          <a:xfrm>
            <a:off x="1579333" y="1712345"/>
            <a:ext cx="10191519" cy="4973364"/>
          </a:xfrm>
        </p:spPr>
        <p:txBody>
          <a:bodyPr>
            <a:normAutofit/>
          </a:bodyPr>
          <a:lstStyle/>
          <a:p>
            <a:pPr marL="457200" indent="-457200">
              <a:lnSpc>
                <a:spcPct val="150000"/>
              </a:lnSpc>
              <a:spcBef>
                <a:spcPct val="0"/>
              </a:spcBef>
              <a:buFont typeface="Wingdings,Sans-Serif"/>
              <a:buChar char="Ø"/>
            </a:pPr>
            <a:r>
              <a:rPr lang="en-US" sz="2800" dirty="0"/>
              <a:t>we have made the authentication on the Application by using google firebase.</a:t>
            </a:r>
            <a:endParaRPr lang="en-US" dirty="0"/>
          </a:p>
          <a:p>
            <a:pPr marL="457200" indent="-457200">
              <a:lnSpc>
                <a:spcPct val="150000"/>
              </a:lnSpc>
              <a:spcBef>
                <a:spcPct val="0"/>
              </a:spcBef>
              <a:buFont typeface="Wingdings,Sans-Serif"/>
              <a:buChar char="Ø"/>
            </a:pPr>
            <a:r>
              <a:rPr lang="en-US" sz="2800" dirty="0"/>
              <a:t>We have implemented MVVM in the app.</a:t>
            </a:r>
          </a:p>
          <a:p>
            <a:pPr marL="457200" indent="-457200">
              <a:lnSpc>
                <a:spcPct val="150000"/>
              </a:lnSpc>
              <a:spcBef>
                <a:spcPct val="0"/>
              </a:spcBef>
              <a:buFont typeface="Wingdings,Sans-Serif"/>
              <a:buChar char="Ø"/>
            </a:pPr>
            <a:r>
              <a:rPr lang="en-US" sz="2800" dirty="0"/>
              <a:t>We have implemented the </a:t>
            </a:r>
            <a:r>
              <a:rPr lang="en-US" sz="2800" dirty="0">
                <a:ea typeface="+mn-lt"/>
                <a:cs typeface="+mn-lt"/>
              </a:rPr>
              <a:t>clean Architecture.</a:t>
            </a:r>
          </a:p>
          <a:p>
            <a:pPr marL="457200" indent="-457200">
              <a:lnSpc>
                <a:spcPct val="150000"/>
              </a:lnSpc>
              <a:spcBef>
                <a:spcPct val="0"/>
              </a:spcBef>
              <a:buFont typeface="Wingdings,Sans-Serif"/>
              <a:buChar char="Ø"/>
            </a:pPr>
            <a:r>
              <a:rPr lang="en-US" sz="2800" dirty="0"/>
              <a:t>We have used Api in the app.</a:t>
            </a:r>
          </a:p>
          <a:p>
            <a:pPr marL="457200" indent="-457200">
              <a:lnSpc>
                <a:spcPct val="150000"/>
              </a:lnSpc>
              <a:spcBef>
                <a:spcPct val="0"/>
              </a:spcBef>
              <a:buFont typeface="Wingdings,Sans-Serif"/>
              <a:buChar char="Ø"/>
            </a:pPr>
            <a:r>
              <a:rPr lang="en-US" sz="2800" dirty="0"/>
              <a:t>We have used navigation drawer layout.</a:t>
            </a:r>
          </a:p>
          <a:p>
            <a:pPr marL="457200" indent="-457200">
              <a:lnSpc>
                <a:spcPct val="150000"/>
              </a:lnSpc>
              <a:spcBef>
                <a:spcPct val="0"/>
              </a:spcBef>
              <a:buFont typeface="Wingdings,Sans-Serif"/>
              <a:buChar char="Ø"/>
            </a:pPr>
            <a:r>
              <a:rPr lang="en-US" sz="2800" dirty="0"/>
              <a:t>We have used </a:t>
            </a:r>
            <a:r>
              <a:rPr lang="en-US" sz="2800" dirty="0">
                <a:solidFill>
                  <a:schemeClr val="tx1"/>
                </a:solidFill>
                <a:latin typeface="Century Gothic"/>
              </a:rPr>
              <a:t>shared Preferences in the app.</a:t>
            </a:r>
          </a:p>
          <a:p>
            <a:pPr marL="457200" indent="-457200">
              <a:spcBef>
                <a:spcPct val="0"/>
              </a:spcBef>
              <a:buFont typeface="Wingdings,Sans-Serif"/>
              <a:buChar char="Ø"/>
            </a:pPr>
            <a:endParaRPr lang="en-US" dirty="0"/>
          </a:p>
          <a:p>
            <a:pPr marL="457200" indent="-457200">
              <a:spcBef>
                <a:spcPct val="0"/>
              </a:spcBef>
              <a:buFont typeface="Wingdings,Sans-Serif"/>
              <a:buChar char="Ø"/>
            </a:pPr>
            <a:endParaRPr lang="en-US" dirty="0"/>
          </a:p>
          <a:p>
            <a:endParaRPr lang="en-US" dirty="0"/>
          </a:p>
        </p:txBody>
      </p:sp>
      <p:sp>
        <p:nvSpPr>
          <p:cNvPr id="5" name="TextBox 4">
            <a:extLst>
              <a:ext uri="{FF2B5EF4-FFF2-40B4-BE49-F238E27FC236}">
                <a16:creationId xmlns:a16="http://schemas.microsoft.com/office/drawing/2014/main" id="{47F8F87A-5EDE-A7ED-1D46-89E599F7C918}"/>
              </a:ext>
            </a:extLst>
          </p:cNvPr>
          <p:cNvSpPr txBox="1"/>
          <p:nvPr/>
        </p:nvSpPr>
        <p:spPr>
          <a:xfrm>
            <a:off x="839141" y="387585"/>
            <a:ext cx="2743200" cy="40011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a:t>How it works ?​</a:t>
            </a:r>
            <a:endParaRPr lang="en-US"/>
          </a:p>
        </p:txBody>
      </p:sp>
      <p:sp>
        <p:nvSpPr>
          <p:cNvPr id="7" name="TextBox 6">
            <a:extLst>
              <a:ext uri="{FF2B5EF4-FFF2-40B4-BE49-F238E27FC236}">
                <a16:creationId xmlns:a16="http://schemas.microsoft.com/office/drawing/2014/main" id="{71822B74-8300-65D6-BD6B-9A5A7F649C4E}"/>
              </a:ext>
            </a:extLst>
          </p:cNvPr>
          <p:cNvSpPr txBox="1"/>
          <p:nvPr/>
        </p:nvSpPr>
        <p:spPr>
          <a:xfrm>
            <a:off x="1392577" y="987493"/>
            <a:ext cx="6381985"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t>User interface tools :</a:t>
            </a:r>
            <a:endParaRPr lang="en-US" sz="4000" dirty="0">
              <a:solidFill>
                <a:srgbClr val="000000"/>
              </a:solidFill>
            </a:endParaRPr>
          </a:p>
          <a:p>
            <a:pPr algn="l"/>
            <a:endParaRPr lang="en-US" dirty="0"/>
          </a:p>
        </p:txBody>
      </p:sp>
    </p:spTree>
    <p:extLst>
      <p:ext uri="{BB962C8B-B14F-4D97-AF65-F5344CB8AC3E}">
        <p14:creationId xmlns:p14="http://schemas.microsoft.com/office/powerpoint/2010/main" val="7884162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lastic head with wires and wires&#10;&#10;Description automatically generated">
            <a:extLst>
              <a:ext uri="{FF2B5EF4-FFF2-40B4-BE49-F238E27FC236}">
                <a16:creationId xmlns:a16="http://schemas.microsoft.com/office/drawing/2014/main" id="{4882125A-3793-F10F-033A-58E7642026FF}"/>
              </a:ext>
            </a:extLst>
          </p:cNvPr>
          <p:cNvPicPr>
            <a:picLocks noChangeAspect="1"/>
          </p:cNvPicPr>
          <p:nvPr/>
        </p:nvPicPr>
        <p:blipFill>
          <a:blip r:embed="rId2"/>
          <a:stretch>
            <a:fillRect/>
          </a:stretch>
        </p:blipFill>
        <p:spPr>
          <a:xfrm>
            <a:off x="2477676" y="1371599"/>
            <a:ext cx="2476500" cy="4114800"/>
          </a:xfrm>
          <a:prstGeom prst="rect">
            <a:avLst/>
          </a:prstGeom>
        </p:spPr>
      </p:pic>
      <p:sp>
        <p:nvSpPr>
          <p:cNvPr id="6" name="TextBox 6">
            <a:extLst>
              <a:ext uri="{FF2B5EF4-FFF2-40B4-BE49-F238E27FC236}">
                <a16:creationId xmlns:a16="http://schemas.microsoft.com/office/drawing/2014/main" id="{31F8EDD7-29D6-8147-95F9-E16784426D30}"/>
              </a:ext>
            </a:extLst>
          </p:cNvPr>
          <p:cNvSpPr txBox="1"/>
          <p:nvPr/>
        </p:nvSpPr>
        <p:spPr>
          <a:xfrm>
            <a:off x="5236282" y="2705098"/>
            <a:ext cx="6543555" cy="173893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Font typeface="Arial"/>
              <a:buChar char="•"/>
            </a:pPr>
            <a:r>
              <a:rPr lang="en-US" sz="2200"/>
              <a:t>Splash </a:t>
            </a:r>
            <a:r>
              <a:rPr lang="en-US" sz="2400"/>
              <a:t>Screen</a:t>
            </a:r>
            <a:r>
              <a:rPr lang="en-US" sz="2200"/>
              <a:t>:</a:t>
            </a:r>
          </a:p>
          <a:p>
            <a:r>
              <a:rPr lang="en-US" sz="2200"/>
              <a:t>Upon launching the application, users will be greeted by the initial screen known as the "Splash Screen."</a:t>
            </a:r>
            <a:endParaRPr lang="en-US" sz="2000">
              <a:solidFill>
                <a:srgbClr val="000000"/>
              </a:solidFill>
            </a:endParaRPr>
          </a:p>
          <a:p>
            <a:endParaRPr lang="en-US" sz="1700"/>
          </a:p>
        </p:txBody>
      </p:sp>
    </p:spTree>
    <p:extLst>
      <p:ext uri="{BB962C8B-B14F-4D97-AF65-F5344CB8AC3E}">
        <p14:creationId xmlns:p14="http://schemas.microsoft.com/office/powerpoint/2010/main" val="38034840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EA500-EAF6-6638-1E26-403CCBACB43B}"/>
              </a:ext>
            </a:extLst>
          </p:cNvPr>
          <p:cNvSpPr>
            <a:spLocks noGrp="1"/>
          </p:cNvSpPr>
          <p:nvPr>
            <p:ph type="title"/>
          </p:nvPr>
        </p:nvSpPr>
        <p:spPr>
          <a:xfrm>
            <a:off x="1265237" y="5021025"/>
            <a:ext cx="3448049" cy="1583100"/>
          </a:xfrm>
        </p:spPr>
        <p:txBody>
          <a:bodyPr>
            <a:normAutofit/>
          </a:bodyPr>
          <a:lstStyle/>
          <a:p>
            <a:br>
              <a:rPr lang="en-US" sz="1800">
                <a:ea typeface="+mj-lt"/>
                <a:cs typeface="+mj-lt"/>
              </a:rPr>
            </a:br>
            <a:endParaRPr lang="en-US" sz="1800"/>
          </a:p>
        </p:txBody>
      </p:sp>
      <p:sp>
        <p:nvSpPr>
          <p:cNvPr id="3" name="Text Placeholder 2">
            <a:extLst>
              <a:ext uri="{FF2B5EF4-FFF2-40B4-BE49-F238E27FC236}">
                <a16:creationId xmlns:a16="http://schemas.microsoft.com/office/drawing/2014/main" id="{8FB570C2-5497-EA4D-AEE9-1040AC105921}"/>
              </a:ext>
            </a:extLst>
          </p:cNvPr>
          <p:cNvSpPr>
            <a:spLocks noGrp="1"/>
          </p:cNvSpPr>
          <p:nvPr>
            <p:ph type="body" idx="1"/>
          </p:nvPr>
        </p:nvSpPr>
        <p:spPr>
          <a:xfrm>
            <a:off x="1029465" y="4498269"/>
            <a:ext cx="7108469" cy="2103942"/>
          </a:xfrm>
        </p:spPr>
        <p:txBody>
          <a:bodyPr vert="horz" lIns="91440" tIns="45720" rIns="91440" bIns="45720" rtlCol="0" anchor="t">
            <a:noAutofit/>
          </a:bodyPr>
          <a:lstStyle/>
          <a:p>
            <a:pPr marL="285750" indent="-285750">
              <a:buFont typeface="Arial" charset="2"/>
              <a:buChar char="•"/>
            </a:pPr>
            <a:r>
              <a:rPr lang="en-US">
                <a:solidFill>
                  <a:schemeClr val="tx1"/>
                </a:solidFill>
                <a:latin typeface="Century Gothic"/>
                <a:cs typeface="Times New Roman"/>
              </a:rPr>
              <a:t>Sign Up : </a:t>
            </a:r>
          </a:p>
          <a:p>
            <a:r>
              <a:rPr lang="en-US">
                <a:solidFill>
                  <a:schemeClr val="tx1"/>
                </a:solidFill>
                <a:latin typeface="Century Gothic"/>
                <a:cs typeface="Times New Roman"/>
              </a:rPr>
              <a:t>Within this screen, users can create a new account within the application</a:t>
            </a:r>
            <a:r>
              <a:rPr lang="en-US">
                <a:solidFill>
                  <a:srgbClr val="000000"/>
                </a:solidFill>
                <a:latin typeface="Century Gothic"/>
                <a:cs typeface="Times New Roman"/>
              </a:rPr>
              <a:t>.</a:t>
            </a:r>
            <a:r>
              <a:rPr lang="en-US">
                <a:solidFill>
                  <a:schemeClr val="tx1"/>
                </a:solidFill>
                <a:latin typeface="Century Gothic"/>
                <a:cs typeface="Times New Roman"/>
              </a:rPr>
              <a:t> To do so, they are prompted to input their name, personal email. </a:t>
            </a:r>
          </a:p>
          <a:p>
            <a:r>
              <a:rPr lang="en-US">
                <a:solidFill>
                  <a:schemeClr val="tx1"/>
                </a:solidFill>
                <a:latin typeface="Times New Roman"/>
                <a:cs typeface="Times New Roman"/>
              </a:rPr>
              <a:t>If the entered password does not match, a warning message will be displayed, notifying the user that the password is not identical. </a:t>
            </a:r>
            <a:endParaRPr lang="en-US">
              <a:solidFill>
                <a:schemeClr val="tx1"/>
              </a:solidFill>
            </a:endParaRPr>
          </a:p>
        </p:txBody>
      </p:sp>
      <p:pic>
        <p:nvPicPr>
          <p:cNvPr id="5" name="Picture 4" descr="A screenshot of a login form&#10;&#10;Description automatically generated">
            <a:extLst>
              <a:ext uri="{FF2B5EF4-FFF2-40B4-BE49-F238E27FC236}">
                <a16:creationId xmlns:a16="http://schemas.microsoft.com/office/drawing/2014/main" id="{F0758D40-F258-2945-A45D-6AAA9581A529}"/>
              </a:ext>
            </a:extLst>
          </p:cNvPr>
          <p:cNvPicPr>
            <a:picLocks noChangeAspect="1"/>
          </p:cNvPicPr>
          <p:nvPr/>
        </p:nvPicPr>
        <p:blipFill>
          <a:blip r:embed="rId2"/>
          <a:stretch>
            <a:fillRect/>
          </a:stretch>
        </p:blipFill>
        <p:spPr>
          <a:xfrm>
            <a:off x="2070766" y="214724"/>
            <a:ext cx="2513267" cy="4114800"/>
          </a:xfrm>
          <a:prstGeom prst="rect">
            <a:avLst/>
          </a:prstGeom>
        </p:spPr>
      </p:pic>
      <p:pic>
        <p:nvPicPr>
          <p:cNvPr id="6" name="Picture 5" descr="A screenshot of a login screen&#10;&#10;Description automatically generated">
            <a:extLst>
              <a:ext uri="{FF2B5EF4-FFF2-40B4-BE49-F238E27FC236}">
                <a16:creationId xmlns:a16="http://schemas.microsoft.com/office/drawing/2014/main" id="{4CD156FF-B926-08FD-3F5D-6B0E5EB6C1B7}"/>
              </a:ext>
            </a:extLst>
          </p:cNvPr>
          <p:cNvPicPr>
            <a:picLocks noChangeAspect="1"/>
          </p:cNvPicPr>
          <p:nvPr/>
        </p:nvPicPr>
        <p:blipFill>
          <a:blip r:embed="rId3"/>
          <a:stretch>
            <a:fillRect/>
          </a:stretch>
        </p:blipFill>
        <p:spPr>
          <a:xfrm>
            <a:off x="9008551" y="215312"/>
            <a:ext cx="2373923" cy="4114800"/>
          </a:xfrm>
          <a:prstGeom prst="rect">
            <a:avLst/>
          </a:prstGeom>
        </p:spPr>
      </p:pic>
      <p:sp>
        <p:nvSpPr>
          <p:cNvPr id="8" name="TextBox 7">
            <a:extLst>
              <a:ext uri="{FF2B5EF4-FFF2-40B4-BE49-F238E27FC236}">
                <a16:creationId xmlns:a16="http://schemas.microsoft.com/office/drawing/2014/main" id="{7C74B483-83C1-D553-2F2A-EA6E898BE8A1}"/>
              </a:ext>
            </a:extLst>
          </p:cNvPr>
          <p:cNvSpPr txBox="1"/>
          <p:nvPr/>
        </p:nvSpPr>
        <p:spPr>
          <a:xfrm>
            <a:off x="8496889" y="4867862"/>
            <a:ext cx="3557645"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t>Sign In :</a:t>
            </a:r>
          </a:p>
          <a:p>
            <a:pPr marL="285750" indent="-285750">
              <a:buFont typeface="Arial"/>
              <a:buChar char="•"/>
            </a:pPr>
            <a:endParaRPr lang="en-US" sz="2000"/>
          </a:p>
          <a:p>
            <a:r>
              <a:rPr lang="en-US" sz="2000"/>
              <a:t>User can sign in to the application with your email and password</a:t>
            </a:r>
          </a:p>
        </p:txBody>
      </p:sp>
      <p:cxnSp>
        <p:nvCxnSpPr>
          <p:cNvPr id="9" name="Straight Arrow Connector 8">
            <a:extLst>
              <a:ext uri="{FF2B5EF4-FFF2-40B4-BE49-F238E27FC236}">
                <a16:creationId xmlns:a16="http://schemas.microsoft.com/office/drawing/2014/main" id="{B57372E5-F1D7-F299-9DAE-06BFD1EFB95A}"/>
              </a:ext>
            </a:extLst>
          </p:cNvPr>
          <p:cNvCxnSpPr/>
          <p:nvPr/>
        </p:nvCxnSpPr>
        <p:spPr>
          <a:xfrm>
            <a:off x="4152429" y="3658541"/>
            <a:ext cx="5016028" cy="3010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0E697A34-B93F-B012-62A7-B83B542B5303}"/>
              </a:ext>
            </a:extLst>
          </p:cNvPr>
          <p:cNvSpPr/>
          <p:nvPr/>
        </p:nvSpPr>
        <p:spPr>
          <a:xfrm>
            <a:off x="2812814" y="3424296"/>
            <a:ext cx="1307629" cy="366888"/>
          </a:xfrm>
          <a:prstGeom prst="ellipse">
            <a:avLst/>
          </a:prstGeom>
          <a:solidFill>
            <a:srgbClr val="F5F0F3">
              <a:alpha val="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FD1824A-105F-5635-46F5-E146981D37BC}"/>
              </a:ext>
            </a:extLst>
          </p:cNvPr>
          <p:cNvSpPr/>
          <p:nvPr/>
        </p:nvSpPr>
        <p:spPr>
          <a:xfrm>
            <a:off x="9445037" y="2728149"/>
            <a:ext cx="1589850" cy="319851"/>
          </a:xfrm>
          <a:prstGeom prst="ellipse">
            <a:avLst/>
          </a:prstGeom>
          <a:solidFill>
            <a:srgbClr val="F5F0F3">
              <a:alpha val="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A3B07D02-DAD9-E3E0-8CBB-E7898E733FFA}"/>
              </a:ext>
            </a:extLst>
          </p:cNvPr>
          <p:cNvCxnSpPr>
            <a:cxnSpLocks/>
          </p:cNvCxnSpPr>
          <p:nvPr/>
        </p:nvCxnSpPr>
        <p:spPr>
          <a:xfrm flipH="1" flipV="1">
            <a:off x="4210756" y="2296349"/>
            <a:ext cx="5369748" cy="62841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43760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login form&#10;&#10;Description automatically generated">
            <a:extLst>
              <a:ext uri="{FF2B5EF4-FFF2-40B4-BE49-F238E27FC236}">
                <a16:creationId xmlns:a16="http://schemas.microsoft.com/office/drawing/2014/main" id="{62E76D22-05AA-E0A4-B78D-B423031FF722}"/>
              </a:ext>
            </a:extLst>
          </p:cNvPr>
          <p:cNvPicPr>
            <a:picLocks noChangeAspect="1"/>
          </p:cNvPicPr>
          <p:nvPr/>
        </p:nvPicPr>
        <p:blipFill>
          <a:blip r:embed="rId2"/>
          <a:stretch>
            <a:fillRect/>
          </a:stretch>
        </p:blipFill>
        <p:spPr>
          <a:xfrm>
            <a:off x="2914899" y="233901"/>
            <a:ext cx="2601190" cy="4173415"/>
          </a:xfrm>
          <a:prstGeom prst="rect">
            <a:avLst/>
          </a:prstGeom>
        </p:spPr>
      </p:pic>
      <p:cxnSp>
        <p:nvCxnSpPr>
          <p:cNvPr id="9" name="Straight Arrow Connector 8">
            <a:extLst>
              <a:ext uri="{FF2B5EF4-FFF2-40B4-BE49-F238E27FC236}">
                <a16:creationId xmlns:a16="http://schemas.microsoft.com/office/drawing/2014/main" id="{462197BF-3237-C8D9-95C4-8697CE47A9B6}"/>
              </a:ext>
            </a:extLst>
          </p:cNvPr>
          <p:cNvCxnSpPr/>
          <p:nvPr/>
        </p:nvCxnSpPr>
        <p:spPr>
          <a:xfrm flipV="1">
            <a:off x="5014945" y="2493617"/>
            <a:ext cx="3098664" cy="89793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9BA1CD9D-0D64-C456-D015-CB74E481563D}"/>
              </a:ext>
            </a:extLst>
          </p:cNvPr>
          <p:cNvSpPr/>
          <p:nvPr/>
        </p:nvSpPr>
        <p:spPr>
          <a:xfrm>
            <a:off x="3160889" y="3029186"/>
            <a:ext cx="2201332" cy="545627"/>
          </a:xfrm>
          <a:prstGeom prst="ellipse">
            <a:avLst/>
          </a:prstGeom>
          <a:solidFill>
            <a:srgbClr val="F5F0F3">
              <a:alpha val="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3D9E093-AD29-C030-F309-262774F94E82}"/>
              </a:ext>
            </a:extLst>
          </p:cNvPr>
          <p:cNvSpPr txBox="1"/>
          <p:nvPr/>
        </p:nvSpPr>
        <p:spPr>
          <a:xfrm>
            <a:off x="1486372" y="4684888"/>
            <a:ext cx="4609626"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a:ea typeface="+mn-lt"/>
                <a:cs typeface="+mn-lt"/>
              </a:rPr>
              <a:t>Sign Up :</a:t>
            </a:r>
          </a:p>
          <a:p>
            <a:r>
              <a:rPr lang="en-US" sz="2200">
                <a:ea typeface="+mn-lt"/>
                <a:cs typeface="+mn-lt"/>
              </a:rPr>
              <a:t>Once they have successfully Sign up, they will be redirected to the app and granted access.</a:t>
            </a:r>
            <a:endParaRPr lang="en-US" sz="2200"/>
          </a:p>
        </p:txBody>
      </p:sp>
      <p:sp>
        <p:nvSpPr>
          <p:cNvPr id="14" name="TextBox 13">
            <a:extLst>
              <a:ext uri="{FF2B5EF4-FFF2-40B4-BE49-F238E27FC236}">
                <a16:creationId xmlns:a16="http://schemas.microsoft.com/office/drawing/2014/main" id="{49285F80-8A0D-6EDD-4937-CD92B1BFFD4C}"/>
              </a:ext>
            </a:extLst>
          </p:cNvPr>
          <p:cNvSpPr txBox="1"/>
          <p:nvPr/>
        </p:nvSpPr>
        <p:spPr>
          <a:xfrm>
            <a:off x="6570723" y="4688416"/>
            <a:ext cx="5623510" cy="26468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a:t>Home Screen:</a:t>
            </a:r>
          </a:p>
          <a:p>
            <a:r>
              <a:rPr lang="en-US" sz="2200">
                <a:ea typeface="+mn-lt"/>
                <a:cs typeface="+mn-lt"/>
              </a:rPr>
              <a:t>This screen is the most critical part of the application. In this screen, the user can do many tasks and navigate between them and there is a Settings panel.</a:t>
            </a:r>
            <a:r>
              <a:rPr lang="en-US" sz="1600">
                <a:ea typeface="+mn-lt"/>
                <a:cs typeface="+mn-lt"/>
              </a:rPr>
              <a:t>  </a:t>
            </a:r>
            <a:endParaRPr lang="en-US"/>
          </a:p>
          <a:p>
            <a:endParaRPr lang="en-US" sz="2200"/>
          </a:p>
          <a:p>
            <a:endParaRPr lang="en-US" sz="1600"/>
          </a:p>
          <a:p>
            <a:endParaRPr lang="en-US"/>
          </a:p>
        </p:txBody>
      </p:sp>
      <p:pic>
        <p:nvPicPr>
          <p:cNvPr id="3" name="Picture 2" descr="A screenshot of a cell phone&#10;&#10;Description automatically generated">
            <a:extLst>
              <a:ext uri="{FF2B5EF4-FFF2-40B4-BE49-F238E27FC236}">
                <a16:creationId xmlns:a16="http://schemas.microsoft.com/office/drawing/2014/main" id="{0718C715-6AB8-D824-604B-2BA8C4C8A17C}"/>
              </a:ext>
            </a:extLst>
          </p:cNvPr>
          <p:cNvPicPr>
            <a:picLocks noChangeAspect="1"/>
          </p:cNvPicPr>
          <p:nvPr/>
        </p:nvPicPr>
        <p:blipFill>
          <a:blip r:embed="rId3"/>
          <a:stretch>
            <a:fillRect/>
          </a:stretch>
        </p:blipFill>
        <p:spPr>
          <a:xfrm>
            <a:off x="8250356" y="563696"/>
            <a:ext cx="2264687" cy="4114800"/>
          </a:xfrm>
          <a:prstGeom prst="rect">
            <a:avLst/>
          </a:prstGeom>
        </p:spPr>
      </p:pic>
    </p:spTree>
    <p:extLst>
      <p:ext uri="{BB962C8B-B14F-4D97-AF65-F5344CB8AC3E}">
        <p14:creationId xmlns:p14="http://schemas.microsoft.com/office/powerpoint/2010/main" val="30498243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49285F80-8A0D-6EDD-4937-CD92B1BFFD4C}"/>
              </a:ext>
            </a:extLst>
          </p:cNvPr>
          <p:cNvSpPr txBox="1"/>
          <p:nvPr/>
        </p:nvSpPr>
        <p:spPr>
          <a:xfrm>
            <a:off x="6570723" y="4688416"/>
            <a:ext cx="5623510" cy="26468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a:t>Home Screen:</a:t>
            </a:r>
          </a:p>
          <a:p>
            <a:r>
              <a:rPr lang="en-US" sz="2200">
                <a:ea typeface="+mn-lt"/>
                <a:cs typeface="+mn-lt"/>
              </a:rPr>
              <a:t>This screen is the most critical part of the application. In this screen, the user can do many tasks and navigate between them and there is a Settings panel.</a:t>
            </a:r>
            <a:r>
              <a:rPr lang="en-US" sz="1600">
                <a:ea typeface="+mn-lt"/>
                <a:cs typeface="+mn-lt"/>
              </a:rPr>
              <a:t>  </a:t>
            </a:r>
            <a:endParaRPr lang="en-US"/>
          </a:p>
          <a:p>
            <a:endParaRPr lang="en-US" sz="2200"/>
          </a:p>
          <a:p>
            <a:endParaRPr lang="en-US" sz="1600"/>
          </a:p>
          <a:p>
            <a:endParaRPr lang="en-US"/>
          </a:p>
        </p:txBody>
      </p:sp>
      <p:pic>
        <p:nvPicPr>
          <p:cNvPr id="3" name="Picture 2" descr="A screenshot of a login screen&#10;&#10;Description automatically generated">
            <a:extLst>
              <a:ext uri="{FF2B5EF4-FFF2-40B4-BE49-F238E27FC236}">
                <a16:creationId xmlns:a16="http://schemas.microsoft.com/office/drawing/2014/main" id="{1F6D191A-1164-4EE1-A3BD-CCBEE62599D7}"/>
              </a:ext>
            </a:extLst>
          </p:cNvPr>
          <p:cNvPicPr>
            <a:picLocks noChangeAspect="1"/>
          </p:cNvPicPr>
          <p:nvPr/>
        </p:nvPicPr>
        <p:blipFill>
          <a:blip r:embed="rId2"/>
          <a:stretch>
            <a:fillRect/>
          </a:stretch>
        </p:blipFill>
        <p:spPr>
          <a:xfrm>
            <a:off x="2762032" y="290572"/>
            <a:ext cx="2373923" cy="4114800"/>
          </a:xfrm>
          <a:prstGeom prst="rect">
            <a:avLst/>
          </a:prstGeom>
        </p:spPr>
      </p:pic>
      <p:sp>
        <p:nvSpPr>
          <p:cNvPr id="4" name="Oval 3">
            <a:extLst>
              <a:ext uri="{FF2B5EF4-FFF2-40B4-BE49-F238E27FC236}">
                <a16:creationId xmlns:a16="http://schemas.microsoft.com/office/drawing/2014/main" id="{D5F62269-40F1-FAAA-36D8-C5B5931ECC27}"/>
              </a:ext>
            </a:extLst>
          </p:cNvPr>
          <p:cNvSpPr/>
          <p:nvPr/>
        </p:nvSpPr>
        <p:spPr>
          <a:xfrm>
            <a:off x="2850444" y="2342446"/>
            <a:ext cx="2201332" cy="545627"/>
          </a:xfrm>
          <a:prstGeom prst="ellipse">
            <a:avLst/>
          </a:prstGeom>
          <a:solidFill>
            <a:srgbClr val="F5F0F3">
              <a:alpha val="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1D824AD4-BE19-55E6-78BD-45304ACDBE7C}"/>
              </a:ext>
            </a:extLst>
          </p:cNvPr>
          <p:cNvCxnSpPr>
            <a:cxnSpLocks/>
          </p:cNvCxnSpPr>
          <p:nvPr/>
        </p:nvCxnSpPr>
        <p:spPr>
          <a:xfrm>
            <a:off x="5025146" y="2603827"/>
            <a:ext cx="3746753" cy="38577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76AA463-4913-72BD-078A-3B4C4D4C954E}"/>
              </a:ext>
            </a:extLst>
          </p:cNvPr>
          <p:cNvSpPr txBox="1"/>
          <p:nvPr/>
        </p:nvSpPr>
        <p:spPr>
          <a:xfrm>
            <a:off x="1384890" y="4689121"/>
            <a:ext cx="4423125" cy="21236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a:t>Sign In :</a:t>
            </a:r>
          </a:p>
          <a:p>
            <a:r>
              <a:rPr lang="en-US" sz="2200">
                <a:ea typeface="+mn-lt"/>
                <a:cs typeface="+mn-lt"/>
              </a:rPr>
              <a:t>Once they have successfully Sign in, they will be redirected back to the app and granted access. </a:t>
            </a:r>
            <a:endParaRPr lang="en-US" sz="2200"/>
          </a:p>
          <a:p>
            <a:endParaRPr lang="en-US" sz="2200"/>
          </a:p>
        </p:txBody>
      </p:sp>
      <p:pic>
        <p:nvPicPr>
          <p:cNvPr id="2" name="Picture 1" descr="A screenshot of a cell phone&#10;&#10;Description automatically generated">
            <a:extLst>
              <a:ext uri="{FF2B5EF4-FFF2-40B4-BE49-F238E27FC236}">
                <a16:creationId xmlns:a16="http://schemas.microsoft.com/office/drawing/2014/main" id="{E2C7747B-635B-0137-B2EF-44C956B00ADD}"/>
              </a:ext>
            </a:extLst>
          </p:cNvPr>
          <p:cNvPicPr>
            <a:picLocks noChangeAspect="1"/>
          </p:cNvPicPr>
          <p:nvPr/>
        </p:nvPicPr>
        <p:blipFill>
          <a:blip r:embed="rId3"/>
          <a:stretch>
            <a:fillRect/>
          </a:stretch>
        </p:blipFill>
        <p:spPr>
          <a:xfrm>
            <a:off x="8773657" y="499432"/>
            <a:ext cx="2264687" cy="4114800"/>
          </a:xfrm>
          <a:prstGeom prst="rect">
            <a:avLst/>
          </a:prstGeom>
        </p:spPr>
      </p:pic>
    </p:spTree>
    <p:extLst>
      <p:ext uri="{BB962C8B-B14F-4D97-AF65-F5344CB8AC3E}">
        <p14:creationId xmlns:p14="http://schemas.microsoft.com/office/powerpoint/2010/main" val="930546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7C6F25B-01FC-72B9-A4C4-416C3592866F}"/>
              </a:ext>
            </a:extLst>
          </p:cNvPr>
          <p:cNvSpPr/>
          <p:nvPr/>
        </p:nvSpPr>
        <p:spPr>
          <a:xfrm>
            <a:off x="2319749" y="2370666"/>
            <a:ext cx="3019777" cy="2116666"/>
          </a:xfrm>
          <a:prstGeom prst="roundRect">
            <a:avLst/>
          </a:prstGeom>
          <a:solidFill>
            <a:srgbClr val="F5F0F3">
              <a:alpha val="33000"/>
            </a:srgb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a:solidFill>
                  <a:srgbClr val="FFFFFF"/>
                </a:solidFill>
              </a:rPr>
              <a:t>Road Maps</a:t>
            </a:r>
            <a:endParaRPr lang="en-US" sz="3600"/>
          </a:p>
        </p:txBody>
      </p:sp>
      <p:sp>
        <p:nvSpPr>
          <p:cNvPr id="6" name="Rectangle: Rounded Corners 5">
            <a:extLst>
              <a:ext uri="{FF2B5EF4-FFF2-40B4-BE49-F238E27FC236}">
                <a16:creationId xmlns:a16="http://schemas.microsoft.com/office/drawing/2014/main" id="{B098A728-0809-33A0-CF36-298F39707967}"/>
              </a:ext>
            </a:extLst>
          </p:cNvPr>
          <p:cNvSpPr/>
          <p:nvPr/>
        </p:nvSpPr>
        <p:spPr>
          <a:xfrm>
            <a:off x="6950310" y="2370666"/>
            <a:ext cx="3659480" cy="2116666"/>
          </a:xfrm>
          <a:prstGeom prst="roundRect">
            <a:avLst/>
          </a:prstGeom>
          <a:solidFill>
            <a:srgbClr val="F5F0F3">
              <a:alpha val="33000"/>
            </a:srgb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a:t>Search About a Question</a:t>
            </a:r>
          </a:p>
        </p:txBody>
      </p:sp>
      <p:sp>
        <p:nvSpPr>
          <p:cNvPr id="7" name="TextBox 6">
            <a:extLst>
              <a:ext uri="{FF2B5EF4-FFF2-40B4-BE49-F238E27FC236}">
                <a16:creationId xmlns:a16="http://schemas.microsoft.com/office/drawing/2014/main" id="{6C578970-7DE6-F4A0-AAAE-EF4E25A1DD00}"/>
              </a:ext>
            </a:extLst>
          </p:cNvPr>
          <p:cNvSpPr txBox="1"/>
          <p:nvPr/>
        </p:nvSpPr>
        <p:spPr>
          <a:xfrm>
            <a:off x="1571037" y="592666"/>
            <a:ext cx="621829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ea typeface="+mn-lt"/>
                <a:cs typeface="+mn-lt"/>
              </a:rPr>
              <a:t>Functional Requirement :</a:t>
            </a:r>
            <a:endParaRPr lang="en-US" sz="3600" b="1"/>
          </a:p>
        </p:txBody>
      </p:sp>
    </p:spTree>
    <p:extLst>
      <p:ext uri="{BB962C8B-B14F-4D97-AF65-F5344CB8AC3E}">
        <p14:creationId xmlns:p14="http://schemas.microsoft.com/office/powerpoint/2010/main" val="33450932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phone&#10;&#10;Description automatically generated">
            <a:extLst>
              <a:ext uri="{FF2B5EF4-FFF2-40B4-BE49-F238E27FC236}">
                <a16:creationId xmlns:a16="http://schemas.microsoft.com/office/drawing/2014/main" id="{FACFBA6D-747B-F75E-4F80-1BCB91010562}"/>
              </a:ext>
            </a:extLst>
          </p:cNvPr>
          <p:cNvPicPr>
            <a:picLocks noChangeAspect="1"/>
          </p:cNvPicPr>
          <p:nvPr/>
        </p:nvPicPr>
        <p:blipFill>
          <a:blip r:embed="rId2"/>
          <a:stretch>
            <a:fillRect/>
          </a:stretch>
        </p:blipFill>
        <p:spPr>
          <a:xfrm>
            <a:off x="8489127" y="609600"/>
            <a:ext cx="2422468" cy="4114800"/>
          </a:xfrm>
          <a:prstGeom prst="rect">
            <a:avLst/>
          </a:prstGeom>
        </p:spPr>
      </p:pic>
      <p:sp>
        <p:nvSpPr>
          <p:cNvPr id="7" name="TextBox 6">
            <a:extLst>
              <a:ext uri="{FF2B5EF4-FFF2-40B4-BE49-F238E27FC236}">
                <a16:creationId xmlns:a16="http://schemas.microsoft.com/office/drawing/2014/main" id="{E0E9F2C6-A6FD-A535-D5B0-933D46EDDCD4}"/>
              </a:ext>
            </a:extLst>
          </p:cNvPr>
          <p:cNvSpPr txBox="1"/>
          <p:nvPr/>
        </p:nvSpPr>
        <p:spPr>
          <a:xfrm>
            <a:off x="1415463" y="4857749"/>
            <a:ext cx="4099511" cy="19697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a:t>Home Screen:</a:t>
            </a:r>
          </a:p>
          <a:p>
            <a:r>
              <a:rPr lang="en-US" sz="2200">
                <a:ea typeface="+mn-lt"/>
                <a:cs typeface="+mn-lt"/>
              </a:rPr>
              <a:t>If the user wants to show all tracks they can click on the button of </a:t>
            </a:r>
            <a:r>
              <a:rPr lang="en-US" sz="2200" b="1">
                <a:ea typeface="+mn-lt"/>
                <a:cs typeface="+mn-lt"/>
              </a:rPr>
              <a:t>“Rood Maps”.</a:t>
            </a:r>
            <a:endParaRPr lang="en-US" sz="2200"/>
          </a:p>
          <a:p>
            <a:endParaRPr lang="en-US" sz="1600"/>
          </a:p>
          <a:p>
            <a:endParaRPr lang="en-US"/>
          </a:p>
        </p:txBody>
      </p:sp>
      <p:sp>
        <p:nvSpPr>
          <p:cNvPr id="8" name="TextBox 7">
            <a:extLst>
              <a:ext uri="{FF2B5EF4-FFF2-40B4-BE49-F238E27FC236}">
                <a16:creationId xmlns:a16="http://schemas.microsoft.com/office/drawing/2014/main" id="{268D2BFB-E544-33AA-7617-8BE0A67379D9}"/>
              </a:ext>
            </a:extLst>
          </p:cNvPr>
          <p:cNvSpPr txBox="1"/>
          <p:nvPr/>
        </p:nvSpPr>
        <p:spPr>
          <a:xfrm>
            <a:off x="7143280" y="4858221"/>
            <a:ext cx="4899140" cy="19697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a:t>Rood Maps Screen:</a:t>
            </a:r>
          </a:p>
          <a:p>
            <a:r>
              <a:rPr lang="en-US" sz="2200">
                <a:ea typeface="+mn-lt"/>
                <a:cs typeface="+mn-lt"/>
              </a:rPr>
              <a:t>The screen shows a set of tracks, the user can know any information that is relevant about any track. </a:t>
            </a:r>
            <a:r>
              <a:rPr lang="en-US" sz="1600">
                <a:ea typeface="+mn-lt"/>
                <a:cs typeface="+mn-lt"/>
              </a:rPr>
              <a:t> </a:t>
            </a:r>
            <a:endParaRPr lang="en-US" sz="1600"/>
          </a:p>
          <a:p>
            <a:endParaRPr lang="en-US" sz="1600"/>
          </a:p>
          <a:p>
            <a:pPr marL="285750" indent="-285750">
              <a:buFont typeface="Arial"/>
              <a:buChar char="•"/>
            </a:pPr>
            <a:endParaRPr lang="en-US"/>
          </a:p>
        </p:txBody>
      </p:sp>
      <p:cxnSp>
        <p:nvCxnSpPr>
          <p:cNvPr id="2" name="Straight Arrow Connector 1">
            <a:extLst>
              <a:ext uri="{FF2B5EF4-FFF2-40B4-BE49-F238E27FC236}">
                <a16:creationId xmlns:a16="http://schemas.microsoft.com/office/drawing/2014/main" id="{7C766C80-D97E-0229-4161-21853A2E79EB}"/>
              </a:ext>
            </a:extLst>
          </p:cNvPr>
          <p:cNvCxnSpPr/>
          <p:nvPr/>
        </p:nvCxnSpPr>
        <p:spPr>
          <a:xfrm flipV="1">
            <a:off x="4307709" y="2185165"/>
            <a:ext cx="4294308" cy="32419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8E4A8DC-F273-7161-85A2-E194D1EADF08}"/>
              </a:ext>
            </a:extLst>
          </p:cNvPr>
          <p:cNvSpPr/>
          <p:nvPr/>
        </p:nvSpPr>
        <p:spPr>
          <a:xfrm>
            <a:off x="8617184" y="921926"/>
            <a:ext cx="536222" cy="366888"/>
          </a:xfrm>
          <a:prstGeom prst="ellipse">
            <a:avLst/>
          </a:prstGeom>
          <a:solidFill>
            <a:srgbClr val="F5F0F3">
              <a:alpha val="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25E9BCBE-2E40-61C4-286B-CA2023D0DD4A}"/>
              </a:ext>
            </a:extLst>
          </p:cNvPr>
          <p:cNvCxnSpPr>
            <a:cxnSpLocks/>
          </p:cNvCxnSpPr>
          <p:nvPr/>
        </p:nvCxnSpPr>
        <p:spPr>
          <a:xfrm flipH="1">
            <a:off x="4264638" y="1145628"/>
            <a:ext cx="4365264" cy="19626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descr="A screenshot of a cell phone&#10;&#10;Description automatically generated">
            <a:extLst>
              <a:ext uri="{FF2B5EF4-FFF2-40B4-BE49-F238E27FC236}">
                <a16:creationId xmlns:a16="http://schemas.microsoft.com/office/drawing/2014/main" id="{3B788257-C571-7555-57E2-677E02A57198}"/>
              </a:ext>
            </a:extLst>
          </p:cNvPr>
          <p:cNvPicPr>
            <a:picLocks noChangeAspect="1"/>
          </p:cNvPicPr>
          <p:nvPr/>
        </p:nvPicPr>
        <p:blipFill>
          <a:blip r:embed="rId3"/>
          <a:stretch>
            <a:fillRect/>
          </a:stretch>
        </p:blipFill>
        <p:spPr>
          <a:xfrm>
            <a:off x="2044187" y="609600"/>
            <a:ext cx="2264687" cy="4114800"/>
          </a:xfrm>
          <a:prstGeom prst="rect">
            <a:avLst/>
          </a:prstGeom>
        </p:spPr>
      </p:pic>
    </p:spTree>
    <p:extLst>
      <p:ext uri="{BB962C8B-B14F-4D97-AF65-F5344CB8AC3E}">
        <p14:creationId xmlns:p14="http://schemas.microsoft.com/office/powerpoint/2010/main" val="31980891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rectangular object with a black border&#10;&#10;Description automatically generated">
            <a:extLst>
              <a:ext uri="{FF2B5EF4-FFF2-40B4-BE49-F238E27FC236}">
                <a16:creationId xmlns:a16="http://schemas.microsoft.com/office/drawing/2014/main" id="{F975CCB6-DAA0-1984-0174-FB90A2EC0816}"/>
              </a:ext>
            </a:extLst>
          </p:cNvPr>
          <p:cNvPicPr>
            <a:picLocks noChangeAspect="1"/>
          </p:cNvPicPr>
          <p:nvPr/>
        </p:nvPicPr>
        <p:blipFill>
          <a:blip r:embed="rId2"/>
          <a:stretch>
            <a:fillRect/>
          </a:stretch>
        </p:blipFill>
        <p:spPr>
          <a:xfrm>
            <a:off x="7604267" y="362655"/>
            <a:ext cx="2057400" cy="4114800"/>
          </a:xfrm>
          <a:prstGeom prst="rect">
            <a:avLst/>
          </a:prstGeom>
        </p:spPr>
      </p:pic>
      <p:sp>
        <p:nvSpPr>
          <p:cNvPr id="8" name="TextBox 7">
            <a:extLst>
              <a:ext uri="{FF2B5EF4-FFF2-40B4-BE49-F238E27FC236}">
                <a16:creationId xmlns:a16="http://schemas.microsoft.com/office/drawing/2014/main" id="{4C7193AA-AEA2-7368-CC13-9B07553144A8}"/>
              </a:ext>
            </a:extLst>
          </p:cNvPr>
          <p:cNvSpPr txBox="1"/>
          <p:nvPr/>
        </p:nvSpPr>
        <p:spPr>
          <a:xfrm>
            <a:off x="6341984" y="4669598"/>
            <a:ext cx="5793768" cy="17851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a:t>Search About a Question Screen:</a:t>
            </a:r>
          </a:p>
          <a:p>
            <a:r>
              <a:rPr lang="en-US" sz="2200">
                <a:ea typeface="+mn-lt"/>
                <a:cs typeface="+mn-lt"/>
              </a:rPr>
              <a:t>The screen is also designed to chat with the user and chatbot, it is aimed to answer any question belonging to the learning such as: "How make API “ .</a:t>
            </a:r>
            <a:endParaRPr lang="en-US" sz="2200"/>
          </a:p>
        </p:txBody>
      </p:sp>
      <p:sp>
        <p:nvSpPr>
          <p:cNvPr id="11" name="TextBox 10">
            <a:extLst>
              <a:ext uri="{FF2B5EF4-FFF2-40B4-BE49-F238E27FC236}">
                <a16:creationId xmlns:a16="http://schemas.microsoft.com/office/drawing/2014/main" id="{FDA26D13-F444-AF20-9C30-F8A8B1E89DB0}"/>
              </a:ext>
            </a:extLst>
          </p:cNvPr>
          <p:cNvSpPr txBox="1"/>
          <p:nvPr/>
        </p:nvSpPr>
        <p:spPr>
          <a:xfrm>
            <a:off x="1330797" y="4669601"/>
            <a:ext cx="4889732" cy="30777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a:t>Home Screen:</a:t>
            </a:r>
          </a:p>
          <a:p>
            <a:r>
              <a:rPr lang="en-US" sz="2200">
                <a:ea typeface="+mn-lt"/>
                <a:cs typeface="+mn-lt"/>
              </a:rPr>
              <a:t>If the user wants to chat to the chatbot to search about any question related to learning can click on the button of </a:t>
            </a:r>
            <a:r>
              <a:rPr lang="en-US" sz="2200" b="1">
                <a:ea typeface="+mn-lt"/>
                <a:cs typeface="+mn-lt"/>
              </a:rPr>
              <a:t>“Search about a question”.</a:t>
            </a:r>
            <a:endParaRPr lang="en-US" sz="2200"/>
          </a:p>
          <a:p>
            <a:endParaRPr lang="en-US" sz="2200"/>
          </a:p>
          <a:p>
            <a:endParaRPr lang="en-US" sz="2200"/>
          </a:p>
          <a:p>
            <a:endParaRPr lang="en-US"/>
          </a:p>
        </p:txBody>
      </p:sp>
      <p:cxnSp>
        <p:nvCxnSpPr>
          <p:cNvPr id="13" name="Straight Arrow Connector 12">
            <a:extLst>
              <a:ext uri="{FF2B5EF4-FFF2-40B4-BE49-F238E27FC236}">
                <a16:creationId xmlns:a16="http://schemas.microsoft.com/office/drawing/2014/main" id="{7DE18EB0-4BFD-E758-BDF6-423A90825673}"/>
              </a:ext>
            </a:extLst>
          </p:cNvPr>
          <p:cNvCxnSpPr/>
          <p:nvPr/>
        </p:nvCxnSpPr>
        <p:spPr>
          <a:xfrm flipV="1">
            <a:off x="3778854" y="3092011"/>
            <a:ext cx="3827751" cy="5037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93DA4E96-98DB-9107-4479-7077F5B891E5}"/>
              </a:ext>
            </a:extLst>
          </p:cNvPr>
          <p:cNvSpPr/>
          <p:nvPr/>
        </p:nvSpPr>
        <p:spPr>
          <a:xfrm>
            <a:off x="7638814" y="479777"/>
            <a:ext cx="536222" cy="225778"/>
          </a:xfrm>
          <a:prstGeom prst="ellipse">
            <a:avLst/>
          </a:prstGeom>
          <a:solidFill>
            <a:srgbClr val="F5F0F3">
              <a:alpha val="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4303D671-2DFE-6FD6-5C18-29E1D934D865}"/>
              </a:ext>
            </a:extLst>
          </p:cNvPr>
          <p:cNvCxnSpPr>
            <a:cxnSpLocks/>
          </p:cNvCxnSpPr>
          <p:nvPr/>
        </p:nvCxnSpPr>
        <p:spPr>
          <a:xfrm flipH="1">
            <a:off x="3804767" y="638765"/>
            <a:ext cx="3893575" cy="12168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 name="Picture 1" descr="A screenshot of a cell phone&#10;&#10;Description automatically generated">
            <a:extLst>
              <a:ext uri="{FF2B5EF4-FFF2-40B4-BE49-F238E27FC236}">
                <a16:creationId xmlns:a16="http://schemas.microsoft.com/office/drawing/2014/main" id="{0893632E-1CBA-68AD-3C84-A8ADF7EA9E44}"/>
              </a:ext>
            </a:extLst>
          </p:cNvPr>
          <p:cNvPicPr>
            <a:picLocks noChangeAspect="1"/>
          </p:cNvPicPr>
          <p:nvPr/>
        </p:nvPicPr>
        <p:blipFill>
          <a:blip r:embed="rId3"/>
          <a:stretch>
            <a:fillRect/>
          </a:stretch>
        </p:blipFill>
        <p:spPr>
          <a:xfrm>
            <a:off x="1520886" y="205648"/>
            <a:ext cx="2264687" cy="4114800"/>
          </a:xfrm>
          <a:prstGeom prst="rect">
            <a:avLst/>
          </a:prstGeom>
        </p:spPr>
      </p:pic>
    </p:spTree>
    <p:extLst>
      <p:ext uri="{BB962C8B-B14F-4D97-AF65-F5344CB8AC3E}">
        <p14:creationId xmlns:p14="http://schemas.microsoft.com/office/powerpoint/2010/main" val="26033788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phone&#10;&#10;Description automatically generated">
            <a:extLst>
              <a:ext uri="{FF2B5EF4-FFF2-40B4-BE49-F238E27FC236}">
                <a16:creationId xmlns:a16="http://schemas.microsoft.com/office/drawing/2014/main" id="{EAB0E254-1E37-886E-39FF-DD30B9F0E14C}"/>
              </a:ext>
            </a:extLst>
          </p:cNvPr>
          <p:cNvPicPr>
            <a:picLocks noChangeAspect="1"/>
          </p:cNvPicPr>
          <p:nvPr/>
        </p:nvPicPr>
        <p:blipFill>
          <a:blip r:embed="rId2"/>
          <a:stretch>
            <a:fillRect/>
          </a:stretch>
        </p:blipFill>
        <p:spPr>
          <a:xfrm>
            <a:off x="2402531" y="827450"/>
            <a:ext cx="1285875" cy="3933825"/>
          </a:xfrm>
          <a:prstGeom prst="rect">
            <a:avLst/>
          </a:prstGeom>
        </p:spPr>
      </p:pic>
      <p:cxnSp>
        <p:nvCxnSpPr>
          <p:cNvPr id="8" name="Straight Arrow Connector 7">
            <a:extLst>
              <a:ext uri="{FF2B5EF4-FFF2-40B4-BE49-F238E27FC236}">
                <a16:creationId xmlns:a16="http://schemas.microsoft.com/office/drawing/2014/main" id="{73C4A61E-7018-6DD7-CD78-F35454BD0C85}"/>
              </a:ext>
            </a:extLst>
          </p:cNvPr>
          <p:cNvCxnSpPr/>
          <p:nvPr/>
        </p:nvCxnSpPr>
        <p:spPr>
          <a:xfrm flipH="1">
            <a:off x="3438670" y="1155037"/>
            <a:ext cx="4862993" cy="13472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1D96D22-C8AB-AAEF-E79C-92EE3536D6E5}"/>
              </a:ext>
            </a:extLst>
          </p:cNvPr>
          <p:cNvSpPr txBox="1"/>
          <p:nvPr/>
        </p:nvSpPr>
        <p:spPr>
          <a:xfrm>
            <a:off x="6617760" y="4923601"/>
            <a:ext cx="5614103" cy="19697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a:t>Home Screen:</a:t>
            </a:r>
          </a:p>
          <a:p>
            <a:r>
              <a:rPr lang="en-US" sz="2200">
                <a:ea typeface="+mn-lt"/>
                <a:cs typeface="+mn-lt"/>
              </a:rPr>
              <a:t> In this screen, user con go to a Settings panel.  </a:t>
            </a:r>
            <a:endParaRPr lang="en-US"/>
          </a:p>
          <a:p>
            <a:endParaRPr lang="en-US" sz="2200" b="1"/>
          </a:p>
          <a:p>
            <a:endParaRPr lang="en-US" sz="1600"/>
          </a:p>
          <a:p>
            <a:endParaRPr lang="en-US"/>
          </a:p>
        </p:txBody>
      </p:sp>
      <p:sp>
        <p:nvSpPr>
          <p:cNvPr id="13" name="TextBox 12">
            <a:extLst>
              <a:ext uri="{FF2B5EF4-FFF2-40B4-BE49-F238E27FC236}">
                <a16:creationId xmlns:a16="http://schemas.microsoft.com/office/drawing/2014/main" id="{53E6118A-9BE5-1B5D-514A-199BD7B7EF27}"/>
              </a:ext>
            </a:extLst>
          </p:cNvPr>
          <p:cNvSpPr txBox="1"/>
          <p:nvPr/>
        </p:nvSpPr>
        <p:spPr>
          <a:xfrm>
            <a:off x="1208501" y="4857749"/>
            <a:ext cx="4673360" cy="17851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Symbol"/>
                <a:sym typeface="Symbol"/>
              </a:rPr>
              <a:t>·</a:t>
            </a:r>
            <a:r>
              <a:rPr lang="en-US" sz="700">
                <a:latin typeface="Times New Roman"/>
                <a:cs typeface="Times New Roman"/>
              </a:rPr>
              <a:t>       </a:t>
            </a:r>
            <a:r>
              <a:rPr lang="en-US"/>
              <a:t> </a:t>
            </a:r>
            <a:r>
              <a:rPr lang="en-US" sz="2200"/>
              <a:t> Settings Screen :</a:t>
            </a:r>
          </a:p>
          <a:p>
            <a:r>
              <a:rPr lang="en-US" sz="2200">
                <a:ea typeface="+mn-lt"/>
                <a:cs typeface="+mn-lt"/>
              </a:rPr>
              <a:t>Settings panel, where you can go to the Profile screen and Help screen from it and log out too.</a:t>
            </a:r>
            <a:endParaRPr lang="en-US" sz="2200"/>
          </a:p>
          <a:p>
            <a:endParaRPr lang="en-US" sz="2200"/>
          </a:p>
        </p:txBody>
      </p:sp>
      <p:sp>
        <p:nvSpPr>
          <p:cNvPr id="3" name="Oval 2">
            <a:extLst>
              <a:ext uri="{FF2B5EF4-FFF2-40B4-BE49-F238E27FC236}">
                <a16:creationId xmlns:a16="http://schemas.microsoft.com/office/drawing/2014/main" id="{70D1D76E-FFF3-0879-BA00-AD127593E05E}"/>
              </a:ext>
            </a:extLst>
          </p:cNvPr>
          <p:cNvSpPr/>
          <p:nvPr/>
        </p:nvSpPr>
        <p:spPr>
          <a:xfrm>
            <a:off x="3179703" y="884295"/>
            <a:ext cx="536222" cy="225778"/>
          </a:xfrm>
          <a:prstGeom prst="ellipse">
            <a:avLst/>
          </a:prstGeom>
          <a:solidFill>
            <a:srgbClr val="F5F0F3">
              <a:alpha val="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BF1339AE-B880-A0EC-BFA5-429F65794DFB}"/>
              </a:ext>
            </a:extLst>
          </p:cNvPr>
          <p:cNvCxnSpPr>
            <a:cxnSpLocks/>
          </p:cNvCxnSpPr>
          <p:nvPr/>
        </p:nvCxnSpPr>
        <p:spPr>
          <a:xfrm flipV="1">
            <a:off x="3635023" y="941684"/>
            <a:ext cx="4667956" cy="6396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descr="A screenshot of a cell phone&#10;&#10;Description automatically generated">
            <a:extLst>
              <a:ext uri="{FF2B5EF4-FFF2-40B4-BE49-F238E27FC236}">
                <a16:creationId xmlns:a16="http://schemas.microsoft.com/office/drawing/2014/main" id="{E8F5B82A-CF1D-D29D-1732-FB59CAA988AB}"/>
              </a:ext>
            </a:extLst>
          </p:cNvPr>
          <p:cNvPicPr>
            <a:picLocks noChangeAspect="1"/>
          </p:cNvPicPr>
          <p:nvPr/>
        </p:nvPicPr>
        <p:blipFill>
          <a:blip r:embed="rId3"/>
          <a:stretch>
            <a:fillRect/>
          </a:stretch>
        </p:blipFill>
        <p:spPr>
          <a:xfrm>
            <a:off x="8296260" y="490250"/>
            <a:ext cx="2264687" cy="4114800"/>
          </a:xfrm>
          <a:prstGeom prst="rect">
            <a:avLst/>
          </a:prstGeom>
        </p:spPr>
      </p:pic>
    </p:spTree>
    <p:extLst>
      <p:ext uri="{BB962C8B-B14F-4D97-AF65-F5344CB8AC3E}">
        <p14:creationId xmlns:p14="http://schemas.microsoft.com/office/powerpoint/2010/main" val="21595278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black screen with white text&#10;&#10;Description automatically generated">
            <a:extLst>
              <a:ext uri="{FF2B5EF4-FFF2-40B4-BE49-F238E27FC236}">
                <a16:creationId xmlns:a16="http://schemas.microsoft.com/office/drawing/2014/main" id="{3966B7FC-2CDA-4C84-13A2-96201B256E53}"/>
              </a:ext>
            </a:extLst>
          </p:cNvPr>
          <p:cNvPicPr>
            <a:picLocks noChangeAspect="1"/>
          </p:cNvPicPr>
          <p:nvPr/>
        </p:nvPicPr>
        <p:blipFill>
          <a:blip r:embed="rId2"/>
          <a:stretch>
            <a:fillRect/>
          </a:stretch>
        </p:blipFill>
        <p:spPr>
          <a:xfrm>
            <a:off x="2734482" y="384908"/>
            <a:ext cx="1330420" cy="4114800"/>
          </a:xfrm>
          <a:prstGeom prst="rect">
            <a:avLst/>
          </a:prstGeom>
        </p:spPr>
      </p:pic>
      <p:pic>
        <p:nvPicPr>
          <p:cNvPr id="3" name="Picture 2" descr="A screenshot of a black screen&#10;&#10;Description automatically generated">
            <a:extLst>
              <a:ext uri="{FF2B5EF4-FFF2-40B4-BE49-F238E27FC236}">
                <a16:creationId xmlns:a16="http://schemas.microsoft.com/office/drawing/2014/main" id="{D4AA8C3E-8443-E0EC-4E79-234A63C253FC}"/>
              </a:ext>
            </a:extLst>
          </p:cNvPr>
          <p:cNvPicPr>
            <a:picLocks noChangeAspect="1"/>
          </p:cNvPicPr>
          <p:nvPr/>
        </p:nvPicPr>
        <p:blipFill>
          <a:blip r:embed="rId3"/>
          <a:stretch>
            <a:fillRect/>
          </a:stretch>
        </p:blipFill>
        <p:spPr>
          <a:xfrm>
            <a:off x="8432800" y="384908"/>
            <a:ext cx="2438400" cy="4114800"/>
          </a:xfrm>
          <a:prstGeom prst="rect">
            <a:avLst/>
          </a:prstGeom>
        </p:spPr>
      </p:pic>
      <p:sp>
        <p:nvSpPr>
          <p:cNvPr id="6" name="Oval 5">
            <a:extLst>
              <a:ext uri="{FF2B5EF4-FFF2-40B4-BE49-F238E27FC236}">
                <a16:creationId xmlns:a16="http://schemas.microsoft.com/office/drawing/2014/main" id="{41B76FDF-8E68-89D3-C77B-891CC445CE71}"/>
              </a:ext>
            </a:extLst>
          </p:cNvPr>
          <p:cNvSpPr/>
          <p:nvPr/>
        </p:nvSpPr>
        <p:spPr>
          <a:xfrm>
            <a:off x="8664221" y="677333"/>
            <a:ext cx="536222" cy="225778"/>
          </a:xfrm>
          <a:prstGeom prst="ellipse">
            <a:avLst/>
          </a:prstGeom>
          <a:solidFill>
            <a:srgbClr val="F5F0F3">
              <a:alpha val="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79085E5E-D0CD-379E-44E4-DB41C799AD7E}"/>
              </a:ext>
            </a:extLst>
          </p:cNvPr>
          <p:cNvCxnSpPr/>
          <p:nvPr/>
        </p:nvCxnSpPr>
        <p:spPr>
          <a:xfrm>
            <a:off x="3729097" y="1504245"/>
            <a:ext cx="4931360" cy="188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49DD9E1-FB69-57BF-ECDB-FFE605AEE851}"/>
              </a:ext>
            </a:extLst>
          </p:cNvPr>
          <p:cNvCxnSpPr>
            <a:cxnSpLocks/>
          </p:cNvCxnSpPr>
          <p:nvPr/>
        </p:nvCxnSpPr>
        <p:spPr>
          <a:xfrm flipH="1">
            <a:off x="3890902" y="808097"/>
            <a:ext cx="4814714" cy="12417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2D5C328-7711-DCAF-C4C0-048E1D2E1F76}"/>
              </a:ext>
            </a:extLst>
          </p:cNvPr>
          <p:cNvSpPr txBox="1"/>
          <p:nvPr/>
        </p:nvSpPr>
        <p:spPr>
          <a:xfrm>
            <a:off x="6147390" y="4650786"/>
            <a:ext cx="6112695"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a:t>Profile Screen:</a:t>
            </a:r>
          </a:p>
          <a:p>
            <a:pPr marL="285750" indent="-285750">
              <a:buFont typeface="Arial"/>
              <a:buChar char="•"/>
            </a:pPr>
            <a:endParaRPr lang="en-US" sz="2200">
              <a:latin typeface="Century Gothic"/>
              <a:cs typeface="Times New Roman"/>
            </a:endParaRPr>
          </a:p>
          <a:p>
            <a:r>
              <a:rPr lang="en-US" sz="2200">
                <a:latin typeface="Century Gothic"/>
                <a:cs typeface="Times New Roman"/>
              </a:rPr>
              <a:t>It is plays the user's personal details If the user wants to edit in his profile, including their username, personal email address and password. </a:t>
            </a:r>
            <a:endParaRPr lang="en-US" sz="2200">
              <a:latin typeface="Century Gothic"/>
            </a:endParaRPr>
          </a:p>
          <a:p>
            <a:endParaRPr lang="en-US" sz="2200"/>
          </a:p>
          <a:p>
            <a:endParaRPr lang="en-US" sz="2200"/>
          </a:p>
        </p:txBody>
      </p:sp>
      <p:sp>
        <p:nvSpPr>
          <p:cNvPr id="13" name="TextBox 12">
            <a:extLst>
              <a:ext uri="{FF2B5EF4-FFF2-40B4-BE49-F238E27FC236}">
                <a16:creationId xmlns:a16="http://schemas.microsoft.com/office/drawing/2014/main" id="{C8389D0E-AF9D-5374-3600-4E475B990E6E}"/>
              </a:ext>
            </a:extLst>
          </p:cNvPr>
          <p:cNvSpPr txBox="1"/>
          <p:nvPr/>
        </p:nvSpPr>
        <p:spPr>
          <a:xfrm>
            <a:off x="1236723" y="4942416"/>
            <a:ext cx="4673360"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Symbol"/>
                <a:sym typeface="Symbol"/>
              </a:rPr>
              <a:t>·</a:t>
            </a:r>
            <a:r>
              <a:rPr lang="en-US" sz="700">
                <a:latin typeface="Times New Roman"/>
                <a:cs typeface="Times New Roman"/>
              </a:rPr>
              <a:t>       </a:t>
            </a:r>
            <a:r>
              <a:rPr lang="en-US"/>
              <a:t> </a:t>
            </a:r>
            <a:r>
              <a:rPr lang="en-US" sz="2200"/>
              <a:t> Settings Screen :</a:t>
            </a:r>
          </a:p>
          <a:p>
            <a:endParaRPr lang="en-US" sz="2200">
              <a:ea typeface="+mn-lt"/>
              <a:cs typeface="+mn-lt"/>
            </a:endParaRPr>
          </a:p>
          <a:p>
            <a:r>
              <a:rPr lang="en-US" sz="2200">
                <a:ea typeface="+mn-lt"/>
                <a:cs typeface="+mn-lt"/>
              </a:rPr>
              <a:t>Settings panel, where you can go to the Profile screen </a:t>
            </a:r>
            <a:endParaRPr lang="en-US" sz="2200"/>
          </a:p>
        </p:txBody>
      </p:sp>
    </p:spTree>
    <p:extLst>
      <p:ext uri="{BB962C8B-B14F-4D97-AF65-F5344CB8AC3E}">
        <p14:creationId xmlns:p14="http://schemas.microsoft.com/office/powerpoint/2010/main" val="10902217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 shot of a phone&#10;&#10;Description automatically generated">
            <a:extLst>
              <a:ext uri="{FF2B5EF4-FFF2-40B4-BE49-F238E27FC236}">
                <a16:creationId xmlns:a16="http://schemas.microsoft.com/office/drawing/2014/main" id="{E08B697A-E92D-7A65-64F9-D9CBE4CA95E9}"/>
              </a:ext>
            </a:extLst>
          </p:cNvPr>
          <p:cNvPicPr>
            <a:picLocks noChangeAspect="1"/>
          </p:cNvPicPr>
          <p:nvPr/>
        </p:nvPicPr>
        <p:blipFill>
          <a:blip r:embed="rId2"/>
          <a:stretch>
            <a:fillRect/>
          </a:stretch>
        </p:blipFill>
        <p:spPr>
          <a:xfrm>
            <a:off x="3458021" y="242711"/>
            <a:ext cx="1227879" cy="4114800"/>
          </a:xfrm>
          <a:prstGeom prst="rect">
            <a:avLst/>
          </a:prstGeom>
        </p:spPr>
      </p:pic>
      <p:pic>
        <p:nvPicPr>
          <p:cNvPr id="5" name="Picture 4" descr="A black screen with a black border&#10;&#10;Description automatically generated">
            <a:extLst>
              <a:ext uri="{FF2B5EF4-FFF2-40B4-BE49-F238E27FC236}">
                <a16:creationId xmlns:a16="http://schemas.microsoft.com/office/drawing/2014/main" id="{875DCB65-B355-9B9B-9E73-B379CE2EFC25}"/>
              </a:ext>
            </a:extLst>
          </p:cNvPr>
          <p:cNvPicPr>
            <a:picLocks noChangeAspect="1"/>
          </p:cNvPicPr>
          <p:nvPr/>
        </p:nvPicPr>
        <p:blipFill>
          <a:blip r:embed="rId3"/>
          <a:stretch>
            <a:fillRect/>
          </a:stretch>
        </p:blipFill>
        <p:spPr>
          <a:xfrm>
            <a:off x="8922877" y="238369"/>
            <a:ext cx="2376553" cy="4114800"/>
          </a:xfrm>
          <a:prstGeom prst="rect">
            <a:avLst/>
          </a:prstGeom>
        </p:spPr>
      </p:pic>
      <p:sp>
        <p:nvSpPr>
          <p:cNvPr id="7" name="Oval 6">
            <a:extLst>
              <a:ext uri="{FF2B5EF4-FFF2-40B4-BE49-F238E27FC236}">
                <a16:creationId xmlns:a16="http://schemas.microsoft.com/office/drawing/2014/main" id="{5356313B-1DE7-D220-BDDD-2EA7B4A2C141}"/>
              </a:ext>
            </a:extLst>
          </p:cNvPr>
          <p:cNvSpPr/>
          <p:nvPr/>
        </p:nvSpPr>
        <p:spPr>
          <a:xfrm>
            <a:off x="9074529" y="560102"/>
            <a:ext cx="536222" cy="225778"/>
          </a:xfrm>
          <a:prstGeom prst="ellipse">
            <a:avLst/>
          </a:prstGeom>
          <a:solidFill>
            <a:srgbClr val="F5F0F3">
              <a:alpha val="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E70C8D20-C064-4CCA-9345-9F9B902E1544}"/>
              </a:ext>
            </a:extLst>
          </p:cNvPr>
          <p:cNvCxnSpPr/>
          <p:nvPr/>
        </p:nvCxnSpPr>
        <p:spPr>
          <a:xfrm flipH="1" flipV="1">
            <a:off x="4540013" y="706497"/>
            <a:ext cx="4635972" cy="1693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8CCAD25-C6DA-0224-3CBE-D1A22ED452D7}"/>
              </a:ext>
            </a:extLst>
          </p:cNvPr>
          <p:cNvCxnSpPr/>
          <p:nvPr/>
        </p:nvCxnSpPr>
        <p:spPr>
          <a:xfrm>
            <a:off x="4566356" y="1654764"/>
            <a:ext cx="4592694" cy="1128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7B4A2E7-0FFD-0255-5677-18A59EC163D3}"/>
              </a:ext>
            </a:extLst>
          </p:cNvPr>
          <p:cNvSpPr txBox="1"/>
          <p:nvPr/>
        </p:nvSpPr>
        <p:spPr>
          <a:xfrm>
            <a:off x="1208501" y="4857749"/>
            <a:ext cx="4673360" cy="21236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Symbol"/>
                <a:sym typeface="Symbol"/>
              </a:rPr>
              <a:t>·</a:t>
            </a:r>
            <a:r>
              <a:rPr lang="en-US" sz="700">
                <a:latin typeface="Times New Roman"/>
                <a:cs typeface="Times New Roman"/>
              </a:rPr>
              <a:t>       </a:t>
            </a:r>
            <a:r>
              <a:rPr lang="en-US"/>
              <a:t> </a:t>
            </a:r>
            <a:r>
              <a:rPr lang="en-US" sz="2200"/>
              <a:t> Settings Screen :</a:t>
            </a:r>
          </a:p>
          <a:p>
            <a:endParaRPr lang="en-US" sz="2200">
              <a:ea typeface="+mn-lt"/>
              <a:cs typeface="+mn-lt"/>
            </a:endParaRPr>
          </a:p>
          <a:p>
            <a:r>
              <a:rPr lang="en-US" sz="2200">
                <a:ea typeface="+mn-lt"/>
                <a:cs typeface="+mn-lt"/>
              </a:rPr>
              <a:t>Settings panel, where you can go to Help screen from it and log out too.</a:t>
            </a:r>
            <a:endParaRPr lang="en-US" sz="2200"/>
          </a:p>
          <a:p>
            <a:endParaRPr lang="en-US" sz="2200"/>
          </a:p>
        </p:txBody>
      </p:sp>
      <p:sp>
        <p:nvSpPr>
          <p:cNvPr id="14" name="TextBox 13">
            <a:extLst>
              <a:ext uri="{FF2B5EF4-FFF2-40B4-BE49-F238E27FC236}">
                <a16:creationId xmlns:a16="http://schemas.microsoft.com/office/drawing/2014/main" id="{EF9FE34D-61E8-8237-9147-C4740411AFF8}"/>
              </a:ext>
            </a:extLst>
          </p:cNvPr>
          <p:cNvSpPr txBox="1"/>
          <p:nvPr/>
        </p:nvSpPr>
        <p:spPr>
          <a:xfrm>
            <a:off x="7055556" y="4637851"/>
            <a:ext cx="4957702"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a:t>Help Screen :</a:t>
            </a:r>
          </a:p>
          <a:p>
            <a:r>
              <a:rPr lang="en-US" sz="2200">
                <a:ea typeface="+mn-lt"/>
                <a:cs typeface="+mn-lt"/>
              </a:rPr>
              <a:t>The screen shows a set of information about how to use the Application and some information about the people who made this. </a:t>
            </a:r>
            <a:endParaRPr lang="en-US" sz="2200"/>
          </a:p>
          <a:p>
            <a:endParaRPr lang="en-US"/>
          </a:p>
        </p:txBody>
      </p:sp>
    </p:spTree>
    <p:extLst>
      <p:ext uri="{BB962C8B-B14F-4D97-AF65-F5344CB8AC3E}">
        <p14:creationId xmlns:p14="http://schemas.microsoft.com/office/powerpoint/2010/main" val="38428130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lack rectangular object with a black border&#10;&#10;Description automatically generated">
            <a:extLst>
              <a:ext uri="{FF2B5EF4-FFF2-40B4-BE49-F238E27FC236}">
                <a16:creationId xmlns:a16="http://schemas.microsoft.com/office/drawing/2014/main" id="{33275A11-AEAB-3AC7-8461-A11FFC237E3F}"/>
              </a:ext>
            </a:extLst>
          </p:cNvPr>
          <p:cNvPicPr>
            <a:picLocks noChangeAspect="1"/>
          </p:cNvPicPr>
          <p:nvPr/>
        </p:nvPicPr>
        <p:blipFill>
          <a:blip r:embed="rId2"/>
          <a:stretch>
            <a:fillRect/>
          </a:stretch>
        </p:blipFill>
        <p:spPr>
          <a:xfrm>
            <a:off x="2827169" y="907806"/>
            <a:ext cx="1590035" cy="4554415"/>
          </a:xfrm>
          <a:prstGeom prst="rect">
            <a:avLst/>
          </a:prstGeom>
        </p:spPr>
      </p:pic>
      <p:sp>
        <p:nvSpPr>
          <p:cNvPr id="6" name="Oval 5">
            <a:extLst>
              <a:ext uri="{FF2B5EF4-FFF2-40B4-BE49-F238E27FC236}">
                <a16:creationId xmlns:a16="http://schemas.microsoft.com/office/drawing/2014/main" id="{EFA05446-E65C-7699-5DCE-4B8CBB7984A6}"/>
              </a:ext>
            </a:extLst>
          </p:cNvPr>
          <p:cNvSpPr/>
          <p:nvPr/>
        </p:nvSpPr>
        <p:spPr>
          <a:xfrm>
            <a:off x="2828012" y="4878101"/>
            <a:ext cx="1589850" cy="592666"/>
          </a:xfrm>
          <a:prstGeom prst="ellipse">
            <a:avLst/>
          </a:prstGeom>
          <a:solidFill>
            <a:srgbClr val="F5F0F3">
              <a:alpha val="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895603D9-DAFA-B3E0-B677-440901D00F14}"/>
              </a:ext>
            </a:extLst>
          </p:cNvPr>
          <p:cNvCxnSpPr/>
          <p:nvPr/>
        </p:nvCxnSpPr>
        <p:spPr>
          <a:xfrm flipV="1">
            <a:off x="4425245" y="4714053"/>
            <a:ext cx="2240843" cy="40263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E89D0EF-EB9E-740A-76A1-9288E42D2BAE}"/>
              </a:ext>
            </a:extLst>
          </p:cNvPr>
          <p:cNvSpPr txBox="1"/>
          <p:nvPr/>
        </p:nvSpPr>
        <p:spPr>
          <a:xfrm>
            <a:off x="6763925" y="4054591"/>
            <a:ext cx="4778963"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a:ea typeface="+mn-lt"/>
                <a:cs typeface="+mn-lt"/>
              </a:rPr>
              <a:t> where you can log out to left the application.</a:t>
            </a:r>
            <a:endParaRPr lang="en-US" sz="2200"/>
          </a:p>
          <a:p>
            <a:endParaRPr lang="en-US" sz="2200"/>
          </a:p>
        </p:txBody>
      </p:sp>
    </p:spTree>
    <p:extLst>
      <p:ext uri="{BB962C8B-B14F-4D97-AF65-F5344CB8AC3E}">
        <p14:creationId xmlns:p14="http://schemas.microsoft.com/office/powerpoint/2010/main" val="26275340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7EBD1-DFD6-5FFC-C8AD-7C9862D52733}"/>
              </a:ext>
            </a:extLst>
          </p:cNvPr>
          <p:cNvSpPr>
            <a:spLocks noGrp="1"/>
          </p:cNvSpPr>
          <p:nvPr>
            <p:ph type="title"/>
          </p:nvPr>
        </p:nvSpPr>
        <p:spPr>
          <a:xfrm>
            <a:off x="1228834" y="1398912"/>
            <a:ext cx="8915399" cy="923171"/>
          </a:xfrm>
        </p:spPr>
        <p:txBody>
          <a:bodyPr/>
          <a:lstStyle/>
          <a:p>
            <a:r>
              <a:rPr lang="en-US"/>
              <a:t>User interface design :</a:t>
            </a:r>
          </a:p>
        </p:txBody>
      </p:sp>
      <p:sp>
        <p:nvSpPr>
          <p:cNvPr id="3" name="Text Placeholder 2">
            <a:extLst>
              <a:ext uri="{FF2B5EF4-FFF2-40B4-BE49-F238E27FC236}">
                <a16:creationId xmlns:a16="http://schemas.microsoft.com/office/drawing/2014/main" id="{7261E441-2B3B-33A2-91DB-09AA753F3008}"/>
              </a:ext>
            </a:extLst>
          </p:cNvPr>
          <p:cNvSpPr>
            <a:spLocks noGrp="1"/>
          </p:cNvSpPr>
          <p:nvPr>
            <p:ph type="body" idx="1"/>
          </p:nvPr>
        </p:nvSpPr>
        <p:spPr>
          <a:xfrm>
            <a:off x="1852462" y="2929751"/>
            <a:ext cx="9990814" cy="2971187"/>
          </a:xfrm>
        </p:spPr>
        <p:txBody>
          <a:bodyPr>
            <a:normAutofit/>
          </a:bodyPr>
          <a:lstStyle/>
          <a:p>
            <a:pPr marL="457200" indent="-457200">
              <a:buFont typeface="Wingdings" charset="2"/>
              <a:buChar char="Ø"/>
            </a:pPr>
            <a:r>
              <a:rPr lang="en-US" sz="2800">
                <a:ea typeface="+mn-lt"/>
                <a:cs typeface="+mn-lt"/>
              </a:rPr>
              <a:t>We also used the website as a user interface </a:t>
            </a:r>
            <a:endParaRPr lang="en-US" sz="2800">
              <a:solidFill>
                <a:srgbClr val="000000"/>
              </a:solidFill>
              <a:ea typeface="+mn-lt"/>
              <a:cs typeface="+mn-lt"/>
            </a:endParaRPr>
          </a:p>
          <a:p>
            <a:pPr marL="457200" indent="-457200">
              <a:buFont typeface="Wingdings" charset="2"/>
              <a:buChar char="Ø"/>
            </a:pPr>
            <a:endParaRPr lang="en-US" sz="2800">
              <a:ea typeface="+mn-lt"/>
              <a:cs typeface="+mn-lt"/>
            </a:endParaRPr>
          </a:p>
          <a:p>
            <a:pPr marL="457200" indent="-457200">
              <a:buFont typeface="Wingdings" charset="2"/>
              <a:buChar char="Ø"/>
            </a:pPr>
            <a:r>
              <a:rPr lang="en-US" sz="2800">
                <a:ea typeface="+mn-lt"/>
                <a:cs typeface="+mn-lt"/>
              </a:rPr>
              <a:t>to make the application available for use in all ways on mobile phone and computer device.</a:t>
            </a:r>
            <a:endParaRPr lang="en-US" sz="2800">
              <a:solidFill>
                <a:srgbClr val="000000"/>
              </a:solidFill>
              <a:ea typeface="+mn-lt"/>
              <a:cs typeface="+mn-lt"/>
            </a:endParaRPr>
          </a:p>
          <a:p>
            <a:pPr marL="457200" indent="-457200">
              <a:buFont typeface="Wingdings" charset="2"/>
              <a:buChar char="Ø"/>
            </a:pPr>
            <a:endParaRPr lang="en-US" sz="2800"/>
          </a:p>
        </p:txBody>
      </p:sp>
      <p:sp>
        <p:nvSpPr>
          <p:cNvPr id="5" name="TextBox 4">
            <a:extLst>
              <a:ext uri="{FF2B5EF4-FFF2-40B4-BE49-F238E27FC236}">
                <a16:creationId xmlns:a16="http://schemas.microsoft.com/office/drawing/2014/main" id="{B7B6DBD5-769C-7E57-9B2B-31190F2EC47E}"/>
              </a:ext>
            </a:extLst>
          </p:cNvPr>
          <p:cNvSpPr txBox="1"/>
          <p:nvPr/>
        </p:nvSpPr>
        <p:spPr>
          <a:xfrm>
            <a:off x="650993" y="387585"/>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How it works ?​</a:t>
            </a:r>
            <a:endParaRPr lang="en-US"/>
          </a:p>
        </p:txBody>
      </p:sp>
    </p:spTree>
    <p:extLst>
      <p:ext uri="{BB962C8B-B14F-4D97-AF65-F5344CB8AC3E}">
        <p14:creationId xmlns:p14="http://schemas.microsoft.com/office/powerpoint/2010/main" val="7144733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3C550E9-4041-98E2-B215-687500FA95A6}"/>
              </a:ext>
            </a:extLst>
          </p:cNvPr>
          <p:cNvSpPr txBox="1"/>
          <p:nvPr/>
        </p:nvSpPr>
        <p:spPr>
          <a:xfrm>
            <a:off x="641144" y="4546409"/>
            <a:ext cx="11546477"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Century Gothic"/>
                <a:cs typeface="Times New Roman"/>
              </a:rPr>
              <a:t>Sign-up Page :</a:t>
            </a:r>
            <a:endParaRPr lang="en-US" sz="2400">
              <a:latin typeface="Century Gothic"/>
              <a:cs typeface="Times New Roman"/>
            </a:endParaRPr>
          </a:p>
          <a:p>
            <a:r>
              <a:rPr lang="en-US" sz="2400">
                <a:latin typeface="Century Gothic"/>
                <a:cs typeface="Times New Roman"/>
              </a:rPr>
              <a:t>The sign-up page is a registration portal where users create new accounts to access a system or service.</a:t>
            </a:r>
          </a:p>
          <a:p>
            <a:r>
              <a:rPr lang="en-US" sz="2400">
                <a:latin typeface="Century Gothic"/>
                <a:cs typeface="Times New Roman"/>
              </a:rPr>
              <a:t> It usually involves providing essential information, like a username, email, and password.</a:t>
            </a:r>
            <a:endParaRPr lang="en-US"/>
          </a:p>
          <a:p>
            <a:endParaRPr lang="en-US" sz="2400">
              <a:latin typeface="Century Gothic"/>
              <a:cs typeface="Times New Roman"/>
            </a:endParaRPr>
          </a:p>
        </p:txBody>
      </p:sp>
      <p:pic>
        <p:nvPicPr>
          <p:cNvPr id="2" name="Picture 1">
            <a:extLst>
              <a:ext uri="{FF2B5EF4-FFF2-40B4-BE49-F238E27FC236}">
                <a16:creationId xmlns:a16="http://schemas.microsoft.com/office/drawing/2014/main" id="{97EEBAE1-C6F2-2B41-7AE8-AB2F7DE0B9F9}"/>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2827663" y="569937"/>
            <a:ext cx="7381301" cy="3790175"/>
          </a:xfrm>
          <a:prstGeom prst="rect">
            <a:avLst/>
          </a:prstGeom>
        </p:spPr>
      </p:pic>
    </p:spTree>
    <p:extLst>
      <p:ext uri="{BB962C8B-B14F-4D97-AF65-F5344CB8AC3E}">
        <p14:creationId xmlns:p14="http://schemas.microsoft.com/office/powerpoint/2010/main" val="42086672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554AD-5124-5894-89FA-1ADF603BB621}"/>
              </a:ext>
            </a:extLst>
          </p:cNvPr>
          <p:cNvSpPr>
            <a:spLocks noGrp="1"/>
          </p:cNvSpPr>
          <p:nvPr>
            <p:ph type="title"/>
          </p:nvPr>
        </p:nvSpPr>
        <p:spPr>
          <a:xfrm>
            <a:off x="1475778" y="5161179"/>
            <a:ext cx="8915399" cy="1468800"/>
          </a:xfrm>
        </p:spPr>
        <p:txBody>
          <a:bodyPr vert="horz" lIns="91440" tIns="45720" rIns="91440" bIns="45720" rtlCol="0" anchor="b">
            <a:noAutofit/>
          </a:bodyPr>
          <a:lstStyle/>
          <a:p>
            <a:pPr rtl="0"/>
            <a:r>
              <a:rPr lang="en-US" sz="2400" b="1" baseline="0">
                <a:solidFill>
                  <a:srgbClr val="FFFFFF"/>
                </a:solidFill>
                <a:latin typeface="Century Gothic"/>
                <a:ea typeface="Segoe UI"/>
                <a:cs typeface="Segoe UI"/>
              </a:rPr>
              <a:t>Sign In Page :</a:t>
            </a:r>
            <a:r>
              <a:rPr lang="en-US" sz="2400">
                <a:solidFill>
                  <a:srgbClr val="FFFFFF"/>
                </a:solidFill>
                <a:latin typeface="Century Gothic"/>
                <a:ea typeface="Segoe UI"/>
                <a:cs typeface="Segoe UI"/>
              </a:rPr>
              <a:t>​</a:t>
            </a:r>
          </a:p>
          <a:p>
            <a:pPr rtl="0"/>
            <a:r>
              <a:rPr lang="en-US" sz="2400" baseline="0">
                <a:solidFill>
                  <a:srgbClr val="FFFFFF"/>
                </a:solidFill>
                <a:latin typeface="Century Gothic"/>
                <a:ea typeface="Segoe UI"/>
                <a:cs typeface="Segoe UI"/>
              </a:rPr>
              <a:t>The login screen is a secure gateway to access a system or application. It typically prompts users to enter their credentials, such as a username and password, ensuring only authorized individuals gain entry</a:t>
            </a:r>
            <a:r>
              <a:rPr lang="en-US" sz="2400">
                <a:solidFill>
                  <a:srgbClr val="FFFFFF"/>
                </a:solidFill>
                <a:latin typeface="Century Gothic"/>
                <a:ea typeface="Segoe UI"/>
                <a:cs typeface="Segoe UI"/>
              </a:rPr>
              <a:t>​.</a:t>
            </a:r>
            <a:endParaRPr lang="en-US" sz="2400"/>
          </a:p>
        </p:txBody>
      </p:sp>
      <p:pic>
        <p:nvPicPr>
          <p:cNvPr id="3" name="Picture 2">
            <a:extLst>
              <a:ext uri="{FF2B5EF4-FFF2-40B4-BE49-F238E27FC236}">
                <a16:creationId xmlns:a16="http://schemas.microsoft.com/office/drawing/2014/main" id="{17A384C5-9365-95AB-59AC-A410EE809140}"/>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2515519" y="274597"/>
            <a:ext cx="7317035" cy="4059530"/>
          </a:xfrm>
          <a:prstGeom prst="rect">
            <a:avLst/>
          </a:prstGeom>
        </p:spPr>
      </p:pic>
    </p:spTree>
    <p:extLst>
      <p:ext uri="{BB962C8B-B14F-4D97-AF65-F5344CB8AC3E}">
        <p14:creationId xmlns:p14="http://schemas.microsoft.com/office/powerpoint/2010/main" val="26423277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6D12D9-9F96-E7E9-F681-ABA168A09FDD}"/>
              </a:ext>
            </a:extLst>
          </p:cNvPr>
          <p:cNvSpPr>
            <a:spLocks noGrp="1"/>
          </p:cNvSpPr>
          <p:nvPr>
            <p:ph type="body" idx="1"/>
          </p:nvPr>
        </p:nvSpPr>
        <p:spPr>
          <a:xfrm>
            <a:off x="1169459" y="4437287"/>
            <a:ext cx="10461276" cy="2129195"/>
          </a:xfrm>
        </p:spPr>
        <p:txBody>
          <a:bodyPr vert="horz" lIns="91440" tIns="45720" rIns="91440" bIns="45720" rtlCol="0" anchor="t">
            <a:noAutofit/>
          </a:bodyPr>
          <a:lstStyle/>
          <a:p>
            <a:pPr>
              <a:spcBef>
                <a:spcPts val="0"/>
              </a:spcBef>
            </a:pPr>
            <a:r>
              <a:rPr lang="en-US" sz="2200" b="1">
                <a:latin typeface="Arial"/>
                <a:ea typeface="+mn-lt"/>
                <a:cs typeface="Arial"/>
              </a:rPr>
              <a:t>Home Page : </a:t>
            </a:r>
            <a:endParaRPr lang="en-US" sz="2200">
              <a:solidFill>
                <a:srgbClr val="000000"/>
              </a:solidFill>
              <a:latin typeface="Arial"/>
              <a:ea typeface="+mn-lt"/>
              <a:cs typeface="Arial"/>
            </a:endParaRPr>
          </a:p>
          <a:p>
            <a:pPr>
              <a:spcBef>
                <a:spcPts val="0"/>
              </a:spcBef>
            </a:pPr>
            <a:r>
              <a:rPr lang="en-US" sz="2400">
                <a:latin typeface="Segoe UI"/>
                <a:ea typeface="+mn-lt"/>
                <a:cs typeface="Segoe UI"/>
              </a:rPr>
              <a:t>This home page servers as a concise overview of our website, we are an integrated educational website that makes it easy for students or researchers to quickly reach what they are looking for without </a:t>
            </a:r>
            <a:r>
              <a:rPr lang="en-US" sz="2400">
                <a:latin typeface="Segoe UI"/>
                <a:cs typeface="Segoe UI"/>
              </a:rPr>
              <a:t>distraction or a long time by talking to a chatbot or searching through our website.</a:t>
            </a:r>
            <a:endParaRPr lang="en-US" sz="2400">
              <a:solidFill>
                <a:srgbClr val="000000"/>
              </a:solidFill>
              <a:latin typeface="Segoe UI"/>
              <a:cs typeface="Segoe UI"/>
            </a:endParaRPr>
          </a:p>
          <a:p>
            <a:endParaRPr lang="en-US"/>
          </a:p>
        </p:txBody>
      </p:sp>
      <p:pic>
        <p:nvPicPr>
          <p:cNvPr id="4" name="Picture 3" descr="A screenshot of a computer&#10;&#10;Description automatically generated">
            <a:extLst>
              <a:ext uri="{FF2B5EF4-FFF2-40B4-BE49-F238E27FC236}">
                <a16:creationId xmlns:a16="http://schemas.microsoft.com/office/drawing/2014/main" id="{AE8C101F-22FB-55A6-2A2B-683BA03449F8}"/>
              </a:ext>
            </a:extLst>
          </p:cNvPr>
          <p:cNvPicPr>
            <a:picLocks noChangeAspect="1"/>
          </p:cNvPicPr>
          <p:nvPr/>
        </p:nvPicPr>
        <p:blipFill>
          <a:blip r:embed="rId2"/>
          <a:stretch>
            <a:fillRect/>
          </a:stretch>
        </p:blipFill>
        <p:spPr>
          <a:xfrm>
            <a:off x="3139807" y="290513"/>
            <a:ext cx="7023253" cy="3908348"/>
          </a:xfrm>
          <a:prstGeom prst="rect">
            <a:avLst/>
          </a:prstGeom>
        </p:spPr>
      </p:pic>
    </p:spTree>
    <p:extLst>
      <p:ext uri="{BB962C8B-B14F-4D97-AF65-F5344CB8AC3E}">
        <p14:creationId xmlns:p14="http://schemas.microsoft.com/office/powerpoint/2010/main" val="2501519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887609E-BEAC-9560-BB8D-2FC43025108A}"/>
              </a:ext>
            </a:extLst>
          </p:cNvPr>
          <p:cNvSpPr txBox="1"/>
          <p:nvPr/>
        </p:nvSpPr>
        <p:spPr>
          <a:xfrm>
            <a:off x="1177226" y="2276406"/>
            <a:ext cx="9835238" cy="230832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600" b="1">
                <a:ea typeface="+mn-lt"/>
                <a:cs typeface="+mn-lt"/>
              </a:rPr>
              <a:t>Why Tailored Education Chatbot?</a:t>
            </a:r>
            <a:endParaRPr lang="en-US" sz="3600"/>
          </a:p>
          <a:p>
            <a:pPr marL="285750" indent="-285750">
              <a:buFont typeface="Arial"/>
              <a:buChar char="•"/>
            </a:pPr>
            <a:r>
              <a:rPr lang="en-US" sz="3600">
                <a:ea typeface="+mn-lt"/>
                <a:cs typeface="+mn-lt"/>
              </a:rPr>
              <a:t>Addressing the need for personalized and accessible learning in a digital age</a:t>
            </a:r>
            <a:endParaRPr lang="en-US" sz="3600"/>
          </a:p>
          <a:p>
            <a:pPr algn="l"/>
            <a:endParaRPr lang="en-US" sz="3600"/>
          </a:p>
        </p:txBody>
      </p:sp>
      <p:pic>
        <p:nvPicPr>
          <p:cNvPr id="3" name="Picture 2" descr="A cartoon character with a thought bubble&#10;&#10;Description automatically generated">
            <a:extLst>
              <a:ext uri="{FF2B5EF4-FFF2-40B4-BE49-F238E27FC236}">
                <a16:creationId xmlns:a16="http://schemas.microsoft.com/office/drawing/2014/main" id="{B26A06FA-5B8E-7B10-E9AB-2B358DEEBF24}"/>
              </a:ext>
            </a:extLst>
          </p:cNvPr>
          <p:cNvPicPr>
            <a:picLocks noChangeAspect="1"/>
          </p:cNvPicPr>
          <p:nvPr/>
        </p:nvPicPr>
        <p:blipFill>
          <a:blip r:embed="rId2"/>
          <a:stretch>
            <a:fillRect/>
          </a:stretch>
        </p:blipFill>
        <p:spPr>
          <a:xfrm>
            <a:off x="9225475" y="277446"/>
            <a:ext cx="2484511" cy="2308578"/>
          </a:xfrm>
          <a:prstGeom prst="rect">
            <a:avLst/>
          </a:prstGeom>
        </p:spPr>
      </p:pic>
    </p:spTree>
    <p:extLst>
      <p:ext uri="{BB962C8B-B14F-4D97-AF65-F5344CB8AC3E}">
        <p14:creationId xmlns:p14="http://schemas.microsoft.com/office/powerpoint/2010/main" val="36094446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A9DF3-95F8-9586-6DB9-4CCC30A64471}"/>
              </a:ext>
            </a:extLst>
          </p:cNvPr>
          <p:cNvSpPr>
            <a:spLocks noGrp="1"/>
          </p:cNvSpPr>
          <p:nvPr>
            <p:ph type="title"/>
          </p:nvPr>
        </p:nvSpPr>
        <p:spPr>
          <a:xfrm>
            <a:off x="935462" y="666145"/>
            <a:ext cx="3562349" cy="744900"/>
          </a:xfrm>
        </p:spPr>
        <p:txBody>
          <a:bodyPr>
            <a:noAutofit/>
          </a:bodyPr>
          <a:lstStyle/>
          <a:p>
            <a:r>
              <a:rPr lang="en-US">
                <a:solidFill>
                  <a:schemeClr val="tx1"/>
                </a:solidFill>
                <a:latin typeface="Century Gothic"/>
                <a:cs typeface="Times New Roman"/>
              </a:rPr>
              <a:t>Future work</a:t>
            </a:r>
            <a:r>
              <a:rPr lang="en-US" dirty="0">
                <a:solidFill>
                  <a:schemeClr val="tx1"/>
                </a:solidFill>
                <a:latin typeface="Century Gothic"/>
                <a:cs typeface="Times New Roman"/>
              </a:rPr>
              <a:t> :</a:t>
            </a:r>
            <a:endParaRPr lang="en-US" dirty="0">
              <a:solidFill>
                <a:schemeClr val="tx1"/>
              </a:solidFill>
              <a:latin typeface="Century Gothic"/>
            </a:endParaRPr>
          </a:p>
        </p:txBody>
      </p:sp>
      <p:sp>
        <p:nvSpPr>
          <p:cNvPr id="3" name="Text Placeholder 2">
            <a:extLst>
              <a:ext uri="{FF2B5EF4-FFF2-40B4-BE49-F238E27FC236}">
                <a16:creationId xmlns:a16="http://schemas.microsoft.com/office/drawing/2014/main" id="{FF798ED4-C8C2-4970-63EA-E60F73A9EC35}"/>
              </a:ext>
            </a:extLst>
          </p:cNvPr>
          <p:cNvSpPr>
            <a:spLocks noGrp="1"/>
          </p:cNvSpPr>
          <p:nvPr>
            <p:ph type="body" idx="1"/>
          </p:nvPr>
        </p:nvSpPr>
        <p:spPr>
          <a:xfrm>
            <a:off x="1398562" y="1887519"/>
            <a:ext cx="10354731" cy="4430392"/>
          </a:xfrm>
        </p:spPr>
        <p:txBody>
          <a:bodyPr>
            <a:normAutofit lnSpcReduction="10000"/>
          </a:bodyPr>
          <a:lstStyle/>
          <a:p>
            <a:pPr marL="457200" indent="-457200">
              <a:lnSpc>
                <a:spcPct val="150000"/>
              </a:lnSpc>
              <a:buFont typeface="Wingdings" charset="2"/>
              <a:buChar char="Ø"/>
            </a:pPr>
            <a:r>
              <a:rPr lang="en-US" sz="2800" dirty="0">
                <a:solidFill>
                  <a:schemeClr val="tx1"/>
                </a:solidFill>
                <a:latin typeface="Century Gothic"/>
                <a:cs typeface="Times New Roman"/>
              </a:rPr>
              <a:t>In </a:t>
            </a:r>
            <a:r>
              <a:rPr lang="en-US" sz="2800">
                <a:solidFill>
                  <a:schemeClr val="tx1"/>
                </a:solidFill>
                <a:latin typeface="Century Gothic"/>
                <a:cs typeface="Times New Roman"/>
              </a:rPr>
              <a:t>the </a:t>
            </a:r>
            <a:r>
              <a:rPr lang="en-US" sz="2800" dirty="0">
                <a:solidFill>
                  <a:schemeClr val="tx1"/>
                </a:solidFill>
                <a:latin typeface="Century Gothic"/>
                <a:cs typeface="Times New Roman"/>
              </a:rPr>
              <a:t>future, we plan to develop a new version of our application and a website </a:t>
            </a:r>
            <a:r>
              <a:rPr lang="en-US" sz="2800">
                <a:solidFill>
                  <a:schemeClr val="tx1"/>
                </a:solidFill>
                <a:latin typeface="Century Gothic"/>
                <a:cs typeface="Times New Roman"/>
              </a:rPr>
              <a:t>that </a:t>
            </a:r>
            <a:r>
              <a:rPr lang="en-US" sz="2800" dirty="0">
                <a:solidFill>
                  <a:schemeClr val="tx1"/>
                </a:solidFill>
                <a:latin typeface="Century Gothic"/>
                <a:cs typeface="Times New Roman"/>
              </a:rPr>
              <a:t>will achieve high accuracy in choosing </a:t>
            </a:r>
            <a:r>
              <a:rPr lang="en-US" sz="2800">
                <a:solidFill>
                  <a:schemeClr val="tx1"/>
                </a:solidFill>
                <a:latin typeface="Century Gothic"/>
                <a:cs typeface="Times New Roman"/>
              </a:rPr>
              <a:t>the track </a:t>
            </a:r>
            <a:r>
              <a:rPr lang="en-US" sz="2800" dirty="0">
                <a:solidFill>
                  <a:schemeClr val="tx1"/>
                </a:solidFill>
                <a:latin typeface="Century Gothic"/>
                <a:cs typeface="Times New Roman"/>
              </a:rPr>
              <a:t>and answer about any question belonging </a:t>
            </a:r>
            <a:r>
              <a:rPr lang="en-US" sz="2800">
                <a:solidFill>
                  <a:schemeClr val="tx1"/>
                </a:solidFill>
                <a:latin typeface="Century Gothic"/>
                <a:cs typeface="Times New Roman"/>
              </a:rPr>
              <a:t>to </a:t>
            </a:r>
            <a:r>
              <a:rPr lang="en-US" sz="2800" dirty="0">
                <a:solidFill>
                  <a:schemeClr val="tx1"/>
                </a:solidFill>
                <a:latin typeface="Century Gothic"/>
                <a:cs typeface="Times New Roman"/>
              </a:rPr>
              <a:t>learning</a:t>
            </a:r>
            <a:r>
              <a:rPr lang="en-US" sz="2800">
                <a:solidFill>
                  <a:schemeClr val="tx1"/>
                </a:solidFill>
                <a:latin typeface="Century Gothic"/>
                <a:cs typeface="Times New Roman"/>
              </a:rPr>
              <a:t>.</a:t>
            </a:r>
            <a:endParaRPr lang="en-US" sz="2800">
              <a:solidFill>
                <a:schemeClr val="tx1"/>
              </a:solidFill>
              <a:latin typeface="Century Gothic"/>
            </a:endParaRPr>
          </a:p>
          <a:p>
            <a:pPr marL="457200" indent="-457200">
              <a:buFont typeface="Wingdings" charset="2"/>
              <a:buChar char="Ø"/>
            </a:pPr>
            <a:endParaRPr lang="en-US" sz="2800">
              <a:solidFill>
                <a:schemeClr val="tx1"/>
              </a:solidFill>
              <a:latin typeface="Century Gothic"/>
              <a:cs typeface="Times New Roman"/>
            </a:endParaRPr>
          </a:p>
          <a:p>
            <a:pPr marL="457200" indent="-457200">
              <a:lnSpc>
                <a:spcPct val="150000"/>
              </a:lnSpc>
              <a:spcBef>
                <a:spcPct val="0"/>
              </a:spcBef>
              <a:buFont typeface="Wingdings,Sans-Serif" charset="2"/>
              <a:buChar char="Ø"/>
            </a:pPr>
            <a:r>
              <a:rPr lang="en-US" sz="2800">
                <a:solidFill>
                  <a:schemeClr val="tx1"/>
                </a:solidFill>
                <a:latin typeface="Century Gothic"/>
                <a:cs typeface="Times New Roman"/>
              </a:rPr>
              <a:t>We</a:t>
            </a:r>
            <a:r>
              <a:rPr lang="en-US" sz="2800" dirty="0">
                <a:solidFill>
                  <a:schemeClr val="tx1"/>
                </a:solidFill>
                <a:latin typeface="Century Gothic"/>
                <a:cs typeface="Times New Roman"/>
              </a:rPr>
              <a:t> plan to add many tracks to our application and </a:t>
            </a:r>
            <a:r>
              <a:rPr lang="en-US" sz="2800">
                <a:solidFill>
                  <a:schemeClr val="tx1"/>
                </a:solidFill>
                <a:latin typeface="Century Gothic"/>
                <a:cs typeface="Times New Roman"/>
              </a:rPr>
              <a:t>website.</a:t>
            </a:r>
            <a:endParaRPr lang="en-US" sz="2800">
              <a:solidFill>
                <a:schemeClr val="tx1"/>
              </a:solidFill>
              <a:latin typeface="Century Gothic"/>
            </a:endParaRPr>
          </a:p>
          <a:p>
            <a:pPr marL="457200" indent="-457200">
              <a:spcBef>
                <a:spcPct val="0"/>
              </a:spcBef>
              <a:buFont typeface="Wingdings,Sans-Serif" charset="2"/>
              <a:buChar char="Ø"/>
            </a:pPr>
            <a:endParaRPr lang="en-US" sz="2800" dirty="0">
              <a:solidFill>
                <a:schemeClr val="tx1"/>
              </a:solidFill>
              <a:latin typeface="Century Gothic"/>
              <a:cs typeface="Times New Roman"/>
            </a:endParaRPr>
          </a:p>
          <a:p>
            <a:pPr marL="457200" indent="-457200">
              <a:spcBef>
                <a:spcPct val="0"/>
              </a:spcBef>
              <a:buFont typeface="Wingdings" charset="2"/>
              <a:buChar char="Ø"/>
            </a:pPr>
            <a:endParaRPr lang="en-US" sz="2800">
              <a:solidFill>
                <a:schemeClr val="tx1"/>
              </a:solidFill>
              <a:latin typeface="Century Gothic"/>
              <a:cs typeface="Times New Roman"/>
            </a:endParaRPr>
          </a:p>
        </p:txBody>
      </p:sp>
    </p:spTree>
    <p:extLst>
      <p:ext uri="{BB962C8B-B14F-4D97-AF65-F5344CB8AC3E}">
        <p14:creationId xmlns:p14="http://schemas.microsoft.com/office/powerpoint/2010/main" val="29470301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B87FB04-F7D7-5182-985C-1D2DAAE03B79}"/>
              </a:ext>
            </a:extLst>
          </p:cNvPr>
          <p:cNvSpPr>
            <a:spLocks noGrp="1"/>
          </p:cNvSpPr>
          <p:nvPr>
            <p:ph type="body" idx="1"/>
          </p:nvPr>
        </p:nvSpPr>
        <p:spPr>
          <a:xfrm>
            <a:off x="1065213" y="1712345"/>
            <a:ext cx="10870892" cy="4119557"/>
          </a:xfrm>
        </p:spPr>
        <p:txBody>
          <a:bodyPr>
            <a:normAutofit/>
          </a:bodyPr>
          <a:lstStyle/>
          <a:p>
            <a:pPr marL="457200" indent="-457200">
              <a:lnSpc>
                <a:spcPct val="150000"/>
              </a:lnSpc>
              <a:buFont typeface="Wingdings" charset="2"/>
              <a:buChar char="Ø"/>
            </a:pPr>
            <a:r>
              <a:rPr lang="en-US" sz="2800" dirty="0">
                <a:solidFill>
                  <a:schemeClr val="tx1"/>
                </a:solidFill>
                <a:latin typeface="Century Gothic"/>
                <a:cs typeface="Times New Roman"/>
              </a:rPr>
              <a:t>We plan to add another function called: (Choose suitable track).</a:t>
            </a:r>
            <a:endParaRPr lang="en-US"/>
          </a:p>
          <a:p>
            <a:pPr marL="457200" indent="-457200">
              <a:lnSpc>
                <a:spcPct val="150000"/>
              </a:lnSpc>
              <a:buFont typeface="Wingdings" charset="2"/>
              <a:buChar char="Ø"/>
            </a:pPr>
            <a:endParaRPr lang="en-US" sz="2800" dirty="0">
              <a:solidFill>
                <a:schemeClr val="tx1"/>
              </a:solidFill>
              <a:cs typeface="Times New Roman"/>
            </a:endParaRPr>
          </a:p>
          <a:p>
            <a:pPr marL="457200" indent="-457200">
              <a:lnSpc>
                <a:spcPct val="150000"/>
              </a:lnSpc>
              <a:buFont typeface="Wingdings" charset="2"/>
              <a:buChar char="Ø"/>
            </a:pPr>
            <a:r>
              <a:rPr lang="en-US" sz="2800" dirty="0">
                <a:solidFill>
                  <a:schemeClr val="tx1"/>
                </a:solidFill>
                <a:latin typeface="Century Gothic"/>
                <a:cs typeface="Times New Roman"/>
              </a:rPr>
              <a:t>We plan to let the user do generate roadmaps with AI.</a:t>
            </a:r>
          </a:p>
        </p:txBody>
      </p:sp>
    </p:spTree>
    <p:extLst>
      <p:ext uri="{BB962C8B-B14F-4D97-AF65-F5344CB8AC3E}">
        <p14:creationId xmlns:p14="http://schemas.microsoft.com/office/powerpoint/2010/main" val="2969627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3E974-BC52-430E-F8F2-F4195014FFDD}"/>
              </a:ext>
            </a:extLst>
          </p:cNvPr>
          <p:cNvSpPr>
            <a:spLocks noGrp="1"/>
          </p:cNvSpPr>
          <p:nvPr>
            <p:ph type="title"/>
          </p:nvPr>
        </p:nvSpPr>
        <p:spPr>
          <a:xfrm>
            <a:off x="1478500" y="671735"/>
            <a:ext cx="6682837" cy="766540"/>
          </a:xfrm>
        </p:spPr>
        <p:txBody>
          <a:bodyPr/>
          <a:lstStyle/>
          <a:p>
            <a:r>
              <a:rPr lang="en-US" b="1"/>
              <a:t>Tailored Educational System:</a:t>
            </a:r>
            <a:endParaRPr lang="en-US"/>
          </a:p>
        </p:txBody>
      </p:sp>
      <p:sp>
        <p:nvSpPr>
          <p:cNvPr id="3" name="Content Placeholder 2">
            <a:extLst>
              <a:ext uri="{FF2B5EF4-FFF2-40B4-BE49-F238E27FC236}">
                <a16:creationId xmlns:a16="http://schemas.microsoft.com/office/drawing/2014/main" id="{789FAEB5-E4E6-544E-6E70-EB4893042614}"/>
              </a:ext>
            </a:extLst>
          </p:cNvPr>
          <p:cNvSpPr>
            <a:spLocks noGrp="1"/>
          </p:cNvSpPr>
          <p:nvPr>
            <p:ph idx="1"/>
          </p:nvPr>
        </p:nvSpPr>
        <p:spPr>
          <a:xfrm>
            <a:off x="750887" y="2695575"/>
            <a:ext cx="10782300" cy="3187072"/>
          </a:xfrm>
        </p:spPr>
        <p:txBody>
          <a:bodyPr vert="horz" lIns="91440" tIns="45720" rIns="91440" bIns="45720" rtlCol="0" anchor="t">
            <a:normAutofit lnSpcReduction="10000"/>
          </a:bodyPr>
          <a:lstStyle/>
          <a:p>
            <a:pPr>
              <a:lnSpc>
                <a:spcPct val="150000"/>
              </a:lnSpc>
            </a:pPr>
            <a:r>
              <a:rPr lang="en-US" sz="2800"/>
              <a:t>This System is concerned with learning and help people to get learning in an easy way and the user can choose the suitable track for him, we all know that AI made learning easy for all users from all over world, so we use AI in this system.</a:t>
            </a:r>
            <a:endParaRPr lang="en-US" sz="2800">
              <a:solidFill>
                <a:srgbClr val="000000"/>
              </a:solidFill>
            </a:endParaRPr>
          </a:p>
          <a:p>
            <a:endParaRPr lang="en-US" sz="2800">
              <a:solidFill>
                <a:srgbClr val="000000"/>
              </a:solidFill>
            </a:endParaRPr>
          </a:p>
          <a:p>
            <a:endParaRPr lang="en-US" sz="2800">
              <a:solidFill>
                <a:srgbClr val="FFFFFF"/>
              </a:solidFill>
            </a:endParaRPr>
          </a:p>
        </p:txBody>
      </p:sp>
      <p:pic>
        <p:nvPicPr>
          <p:cNvPr id="4" name="Picture 3" descr="A finger touching a robot&amp;#39;s finger&#10;&#10;Description automatically generated">
            <a:extLst>
              <a:ext uri="{FF2B5EF4-FFF2-40B4-BE49-F238E27FC236}">
                <a16:creationId xmlns:a16="http://schemas.microsoft.com/office/drawing/2014/main" id="{18FB5034-6766-0EEA-0103-188515D4EB1B}"/>
              </a:ext>
            </a:extLst>
          </p:cNvPr>
          <p:cNvPicPr>
            <a:picLocks noChangeAspect="1"/>
          </p:cNvPicPr>
          <p:nvPr/>
        </p:nvPicPr>
        <p:blipFill>
          <a:blip r:embed="rId2"/>
          <a:stretch>
            <a:fillRect/>
          </a:stretch>
        </p:blipFill>
        <p:spPr>
          <a:xfrm>
            <a:off x="8239125" y="594691"/>
            <a:ext cx="3295650" cy="2020542"/>
          </a:xfrm>
          <a:prstGeom prst="rect">
            <a:avLst/>
          </a:prstGeom>
        </p:spPr>
      </p:pic>
    </p:spTree>
    <p:extLst>
      <p:ext uri="{BB962C8B-B14F-4D97-AF65-F5344CB8AC3E}">
        <p14:creationId xmlns:p14="http://schemas.microsoft.com/office/powerpoint/2010/main" val="494833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F9E905-70B3-4BCB-A568-019FB6A34E55}"/>
              </a:ext>
            </a:extLst>
          </p:cNvPr>
          <p:cNvSpPr>
            <a:spLocks noGrp="1"/>
          </p:cNvSpPr>
          <p:nvPr>
            <p:ph idx="1"/>
          </p:nvPr>
        </p:nvSpPr>
        <p:spPr>
          <a:xfrm>
            <a:off x="225248" y="1182394"/>
            <a:ext cx="11745500" cy="4269159"/>
          </a:xfrm>
        </p:spPr>
        <p:txBody>
          <a:bodyPr vert="horz" lIns="91440" tIns="45720" rIns="91440" bIns="45720" rtlCol="0" anchor="t">
            <a:normAutofit/>
          </a:bodyPr>
          <a:lstStyle/>
          <a:p>
            <a:pPr>
              <a:lnSpc>
                <a:spcPct val="150000"/>
              </a:lnSpc>
            </a:pPr>
            <a:r>
              <a:rPr lang="en-US" sz="2800">
                <a:solidFill>
                  <a:schemeClr val="tx1"/>
                </a:solidFill>
              </a:rPr>
              <a:t>It is also designed to provide the user with information about how to start learning from zero until becoming hero in the track.</a:t>
            </a:r>
            <a:endParaRPr lang="en-US"/>
          </a:p>
          <a:p>
            <a:endParaRPr lang="en-US"/>
          </a:p>
        </p:txBody>
      </p:sp>
      <p:sp>
        <p:nvSpPr>
          <p:cNvPr id="5" name="Rectangle: Rounded Corners 4">
            <a:extLst>
              <a:ext uri="{FF2B5EF4-FFF2-40B4-BE49-F238E27FC236}">
                <a16:creationId xmlns:a16="http://schemas.microsoft.com/office/drawing/2014/main" id="{F85881A0-E66D-95A0-2F3B-198535487BBA}"/>
              </a:ext>
            </a:extLst>
          </p:cNvPr>
          <p:cNvSpPr/>
          <p:nvPr/>
        </p:nvSpPr>
        <p:spPr>
          <a:xfrm>
            <a:off x="4065529" y="3191227"/>
            <a:ext cx="3019777" cy="2116666"/>
          </a:xfrm>
          <a:prstGeom prst="roundRect">
            <a:avLst/>
          </a:prstGeom>
          <a:solidFill>
            <a:srgbClr val="F5F0F3">
              <a:alpha val="33000"/>
            </a:srgb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a:solidFill>
                  <a:srgbClr val="FFFFFF"/>
                </a:solidFill>
              </a:rPr>
              <a:t>Road Maps</a:t>
            </a:r>
            <a:endParaRPr lang="en-US" sz="3600"/>
          </a:p>
        </p:txBody>
      </p:sp>
    </p:spTree>
    <p:extLst>
      <p:ext uri="{BB962C8B-B14F-4D97-AF65-F5344CB8AC3E}">
        <p14:creationId xmlns:p14="http://schemas.microsoft.com/office/powerpoint/2010/main" val="820717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F44DC2-ACF0-851B-73E6-529AAE55C115}"/>
              </a:ext>
            </a:extLst>
          </p:cNvPr>
          <p:cNvSpPr>
            <a:spLocks noGrp="1"/>
          </p:cNvSpPr>
          <p:nvPr>
            <p:ph idx="1"/>
          </p:nvPr>
        </p:nvSpPr>
        <p:spPr>
          <a:xfrm>
            <a:off x="1432103" y="449674"/>
            <a:ext cx="10985026" cy="5226361"/>
          </a:xfrm>
        </p:spPr>
        <p:txBody>
          <a:bodyPr vert="horz" lIns="91440" tIns="45720" rIns="91440" bIns="45720" rtlCol="0" anchor="t">
            <a:normAutofit/>
          </a:bodyPr>
          <a:lstStyle/>
          <a:p>
            <a:r>
              <a:rPr lang="en-US" sz="2800"/>
              <a:t> we have collected the data set  from the many websites to have a large dataset through which we can classify the question by using Machine learning algorithms.</a:t>
            </a:r>
            <a:endParaRPr lang="en-US" sz="2800">
              <a:solidFill>
                <a:srgbClr val="000000"/>
              </a:solidFill>
            </a:endParaRPr>
          </a:p>
          <a:p>
            <a:pPr marL="0" indent="0">
              <a:buNone/>
            </a:pPr>
            <a:endParaRPr lang="en-US" sz="2800">
              <a:solidFill>
                <a:srgbClr val="FFFFFF"/>
              </a:solidFill>
            </a:endParaRPr>
          </a:p>
          <a:p>
            <a:r>
              <a:rPr lang="en-US" sz="2800">
                <a:solidFill>
                  <a:srgbClr val="FFFFFF"/>
                </a:solidFill>
              </a:rPr>
              <a:t>The system of tailored educational system involves the analysis of a comprehensive dataset of various question.</a:t>
            </a:r>
            <a:endParaRPr lang="en-US" sz="2800">
              <a:solidFill>
                <a:srgbClr val="000000"/>
              </a:solidFill>
            </a:endParaRPr>
          </a:p>
          <a:p>
            <a:endParaRPr lang="en-US" sz="2800">
              <a:solidFill>
                <a:schemeClr val="tx1"/>
              </a:solidFill>
              <a:latin typeface="Century Gothic"/>
              <a:cs typeface="Times New Roman"/>
            </a:endParaRPr>
          </a:p>
          <a:p>
            <a:r>
              <a:rPr lang="en-US" sz="2800">
                <a:solidFill>
                  <a:schemeClr val="tx1"/>
                </a:solidFill>
                <a:latin typeface="Century Gothic"/>
                <a:cs typeface="Times New Roman"/>
              </a:rPr>
              <a:t>These algorithms can be trained on large datasets to learn to benefit the users </a:t>
            </a:r>
            <a:endParaRPr lang="en-US" sz="2800">
              <a:solidFill>
                <a:schemeClr val="tx1"/>
              </a:solidFill>
              <a:latin typeface="Century Gothic"/>
            </a:endParaRPr>
          </a:p>
        </p:txBody>
      </p:sp>
      <p:sp>
        <p:nvSpPr>
          <p:cNvPr id="5" name="Rectangle: Rounded Corners 4">
            <a:extLst>
              <a:ext uri="{FF2B5EF4-FFF2-40B4-BE49-F238E27FC236}">
                <a16:creationId xmlns:a16="http://schemas.microsoft.com/office/drawing/2014/main" id="{626C0D08-51FD-9B07-4EF4-8FE9C256FDEA}"/>
              </a:ext>
            </a:extLst>
          </p:cNvPr>
          <p:cNvSpPr/>
          <p:nvPr/>
        </p:nvSpPr>
        <p:spPr>
          <a:xfrm>
            <a:off x="7718072" y="5213819"/>
            <a:ext cx="3405480" cy="1429927"/>
          </a:xfrm>
          <a:prstGeom prst="roundRect">
            <a:avLst/>
          </a:prstGeom>
          <a:solidFill>
            <a:srgbClr val="F5F0F3">
              <a:alpha val="33000"/>
            </a:srgb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a:t>Search About a Question</a:t>
            </a:r>
          </a:p>
        </p:txBody>
      </p:sp>
    </p:spTree>
    <p:extLst>
      <p:ext uri="{BB962C8B-B14F-4D97-AF65-F5344CB8AC3E}">
        <p14:creationId xmlns:p14="http://schemas.microsoft.com/office/powerpoint/2010/main" val="2970044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7D29E-7B74-8CB8-458D-0E1E3EC7057C}"/>
              </a:ext>
            </a:extLst>
          </p:cNvPr>
          <p:cNvSpPr>
            <a:spLocks noGrp="1"/>
          </p:cNvSpPr>
          <p:nvPr>
            <p:ph type="title"/>
          </p:nvPr>
        </p:nvSpPr>
        <p:spPr>
          <a:xfrm>
            <a:off x="1605266" y="589655"/>
            <a:ext cx="8911687" cy="766540"/>
          </a:xfrm>
        </p:spPr>
        <p:txBody>
          <a:bodyPr>
            <a:normAutofit/>
          </a:bodyPr>
          <a:lstStyle/>
          <a:p>
            <a:r>
              <a:rPr lang="en-US" sz="4000" b="1">
                <a:solidFill>
                  <a:schemeClr val="tx1"/>
                </a:solidFill>
              </a:rPr>
              <a:t>Problem statement :  </a:t>
            </a:r>
            <a:endParaRPr lang="en-US" sz="4000">
              <a:solidFill>
                <a:schemeClr val="tx1"/>
              </a:solidFill>
            </a:endParaRPr>
          </a:p>
        </p:txBody>
      </p:sp>
      <p:sp>
        <p:nvSpPr>
          <p:cNvPr id="3" name="Content Placeholder 2">
            <a:extLst>
              <a:ext uri="{FF2B5EF4-FFF2-40B4-BE49-F238E27FC236}">
                <a16:creationId xmlns:a16="http://schemas.microsoft.com/office/drawing/2014/main" id="{873D78E3-20C0-4F46-518D-96FA739D7F1C}"/>
              </a:ext>
            </a:extLst>
          </p:cNvPr>
          <p:cNvSpPr>
            <a:spLocks noGrp="1"/>
          </p:cNvSpPr>
          <p:nvPr>
            <p:ph idx="1"/>
          </p:nvPr>
        </p:nvSpPr>
        <p:spPr>
          <a:xfrm>
            <a:off x="1385064" y="2067749"/>
            <a:ext cx="10561694" cy="1049472"/>
          </a:xfrm>
        </p:spPr>
        <p:txBody>
          <a:bodyPr vert="horz" lIns="91440" tIns="45720" rIns="91440" bIns="45720" rtlCol="0" anchor="t">
            <a:noAutofit/>
          </a:bodyPr>
          <a:lstStyle/>
          <a:p>
            <a:r>
              <a:rPr lang="en-US" sz="2800">
                <a:ea typeface="+mn-lt"/>
                <a:cs typeface="+mn-lt"/>
              </a:rPr>
              <a:t>The problem of choosing the track is a major concern for the students around the world. </a:t>
            </a:r>
            <a:endParaRPr lang="en-US" sz="2800"/>
          </a:p>
          <a:p>
            <a:endParaRPr lang="en-US" sz="2800">
              <a:ea typeface="+mn-lt"/>
              <a:cs typeface="+mn-lt"/>
            </a:endParaRPr>
          </a:p>
          <a:p>
            <a:endParaRPr lang="en-US" sz="2000"/>
          </a:p>
        </p:txBody>
      </p:sp>
      <p:pic>
        <p:nvPicPr>
          <p:cNvPr id="4" name="Picture 3" descr="A person standing in front of three arrows pointing at a light&#10;&#10;Description automatically generated">
            <a:extLst>
              <a:ext uri="{FF2B5EF4-FFF2-40B4-BE49-F238E27FC236}">
                <a16:creationId xmlns:a16="http://schemas.microsoft.com/office/drawing/2014/main" id="{B49E2D0A-D945-0B6F-19BA-6D540B041897}"/>
              </a:ext>
            </a:extLst>
          </p:cNvPr>
          <p:cNvPicPr>
            <a:picLocks noChangeAspect="1"/>
          </p:cNvPicPr>
          <p:nvPr/>
        </p:nvPicPr>
        <p:blipFill>
          <a:blip r:embed="rId2"/>
          <a:stretch>
            <a:fillRect/>
          </a:stretch>
        </p:blipFill>
        <p:spPr>
          <a:xfrm>
            <a:off x="3006480" y="3074500"/>
            <a:ext cx="6175619" cy="3449759"/>
          </a:xfrm>
          <a:prstGeom prst="rect">
            <a:avLst/>
          </a:prstGeom>
        </p:spPr>
      </p:pic>
    </p:spTree>
    <p:extLst>
      <p:ext uri="{BB962C8B-B14F-4D97-AF65-F5344CB8AC3E}">
        <p14:creationId xmlns:p14="http://schemas.microsoft.com/office/powerpoint/2010/main" val="697575030"/>
      </p:ext>
    </p:extLst>
  </p:cSld>
  <p:clrMapOvr>
    <a:masterClrMapping/>
  </p:clrMapOvr>
</p:sld>
</file>

<file path=ppt/theme/theme1.xml><?xml version="1.0" encoding="utf-8"?>
<a:theme xmlns:a="http://schemas.openxmlformats.org/drawingml/2006/main" name="Wisp">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0</TotalTime>
  <Words>2211</Words>
  <Application>Microsoft Office PowerPoint</Application>
  <PresentationFormat>Widescreen</PresentationFormat>
  <Paragraphs>289</Paragraphs>
  <Slides>51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51</vt:i4>
      </vt:variant>
    </vt:vector>
  </HeadingPairs>
  <TitlesOfParts>
    <vt:vector size="62" baseType="lpstr">
      <vt:lpstr>Arial</vt:lpstr>
      <vt:lpstr>Arial,Sans-Serif</vt:lpstr>
      <vt:lpstr>Century Gothic</vt:lpstr>
      <vt:lpstr>Consolas</vt:lpstr>
      <vt:lpstr>Segoe UI</vt:lpstr>
      <vt:lpstr>Symbol</vt:lpstr>
      <vt:lpstr>Times New Roman</vt:lpstr>
      <vt:lpstr>Wingdings</vt:lpstr>
      <vt:lpstr>Wingdings 3</vt:lpstr>
      <vt:lpstr>Wingdings,Sans-Serif</vt:lpstr>
      <vt:lpstr>Wisp</vt:lpstr>
      <vt:lpstr>Tailored Educational System </vt:lpstr>
      <vt:lpstr>Team members : </vt:lpstr>
      <vt:lpstr>PowerPoint Presentation</vt:lpstr>
      <vt:lpstr>PowerPoint Presentation</vt:lpstr>
      <vt:lpstr>PowerPoint Presentation</vt:lpstr>
      <vt:lpstr>Tailored Educational System:</vt:lpstr>
      <vt:lpstr>PowerPoint Presentation</vt:lpstr>
      <vt:lpstr>PowerPoint Presentation</vt:lpstr>
      <vt:lpstr>Problem statement :  </vt:lpstr>
      <vt:lpstr>PowerPoint Presentation</vt:lpstr>
      <vt:lpstr>PowerPoint Presentation</vt:lpstr>
      <vt:lpstr> problem Solution : </vt:lpstr>
      <vt:lpstr>Tailored Education Chatbot: Phase 2 (Implementation)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find_best_model function: Splits the dataset into training and testing sets. Defines several machine learning models and their hyperparameter grids. Uses grid search with cross-validation to find the best hyperparameters for each model. Compares the models based on their performance on the test set. Identifies and returns the best-performing model.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Collecting Data:</vt:lpstr>
      <vt:lpstr>PowerPoint Presentation</vt:lpstr>
      <vt:lpstr>Data Preparation</vt:lpstr>
      <vt:lpstr>Data Preparation</vt:lpstr>
      <vt:lpstr>User interface design :</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User interface design :</vt:lpstr>
      <vt:lpstr>PowerPoint Presentation</vt:lpstr>
      <vt:lpstr>Sign In Page :​ The login screen is a secure gateway to access a system or application. It typically prompts users to enter their credentials, such as a username and password, ensuring only authorized individuals gain entry​.</vt:lpstr>
      <vt:lpstr>PowerPoint Presentation</vt:lpstr>
      <vt:lpstr>Future work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Graduation Project</dc:title>
  <dc:creator>hosny hammad</dc:creator>
  <cp:lastModifiedBy>hosny hammad</cp:lastModifiedBy>
  <cp:revision>314</cp:revision>
  <dcterms:created xsi:type="dcterms:W3CDTF">2024-02-04T00:55:29Z</dcterms:created>
  <dcterms:modified xsi:type="dcterms:W3CDTF">2024-06-11T18:03:39Z</dcterms:modified>
</cp:coreProperties>
</file>