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697" autoAdjust="0"/>
    <p:restoredTop sz="94660"/>
  </p:normalViewPr>
  <p:slideViewPr>
    <p:cSldViewPr snapToGrid="0">
      <p:cViewPr varScale="1">
        <p:scale>
          <a:sx n="124" d="100"/>
          <a:sy n="124" d="100"/>
        </p:scale>
        <p:origin x="114"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DCFE1-5367-4A76-A836-3E29009AE4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9EBC5C-9D37-4FD0-8B2B-2A1A3E80E79A}">
      <dgm:prSet/>
      <dgm:spPr/>
      <dgm:t>
        <a:bodyPr/>
        <a:lstStyle/>
        <a:p>
          <a:pPr>
            <a:lnSpc>
              <a:spcPct val="100000"/>
            </a:lnSpc>
          </a:pPr>
          <a:r>
            <a:rPr lang="en-US" dirty="0">
              <a:latin typeface="Arial" panose="020B0604020202020204" pitchFamily="34" charset="0"/>
              <a:cs typeface="Arial" panose="020B0604020202020204" pitchFamily="34" charset="0"/>
            </a:rPr>
            <a:t>Created using multiple iterations in loops</a:t>
          </a:r>
        </a:p>
      </dgm:t>
    </dgm:pt>
    <dgm:pt modelId="{57CB6554-F774-4AE1-846E-A7539AC4798B}" type="parTrans" cxnId="{B3D8AF68-6F3D-4588-B45D-96565BB26967}">
      <dgm:prSet/>
      <dgm:spPr/>
      <dgm:t>
        <a:bodyPr/>
        <a:lstStyle/>
        <a:p>
          <a:endParaRPr lang="en-US"/>
        </a:p>
      </dgm:t>
    </dgm:pt>
    <dgm:pt modelId="{71916937-B9B4-4ECD-B081-C0B9A37DB0B2}" type="sibTrans" cxnId="{B3D8AF68-6F3D-4588-B45D-96565BB26967}">
      <dgm:prSet/>
      <dgm:spPr/>
      <dgm:t>
        <a:bodyPr/>
        <a:lstStyle/>
        <a:p>
          <a:endParaRPr lang="en-US"/>
        </a:p>
      </dgm:t>
    </dgm:pt>
    <dgm:pt modelId="{1AC842CF-E831-49C7-A192-6EE6B12534A8}">
      <dgm:prSet/>
      <dgm:spPr/>
      <dgm:t>
        <a:bodyPr/>
        <a:lstStyle/>
        <a:p>
          <a:pPr>
            <a:lnSpc>
              <a:spcPct val="100000"/>
            </a:lnSpc>
          </a:pPr>
          <a:r>
            <a:rPr lang="en-US" dirty="0">
              <a:latin typeface="Arial" panose="020B0604020202020204" pitchFamily="34" charset="0"/>
              <a:cs typeface="Arial" panose="020B0604020202020204" pitchFamily="34" charset="0"/>
            </a:rPr>
            <a:t>Best performing model only achieved 35% specificity</a:t>
          </a:r>
        </a:p>
      </dgm:t>
    </dgm:pt>
    <dgm:pt modelId="{C6A23834-2BA9-4224-879A-872F34EDBF6A}" type="parTrans" cxnId="{6A241D55-31C8-433C-8529-F4C1E26B21D0}">
      <dgm:prSet/>
      <dgm:spPr/>
      <dgm:t>
        <a:bodyPr/>
        <a:lstStyle/>
        <a:p>
          <a:endParaRPr lang="en-US"/>
        </a:p>
      </dgm:t>
    </dgm:pt>
    <dgm:pt modelId="{C0DE3337-4B55-4424-A25F-ECA40140E31D}" type="sibTrans" cxnId="{6A241D55-31C8-433C-8529-F4C1E26B21D0}">
      <dgm:prSet/>
      <dgm:spPr/>
      <dgm:t>
        <a:bodyPr/>
        <a:lstStyle/>
        <a:p>
          <a:endParaRPr lang="en-US"/>
        </a:p>
      </dgm:t>
    </dgm:pt>
    <dgm:pt modelId="{59E9108C-8AFF-479E-B6B5-A36CC43380E7}">
      <dgm:prSet/>
      <dgm:spPr/>
      <dgm:t>
        <a:bodyPr/>
        <a:lstStyle/>
        <a:p>
          <a:pPr>
            <a:lnSpc>
              <a:spcPct val="100000"/>
            </a:lnSpc>
          </a:pPr>
          <a:r>
            <a:rPr lang="en-US" dirty="0">
              <a:latin typeface="Arial" panose="020B0604020202020204" pitchFamily="34" charset="0"/>
              <a:cs typeface="Arial" panose="020B0604020202020204" pitchFamily="34" charset="0"/>
            </a:rPr>
            <a:t>Four parameters gave best results </a:t>
          </a:r>
          <a:r>
            <a:rPr lang="en-US" dirty="0" err="1">
              <a:latin typeface="Arial" panose="020B0604020202020204" pitchFamily="34" charset="0"/>
              <a:cs typeface="Arial" panose="020B0604020202020204" pitchFamily="34" charset="0"/>
            </a:rPr>
            <a:t>OverTime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isSingle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MonthlyIncome</a:t>
          </a:r>
          <a:r>
            <a:rPr lang="en-US" dirty="0">
              <a:latin typeface="Arial" panose="020B0604020202020204" pitchFamily="34" charset="0"/>
              <a:cs typeface="Arial" panose="020B0604020202020204" pitchFamily="34" charset="0"/>
            </a:rPr>
            <a:t>, and JobLevel1</a:t>
          </a:r>
        </a:p>
      </dgm:t>
    </dgm:pt>
    <dgm:pt modelId="{2E5B1E9E-D258-42F2-91F1-3033E18607CE}" type="parTrans" cxnId="{3B9181ED-71E2-4771-BA13-B76F342BFB1E}">
      <dgm:prSet/>
      <dgm:spPr/>
      <dgm:t>
        <a:bodyPr/>
        <a:lstStyle/>
        <a:p>
          <a:endParaRPr lang="en-US"/>
        </a:p>
      </dgm:t>
    </dgm:pt>
    <dgm:pt modelId="{0A44D3D5-BFE1-4D93-A7F0-2D158ED802BC}" type="sibTrans" cxnId="{3B9181ED-71E2-4771-BA13-B76F342BFB1E}">
      <dgm:prSet/>
      <dgm:spPr/>
      <dgm:t>
        <a:bodyPr/>
        <a:lstStyle/>
        <a:p>
          <a:endParaRPr lang="en-US"/>
        </a:p>
      </dgm:t>
    </dgm:pt>
    <dgm:pt modelId="{491AF0A0-4C1B-480E-AFB5-65BCA382693A}" type="pres">
      <dgm:prSet presAssocID="{0DADCFE1-5367-4A76-A836-3E29009AE45F}" presName="root" presStyleCnt="0">
        <dgm:presLayoutVars>
          <dgm:dir/>
          <dgm:resizeHandles val="exact"/>
        </dgm:presLayoutVars>
      </dgm:prSet>
      <dgm:spPr/>
    </dgm:pt>
    <dgm:pt modelId="{1FA4ECD4-EC03-4831-9BE3-632417352A3F}" type="pres">
      <dgm:prSet presAssocID="{1D9EBC5C-9D37-4FD0-8B2B-2A1A3E80E79A}" presName="compNode" presStyleCnt="0"/>
      <dgm:spPr/>
    </dgm:pt>
    <dgm:pt modelId="{1186C16B-3157-4B09-A691-F0DA5FE25ED1}" type="pres">
      <dgm:prSet presAssocID="{1D9EBC5C-9D37-4FD0-8B2B-2A1A3E80E79A}" presName="bgRect" presStyleLbl="bgShp" presStyleIdx="0" presStyleCnt="3"/>
      <dgm:spPr/>
    </dgm:pt>
    <dgm:pt modelId="{E00D415E-7D29-4647-8466-E1184EFC4DC6}" type="pres">
      <dgm:prSet presAssocID="{1D9EBC5C-9D37-4FD0-8B2B-2A1A3E80E7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ircles with arrows"/>
        </a:ext>
      </dgm:extLst>
    </dgm:pt>
    <dgm:pt modelId="{C6B246C6-AFDA-41A3-8C4E-802E1000037B}" type="pres">
      <dgm:prSet presAssocID="{1D9EBC5C-9D37-4FD0-8B2B-2A1A3E80E79A}" presName="spaceRect" presStyleCnt="0"/>
      <dgm:spPr/>
    </dgm:pt>
    <dgm:pt modelId="{15DBD556-2A1A-4611-B4D5-D0BACE3EAA1B}" type="pres">
      <dgm:prSet presAssocID="{1D9EBC5C-9D37-4FD0-8B2B-2A1A3E80E79A}" presName="parTx" presStyleLbl="revTx" presStyleIdx="0" presStyleCnt="3">
        <dgm:presLayoutVars>
          <dgm:chMax val="0"/>
          <dgm:chPref val="0"/>
        </dgm:presLayoutVars>
      </dgm:prSet>
      <dgm:spPr/>
    </dgm:pt>
    <dgm:pt modelId="{B8C96FAB-DAC1-4CC4-9DB3-C50F86DFAC0D}" type="pres">
      <dgm:prSet presAssocID="{71916937-B9B4-4ECD-B081-C0B9A37DB0B2}" presName="sibTrans" presStyleCnt="0"/>
      <dgm:spPr/>
    </dgm:pt>
    <dgm:pt modelId="{B47D921D-7C97-4045-9228-C8ADF5338FBA}" type="pres">
      <dgm:prSet presAssocID="{1AC842CF-E831-49C7-A192-6EE6B12534A8}" presName="compNode" presStyleCnt="0"/>
      <dgm:spPr/>
    </dgm:pt>
    <dgm:pt modelId="{F1A3D766-E3AA-4091-914E-4EFC53E51783}" type="pres">
      <dgm:prSet presAssocID="{1AC842CF-E831-49C7-A192-6EE6B12534A8}" presName="bgRect" presStyleLbl="bgShp" presStyleIdx="1" presStyleCnt="3"/>
      <dgm:spPr/>
    </dgm:pt>
    <dgm:pt modelId="{84597165-8AAB-4E57-8006-9E97DF648DE6}" type="pres">
      <dgm:prSet presAssocID="{1AC842CF-E831-49C7-A192-6EE6B12534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ose"/>
        </a:ext>
      </dgm:extLst>
    </dgm:pt>
    <dgm:pt modelId="{B3D0761B-871D-4557-A2F0-8E5A867433BC}" type="pres">
      <dgm:prSet presAssocID="{1AC842CF-E831-49C7-A192-6EE6B12534A8}" presName="spaceRect" presStyleCnt="0"/>
      <dgm:spPr/>
    </dgm:pt>
    <dgm:pt modelId="{835F3638-8FA8-4AD1-98CF-F99421CCE03E}" type="pres">
      <dgm:prSet presAssocID="{1AC842CF-E831-49C7-A192-6EE6B12534A8}" presName="parTx" presStyleLbl="revTx" presStyleIdx="1" presStyleCnt="3">
        <dgm:presLayoutVars>
          <dgm:chMax val="0"/>
          <dgm:chPref val="0"/>
        </dgm:presLayoutVars>
      </dgm:prSet>
      <dgm:spPr/>
    </dgm:pt>
    <dgm:pt modelId="{F7A7B54F-1A26-46DB-9259-EC93A0617E3E}" type="pres">
      <dgm:prSet presAssocID="{C0DE3337-4B55-4424-A25F-ECA40140E31D}" presName="sibTrans" presStyleCnt="0"/>
      <dgm:spPr/>
    </dgm:pt>
    <dgm:pt modelId="{7CB47742-424D-4F9C-847E-9C7565FF5428}" type="pres">
      <dgm:prSet presAssocID="{59E9108C-8AFF-479E-B6B5-A36CC43380E7}" presName="compNode" presStyleCnt="0"/>
      <dgm:spPr/>
    </dgm:pt>
    <dgm:pt modelId="{5344E737-FF02-403F-89E8-12E1119AD47A}" type="pres">
      <dgm:prSet presAssocID="{59E9108C-8AFF-479E-B6B5-A36CC43380E7}" presName="bgRect" presStyleLbl="bgShp" presStyleIdx="2" presStyleCnt="3"/>
      <dgm:spPr/>
    </dgm:pt>
    <dgm:pt modelId="{5BF0B345-BE58-4A00-A969-9654208B80C2}" type="pres">
      <dgm:prSet presAssocID="{59E9108C-8AFF-479E-B6B5-A36CC43380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cklist"/>
        </a:ext>
      </dgm:extLst>
    </dgm:pt>
    <dgm:pt modelId="{F58187D7-1E9B-4CDB-93A9-C29F53AFE317}" type="pres">
      <dgm:prSet presAssocID="{59E9108C-8AFF-479E-B6B5-A36CC43380E7}" presName="spaceRect" presStyleCnt="0"/>
      <dgm:spPr/>
    </dgm:pt>
    <dgm:pt modelId="{850218E9-2E11-4B96-BF65-A4A4D4C67D65}" type="pres">
      <dgm:prSet presAssocID="{59E9108C-8AFF-479E-B6B5-A36CC43380E7}" presName="parTx" presStyleLbl="revTx" presStyleIdx="2" presStyleCnt="3">
        <dgm:presLayoutVars>
          <dgm:chMax val="0"/>
          <dgm:chPref val="0"/>
        </dgm:presLayoutVars>
      </dgm:prSet>
      <dgm:spPr/>
    </dgm:pt>
  </dgm:ptLst>
  <dgm:cxnLst>
    <dgm:cxn modelId="{B3D8AF68-6F3D-4588-B45D-96565BB26967}" srcId="{0DADCFE1-5367-4A76-A836-3E29009AE45F}" destId="{1D9EBC5C-9D37-4FD0-8B2B-2A1A3E80E79A}" srcOrd="0" destOrd="0" parTransId="{57CB6554-F774-4AE1-846E-A7539AC4798B}" sibTransId="{71916937-B9B4-4ECD-B081-C0B9A37DB0B2}"/>
    <dgm:cxn modelId="{DBE1686E-0C16-4910-8DDA-E1A5D72B39B6}" type="presOf" srcId="{1AC842CF-E831-49C7-A192-6EE6B12534A8}" destId="{835F3638-8FA8-4AD1-98CF-F99421CCE03E}" srcOrd="0" destOrd="0" presId="urn:microsoft.com/office/officeart/2018/2/layout/IconVerticalSolidList"/>
    <dgm:cxn modelId="{6A241D55-31C8-433C-8529-F4C1E26B21D0}" srcId="{0DADCFE1-5367-4A76-A836-3E29009AE45F}" destId="{1AC842CF-E831-49C7-A192-6EE6B12534A8}" srcOrd="1" destOrd="0" parTransId="{C6A23834-2BA9-4224-879A-872F34EDBF6A}" sibTransId="{C0DE3337-4B55-4424-A25F-ECA40140E31D}"/>
    <dgm:cxn modelId="{10B09DA3-A4AA-4BE6-9C00-2CFB36DE741B}" type="presOf" srcId="{0DADCFE1-5367-4A76-A836-3E29009AE45F}" destId="{491AF0A0-4C1B-480E-AFB5-65BCA382693A}" srcOrd="0" destOrd="0" presId="urn:microsoft.com/office/officeart/2018/2/layout/IconVerticalSolidList"/>
    <dgm:cxn modelId="{5652C8A8-8742-4C31-BDA7-BC2CAEFD1BA4}" type="presOf" srcId="{1D9EBC5C-9D37-4FD0-8B2B-2A1A3E80E79A}" destId="{15DBD556-2A1A-4611-B4D5-D0BACE3EAA1B}" srcOrd="0" destOrd="0" presId="urn:microsoft.com/office/officeart/2018/2/layout/IconVerticalSolidList"/>
    <dgm:cxn modelId="{46D4DBCA-87AD-48CD-BE4F-60C44F1D7501}" type="presOf" srcId="{59E9108C-8AFF-479E-B6B5-A36CC43380E7}" destId="{850218E9-2E11-4B96-BF65-A4A4D4C67D65}" srcOrd="0" destOrd="0" presId="urn:microsoft.com/office/officeart/2018/2/layout/IconVerticalSolidList"/>
    <dgm:cxn modelId="{3B9181ED-71E2-4771-BA13-B76F342BFB1E}" srcId="{0DADCFE1-5367-4A76-A836-3E29009AE45F}" destId="{59E9108C-8AFF-479E-B6B5-A36CC43380E7}" srcOrd="2" destOrd="0" parTransId="{2E5B1E9E-D258-42F2-91F1-3033E18607CE}" sibTransId="{0A44D3D5-BFE1-4D93-A7F0-2D158ED802BC}"/>
    <dgm:cxn modelId="{EC349F7D-E3FD-490F-BFC1-A60C71E5F719}" type="presParOf" srcId="{491AF0A0-4C1B-480E-AFB5-65BCA382693A}" destId="{1FA4ECD4-EC03-4831-9BE3-632417352A3F}" srcOrd="0" destOrd="0" presId="urn:microsoft.com/office/officeart/2018/2/layout/IconVerticalSolidList"/>
    <dgm:cxn modelId="{9950FC3D-C239-4775-9A35-54344DD98E97}" type="presParOf" srcId="{1FA4ECD4-EC03-4831-9BE3-632417352A3F}" destId="{1186C16B-3157-4B09-A691-F0DA5FE25ED1}" srcOrd="0" destOrd="0" presId="urn:microsoft.com/office/officeart/2018/2/layout/IconVerticalSolidList"/>
    <dgm:cxn modelId="{AC7FE315-61D1-4BED-80A0-B4A5D108FEAA}" type="presParOf" srcId="{1FA4ECD4-EC03-4831-9BE3-632417352A3F}" destId="{E00D415E-7D29-4647-8466-E1184EFC4DC6}" srcOrd="1" destOrd="0" presId="urn:microsoft.com/office/officeart/2018/2/layout/IconVerticalSolidList"/>
    <dgm:cxn modelId="{9432A397-A5ED-4851-B7EC-884754CD1DEE}" type="presParOf" srcId="{1FA4ECD4-EC03-4831-9BE3-632417352A3F}" destId="{C6B246C6-AFDA-41A3-8C4E-802E1000037B}" srcOrd="2" destOrd="0" presId="urn:microsoft.com/office/officeart/2018/2/layout/IconVerticalSolidList"/>
    <dgm:cxn modelId="{519F5F12-ADE3-48CD-8F75-39651E669BA9}" type="presParOf" srcId="{1FA4ECD4-EC03-4831-9BE3-632417352A3F}" destId="{15DBD556-2A1A-4611-B4D5-D0BACE3EAA1B}" srcOrd="3" destOrd="0" presId="urn:microsoft.com/office/officeart/2018/2/layout/IconVerticalSolidList"/>
    <dgm:cxn modelId="{AA528A9C-7020-4E52-B966-C0D2A416976C}" type="presParOf" srcId="{491AF0A0-4C1B-480E-AFB5-65BCA382693A}" destId="{B8C96FAB-DAC1-4CC4-9DB3-C50F86DFAC0D}" srcOrd="1" destOrd="0" presId="urn:microsoft.com/office/officeart/2018/2/layout/IconVerticalSolidList"/>
    <dgm:cxn modelId="{C3AF4E92-B2BA-4FAD-AB0E-25A7D877159F}" type="presParOf" srcId="{491AF0A0-4C1B-480E-AFB5-65BCA382693A}" destId="{B47D921D-7C97-4045-9228-C8ADF5338FBA}" srcOrd="2" destOrd="0" presId="urn:microsoft.com/office/officeart/2018/2/layout/IconVerticalSolidList"/>
    <dgm:cxn modelId="{B9C86DD9-DE5F-43FF-903C-1B48BFFCD40B}" type="presParOf" srcId="{B47D921D-7C97-4045-9228-C8ADF5338FBA}" destId="{F1A3D766-E3AA-4091-914E-4EFC53E51783}" srcOrd="0" destOrd="0" presId="urn:microsoft.com/office/officeart/2018/2/layout/IconVerticalSolidList"/>
    <dgm:cxn modelId="{58A71DA8-6894-4B02-9230-F3D2C37560E1}" type="presParOf" srcId="{B47D921D-7C97-4045-9228-C8ADF5338FBA}" destId="{84597165-8AAB-4E57-8006-9E97DF648DE6}" srcOrd="1" destOrd="0" presId="urn:microsoft.com/office/officeart/2018/2/layout/IconVerticalSolidList"/>
    <dgm:cxn modelId="{99677525-5DA4-441E-AB59-8243EC316B25}" type="presParOf" srcId="{B47D921D-7C97-4045-9228-C8ADF5338FBA}" destId="{B3D0761B-871D-4557-A2F0-8E5A867433BC}" srcOrd="2" destOrd="0" presId="urn:microsoft.com/office/officeart/2018/2/layout/IconVerticalSolidList"/>
    <dgm:cxn modelId="{8308E16F-FB3A-488F-8F10-88B65746F50D}" type="presParOf" srcId="{B47D921D-7C97-4045-9228-C8ADF5338FBA}" destId="{835F3638-8FA8-4AD1-98CF-F99421CCE03E}" srcOrd="3" destOrd="0" presId="urn:microsoft.com/office/officeart/2018/2/layout/IconVerticalSolidList"/>
    <dgm:cxn modelId="{9B25949F-706E-42EC-81F3-D80BAACD80C6}" type="presParOf" srcId="{491AF0A0-4C1B-480E-AFB5-65BCA382693A}" destId="{F7A7B54F-1A26-46DB-9259-EC93A0617E3E}" srcOrd="3" destOrd="0" presId="urn:microsoft.com/office/officeart/2018/2/layout/IconVerticalSolidList"/>
    <dgm:cxn modelId="{D8D69EED-CDF3-4D2D-9D91-72458C10B530}" type="presParOf" srcId="{491AF0A0-4C1B-480E-AFB5-65BCA382693A}" destId="{7CB47742-424D-4F9C-847E-9C7565FF5428}" srcOrd="4" destOrd="0" presId="urn:microsoft.com/office/officeart/2018/2/layout/IconVerticalSolidList"/>
    <dgm:cxn modelId="{674F114D-14CD-42C4-9393-132BFEDD0DE3}" type="presParOf" srcId="{7CB47742-424D-4F9C-847E-9C7565FF5428}" destId="{5344E737-FF02-403F-89E8-12E1119AD47A}" srcOrd="0" destOrd="0" presId="urn:microsoft.com/office/officeart/2018/2/layout/IconVerticalSolidList"/>
    <dgm:cxn modelId="{48ED44C0-59C3-4113-9C96-E27E1F2D595C}" type="presParOf" srcId="{7CB47742-424D-4F9C-847E-9C7565FF5428}" destId="{5BF0B345-BE58-4A00-A969-9654208B80C2}" srcOrd="1" destOrd="0" presId="urn:microsoft.com/office/officeart/2018/2/layout/IconVerticalSolidList"/>
    <dgm:cxn modelId="{3551DF9C-F212-4C90-AA72-95D648DECE00}" type="presParOf" srcId="{7CB47742-424D-4F9C-847E-9C7565FF5428}" destId="{F58187D7-1E9B-4CDB-93A9-C29F53AFE317}" srcOrd="2" destOrd="0" presId="urn:microsoft.com/office/officeart/2018/2/layout/IconVerticalSolidList"/>
    <dgm:cxn modelId="{DD2CE75A-5B02-4B67-B3C7-6259FF20B07D}" type="presParOf" srcId="{7CB47742-424D-4F9C-847E-9C7565FF5428}" destId="{850218E9-2E11-4B96-BF65-A4A4D4C67D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6E8B7-E964-4137-9B5D-067E3A31DB1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BD2D3A-66E5-4395-BE4C-59ACDB20DDED}">
      <dgm:prSet/>
      <dgm:spPr/>
      <dgm:t>
        <a:bodyPr/>
        <a:lstStyle/>
        <a:p>
          <a:pPr>
            <a:defRPr cap="all"/>
          </a:pPr>
          <a:r>
            <a:rPr lang="en-US"/>
            <a:t>Final model created using all columns model and then removing columns</a:t>
          </a:r>
        </a:p>
      </dgm:t>
    </dgm:pt>
    <dgm:pt modelId="{72E07B8F-DC4D-4EE7-9A60-91364088AF9B}" type="parTrans" cxnId="{882699A4-3867-4806-B054-5F65630C12F3}">
      <dgm:prSet/>
      <dgm:spPr/>
      <dgm:t>
        <a:bodyPr/>
        <a:lstStyle/>
        <a:p>
          <a:endParaRPr lang="en-US"/>
        </a:p>
      </dgm:t>
    </dgm:pt>
    <dgm:pt modelId="{743C952F-2678-4CFF-BCD3-1067DC29F78F}" type="sibTrans" cxnId="{882699A4-3867-4806-B054-5F65630C12F3}">
      <dgm:prSet/>
      <dgm:spPr/>
      <dgm:t>
        <a:bodyPr/>
        <a:lstStyle/>
        <a:p>
          <a:endParaRPr lang="en-US"/>
        </a:p>
      </dgm:t>
    </dgm:pt>
    <dgm:pt modelId="{E4525C26-4872-4B83-BC36-CF9F46E5E3D0}">
      <dgm:prSet/>
      <dgm:spPr/>
      <dgm:t>
        <a:bodyPr/>
        <a:lstStyle/>
        <a:p>
          <a:pPr>
            <a:defRPr cap="all"/>
          </a:pPr>
          <a:r>
            <a:rPr lang="en-US"/>
            <a:t>Additional derived variables were created to give the model finer control</a:t>
          </a:r>
        </a:p>
      </dgm:t>
    </dgm:pt>
    <dgm:pt modelId="{77F933A7-F087-41AB-9EB5-1172C114D2AF}" type="parTrans" cxnId="{2E74AF26-91C9-4A90-AD19-A26A25A033C8}">
      <dgm:prSet/>
      <dgm:spPr/>
      <dgm:t>
        <a:bodyPr/>
        <a:lstStyle/>
        <a:p>
          <a:endParaRPr lang="en-US"/>
        </a:p>
      </dgm:t>
    </dgm:pt>
    <dgm:pt modelId="{8AD6E5C5-089A-49E6-A802-5E81BCB78D65}" type="sibTrans" cxnId="{2E74AF26-91C9-4A90-AD19-A26A25A033C8}">
      <dgm:prSet/>
      <dgm:spPr/>
      <dgm:t>
        <a:bodyPr/>
        <a:lstStyle/>
        <a:p>
          <a:endParaRPr lang="en-US"/>
        </a:p>
      </dgm:t>
    </dgm:pt>
    <dgm:pt modelId="{7E1F59B3-209A-4BC9-BB3F-29E6744446B5}">
      <dgm:prSet/>
      <dgm:spPr/>
      <dgm:t>
        <a:bodyPr/>
        <a:lstStyle/>
        <a:p>
          <a:pPr>
            <a:defRPr cap="all"/>
          </a:pPr>
          <a:r>
            <a:rPr lang="en-US"/>
            <a:t>Model was run in a loop and the results evaluated</a:t>
          </a:r>
        </a:p>
      </dgm:t>
    </dgm:pt>
    <dgm:pt modelId="{20370C7B-AAAF-49DF-86C4-BBBB27A39BBE}" type="parTrans" cxnId="{1F45E076-75C2-4EB8-AC2C-1DBE3F142D36}">
      <dgm:prSet/>
      <dgm:spPr/>
      <dgm:t>
        <a:bodyPr/>
        <a:lstStyle/>
        <a:p>
          <a:endParaRPr lang="en-US"/>
        </a:p>
      </dgm:t>
    </dgm:pt>
    <dgm:pt modelId="{D8DC6223-5B69-4157-BB4B-CA6C6872A286}" type="sibTrans" cxnId="{1F45E076-75C2-4EB8-AC2C-1DBE3F142D36}">
      <dgm:prSet/>
      <dgm:spPr/>
      <dgm:t>
        <a:bodyPr/>
        <a:lstStyle/>
        <a:p>
          <a:endParaRPr lang="en-US"/>
        </a:p>
      </dgm:t>
    </dgm:pt>
    <dgm:pt modelId="{519CD4DF-F661-4B56-A203-0BC877B4E61E}">
      <dgm:prSet/>
      <dgm:spPr/>
      <dgm:t>
        <a:bodyPr/>
        <a:lstStyle/>
        <a:p>
          <a:pPr>
            <a:defRPr cap="all"/>
          </a:pPr>
          <a:r>
            <a:rPr lang="en-US"/>
            <a:t>Multiple LaPlace values were evaluated in the loop as well</a:t>
          </a:r>
        </a:p>
      </dgm:t>
    </dgm:pt>
    <dgm:pt modelId="{BF65C1F0-EDFE-4947-AA63-30CDF3536F0C}" type="parTrans" cxnId="{DED5A18C-7800-4F63-9B56-453F3BB0EDF4}">
      <dgm:prSet/>
      <dgm:spPr/>
      <dgm:t>
        <a:bodyPr/>
        <a:lstStyle/>
        <a:p>
          <a:endParaRPr lang="en-US"/>
        </a:p>
      </dgm:t>
    </dgm:pt>
    <dgm:pt modelId="{9C0541B3-08AC-4D74-944A-FB986DA0B716}" type="sibTrans" cxnId="{DED5A18C-7800-4F63-9B56-453F3BB0EDF4}">
      <dgm:prSet/>
      <dgm:spPr/>
      <dgm:t>
        <a:bodyPr/>
        <a:lstStyle/>
        <a:p>
          <a:endParaRPr lang="en-US"/>
        </a:p>
      </dgm:t>
    </dgm:pt>
    <dgm:pt modelId="{4A4B06AF-673F-4C23-B2A3-782DAF549AD4}">
      <dgm:prSet/>
      <dgm:spPr/>
      <dgm:t>
        <a:bodyPr/>
        <a:lstStyle/>
        <a:p>
          <a:pPr>
            <a:defRPr cap="all"/>
          </a:pPr>
          <a:r>
            <a:rPr lang="en-US"/>
            <a:t>Typical results obtained from looped model had Laplace = 3, Sensitivity = 79.8%, Specificity = 62.4%</a:t>
          </a:r>
        </a:p>
      </dgm:t>
    </dgm:pt>
    <dgm:pt modelId="{A020B193-9304-469C-8E89-77AA64550566}" type="parTrans" cxnId="{1E688C4E-23E2-475C-8197-5B0F5918D04D}">
      <dgm:prSet/>
      <dgm:spPr/>
      <dgm:t>
        <a:bodyPr/>
        <a:lstStyle/>
        <a:p>
          <a:endParaRPr lang="en-US"/>
        </a:p>
      </dgm:t>
    </dgm:pt>
    <dgm:pt modelId="{D94EB0E0-6F41-4BED-8C5A-FE3DF4DDC69C}" type="sibTrans" cxnId="{1E688C4E-23E2-475C-8197-5B0F5918D04D}">
      <dgm:prSet/>
      <dgm:spPr/>
      <dgm:t>
        <a:bodyPr/>
        <a:lstStyle/>
        <a:p>
          <a:endParaRPr lang="en-US"/>
        </a:p>
      </dgm:t>
    </dgm:pt>
    <dgm:pt modelId="{865608B1-B927-4928-8BC0-6A39B9647784}">
      <dgm:prSet/>
      <dgm:spPr/>
      <dgm:t>
        <a:bodyPr/>
        <a:lstStyle/>
        <a:p>
          <a:pPr>
            <a:defRPr cap="all"/>
          </a:pPr>
          <a:r>
            <a:rPr lang="en-US"/>
            <a:t>Typical results obtained from non looped model with Laplace = 3, Spensitivity = 78.7%, Specificity = 66.7%</a:t>
          </a:r>
        </a:p>
      </dgm:t>
    </dgm:pt>
    <dgm:pt modelId="{ACAAFC53-F36F-495F-B966-63FB2F4D6C04}" type="parTrans" cxnId="{DF54C38B-64E2-48ED-983D-6111BF1EE54A}">
      <dgm:prSet/>
      <dgm:spPr/>
      <dgm:t>
        <a:bodyPr/>
        <a:lstStyle/>
        <a:p>
          <a:endParaRPr lang="en-US"/>
        </a:p>
      </dgm:t>
    </dgm:pt>
    <dgm:pt modelId="{CF4A5C05-B9AE-48D2-98BA-4AA85E863D1D}" type="sibTrans" cxnId="{DF54C38B-64E2-48ED-983D-6111BF1EE54A}">
      <dgm:prSet/>
      <dgm:spPr/>
      <dgm:t>
        <a:bodyPr/>
        <a:lstStyle/>
        <a:p>
          <a:endParaRPr lang="en-US"/>
        </a:p>
      </dgm:t>
    </dgm:pt>
    <dgm:pt modelId="{30E95484-F1FE-4EB1-A65E-E88DD8909A61}" type="pres">
      <dgm:prSet presAssocID="{CDC6E8B7-E964-4137-9B5D-067E3A31DB1C}" presName="root" presStyleCnt="0">
        <dgm:presLayoutVars>
          <dgm:dir/>
          <dgm:resizeHandles val="exact"/>
        </dgm:presLayoutVars>
      </dgm:prSet>
      <dgm:spPr/>
    </dgm:pt>
    <dgm:pt modelId="{BAEFA2B4-1A93-4867-95F3-A2CF6BCFBEC2}" type="pres">
      <dgm:prSet presAssocID="{5FBD2D3A-66E5-4395-BE4C-59ACDB20DDED}" presName="compNode" presStyleCnt="0"/>
      <dgm:spPr/>
    </dgm:pt>
    <dgm:pt modelId="{FCF65A99-B685-4A75-96BB-FEAD718B357E}" type="pres">
      <dgm:prSet presAssocID="{5FBD2D3A-66E5-4395-BE4C-59ACDB20DDED}" presName="iconBgRect" presStyleLbl="bgShp" presStyleIdx="0" presStyleCnt="6"/>
      <dgm:spPr>
        <a:prstGeom prst="round2DiagRect">
          <a:avLst>
            <a:gd name="adj1" fmla="val 29727"/>
            <a:gd name="adj2" fmla="val 0"/>
          </a:avLst>
        </a:prstGeom>
      </dgm:spPr>
    </dgm:pt>
    <dgm:pt modelId="{74ABD7D8-308B-46B9-B35F-DF1033352677}" type="pres">
      <dgm:prSet presAssocID="{5FBD2D3A-66E5-4395-BE4C-59ACDB20DDE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CD655A7-55F8-4509-A0EB-A7CA17CAF07B}" type="pres">
      <dgm:prSet presAssocID="{5FBD2D3A-66E5-4395-BE4C-59ACDB20DDED}" presName="spaceRect" presStyleCnt="0"/>
      <dgm:spPr/>
    </dgm:pt>
    <dgm:pt modelId="{983CDF86-6085-4AD1-BC67-CCB3415AF405}" type="pres">
      <dgm:prSet presAssocID="{5FBD2D3A-66E5-4395-BE4C-59ACDB20DDED}" presName="textRect" presStyleLbl="revTx" presStyleIdx="0" presStyleCnt="6">
        <dgm:presLayoutVars>
          <dgm:chMax val="1"/>
          <dgm:chPref val="1"/>
        </dgm:presLayoutVars>
      </dgm:prSet>
      <dgm:spPr/>
    </dgm:pt>
    <dgm:pt modelId="{8362B09D-CFCA-4768-A2DB-8D9C7247C398}" type="pres">
      <dgm:prSet presAssocID="{743C952F-2678-4CFF-BCD3-1067DC29F78F}" presName="sibTrans" presStyleCnt="0"/>
      <dgm:spPr/>
    </dgm:pt>
    <dgm:pt modelId="{0CEA8776-55CD-42A8-A8BB-54BAC90FCE30}" type="pres">
      <dgm:prSet presAssocID="{E4525C26-4872-4B83-BC36-CF9F46E5E3D0}" presName="compNode" presStyleCnt="0"/>
      <dgm:spPr/>
    </dgm:pt>
    <dgm:pt modelId="{7CA26B77-B2DD-4C05-8B1F-E537E23DEA8E}" type="pres">
      <dgm:prSet presAssocID="{E4525C26-4872-4B83-BC36-CF9F46E5E3D0}" presName="iconBgRect" presStyleLbl="bgShp" presStyleIdx="1" presStyleCnt="6"/>
      <dgm:spPr>
        <a:prstGeom prst="round2DiagRect">
          <a:avLst>
            <a:gd name="adj1" fmla="val 29727"/>
            <a:gd name="adj2" fmla="val 0"/>
          </a:avLst>
        </a:prstGeom>
      </dgm:spPr>
    </dgm:pt>
    <dgm:pt modelId="{DD00DF1A-A47A-471B-A2C8-1505B37EB11E}" type="pres">
      <dgm:prSet presAssocID="{E4525C26-4872-4B83-BC36-CF9F46E5E3D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A9B245FF-94A3-48AE-BE16-7B7B6384F4C2}" type="pres">
      <dgm:prSet presAssocID="{E4525C26-4872-4B83-BC36-CF9F46E5E3D0}" presName="spaceRect" presStyleCnt="0"/>
      <dgm:spPr/>
    </dgm:pt>
    <dgm:pt modelId="{071E7677-BB27-405D-A431-F6A8224BD4BB}" type="pres">
      <dgm:prSet presAssocID="{E4525C26-4872-4B83-BC36-CF9F46E5E3D0}" presName="textRect" presStyleLbl="revTx" presStyleIdx="1" presStyleCnt="6">
        <dgm:presLayoutVars>
          <dgm:chMax val="1"/>
          <dgm:chPref val="1"/>
        </dgm:presLayoutVars>
      </dgm:prSet>
      <dgm:spPr/>
    </dgm:pt>
    <dgm:pt modelId="{57C76810-5543-4605-A3EF-6F568A285D23}" type="pres">
      <dgm:prSet presAssocID="{8AD6E5C5-089A-49E6-A802-5E81BCB78D65}" presName="sibTrans" presStyleCnt="0"/>
      <dgm:spPr/>
    </dgm:pt>
    <dgm:pt modelId="{9F71480E-1B47-41C0-B52F-7CE29B842A1C}" type="pres">
      <dgm:prSet presAssocID="{7E1F59B3-209A-4BC9-BB3F-29E6744446B5}" presName="compNode" presStyleCnt="0"/>
      <dgm:spPr/>
    </dgm:pt>
    <dgm:pt modelId="{A2E6F7F0-C136-45B3-BAD7-8323688610C1}" type="pres">
      <dgm:prSet presAssocID="{7E1F59B3-209A-4BC9-BB3F-29E6744446B5}" presName="iconBgRect" presStyleLbl="bgShp" presStyleIdx="2" presStyleCnt="6"/>
      <dgm:spPr>
        <a:prstGeom prst="round2DiagRect">
          <a:avLst>
            <a:gd name="adj1" fmla="val 29727"/>
            <a:gd name="adj2" fmla="val 0"/>
          </a:avLst>
        </a:prstGeom>
      </dgm:spPr>
    </dgm:pt>
    <dgm:pt modelId="{0B43981E-A3CF-4B8B-82E2-2067F9D8ACFF}" type="pres">
      <dgm:prSet presAssocID="{7E1F59B3-209A-4BC9-BB3F-29E6744446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ircles with arrows"/>
        </a:ext>
      </dgm:extLst>
    </dgm:pt>
    <dgm:pt modelId="{F838E380-579E-4434-A721-797B09052432}" type="pres">
      <dgm:prSet presAssocID="{7E1F59B3-209A-4BC9-BB3F-29E6744446B5}" presName="spaceRect" presStyleCnt="0"/>
      <dgm:spPr/>
    </dgm:pt>
    <dgm:pt modelId="{0C077EBA-5D5F-4204-9768-F709458CECB8}" type="pres">
      <dgm:prSet presAssocID="{7E1F59B3-209A-4BC9-BB3F-29E6744446B5}" presName="textRect" presStyleLbl="revTx" presStyleIdx="2" presStyleCnt="6">
        <dgm:presLayoutVars>
          <dgm:chMax val="1"/>
          <dgm:chPref val="1"/>
        </dgm:presLayoutVars>
      </dgm:prSet>
      <dgm:spPr/>
    </dgm:pt>
    <dgm:pt modelId="{88380466-3F04-431D-8B73-78138408C5B6}" type="pres">
      <dgm:prSet presAssocID="{D8DC6223-5B69-4157-BB4B-CA6C6872A286}" presName="sibTrans" presStyleCnt="0"/>
      <dgm:spPr/>
    </dgm:pt>
    <dgm:pt modelId="{A8287AE9-00E5-4286-A9D5-0432A110418D}" type="pres">
      <dgm:prSet presAssocID="{519CD4DF-F661-4B56-A203-0BC877B4E61E}" presName="compNode" presStyleCnt="0"/>
      <dgm:spPr/>
    </dgm:pt>
    <dgm:pt modelId="{DE5D2622-97FC-4E53-8A56-EB3EFD2C7DBA}" type="pres">
      <dgm:prSet presAssocID="{519CD4DF-F661-4B56-A203-0BC877B4E61E}" presName="iconBgRect" presStyleLbl="bgShp" presStyleIdx="3" presStyleCnt="6"/>
      <dgm:spPr>
        <a:prstGeom prst="round2DiagRect">
          <a:avLst>
            <a:gd name="adj1" fmla="val 29727"/>
            <a:gd name="adj2" fmla="val 0"/>
          </a:avLst>
        </a:prstGeom>
      </dgm:spPr>
    </dgm:pt>
    <dgm:pt modelId="{08D45CAE-E265-4336-ACBB-A7E9BC07F9F8}" type="pres">
      <dgm:prSet presAssocID="{519CD4DF-F661-4B56-A203-0BC877B4E61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atabase"/>
        </a:ext>
      </dgm:extLst>
    </dgm:pt>
    <dgm:pt modelId="{96AA1D9A-C8A7-46D3-98E9-B4BF278D5CEF}" type="pres">
      <dgm:prSet presAssocID="{519CD4DF-F661-4B56-A203-0BC877B4E61E}" presName="spaceRect" presStyleCnt="0"/>
      <dgm:spPr/>
    </dgm:pt>
    <dgm:pt modelId="{5BB64005-18D2-47C9-8914-B16361E93EE8}" type="pres">
      <dgm:prSet presAssocID="{519CD4DF-F661-4B56-A203-0BC877B4E61E}" presName="textRect" presStyleLbl="revTx" presStyleIdx="3" presStyleCnt="6">
        <dgm:presLayoutVars>
          <dgm:chMax val="1"/>
          <dgm:chPref val="1"/>
        </dgm:presLayoutVars>
      </dgm:prSet>
      <dgm:spPr/>
    </dgm:pt>
    <dgm:pt modelId="{76989AB4-150E-4C58-B8A0-2FFF8AE6FD22}" type="pres">
      <dgm:prSet presAssocID="{9C0541B3-08AC-4D74-944A-FB986DA0B716}" presName="sibTrans" presStyleCnt="0"/>
      <dgm:spPr/>
    </dgm:pt>
    <dgm:pt modelId="{F3FD6AFD-7595-4F97-9BC6-94382A245868}" type="pres">
      <dgm:prSet presAssocID="{4A4B06AF-673F-4C23-B2A3-782DAF549AD4}" presName="compNode" presStyleCnt="0"/>
      <dgm:spPr/>
    </dgm:pt>
    <dgm:pt modelId="{83161DD1-8F5D-47E6-83A9-B935F0F5C63F}" type="pres">
      <dgm:prSet presAssocID="{4A4B06AF-673F-4C23-B2A3-782DAF549AD4}" presName="iconBgRect" presStyleLbl="bgShp" presStyleIdx="4" presStyleCnt="6"/>
      <dgm:spPr>
        <a:prstGeom prst="round2DiagRect">
          <a:avLst>
            <a:gd name="adj1" fmla="val 29727"/>
            <a:gd name="adj2" fmla="val 0"/>
          </a:avLst>
        </a:prstGeom>
      </dgm:spPr>
    </dgm:pt>
    <dgm:pt modelId="{C6504D54-20F3-4E61-94E7-3DAD56E7781B}" type="pres">
      <dgm:prSet presAssocID="{4A4B06AF-673F-4C23-B2A3-782DAF549AD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Gears"/>
        </a:ext>
      </dgm:extLst>
    </dgm:pt>
    <dgm:pt modelId="{A65A7273-73A8-4FA0-B9D7-F8014BE35226}" type="pres">
      <dgm:prSet presAssocID="{4A4B06AF-673F-4C23-B2A3-782DAF549AD4}" presName="spaceRect" presStyleCnt="0"/>
      <dgm:spPr/>
    </dgm:pt>
    <dgm:pt modelId="{C41EA6B5-1367-46D4-BC7F-1536FA11C942}" type="pres">
      <dgm:prSet presAssocID="{4A4B06AF-673F-4C23-B2A3-782DAF549AD4}" presName="textRect" presStyleLbl="revTx" presStyleIdx="4" presStyleCnt="6">
        <dgm:presLayoutVars>
          <dgm:chMax val="1"/>
          <dgm:chPref val="1"/>
        </dgm:presLayoutVars>
      </dgm:prSet>
      <dgm:spPr/>
    </dgm:pt>
    <dgm:pt modelId="{B8E45CDB-3194-4A82-89F7-7D2A05198571}" type="pres">
      <dgm:prSet presAssocID="{D94EB0E0-6F41-4BED-8C5A-FE3DF4DDC69C}" presName="sibTrans" presStyleCnt="0"/>
      <dgm:spPr/>
    </dgm:pt>
    <dgm:pt modelId="{9021EA32-837C-46DA-809F-9876C6D1034B}" type="pres">
      <dgm:prSet presAssocID="{865608B1-B927-4928-8BC0-6A39B9647784}" presName="compNode" presStyleCnt="0"/>
      <dgm:spPr/>
    </dgm:pt>
    <dgm:pt modelId="{5A18C801-577D-4232-8415-150EAFE78E1C}" type="pres">
      <dgm:prSet presAssocID="{865608B1-B927-4928-8BC0-6A39B9647784}" presName="iconBgRect" presStyleLbl="bgShp" presStyleIdx="5" presStyleCnt="6"/>
      <dgm:spPr>
        <a:prstGeom prst="round2DiagRect">
          <a:avLst>
            <a:gd name="adj1" fmla="val 29727"/>
            <a:gd name="adj2" fmla="val 0"/>
          </a:avLst>
        </a:prstGeom>
      </dgm:spPr>
    </dgm:pt>
    <dgm:pt modelId="{A6829BD0-8378-415A-8D80-3851C3F8938A}" type="pres">
      <dgm:prSet presAssocID="{865608B1-B927-4928-8BC0-6A39B964778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06793059-087D-44A9-B521-C2E66AC5FDC3}" type="pres">
      <dgm:prSet presAssocID="{865608B1-B927-4928-8BC0-6A39B9647784}" presName="spaceRect" presStyleCnt="0"/>
      <dgm:spPr/>
    </dgm:pt>
    <dgm:pt modelId="{E15041A0-F8F2-40CB-A857-6BFF4F75AAC0}" type="pres">
      <dgm:prSet presAssocID="{865608B1-B927-4928-8BC0-6A39B9647784}" presName="textRect" presStyleLbl="revTx" presStyleIdx="5" presStyleCnt="6">
        <dgm:presLayoutVars>
          <dgm:chMax val="1"/>
          <dgm:chPref val="1"/>
        </dgm:presLayoutVars>
      </dgm:prSet>
      <dgm:spPr/>
    </dgm:pt>
  </dgm:ptLst>
  <dgm:cxnLst>
    <dgm:cxn modelId="{2E74AF26-91C9-4A90-AD19-A26A25A033C8}" srcId="{CDC6E8B7-E964-4137-9B5D-067E3A31DB1C}" destId="{E4525C26-4872-4B83-BC36-CF9F46E5E3D0}" srcOrd="1" destOrd="0" parTransId="{77F933A7-F087-41AB-9EB5-1172C114D2AF}" sibTransId="{8AD6E5C5-089A-49E6-A802-5E81BCB78D65}"/>
    <dgm:cxn modelId="{0D0B2B30-9A84-4D47-B7B5-D31ACA92A30E}" type="presOf" srcId="{E4525C26-4872-4B83-BC36-CF9F46E5E3D0}" destId="{071E7677-BB27-405D-A431-F6A8224BD4BB}" srcOrd="0" destOrd="0" presId="urn:microsoft.com/office/officeart/2018/5/layout/IconLeafLabelList"/>
    <dgm:cxn modelId="{B94B0D37-53FD-40F5-A510-1FD59C2DEC95}" type="presOf" srcId="{519CD4DF-F661-4B56-A203-0BC877B4E61E}" destId="{5BB64005-18D2-47C9-8914-B16361E93EE8}" srcOrd="0" destOrd="0" presId="urn:microsoft.com/office/officeart/2018/5/layout/IconLeafLabelList"/>
    <dgm:cxn modelId="{90A0855F-EC01-48DF-9D47-1BAFAD495984}" type="presOf" srcId="{CDC6E8B7-E964-4137-9B5D-067E3A31DB1C}" destId="{30E95484-F1FE-4EB1-A65E-E88DD8909A61}" srcOrd="0" destOrd="0" presId="urn:microsoft.com/office/officeart/2018/5/layout/IconLeafLabelList"/>
    <dgm:cxn modelId="{DB07E246-F2C8-4FF8-A26B-A7577AD2885B}" type="presOf" srcId="{4A4B06AF-673F-4C23-B2A3-782DAF549AD4}" destId="{C41EA6B5-1367-46D4-BC7F-1536FA11C942}" srcOrd="0" destOrd="0" presId="urn:microsoft.com/office/officeart/2018/5/layout/IconLeafLabelList"/>
    <dgm:cxn modelId="{1E688C4E-23E2-475C-8197-5B0F5918D04D}" srcId="{CDC6E8B7-E964-4137-9B5D-067E3A31DB1C}" destId="{4A4B06AF-673F-4C23-B2A3-782DAF549AD4}" srcOrd="4" destOrd="0" parTransId="{A020B193-9304-469C-8E89-77AA64550566}" sibTransId="{D94EB0E0-6F41-4BED-8C5A-FE3DF4DDC69C}"/>
    <dgm:cxn modelId="{AFE83156-6D65-496C-8289-6C92FDA15C6A}" type="presOf" srcId="{7E1F59B3-209A-4BC9-BB3F-29E6744446B5}" destId="{0C077EBA-5D5F-4204-9768-F709458CECB8}" srcOrd="0" destOrd="0" presId="urn:microsoft.com/office/officeart/2018/5/layout/IconLeafLabelList"/>
    <dgm:cxn modelId="{878D9156-E797-4981-A875-BAEF81549352}" type="presOf" srcId="{5FBD2D3A-66E5-4395-BE4C-59ACDB20DDED}" destId="{983CDF86-6085-4AD1-BC67-CCB3415AF405}" srcOrd="0" destOrd="0" presId="urn:microsoft.com/office/officeart/2018/5/layout/IconLeafLabelList"/>
    <dgm:cxn modelId="{1F45E076-75C2-4EB8-AC2C-1DBE3F142D36}" srcId="{CDC6E8B7-E964-4137-9B5D-067E3A31DB1C}" destId="{7E1F59B3-209A-4BC9-BB3F-29E6744446B5}" srcOrd="2" destOrd="0" parTransId="{20370C7B-AAAF-49DF-86C4-BBBB27A39BBE}" sibTransId="{D8DC6223-5B69-4157-BB4B-CA6C6872A286}"/>
    <dgm:cxn modelId="{DF54C38B-64E2-48ED-983D-6111BF1EE54A}" srcId="{CDC6E8B7-E964-4137-9B5D-067E3A31DB1C}" destId="{865608B1-B927-4928-8BC0-6A39B9647784}" srcOrd="5" destOrd="0" parTransId="{ACAAFC53-F36F-495F-B966-63FB2F4D6C04}" sibTransId="{CF4A5C05-B9AE-48D2-98BA-4AA85E863D1D}"/>
    <dgm:cxn modelId="{DED5A18C-7800-4F63-9B56-453F3BB0EDF4}" srcId="{CDC6E8B7-E964-4137-9B5D-067E3A31DB1C}" destId="{519CD4DF-F661-4B56-A203-0BC877B4E61E}" srcOrd="3" destOrd="0" parTransId="{BF65C1F0-EDFE-4947-AA63-30CDF3536F0C}" sibTransId="{9C0541B3-08AC-4D74-944A-FB986DA0B716}"/>
    <dgm:cxn modelId="{882699A4-3867-4806-B054-5F65630C12F3}" srcId="{CDC6E8B7-E964-4137-9B5D-067E3A31DB1C}" destId="{5FBD2D3A-66E5-4395-BE4C-59ACDB20DDED}" srcOrd="0" destOrd="0" parTransId="{72E07B8F-DC4D-4EE7-9A60-91364088AF9B}" sibTransId="{743C952F-2678-4CFF-BCD3-1067DC29F78F}"/>
    <dgm:cxn modelId="{0FA4FAED-EB1D-4B5F-97BE-6D61AF307D30}" type="presOf" srcId="{865608B1-B927-4928-8BC0-6A39B9647784}" destId="{E15041A0-F8F2-40CB-A857-6BFF4F75AAC0}" srcOrd="0" destOrd="0" presId="urn:microsoft.com/office/officeart/2018/5/layout/IconLeafLabelList"/>
    <dgm:cxn modelId="{641DD364-71C5-4B73-8168-9BAB0EEBA118}" type="presParOf" srcId="{30E95484-F1FE-4EB1-A65E-E88DD8909A61}" destId="{BAEFA2B4-1A93-4867-95F3-A2CF6BCFBEC2}" srcOrd="0" destOrd="0" presId="urn:microsoft.com/office/officeart/2018/5/layout/IconLeafLabelList"/>
    <dgm:cxn modelId="{8833FE4B-176E-4277-91F6-E06B755862DE}" type="presParOf" srcId="{BAEFA2B4-1A93-4867-95F3-A2CF6BCFBEC2}" destId="{FCF65A99-B685-4A75-96BB-FEAD718B357E}" srcOrd="0" destOrd="0" presId="urn:microsoft.com/office/officeart/2018/5/layout/IconLeafLabelList"/>
    <dgm:cxn modelId="{C3278B19-D2EA-4982-A359-CBFA18F6C5F2}" type="presParOf" srcId="{BAEFA2B4-1A93-4867-95F3-A2CF6BCFBEC2}" destId="{74ABD7D8-308B-46B9-B35F-DF1033352677}" srcOrd="1" destOrd="0" presId="urn:microsoft.com/office/officeart/2018/5/layout/IconLeafLabelList"/>
    <dgm:cxn modelId="{C158B901-81E7-4E6E-8D2B-85717271C6CE}" type="presParOf" srcId="{BAEFA2B4-1A93-4867-95F3-A2CF6BCFBEC2}" destId="{0CD655A7-55F8-4509-A0EB-A7CA17CAF07B}" srcOrd="2" destOrd="0" presId="urn:microsoft.com/office/officeart/2018/5/layout/IconLeafLabelList"/>
    <dgm:cxn modelId="{F0E5C91F-C08B-4F88-BA6D-EC5012980E1B}" type="presParOf" srcId="{BAEFA2B4-1A93-4867-95F3-A2CF6BCFBEC2}" destId="{983CDF86-6085-4AD1-BC67-CCB3415AF405}" srcOrd="3" destOrd="0" presId="urn:microsoft.com/office/officeart/2018/5/layout/IconLeafLabelList"/>
    <dgm:cxn modelId="{2320C018-74A5-43C2-9ABC-BA2CF2D129AB}" type="presParOf" srcId="{30E95484-F1FE-4EB1-A65E-E88DD8909A61}" destId="{8362B09D-CFCA-4768-A2DB-8D9C7247C398}" srcOrd="1" destOrd="0" presId="urn:microsoft.com/office/officeart/2018/5/layout/IconLeafLabelList"/>
    <dgm:cxn modelId="{A38C687E-AFB5-4B26-9B52-3178790EC288}" type="presParOf" srcId="{30E95484-F1FE-4EB1-A65E-E88DD8909A61}" destId="{0CEA8776-55CD-42A8-A8BB-54BAC90FCE30}" srcOrd="2" destOrd="0" presId="urn:microsoft.com/office/officeart/2018/5/layout/IconLeafLabelList"/>
    <dgm:cxn modelId="{18CBCCBC-FDC3-4274-A720-8451A9AD1CB9}" type="presParOf" srcId="{0CEA8776-55CD-42A8-A8BB-54BAC90FCE30}" destId="{7CA26B77-B2DD-4C05-8B1F-E537E23DEA8E}" srcOrd="0" destOrd="0" presId="urn:microsoft.com/office/officeart/2018/5/layout/IconLeafLabelList"/>
    <dgm:cxn modelId="{0D8E660C-F6AA-49FE-9537-120DDF94C8BF}" type="presParOf" srcId="{0CEA8776-55CD-42A8-A8BB-54BAC90FCE30}" destId="{DD00DF1A-A47A-471B-A2C8-1505B37EB11E}" srcOrd="1" destOrd="0" presId="urn:microsoft.com/office/officeart/2018/5/layout/IconLeafLabelList"/>
    <dgm:cxn modelId="{3E17E81E-2244-4936-9775-59AD53C2A38A}" type="presParOf" srcId="{0CEA8776-55CD-42A8-A8BB-54BAC90FCE30}" destId="{A9B245FF-94A3-48AE-BE16-7B7B6384F4C2}" srcOrd="2" destOrd="0" presId="urn:microsoft.com/office/officeart/2018/5/layout/IconLeafLabelList"/>
    <dgm:cxn modelId="{755CC84C-5E19-4D68-A4FB-8A164E72FEDC}" type="presParOf" srcId="{0CEA8776-55CD-42A8-A8BB-54BAC90FCE30}" destId="{071E7677-BB27-405D-A431-F6A8224BD4BB}" srcOrd="3" destOrd="0" presId="urn:microsoft.com/office/officeart/2018/5/layout/IconLeafLabelList"/>
    <dgm:cxn modelId="{447B7C06-35A1-488E-B534-E5B3B60B1632}" type="presParOf" srcId="{30E95484-F1FE-4EB1-A65E-E88DD8909A61}" destId="{57C76810-5543-4605-A3EF-6F568A285D23}" srcOrd="3" destOrd="0" presId="urn:microsoft.com/office/officeart/2018/5/layout/IconLeafLabelList"/>
    <dgm:cxn modelId="{56368597-DCD4-4C32-90C3-EA334CAD29C0}" type="presParOf" srcId="{30E95484-F1FE-4EB1-A65E-E88DD8909A61}" destId="{9F71480E-1B47-41C0-B52F-7CE29B842A1C}" srcOrd="4" destOrd="0" presId="urn:microsoft.com/office/officeart/2018/5/layout/IconLeafLabelList"/>
    <dgm:cxn modelId="{D6D5C670-77CF-4334-B2AD-C4C91B13FBFB}" type="presParOf" srcId="{9F71480E-1B47-41C0-B52F-7CE29B842A1C}" destId="{A2E6F7F0-C136-45B3-BAD7-8323688610C1}" srcOrd="0" destOrd="0" presId="urn:microsoft.com/office/officeart/2018/5/layout/IconLeafLabelList"/>
    <dgm:cxn modelId="{1287931C-C7F9-437E-A609-222E1DBA47A3}" type="presParOf" srcId="{9F71480E-1B47-41C0-B52F-7CE29B842A1C}" destId="{0B43981E-A3CF-4B8B-82E2-2067F9D8ACFF}" srcOrd="1" destOrd="0" presId="urn:microsoft.com/office/officeart/2018/5/layout/IconLeafLabelList"/>
    <dgm:cxn modelId="{4ADF938D-8DE3-442C-922C-D356A9BA0ED7}" type="presParOf" srcId="{9F71480E-1B47-41C0-B52F-7CE29B842A1C}" destId="{F838E380-579E-4434-A721-797B09052432}" srcOrd="2" destOrd="0" presId="urn:microsoft.com/office/officeart/2018/5/layout/IconLeafLabelList"/>
    <dgm:cxn modelId="{7B909E80-ECF7-4CB6-83B3-BAF4160D2994}" type="presParOf" srcId="{9F71480E-1B47-41C0-B52F-7CE29B842A1C}" destId="{0C077EBA-5D5F-4204-9768-F709458CECB8}" srcOrd="3" destOrd="0" presId="urn:microsoft.com/office/officeart/2018/5/layout/IconLeafLabelList"/>
    <dgm:cxn modelId="{DFFA74DB-5688-4EC5-B599-3572CA5BBA3F}" type="presParOf" srcId="{30E95484-F1FE-4EB1-A65E-E88DD8909A61}" destId="{88380466-3F04-431D-8B73-78138408C5B6}" srcOrd="5" destOrd="0" presId="urn:microsoft.com/office/officeart/2018/5/layout/IconLeafLabelList"/>
    <dgm:cxn modelId="{B7B9D9B7-FA81-41C3-AC87-4FBAC8CD0DCC}" type="presParOf" srcId="{30E95484-F1FE-4EB1-A65E-E88DD8909A61}" destId="{A8287AE9-00E5-4286-A9D5-0432A110418D}" srcOrd="6" destOrd="0" presId="urn:microsoft.com/office/officeart/2018/5/layout/IconLeafLabelList"/>
    <dgm:cxn modelId="{C635442E-8380-4948-BE91-30DCD5EF3BB1}" type="presParOf" srcId="{A8287AE9-00E5-4286-A9D5-0432A110418D}" destId="{DE5D2622-97FC-4E53-8A56-EB3EFD2C7DBA}" srcOrd="0" destOrd="0" presId="urn:microsoft.com/office/officeart/2018/5/layout/IconLeafLabelList"/>
    <dgm:cxn modelId="{C4EBFD2E-938D-4104-AD80-139456716EAF}" type="presParOf" srcId="{A8287AE9-00E5-4286-A9D5-0432A110418D}" destId="{08D45CAE-E265-4336-ACBB-A7E9BC07F9F8}" srcOrd="1" destOrd="0" presId="urn:microsoft.com/office/officeart/2018/5/layout/IconLeafLabelList"/>
    <dgm:cxn modelId="{CA9A622A-5902-491E-AC98-86537492EE39}" type="presParOf" srcId="{A8287AE9-00E5-4286-A9D5-0432A110418D}" destId="{96AA1D9A-C8A7-46D3-98E9-B4BF278D5CEF}" srcOrd="2" destOrd="0" presId="urn:microsoft.com/office/officeart/2018/5/layout/IconLeafLabelList"/>
    <dgm:cxn modelId="{9FEEFA0A-2FF6-4D4B-B9E4-FEF17C075381}" type="presParOf" srcId="{A8287AE9-00E5-4286-A9D5-0432A110418D}" destId="{5BB64005-18D2-47C9-8914-B16361E93EE8}" srcOrd="3" destOrd="0" presId="urn:microsoft.com/office/officeart/2018/5/layout/IconLeafLabelList"/>
    <dgm:cxn modelId="{D4C27D76-E4E6-4B8C-BA25-0D16BAE4874D}" type="presParOf" srcId="{30E95484-F1FE-4EB1-A65E-E88DD8909A61}" destId="{76989AB4-150E-4C58-B8A0-2FFF8AE6FD22}" srcOrd="7" destOrd="0" presId="urn:microsoft.com/office/officeart/2018/5/layout/IconLeafLabelList"/>
    <dgm:cxn modelId="{8159C966-98A7-48C7-8C47-DD53577A47E7}" type="presParOf" srcId="{30E95484-F1FE-4EB1-A65E-E88DD8909A61}" destId="{F3FD6AFD-7595-4F97-9BC6-94382A245868}" srcOrd="8" destOrd="0" presId="urn:microsoft.com/office/officeart/2018/5/layout/IconLeafLabelList"/>
    <dgm:cxn modelId="{B61FF1E0-53C9-43FE-88EB-0406A82EA267}" type="presParOf" srcId="{F3FD6AFD-7595-4F97-9BC6-94382A245868}" destId="{83161DD1-8F5D-47E6-83A9-B935F0F5C63F}" srcOrd="0" destOrd="0" presId="urn:microsoft.com/office/officeart/2018/5/layout/IconLeafLabelList"/>
    <dgm:cxn modelId="{33F7B8D9-DBFB-4A19-BB12-6EE3A6F5B177}" type="presParOf" srcId="{F3FD6AFD-7595-4F97-9BC6-94382A245868}" destId="{C6504D54-20F3-4E61-94E7-3DAD56E7781B}" srcOrd="1" destOrd="0" presId="urn:microsoft.com/office/officeart/2018/5/layout/IconLeafLabelList"/>
    <dgm:cxn modelId="{59000E2A-A8BD-4F66-8FD0-5EC522918968}" type="presParOf" srcId="{F3FD6AFD-7595-4F97-9BC6-94382A245868}" destId="{A65A7273-73A8-4FA0-B9D7-F8014BE35226}" srcOrd="2" destOrd="0" presId="urn:microsoft.com/office/officeart/2018/5/layout/IconLeafLabelList"/>
    <dgm:cxn modelId="{F3287082-8FDD-4776-81D4-6909AF9A887B}" type="presParOf" srcId="{F3FD6AFD-7595-4F97-9BC6-94382A245868}" destId="{C41EA6B5-1367-46D4-BC7F-1536FA11C942}" srcOrd="3" destOrd="0" presId="urn:microsoft.com/office/officeart/2018/5/layout/IconLeafLabelList"/>
    <dgm:cxn modelId="{965D564E-3E45-4741-ABEF-8F21A8C98148}" type="presParOf" srcId="{30E95484-F1FE-4EB1-A65E-E88DD8909A61}" destId="{B8E45CDB-3194-4A82-89F7-7D2A05198571}" srcOrd="9" destOrd="0" presId="urn:microsoft.com/office/officeart/2018/5/layout/IconLeafLabelList"/>
    <dgm:cxn modelId="{47BD7D14-008B-4111-A4C8-433C28FB7A07}" type="presParOf" srcId="{30E95484-F1FE-4EB1-A65E-E88DD8909A61}" destId="{9021EA32-837C-46DA-809F-9876C6D1034B}" srcOrd="10" destOrd="0" presId="urn:microsoft.com/office/officeart/2018/5/layout/IconLeafLabelList"/>
    <dgm:cxn modelId="{A089B896-A08C-47CC-9301-F143F4FE4F79}" type="presParOf" srcId="{9021EA32-837C-46DA-809F-9876C6D1034B}" destId="{5A18C801-577D-4232-8415-150EAFE78E1C}" srcOrd="0" destOrd="0" presId="urn:microsoft.com/office/officeart/2018/5/layout/IconLeafLabelList"/>
    <dgm:cxn modelId="{5811D4E1-5F1D-4A15-AB08-BB630E3AE1D5}" type="presParOf" srcId="{9021EA32-837C-46DA-809F-9876C6D1034B}" destId="{A6829BD0-8378-415A-8D80-3851C3F8938A}" srcOrd="1" destOrd="0" presId="urn:microsoft.com/office/officeart/2018/5/layout/IconLeafLabelList"/>
    <dgm:cxn modelId="{BA03DA69-2232-477C-861B-B2CEB9DEBB8A}" type="presParOf" srcId="{9021EA32-837C-46DA-809F-9876C6D1034B}" destId="{06793059-087D-44A9-B521-C2E66AC5FDC3}" srcOrd="2" destOrd="0" presId="urn:microsoft.com/office/officeart/2018/5/layout/IconLeafLabelList"/>
    <dgm:cxn modelId="{FDFCE093-0F21-456B-979F-6FCBDF9DAC71}" type="presParOf" srcId="{9021EA32-837C-46DA-809F-9876C6D1034B}" destId="{E15041A0-F8F2-40CB-A857-6BFF4F75AAC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6C16B-3157-4B09-A691-F0DA5FE25ED1}">
      <dsp:nvSpPr>
        <dsp:cNvPr id="0" name=""/>
        <dsp:cNvSpPr/>
      </dsp:nvSpPr>
      <dsp:spPr>
        <a:xfrm>
          <a:off x="0" y="639"/>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D415E-7D29-4647-8466-E1184EFC4DC6}">
      <dsp:nvSpPr>
        <dsp:cNvPr id="0" name=""/>
        <dsp:cNvSpPr/>
      </dsp:nvSpPr>
      <dsp:spPr>
        <a:xfrm>
          <a:off x="452758" y="337402"/>
          <a:ext cx="823197" cy="823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DBD556-2A1A-4611-B4D5-D0BACE3EAA1B}">
      <dsp:nvSpPr>
        <dsp:cNvPr id="0" name=""/>
        <dsp:cNvSpPr/>
      </dsp:nvSpPr>
      <dsp:spPr>
        <a:xfrm>
          <a:off x="1728714" y="639"/>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Arial" panose="020B0604020202020204" pitchFamily="34" charset="0"/>
              <a:cs typeface="Arial" panose="020B0604020202020204" pitchFamily="34" charset="0"/>
            </a:rPr>
            <a:t>Created using multiple iterations in loops</a:t>
          </a:r>
        </a:p>
      </dsp:txBody>
      <dsp:txXfrm>
        <a:off x="1728714" y="639"/>
        <a:ext cx="5020806" cy="1496722"/>
      </dsp:txXfrm>
    </dsp:sp>
    <dsp:sp modelId="{F1A3D766-E3AA-4091-914E-4EFC53E51783}">
      <dsp:nvSpPr>
        <dsp:cNvPr id="0" name=""/>
        <dsp:cNvSpPr/>
      </dsp:nvSpPr>
      <dsp:spPr>
        <a:xfrm>
          <a:off x="0" y="1871542"/>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97165-8AAB-4E57-8006-9E97DF648DE6}">
      <dsp:nvSpPr>
        <dsp:cNvPr id="0" name=""/>
        <dsp:cNvSpPr/>
      </dsp:nvSpPr>
      <dsp:spPr>
        <a:xfrm>
          <a:off x="452758" y="2208305"/>
          <a:ext cx="823197" cy="823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F3638-8FA8-4AD1-98CF-F99421CCE03E}">
      <dsp:nvSpPr>
        <dsp:cNvPr id="0" name=""/>
        <dsp:cNvSpPr/>
      </dsp:nvSpPr>
      <dsp:spPr>
        <a:xfrm>
          <a:off x="1728714" y="1871542"/>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Arial" panose="020B0604020202020204" pitchFamily="34" charset="0"/>
              <a:cs typeface="Arial" panose="020B0604020202020204" pitchFamily="34" charset="0"/>
            </a:rPr>
            <a:t>Best performing model only achieved 35% specificity</a:t>
          </a:r>
        </a:p>
      </dsp:txBody>
      <dsp:txXfrm>
        <a:off x="1728714" y="1871542"/>
        <a:ext cx="5020806" cy="1496722"/>
      </dsp:txXfrm>
    </dsp:sp>
    <dsp:sp modelId="{5344E737-FF02-403F-89E8-12E1119AD47A}">
      <dsp:nvSpPr>
        <dsp:cNvPr id="0" name=""/>
        <dsp:cNvSpPr/>
      </dsp:nvSpPr>
      <dsp:spPr>
        <a:xfrm>
          <a:off x="0" y="3742445"/>
          <a:ext cx="6749521" cy="1496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F0B345-BE58-4A00-A969-9654208B80C2}">
      <dsp:nvSpPr>
        <dsp:cNvPr id="0" name=""/>
        <dsp:cNvSpPr/>
      </dsp:nvSpPr>
      <dsp:spPr>
        <a:xfrm>
          <a:off x="452758" y="4079208"/>
          <a:ext cx="823197" cy="823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0218E9-2E11-4B96-BF65-A4A4D4C67D65}">
      <dsp:nvSpPr>
        <dsp:cNvPr id="0" name=""/>
        <dsp:cNvSpPr/>
      </dsp:nvSpPr>
      <dsp:spPr>
        <a:xfrm>
          <a:off x="1728714" y="3742445"/>
          <a:ext cx="5020806" cy="1496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403" tIns="158403" rIns="158403" bIns="158403"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Arial" panose="020B0604020202020204" pitchFamily="34" charset="0"/>
              <a:cs typeface="Arial" panose="020B0604020202020204" pitchFamily="34" charset="0"/>
            </a:rPr>
            <a:t>Four parameters gave best results </a:t>
          </a:r>
          <a:r>
            <a:rPr lang="en-US" sz="2500" kern="1200" dirty="0" err="1">
              <a:latin typeface="Arial" panose="020B0604020202020204" pitchFamily="34" charset="0"/>
              <a:cs typeface="Arial" panose="020B0604020202020204" pitchFamily="34" charset="0"/>
            </a:rPr>
            <a:t>OverTime</a:t>
          </a:r>
          <a:r>
            <a:rPr lang="en-US" sz="2500" kern="1200" dirty="0">
              <a:latin typeface="Arial" panose="020B0604020202020204" pitchFamily="34" charset="0"/>
              <a:cs typeface="Arial" panose="020B0604020202020204" pitchFamily="34" charset="0"/>
            </a:rPr>
            <a:t>, </a:t>
          </a:r>
          <a:r>
            <a:rPr lang="en-US" sz="2500" kern="1200" dirty="0" err="1">
              <a:latin typeface="Arial" panose="020B0604020202020204" pitchFamily="34" charset="0"/>
              <a:cs typeface="Arial" panose="020B0604020202020204" pitchFamily="34" charset="0"/>
            </a:rPr>
            <a:t>isSingle</a:t>
          </a:r>
          <a:r>
            <a:rPr lang="en-US" sz="2500" kern="1200" dirty="0">
              <a:latin typeface="Arial" panose="020B0604020202020204" pitchFamily="34" charset="0"/>
              <a:cs typeface="Arial" panose="020B0604020202020204" pitchFamily="34" charset="0"/>
            </a:rPr>
            <a:t>, </a:t>
          </a:r>
          <a:r>
            <a:rPr lang="en-US" sz="2500" kern="1200" dirty="0" err="1">
              <a:latin typeface="Arial" panose="020B0604020202020204" pitchFamily="34" charset="0"/>
              <a:cs typeface="Arial" panose="020B0604020202020204" pitchFamily="34" charset="0"/>
            </a:rPr>
            <a:t>MonthlyIncome</a:t>
          </a:r>
          <a:r>
            <a:rPr lang="en-US" sz="2500" kern="1200" dirty="0">
              <a:latin typeface="Arial" panose="020B0604020202020204" pitchFamily="34" charset="0"/>
              <a:cs typeface="Arial" panose="020B0604020202020204" pitchFamily="34" charset="0"/>
            </a:rPr>
            <a:t>, and JobLevel1</a:t>
          </a:r>
        </a:p>
      </dsp:txBody>
      <dsp:txXfrm>
        <a:off x="1728714" y="3742445"/>
        <a:ext cx="5020806" cy="1496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65A99-B685-4A75-96BB-FEAD718B357E}">
      <dsp:nvSpPr>
        <dsp:cNvPr id="0" name=""/>
        <dsp:cNvSpPr/>
      </dsp:nvSpPr>
      <dsp:spPr>
        <a:xfrm>
          <a:off x="481845" y="24331"/>
          <a:ext cx="1192350" cy="11923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BD7D8-308B-46B9-B35F-DF1033352677}">
      <dsp:nvSpPr>
        <dsp:cNvPr id="0" name=""/>
        <dsp:cNvSpPr/>
      </dsp:nvSpPr>
      <dsp:spPr>
        <a:xfrm>
          <a:off x="735952" y="278439"/>
          <a:ext cx="684135" cy="6841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3CDF86-6085-4AD1-BC67-CCB3415AF405}">
      <dsp:nvSpPr>
        <dsp:cNvPr id="0" name=""/>
        <dsp:cNvSpPr/>
      </dsp:nvSpPr>
      <dsp:spPr>
        <a:xfrm>
          <a:off x="100684" y="1588069"/>
          <a:ext cx="19546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Final model created using all columns model and then removing columns</a:t>
          </a:r>
        </a:p>
      </dsp:txBody>
      <dsp:txXfrm>
        <a:off x="100684" y="1588069"/>
        <a:ext cx="1954672" cy="787500"/>
      </dsp:txXfrm>
    </dsp:sp>
    <dsp:sp modelId="{7CA26B77-B2DD-4C05-8B1F-E537E23DEA8E}">
      <dsp:nvSpPr>
        <dsp:cNvPr id="0" name=""/>
        <dsp:cNvSpPr/>
      </dsp:nvSpPr>
      <dsp:spPr>
        <a:xfrm>
          <a:off x="2778585" y="24331"/>
          <a:ext cx="1192350" cy="11923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0DF1A-A47A-471B-A2C8-1505B37EB11E}">
      <dsp:nvSpPr>
        <dsp:cNvPr id="0" name=""/>
        <dsp:cNvSpPr/>
      </dsp:nvSpPr>
      <dsp:spPr>
        <a:xfrm>
          <a:off x="3032692" y="278439"/>
          <a:ext cx="684135" cy="6841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1E7677-BB27-405D-A431-F6A8224BD4BB}">
      <dsp:nvSpPr>
        <dsp:cNvPr id="0" name=""/>
        <dsp:cNvSpPr/>
      </dsp:nvSpPr>
      <dsp:spPr>
        <a:xfrm>
          <a:off x="2397424" y="1588069"/>
          <a:ext cx="19546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Additional derived variables were created to give the model finer control</a:t>
          </a:r>
        </a:p>
      </dsp:txBody>
      <dsp:txXfrm>
        <a:off x="2397424" y="1588069"/>
        <a:ext cx="1954672" cy="787500"/>
      </dsp:txXfrm>
    </dsp:sp>
    <dsp:sp modelId="{A2E6F7F0-C136-45B3-BAD7-8323688610C1}">
      <dsp:nvSpPr>
        <dsp:cNvPr id="0" name=""/>
        <dsp:cNvSpPr/>
      </dsp:nvSpPr>
      <dsp:spPr>
        <a:xfrm>
          <a:off x="5075325" y="24331"/>
          <a:ext cx="1192350" cy="11923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43981E-A3CF-4B8B-82E2-2067F9D8ACFF}">
      <dsp:nvSpPr>
        <dsp:cNvPr id="0" name=""/>
        <dsp:cNvSpPr/>
      </dsp:nvSpPr>
      <dsp:spPr>
        <a:xfrm>
          <a:off x="5329433" y="278439"/>
          <a:ext cx="684135" cy="6841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077EBA-5D5F-4204-9768-F709458CECB8}">
      <dsp:nvSpPr>
        <dsp:cNvPr id="0" name=""/>
        <dsp:cNvSpPr/>
      </dsp:nvSpPr>
      <dsp:spPr>
        <a:xfrm>
          <a:off x="4694164" y="1588069"/>
          <a:ext cx="19546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Model was run in a loop and the results evaluated</a:t>
          </a:r>
        </a:p>
      </dsp:txBody>
      <dsp:txXfrm>
        <a:off x="4694164" y="1588069"/>
        <a:ext cx="1954672" cy="787500"/>
      </dsp:txXfrm>
    </dsp:sp>
    <dsp:sp modelId="{DE5D2622-97FC-4E53-8A56-EB3EFD2C7DBA}">
      <dsp:nvSpPr>
        <dsp:cNvPr id="0" name=""/>
        <dsp:cNvSpPr/>
      </dsp:nvSpPr>
      <dsp:spPr>
        <a:xfrm>
          <a:off x="481845" y="2864238"/>
          <a:ext cx="1192350" cy="119235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45CAE-E265-4336-ACBB-A7E9BC07F9F8}">
      <dsp:nvSpPr>
        <dsp:cNvPr id="0" name=""/>
        <dsp:cNvSpPr/>
      </dsp:nvSpPr>
      <dsp:spPr>
        <a:xfrm>
          <a:off x="735952" y="3118345"/>
          <a:ext cx="684135" cy="6841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B64005-18D2-47C9-8914-B16361E93EE8}">
      <dsp:nvSpPr>
        <dsp:cNvPr id="0" name=""/>
        <dsp:cNvSpPr/>
      </dsp:nvSpPr>
      <dsp:spPr>
        <a:xfrm>
          <a:off x="100684" y="4427976"/>
          <a:ext cx="19546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Multiple LaPlace values were evaluated in the loop as well</a:t>
          </a:r>
        </a:p>
      </dsp:txBody>
      <dsp:txXfrm>
        <a:off x="100684" y="4427976"/>
        <a:ext cx="1954672" cy="787500"/>
      </dsp:txXfrm>
    </dsp:sp>
    <dsp:sp modelId="{83161DD1-8F5D-47E6-83A9-B935F0F5C63F}">
      <dsp:nvSpPr>
        <dsp:cNvPr id="0" name=""/>
        <dsp:cNvSpPr/>
      </dsp:nvSpPr>
      <dsp:spPr>
        <a:xfrm>
          <a:off x="2778585" y="2864238"/>
          <a:ext cx="1192350" cy="119235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504D54-20F3-4E61-94E7-3DAD56E7781B}">
      <dsp:nvSpPr>
        <dsp:cNvPr id="0" name=""/>
        <dsp:cNvSpPr/>
      </dsp:nvSpPr>
      <dsp:spPr>
        <a:xfrm>
          <a:off x="3032692" y="3118345"/>
          <a:ext cx="684135" cy="6841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1EA6B5-1367-46D4-BC7F-1536FA11C942}">
      <dsp:nvSpPr>
        <dsp:cNvPr id="0" name=""/>
        <dsp:cNvSpPr/>
      </dsp:nvSpPr>
      <dsp:spPr>
        <a:xfrm>
          <a:off x="2397424" y="4427976"/>
          <a:ext cx="19546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Typical results obtained from looped model had Laplace = 3, Sensitivity = 79.8%, Specificity = 62.4%</a:t>
          </a:r>
        </a:p>
      </dsp:txBody>
      <dsp:txXfrm>
        <a:off x="2397424" y="4427976"/>
        <a:ext cx="1954672" cy="787500"/>
      </dsp:txXfrm>
    </dsp:sp>
    <dsp:sp modelId="{5A18C801-577D-4232-8415-150EAFE78E1C}">
      <dsp:nvSpPr>
        <dsp:cNvPr id="0" name=""/>
        <dsp:cNvSpPr/>
      </dsp:nvSpPr>
      <dsp:spPr>
        <a:xfrm>
          <a:off x="5075325" y="2864238"/>
          <a:ext cx="1192350" cy="11923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29BD0-8378-415A-8D80-3851C3F8938A}">
      <dsp:nvSpPr>
        <dsp:cNvPr id="0" name=""/>
        <dsp:cNvSpPr/>
      </dsp:nvSpPr>
      <dsp:spPr>
        <a:xfrm>
          <a:off x="5329433" y="3118345"/>
          <a:ext cx="684135" cy="6841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5041A0-F8F2-40CB-A857-6BFF4F75AAC0}">
      <dsp:nvSpPr>
        <dsp:cNvPr id="0" name=""/>
        <dsp:cNvSpPr/>
      </dsp:nvSpPr>
      <dsp:spPr>
        <a:xfrm>
          <a:off x="4694164" y="4427976"/>
          <a:ext cx="1954672"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Typical results obtained from non looped model with Laplace = 3, Spensitivity = 78.7%, Specificity = 66.7%</a:t>
          </a:r>
        </a:p>
      </dsp:txBody>
      <dsp:txXfrm>
        <a:off x="4694164" y="4427976"/>
        <a:ext cx="1954672"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426259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CF08B-EB71-48CD-A2EA-7F23F6AEDE8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28743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348734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533195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4169412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1577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373912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789050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407979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247199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BCF08B-EB71-48CD-A2EA-7F23F6AEDE8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246557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BCF08B-EB71-48CD-A2EA-7F23F6AEDE8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350731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BCF08B-EB71-48CD-A2EA-7F23F6AEDE8A}"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164067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BCF08B-EB71-48CD-A2EA-7F23F6AEDE8A}"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219243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CF08B-EB71-48CD-A2EA-7F23F6AEDE8A}"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181207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CF08B-EB71-48CD-A2EA-7F23F6AEDE8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351486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CF08B-EB71-48CD-A2EA-7F23F6AEDE8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432E6-D16E-41BC-B285-00087A865547}" type="slidenum">
              <a:rPr lang="en-US" smtClean="0"/>
              <a:t>‹#›</a:t>
            </a:fld>
            <a:endParaRPr lang="en-US"/>
          </a:p>
        </p:txBody>
      </p:sp>
    </p:spTree>
    <p:extLst>
      <p:ext uri="{BB962C8B-B14F-4D97-AF65-F5344CB8AC3E}">
        <p14:creationId xmlns:p14="http://schemas.microsoft.com/office/powerpoint/2010/main" val="198454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BCF08B-EB71-48CD-A2EA-7F23F6AEDE8A}" type="datetimeFigureOut">
              <a:rPr lang="en-US" smtClean="0"/>
              <a:t>12/5/2019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5432E6-D16E-41BC-B285-00087A865547}" type="slidenum">
              <a:rPr lang="en-US" smtClean="0"/>
              <a:t>‹#›</a:t>
            </a:fld>
            <a:endParaRPr lang="en-US"/>
          </a:p>
        </p:txBody>
      </p:sp>
    </p:spTree>
    <p:extLst>
      <p:ext uri="{BB962C8B-B14F-4D97-AF65-F5344CB8AC3E}">
        <p14:creationId xmlns:p14="http://schemas.microsoft.com/office/powerpoint/2010/main" val="2646934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8B3D-BC57-48B4-87F7-146D45FCB5D0}"/>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Attrition Analysis for </a:t>
            </a:r>
            <a:r>
              <a:rPr lang="en-US" dirty="0" err="1">
                <a:latin typeface="Arial" panose="020B0604020202020204" pitchFamily="34" charset="0"/>
                <a:cs typeface="Arial" panose="020B0604020202020204" pitchFamily="34" charset="0"/>
              </a:rPr>
              <a:t>DDSAnalytics</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AEE9C13-4294-4657-AA0D-20245B443109}"/>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Adam R. Ruthford</a:t>
            </a:r>
          </a:p>
          <a:p>
            <a:r>
              <a:rPr lang="en-US" dirty="0">
                <a:latin typeface="Arial" panose="020B0604020202020204" pitchFamily="34" charset="0"/>
                <a:cs typeface="Arial" panose="020B0604020202020204" pitchFamily="34" charset="0"/>
              </a:rPr>
              <a:t>December 4, 2019</a:t>
            </a:r>
          </a:p>
        </p:txBody>
      </p:sp>
    </p:spTree>
    <p:extLst>
      <p:ext uri="{BB962C8B-B14F-4D97-AF65-F5344CB8AC3E}">
        <p14:creationId xmlns:p14="http://schemas.microsoft.com/office/powerpoint/2010/main" val="330502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4ADE1AD-1CB8-42F9-A52B-6F618373E2A6}"/>
              </a:ext>
            </a:extLst>
          </p:cNvPr>
          <p:cNvSpPr>
            <a:spLocks noGrp="1"/>
          </p:cNvSpPr>
          <p:nvPr>
            <p:ph type="title"/>
          </p:nvPr>
        </p:nvSpPr>
        <p:spPr>
          <a:xfrm>
            <a:off x="227616" y="209551"/>
            <a:ext cx="3153759" cy="786008"/>
          </a:xfrm>
        </p:spPr>
        <p:txBody>
          <a:bodyPr>
            <a:normAutofit/>
          </a:bodyPr>
          <a:lstStyle/>
          <a:p>
            <a:pPr algn="l"/>
            <a:r>
              <a:rPr lang="en-US" dirty="0">
                <a:latin typeface="Arial" panose="020B0604020202020204" pitchFamily="34" charset="0"/>
                <a:cs typeface="Arial" panose="020B0604020202020204" pitchFamily="34" charset="0"/>
              </a:rPr>
              <a:t>Conclusions</a:t>
            </a:r>
          </a:p>
        </p:txBody>
      </p:sp>
      <p:sp>
        <p:nvSpPr>
          <p:cNvPr id="3" name="Content Placeholder 2">
            <a:extLst>
              <a:ext uri="{FF2B5EF4-FFF2-40B4-BE49-F238E27FC236}">
                <a16:creationId xmlns:a16="http://schemas.microsoft.com/office/drawing/2014/main" id="{4C780709-6989-430E-838D-5F4D466D0A9C}"/>
              </a:ext>
            </a:extLst>
          </p:cNvPr>
          <p:cNvSpPr>
            <a:spLocks noGrp="1"/>
          </p:cNvSpPr>
          <p:nvPr>
            <p:ph idx="1"/>
          </p:nvPr>
        </p:nvSpPr>
        <p:spPr>
          <a:xfrm>
            <a:off x="650878" y="1014609"/>
            <a:ext cx="7110409" cy="5224266"/>
          </a:xfrm>
        </p:spPr>
        <p:txBody>
          <a:bodyPr anchor="t">
            <a:normAutofit/>
          </a:bodyPr>
          <a:lstStyle/>
          <a:p>
            <a:pPr>
              <a:lnSpc>
                <a:spcPct val="150000"/>
              </a:lnSpc>
            </a:pPr>
            <a:r>
              <a:rPr lang="en-US" sz="1800" dirty="0">
                <a:latin typeface="Arial" panose="020B0604020202020204" pitchFamily="34" charset="0"/>
                <a:cs typeface="Arial" panose="020B0604020202020204" pitchFamily="34" charset="0"/>
              </a:rPr>
              <a:t>Naïve Bayes provided superior performance when compared to the </a:t>
            </a:r>
            <a:r>
              <a:rPr lang="en-US" sz="1800" dirty="0" err="1">
                <a:latin typeface="Arial" panose="020B0604020202020204" pitchFamily="34" charset="0"/>
                <a:cs typeface="Arial" panose="020B0604020202020204" pitchFamily="34" charset="0"/>
              </a:rPr>
              <a:t>kNN</a:t>
            </a:r>
            <a:r>
              <a:rPr lang="en-US" sz="1800" dirty="0">
                <a:latin typeface="Arial" panose="020B0604020202020204" pitchFamily="34" charset="0"/>
                <a:cs typeface="Arial" panose="020B0604020202020204" pitchFamily="34" charset="0"/>
              </a:rPr>
              <a:t> model.</a:t>
            </a:r>
          </a:p>
          <a:p>
            <a:pPr>
              <a:lnSpc>
                <a:spcPct val="150000"/>
              </a:lnSpc>
            </a:pPr>
            <a:r>
              <a:rPr lang="en-US" sz="1800" dirty="0">
                <a:latin typeface="Arial" panose="020B0604020202020204" pitchFamily="34" charset="0"/>
                <a:cs typeface="Arial" panose="020B0604020202020204" pitchFamily="34" charset="0"/>
              </a:rPr>
              <a:t>The final models shared the following data points, It is likely these three are the most significant columns</a:t>
            </a:r>
          </a:p>
          <a:p>
            <a:pPr lvl="1">
              <a:lnSpc>
                <a:spcPct val="150000"/>
              </a:lnSpc>
            </a:pPr>
            <a:r>
              <a:rPr lang="en-US" sz="1400" dirty="0" err="1">
                <a:latin typeface="Arial" panose="020B0604020202020204" pitchFamily="34" charset="0"/>
                <a:cs typeface="Arial" panose="020B0604020202020204" pitchFamily="34" charset="0"/>
              </a:rPr>
              <a:t>OverTime</a:t>
            </a:r>
            <a:endParaRPr lang="en-US" sz="1400" dirty="0">
              <a:latin typeface="Arial" panose="020B0604020202020204" pitchFamily="34" charset="0"/>
              <a:cs typeface="Arial" panose="020B0604020202020204" pitchFamily="34" charset="0"/>
            </a:endParaRPr>
          </a:p>
          <a:p>
            <a:pPr lvl="1">
              <a:lnSpc>
                <a:spcPct val="150000"/>
              </a:lnSpc>
            </a:pPr>
            <a:r>
              <a:rPr lang="en-US" sz="1400" dirty="0" err="1">
                <a:latin typeface="Arial" panose="020B0604020202020204" pitchFamily="34" charset="0"/>
                <a:cs typeface="Arial" panose="020B0604020202020204" pitchFamily="34" charset="0"/>
              </a:rPr>
              <a:t>MonthlyIncome</a:t>
            </a:r>
            <a:endParaRPr lang="en-US" sz="1400" dirty="0">
              <a:latin typeface="Arial" panose="020B0604020202020204" pitchFamily="34" charset="0"/>
              <a:cs typeface="Arial" panose="020B0604020202020204" pitchFamily="34" charset="0"/>
            </a:endParaRPr>
          </a:p>
          <a:p>
            <a:pPr lvl="1">
              <a:lnSpc>
                <a:spcPct val="150000"/>
              </a:lnSpc>
            </a:pPr>
            <a:r>
              <a:rPr lang="en-US" sz="1400" dirty="0" err="1">
                <a:latin typeface="Arial" panose="020B0604020202020204" pitchFamily="34" charset="0"/>
                <a:cs typeface="Arial" panose="020B0604020202020204" pitchFamily="34" charset="0"/>
              </a:rPr>
              <a:t>MaritalStatus</a:t>
            </a:r>
            <a:endParaRPr lang="en-US" sz="1400" dirty="0">
              <a:latin typeface="Arial" panose="020B0604020202020204" pitchFamily="34" charset="0"/>
              <a:cs typeface="Arial" panose="020B0604020202020204" pitchFamily="34" charset="0"/>
            </a:endParaRPr>
          </a:p>
          <a:p>
            <a:pPr>
              <a:lnSpc>
                <a:spcPct val="150000"/>
              </a:lnSpc>
            </a:pPr>
            <a:r>
              <a:rPr lang="en-US" sz="1800" dirty="0">
                <a:latin typeface="Arial" panose="020B0604020202020204" pitchFamily="34" charset="0"/>
                <a:cs typeface="Arial" panose="020B0604020202020204" pitchFamily="34" charset="0"/>
              </a:rPr>
              <a:t>The necessary Sensitivity and Specificity levels were reached using a Naïve Bayes model</a:t>
            </a:r>
          </a:p>
          <a:p>
            <a:pPr>
              <a:lnSpc>
                <a:spcPct val="150000"/>
              </a:lnSpc>
            </a:pPr>
            <a:r>
              <a:rPr lang="en-US" sz="1800" dirty="0">
                <a:latin typeface="Arial" panose="020B0604020202020204" pitchFamily="34" charset="0"/>
                <a:cs typeface="Arial" panose="020B0604020202020204" pitchFamily="34" charset="0"/>
              </a:rPr>
              <a:t>The final linear regression model has an acceptable RMSE</a:t>
            </a:r>
          </a:p>
        </p:txBody>
      </p:sp>
    </p:spTree>
    <p:extLst>
      <p:ext uri="{BB962C8B-B14F-4D97-AF65-F5344CB8AC3E}">
        <p14:creationId xmlns:p14="http://schemas.microsoft.com/office/powerpoint/2010/main" val="30721242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F383C60-4CD0-42C6-BF9B-CA2964B87358}"/>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3200" dirty="0">
                <a:solidFill>
                  <a:srgbClr val="FFFFFF"/>
                </a:solidFill>
                <a:latin typeface="Arial" panose="020B0604020202020204" pitchFamily="34" charset="0"/>
                <a:cs typeface="Arial" panose="020B0604020202020204" pitchFamily="34" charset="0"/>
              </a:rPr>
              <a:t>Topics for this presentation</a:t>
            </a:r>
          </a:p>
        </p:txBody>
      </p:sp>
      <p:grpSp>
        <p:nvGrpSpPr>
          <p:cNvPr id="32"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3DBE87EA-FDB3-4B2C-B118-0F5C6AF9D2F0}"/>
              </a:ext>
            </a:extLst>
          </p:cNvPr>
          <p:cNvSpPr>
            <a:spLocks noGrp="1"/>
          </p:cNvSpPr>
          <p:nvPr>
            <p:ph sz="half" idx="1"/>
          </p:nvPr>
        </p:nvSpPr>
        <p:spPr>
          <a:xfrm>
            <a:off x="5117106" y="685801"/>
            <a:ext cx="6385918" cy="5105400"/>
          </a:xfrm>
        </p:spPr>
        <p:txBody>
          <a:bodyPr vert="horz" lIns="91440" tIns="45720" rIns="91440" bIns="45720" rtlCol="0" anchor="ctr">
            <a:normAutofit/>
          </a:bodyPr>
          <a:lstStyle/>
          <a:p>
            <a:pPr marL="0" indent="0"/>
            <a:r>
              <a:rPr lang="en-US" sz="2000" dirty="0">
                <a:latin typeface="Arial" panose="020B0604020202020204" pitchFamily="34" charset="0"/>
                <a:cs typeface="Arial" panose="020B0604020202020204" pitchFamily="34" charset="0"/>
              </a:rPr>
              <a:t>Exploratory data analysis</a:t>
            </a:r>
          </a:p>
          <a:p>
            <a:pPr marL="0" indent="0"/>
            <a:r>
              <a:rPr lang="en-US" sz="2000" dirty="0">
                <a:latin typeface="Arial" panose="020B0604020202020204" pitchFamily="34" charset="0"/>
                <a:cs typeface="Arial" panose="020B0604020202020204" pitchFamily="34" charset="0"/>
              </a:rPr>
              <a:t>Derived Variables</a:t>
            </a:r>
          </a:p>
          <a:p>
            <a:pPr marL="0" indent="0"/>
            <a:r>
              <a:rPr lang="en-US" sz="2000" dirty="0">
                <a:latin typeface="Arial" panose="020B0604020202020204" pitchFamily="34" charset="0"/>
                <a:cs typeface="Arial" panose="020B0604020202020204" pitchFamily="34" charset="0"/>
              </a:rPr>
              <a:t>Attrition Model selection criteria</a:t>
            </a:r>
          </a:p>
          <a:p>
            <a:pPr marL="0" indent="0"/>
            <a:r>
              <a:rPr lang="en-US" sz="2000" dirty="0" err="1">
                <a:latin typeface="Arial" panose="020B0604020202020204" pitchFamily="34" charset="0"/>
                <a:cs typeface="Arial" panose="020B0604020202020204" pitchFamily="34" charset="0"/>
              </a:rPr>
              <a:t>kNN</a:t>
            </a:r>
            <a:endParaRPr lang="en-US" sz="2000" dirty="0">
              <a:latin typeface="Arial" panose="020B0604020202020204" pitchFamily="34" charset="0"/>
              <a:cs typeface="Arial" panose="020B0604020202020204" pitchFamily="34" charset="0"/>
            </a:endParaRPr>
          </a:p>
          <a:p>
            <a:pPr marL="0" indent="0"/>
            <a:r>
              <a:rPr lang="en-US" sz="2000" dirty="0">
                <a:latin typeface="Arial" panose="020B0604020202020204" pitchFamily="34" charset="0"/>
                <a:cs typeface="Arial" panose="020B0604020202020204" pitchFamily="34" charset="0"/>
              </a:rPr>
              <a:t>Naïve Bayes</a:t>
            </a:r>
          </a:p>
          <a:p>
            <a:pPr marL="0" indent="0"/>
            <a:r>
              <a:rPr lang="en-US" sz="2000" dirty="0">
                <a:latin typeface="Arial" panose="020B0604020202020204" pitchFamily="34" charset="0"/>
                <a:cs typeface="Arial" panose="020B0604020202020204" pitchFamily="34" charset="0"/>
              </a:rPr>
              <a:t>Linear Regression</a:t>
            </a:r>
          </a:p>
          <a:p>
            <a:pPr marL="0" indent="0"/>
            <a:r>
              <a:rPr lang="en-US" sz="2000" dirty="0">
                <a:latin typeface="Arial" panose="020B0604020202020204" pitchFamily="34" charset="0"/>
                <a:cs typeface="Arial" panose="020B0604020202020204" pitchFamily="34" charset="0"/>
              </a:rPr>
              <a:t>Statistical Analysis</a:t>
            </a:r>
          </a:p>
          <a:p>
            <a:pPr marL="0" indent="0"/>
            <a:r>
              <a:rPr lang="en-US" sz="20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77590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7" name="Group 26">
            <a:extLst>
              <a:ext uri="{FF2B5EF4-FFF2-40B4-BE49-F238E27FC236}">
                <a16:creationId xmlns:a16="http://schemas.microsoft.com/office/drawing/2014/main" id="{8AEBEFE2-515F-4B18-8468-97D8C73098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8" name="Freeform 6">
              <a:extLst>
                <a:ext uri="{FF2B5EF4-FFF2-40B4-BE49-F238E27FC236}">
                  <a16:creationId xmlns:a16="http://schemas.microsoft.com/office/drawing/2014/main" id="{42A84A1C-64AD-4415-AC50-45FB65361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B9CCB5DF-B7FE-4417-9B32-672497E3A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3C6EE6E1-4DD7-4FB0-9428-1B0064584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F19641FD-140C-4164-882A-1C36915F4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1B022741-DE93-4568-9EA7-CFDF6A7B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0366A110-6771-478C-915F-09E3FC17D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0922809-F7AD-4DCF-8E13-9F6BE6712366}"/>
              </a:ext>
            </a:extLst>
          </p:cNvPr>
          <p:cNvSpPr>
            <a:spLocks noGrp="1"/>
          </p:cNvSpPr>
          <p:nvPr>
            <p:ph type="title"/>
          </p:nvPr>
        </p:nvSpPr>
        <p:spPr>
          <a:xfrm>
            <a:off x="1326197" y="90488"/>
            <a:ext cx="2980204" cy="1752599"/>
          </a:xfrm>
        </p:spPr>
        <p:txBody>
          <a:bodyPr vert="horz" lIns="91440" tIns="45720" rIns="91440" bIns="45720" rtlCol="0" anchor="ctr">
            <a:normAutofit/>
          </a:bodyPr>
          <a:lstStyle/>
          <a:p>
            <a:r>
              <a:rPr lang="en-US" sz="3600" dirty="0">
                <a:latin typeface="Arial" panose="020B0604020202020204" pitchFamily="34" charset="0"/>
                <a:cs typeface="Arial" panose="020B0604020202020204" pitchFamily="34" charset="0"/>
              </a:rPr>
              <a:t>Exploratory Data Analysis</a:t>
            </a:r>
          </a:p>
        </p:txBody>
      </p:sp>
      <p:sp>
        <p:nvSpPr>
          <p:cNvPr id="6" name="Title 1">
            <a:extLst>
              <a:ext uri="{FF2B5EF4-FFF2-40B4-BE49-F238E27FC236}">
                <a16:creationId xmlns:a16="http://schemas.microsoft.com/office/drawing/2014/main" id="{DF446015-91AD-4C2F-AD99-15EF81C95DFE}"/>
              </a:ext>
            </a:extLst>
          </p:cNvPr>
          <p:cNvSpPr txBox="1">
            <a:spLocks/>
          </p:cNvSpPr>
          <p:nvPr/>
        </p:nvSpPr>
        <p:spPr>
          <a:xfrm>
            <a:off x="1615846" y="1533525"/>
            <a:ext cx="2812386" cy="453866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spcBef>
                <a:spcPct val="20000"/>
              </a:spcBef>
              <a:spcAft>
                <a:spcPts val="600"/>
              </a:spcAft>
              <a:buClr>
                <a:schemeClr val="accent1">
                  <a:lumMod val="75000"/>
                </a:schemeClr>
              </a:buClr>
              <a:buSzPct val="145000"/>
            </a:pPr>
            <a:r>
              <a:rPr lang="en-US" sz="1500" dirty="0">
                <a:latin typeface="Arial" panose="020B0604020202020204" pitchFamily="34" charset="0"/>
                <a:ea typeface="+mn-ea"/>
                <a:cs typeface="Arial" panose="020B0604020202020204" pitchFamily="34" charset="0"/>
              </a:rPr>
              <a:t>Columns that contained categorical variables that had high attrition rates were identified for further study. Derived variables were created to further narrow the responses of some categorical variables. The two examples given “Marital Status” and “Stock Option Level” both have single responses that are important, “Single” and levels “0” and  “3” respectively</a:t>
            </a:r>
          </a:p>
        </p:txBody>
      </p:sp>
      <p:sp>
        <p:nvSpPr>
          <p:cNvPr id="38" name="Rounded Rectangle 6">
            <a:extLst>
              <a:ext uri="{FF2B5EF4-FFF2-40B4-BE49-F238E27FC236}">
                <a16:creationId xmlns:a16="http://schemas.microsoft.com/office/drawing/2014/main" id="{E9300062-3750-4DBC-AFC8-E9DC8EFA9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7552" y="648931"/>
            <a:ext cx="691747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a:extLst>
              <a:ext uri="{FF2B5EF4-FFF2-40B4-BE49-F238E27FC236}">
                <a16:creationId xmlns:a16="http://schemas.microsoft.com/office/drawing/2014/main" id="{6EFADC12-3E46-4F16-98F3-0AF1C94B5746}"/>
              </a:ext>
            </a:extLst>
          </p:cNvPr>
          <p:cNvPicPr>
            <a:picLocks noGrp="1" noChangeAspect="1"/>
          </p:cNvPicPr>
          <p:nvPr>
            <p:ph sz="half" idx="1"/>
          </p:nvPr>
        </p:nvPicPr>
        <p:blipFill>
          <a:blip r:embed="rId3"/>
          <a:stretch>
            <a:fillRect/>
          </a:stretch>
        </p:blipFill>
        <p:spPr>
          <a:xfrm>
            <a:off x="4938000" y="1966059"/>
            <a:ext cx="3056428" cy="2638120"/>
          </a:xfrm>
          <a:prstGeom prst="rect">
            <a:avLst/>
          </a:prstGeom>
        </p:spPr>
      </p:pic>
      <p:pic>
        <p:nvPicPr>
          <p:cNvPr id="20" name="Content Placeholder 19">
            <a:extLst>
              <a:ext uri="{FF2B5EF4-FFF2-40B4-BE49-F238E27FC236}">
                <a16:creationId xmlns:a16="http://schemas.microsoft.com/office/drawing/2014/main" id="{FBFCA1A6-B803-4B34-8FA4-C822A6A8C317}"/>
              </a:ext>
            </a:extLst>
          </p:cNvPr>
          <p:cNvPicPr>
            <a:picLocks noGrp="1" noChangeAspect="1"/>
          </p:cNvPicPr>
          <p:nvPr>
            <p:ph sz="half" idx="2"/>
          </p:nvPr>
        </p:nvPicPr>
        <p:blipFill>
          <a:blip r:embed="rId4"/>
          <a:stretch>
            <a:fillRect/>
          </a:stretch>
        </p:blipFill>
        <p:spPr>
          <a:xfrm>
            <a:off x="8158154" y="2050595"/>
            <a:ext cx="3056838" cy="2469047"/>
          </a:xfrm>
          <a:prstGeom prst="rect">
            <a:avLst/>
          </a:prstGeom>
        </p:spPr>
      </p:pic>
    </p:spTree>
    <p:extLst>
      <p:ext uri="{BB962C8B-B14F-4D97-AF65-F5344CB8AC3E}">
        <p14:creationId xmlns:p14="http://schemas.microsoft.com/office/powerpoint/2010/main" val="319006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8C29-D7B0-44CF-852B-C0FF17AF9EF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Derived Variables</a:t>
            </a:r>
          </a:p>
        </p:txBody>
      </p:sp>
      <p:sp>
        <p:nvSpPr>
          <p:cNvPr id="3" name="Content Placeholder 2">
            <a:extLst>
              <a:ext uri="{FF2B5EF4-FFF2-40B4-BE49-F238E27FC236}">
                <a16:creationId xmlns:a16="http://schemas.microsoft.com/office/drawing/2014/main" id="{55ED47CC-714E-430A-90CE-4BCD889F209E}"/>
              </a:ext>
            </a:extLst>
          </p:cNvPr>
          <p:cNvSpPr>
            <a:spLocks noGrp="1"/>
          </p:cNvSpPr>
          <p:nvPr>
            <p:ph sz="half" idx="1"/>
          </p:nvPr>
        </p:nvSpPr>
        <p:spPr/>
        <p:txBody>
          <a:bodyPr>
            <a:normAutofit lnSpcReduction="10000"/>
          </a:bodyPr>
          <a:lstStyle/>
          <a:p>
            <a:pPr marL="0" indent="0">
              <a:lnSpc>
                <a:spcPct val="150000"/>
              </a:lnSpc>
              <a:buNone/>
            </a:pPr>
            <a:r>
              <a:rPr lang="en-US" dirty="0">
                <a:latin typeface="Arial" panose="020B0604020202020204" pitchFamily="34" charset="0"/>
                <a:cs typeface="Arial" panose="020B0604020202020204" pitchFamily="34" charset="0"/>
              </a:rPr>
              <a:t>Using the two previous examples the following derived variables were created for them</a:t>
            </a:r>
          </a:p>
          <a:p>
            <a:pPr>
              <a:lnSpc>
                <a:spcPct val="150000"/>
              </a:lnSpc>
            </a:pPr>
            <a:r>
              <a:rPr lang="en-US" dirty="0" err="1">
                <a:latin typeface="Arial" panose="020B0604020202020204" pitchFamily="34" charset="0"/>
                <a:cs typeface="Arial" panose="020B0604020202020204" pitchFamily="34" charset="0"/>
              </a:rPr>
              <a:t>isSingle</a:t>
            </a:r>
            <a:r>
              <a:rPr lang="en-US" dirty="0">
                <a:latin typeface="Arial" panose="020B0604020202020204" pitchFamily="34" charset="0"/>
                <a:cs typeface="Arial" panose="020B0604020202020204" pitchFamily="34" charset="0"/>
              </a:rPr>
              <a:t> – from </a:t>
            </a:r>
            <a:r>
              <a:rPr lang="en-US" dirty="0" err="1">
                <a:latin typeface="Arial" panose="020B0604020202020204" pitchFamily="34" charset="0"/>
                <a:cs typeface="Arial" panose="020B0604020202020204" pitchFamily="34" charset="0"/>
              </a:rPr>
              <a:t>MaritalStatus</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so30 – from </a:t>
            </a:r>
            <a:r>
              <a:rPr lang="en-US" dirty="0" err="1">
                <a:latin typeface="Arial" panose="020B0604020202020204" pitchFamily="34" charset="0"/>
                <a:cs typeface="Arial" panose="020B0604020202020204" pitchFamily="34" charset="0"/>
              </a:rPr>
              <a:t>StockOptionLevel</a:t>
            </a:r>
            <a:endParaRPr lang="en-US" dirty="0">
              <a:latin typeface="Arial" panose="020B0604020202020204" pitchFamily="34" charset="0"/>
              <a:cs typeface="Arial" panose="020B0604020202020204" pitchFamily="34" charset="0"/>
            </a:endParaRPr>
          </a:p>
          <a:p>
            <a:pPr marL="0" indent="0">
              <a:lnSpc>
                <a:spcPct val="150000"/>
              </a:lnSpc>
              <a:buNone/>
            </a:pPr>
            <a:r>
              <a:rPr lang="en-US" dirty="0">
                <a:latin typeface="Arial" panose="020B0604020202020204" pitchFamily="34" charset="0"/>
                <a:cs typeface="Arial" panose="020B0604020202020204" pitchFamily="34" charset="0"/>
              </a:rPr>
              <a:t>Other derived variables were created as necessary based on data in other columns</a:t>
            </a:r>
          </a:p>
        </p:txBody>
      </p:sp>
      <p:sp>
        <p:nvSpPr>
          <p:cNvPr id="4" name="Content Placeholder 3">
            <a:extLst>
              <a:ext uri="{FF2B5EF4-FFF2-40B4-BE49-F238E27FC236}">
                <a16:creationId xmlns:a16="http://schemas.microsoft.com/office/drawing/2014/main" id="{B338F69E-ED55-4A11-BED6-479522844B54}"/>
              </a:ext>
            </a:extLst>
          </p:cNvPr>
          <p:cNvSpPr>
            <a:spLocks noGrp="1"/>
          </p:cNvSpPr>
          <p:nvPr>
            <p:ph sz="half" idx="2"/>
          </p:nvPr>
        </p:nvSpPr>
        <p:spPr/>
        <p:txBody>
          <a:bodyPr>
            <a:normAutofit lnSpcReduction="10000"/>
          </a:bodyPr>
          <a:lstStyle/>
          <a:p>
            <a:pPr marL="0" indent="0">
              <a:lnSpc>
                <a:spcPct val="150000"/>
              </a:lnSpc>
              <a:buNone/>
            </a:pPr>
            <a:r>
              <a:rPr lang="en-US" dirty="0"/>
              <a:t>Code:</a:t>
            </a:r>
          </a:p>
          <a:p>
            <a:pPr marL="0" indent="0">
              <a:lnSpc>
                <a:spcPct val="150000"/>
              </a:lnSpc>
              <a:buNone/>
            </a:pPr>
            <a:r>
              <a:rPr lang="da-DK" dirty="0">
                <a:latin typeface="Miriam Fixed" panose="020B0509050101010101" pitchFamily="49" charset="-79"/>
                <a:cs typeface="Miriam Fixed" panose="020B0509050101010101" pitchFamily="49" charset="-79"/>
              </a:rPr>
              <a:t>AF$SO30 &lt;- ifelse(AF$StockOptionLevel == 3 | AF$StockOptionLevel == 0,1,0)</a:t>
            </a:r>
          </a:p>
          <a:p>
            <a:pPr marL="0" indent="0">
              <a:lnSpc>
                <a:spcPct val="150000"/>
              </a:lnSpc>
              <a:buNone/>
            </a:pPr>
            <a:r>
              <a:rPr lang="da-DK" dirty="0">
                <a:latin typeface="Miriam Fixed" panose="020B0509050101010101" pitchFamily="49" charset="-79"/>
                <a:cs typeface="Miriam Fixed" panose="020B0509050101010101" pitchFamily="49" charset="-79"/>
              </a:rPr>
              <a:t>AF$isSingle &lt;- ifelse(AF$MaritalStatus == "Single",1,0)</a:t>
            </a:r>
            <a:endParaRPr lang="en-US" dirty="0">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19672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4CB2-CDD5-456E-9AEF-FB3749385765}"/>
              </a:ext>
            </a:extLst>
          </p:cNvPr>
          <p:cNvSpPr>
            <a:spLocks noGrp="1"/>
          </p:cNvSpPr>
          <p:nvPr>
            <p:ph type="title"/>
          </p:nvPr>
        </p:nvSpPr>
        <p:spPr>
          <a:xfrm>
            <a:off x="2042317" y="735807"/>
            <a:ext cx="8107364" cy="952500"/>
          </a:xfrm>
        </p:spPr>
        <p:txBody>
          <a:bodyPr/>
          <a:lstStyle/>
          <a:p>
            <a:r>
              <a:rPr lang="en-US" dirty="0">
                <a:latin typeface="Arial" panose="020B0604020202020204" pitchFamily="34" charset="0"/>
                <a:cs typeface="Arial" panose="020B0604020202020204" pitchFamily="34" charset="0"/>
              </a:rPr>
              <a:t>Attrition Model Selection Criteria</a:t>
            </a:r>
          </a:p>
        </p:txBody>
      </p:sp>
      <p:sp>
        <p:nvSpPr>
          <p:cNvPr id="3" name="Content Placeholder 2">
            <a:extLst>
              <a:ext uri="{FF2B5EF4-FFF2-40B4-BE49-F238E27FC236}">
                <a16:creationId xmlns:a16="http://schemas.microsoft.com/office/drawing/2014/main" id="{B6D14D27-7CAF-4590-BF11-0FFC9CF244CF}"/>
              </a:ext>
            </a:extLst>
          </p:cNvPr>
          <p:cNvSpPr>
            <a:spLocks noGrp="1"/>
          </p:cNvSpPr>
          <p:nvPr>
            <p:ph idx="1"/>
          </p:nvPr>
        </p:nvSpPr>
        <p:spPr>
          <a:xfrm>
            <a:off x="2042317" y="1681164"/>
            <a:ext cx="8378033" cy="2155029"/>
          </a:xfrm>
        </p:spPr>
        <p:txBody>
          <a:bodyPr/>
          <a:lstStyle/>
          <a:p>
            <a:r>
              <a:rPr lang="en-US" dirty="0">
                <a:latin typeface="Arial" panose="020B0604020202020204" pitchFamily="34" charset="0"/>
                <a:cs typeface="Arial" panose="020B0604020202020204" pitchFamily="34" charset="0"/>
              </a:rPr>
              <a:t>Sensitivity must be 60% or greater</a:t>
            </a:r>
          </a:p>
          <a:p>
            <a:r>
              <a:rPr lang="en-US" dirty="0">
                <a:latin typeface="Arial" panose="020B0604020202020204" pitchFamily="34" charset="0"/>
                <a:cs typeface="Arial" panose="020B0604020202020204" pitchFamily="34" charset="0"/>
              </a:rPr>
              <a:t>Specificity must be 60% or greater</a:t>
            </a:r>
          </a:p>
          <a:p>
            <a:r>
              <a:rPr lang="en-US" dirty="0">
                <a:latin typeface="Arial" panose="020B0604020202020204" pitchFamily="34" charset="0"/>
                <a:cs typeface="Arial" panose="020B0604020202020204" pitchFamily="34" charset="0"/>
              </a:rPr>
              <a:t>RMSE for predicted Monthly Income less than $3,000.00</a:t>
            </a:r>
          </a:p>
        </p:txBody>
      </p:sp>
      <p:sp>
        <p:nvSpPr>
          <p:cNvPr id="4" name="Content Placeholder 2">
            <a:extLst>
              <a:ext uri="{FF2B5EF4-FFF2-40B4-BE49-F238E27FC236}">
                <a16:creationId xmlns:a16="http://schemas.microsoft.com/office/drawing/2014/main" id="{CC81DE78-D89A-4560-9B75-B70CB3182429}"/>
              </a:ext>
            </a:extLst>
          </p:cNvPr>
          <p:cNvSpPr txBox="1">
            <a:spLocks/>
          </p:cNvSpPr>
          <p:nvPr/>
        </p:nvSpPr>
        <p:spPr>
          <a:xfrm>
            <a:off x="1086643" y="3843336"/>
            <a:ext cx="10018713" cy="175259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dirty="0">
                <a:latin typeface="Arial" panose="020B0604020202020204" pitchFamily="34" charset="0"/>
                <a:cs typeface="Arial" panose="020B0604020202020204" pitchFamily="34" charset="0"/>
              </a:rPr>
              <a:t>Because only one in six employees leave each year the specificity metric is more difficult to meet. Specificity is the measure of which employees were correctly identified as leaving.</a:t>
            </a:r>
          </a:p>
        </p:txBody>
      </p:sp>
    </p:spTree>
    <p:extLst>
      <p:ext uri="{BB962C8B-B14F-4D97-AF65-F5344CB8AC3E}">
        <p14:creationId xmlns:p14="http://schemas.microsoft.com/office/powerpoint/2010/main" val="115418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33B79-C1AB-491C-96CE-445F5844D10F}"/>
              </a:ext>
            </a:extLst>
          </p:cNvPr>
          <p:cNvSpPr>
            <a:spLocks noGrp="1"/>
          </p:cNvSpPr>
          <p:nvPr>
            <p:ph type="title"/>
          </p:nvPr>
        </p:nvSpPr>
        <p:spPr>
          <a:xfrm>
            <a:off x="9171392" y="1074392"/>
            <a:ext cx="2443433" cy="4377961"/>
          </a:xfrm>
        </p:spPr>
        <p:txBody>
          <a:bodyPr>
            <a:normAutofit/>
          </a:bodyPr>
          <a:lstStyle/>
          <a:p>
            <a:r>
              <a:rPr lang="en-US" dirty="0" err="1">
                <a:solidFill>
                  <a:srgbClr val="000000"/>
                </a:solidFill>
                <a:latin typeface="Arial" panose="020B0604020202020204" pitchFamily="34" charset="0"/>
                <a:cs typeface="Arial" panose="020B0604020202020204" pitchFamily="34" charset="0"/>
              </a:rPr>
              <a:t>kNN</a:t>
            </a:r>
            <a:endParaRPr lang="en-US" dirty="0">
              <a:solidFill>
                <a:srgbClr val="000000"/>
              </a:solidFill>
              <a:latin typeface="Arial" panose="020B0604020202020204" pitchFamily="34" charset="0"/>
              <a:cs typeface="Arial" panose="020B0604020202020204" pitchFamily="34" charset="0"/>
            </a:endParaRPr>
          </a:p>
        </p:txBody>
      </p:sp>
      <p:sp useBgFill="1">
        <p:nvSpPr>
          <p:cNvPr id="12" name="Freeform: Shape 11">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5"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437B961D-70DC-4819-8042-7741BF999ED5}"/>
              </a:ext>
            </a:extLst>
          </p:cNvPr>
          <p:cNvGraphicFramePr>
            <a:graphicFrameLocks noGrp="1"/>
          </p:cNvGraphicFramePr>
          <p:nvPr>
            <p:ph idx="1"/>
            <p:extLst>
              <p:ext uri="{D42A27DB-BD31-4B8C-83A1-F6EECF244321}">
                <p14:modId xmlns:p14="http://schemas.microsoft.com/office/powerpoint/2010/main" val="2209818148"/>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15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BE50D-9063-4948-B1CE-E8083F876D22}"/>
              </a:ext>
            </a:extLst>
          </p:cNvPr>
          <p:cNvSpPr>
            <a:spLocks noGrp="1"/>
          </p:cNvSpPr>
          <p:nvPr>
            <p:ph type="title"/>
          </p:nvPr>
        </p:nvSpPr>
        <p:spPr>
          <a:xfrm>
            <a:off x="9171392" y="1074392"/>
            <a:ext cx="2443433" cy="4377961"/>
          </a:xfrm>
        </p:spPr>
        <p:txBody>
          <a:bodyPr>
            <a:normAutofit/>
          </a:bodyPr>
          <a:lstStyle/>
          <a:p>
            <a:r>
              <a:rPr lang="en-US">
                <a:solidFill>
                  <a:srgbClr val="000000"/>
                </a:solidFill>
                <a:latin typeface="Arial" panose="020B0604020202020204" pitchFamily="34" charset="0"/>
                <a:cs typeface="Arial" panose="020B0604020202020204" pitchFamily="34" charset="0"/>
              </a:rPr>
              <a:t>Naïve Bayes</a:t>
            </a:r>
            <a:endParaRPr lang="en-US">
              <a:solidFill>
                <a:srgbClr val="000000"/>
              </a:solidFill>
            </a:endParaRPr>
          </a:p>
        </p:txBody>
      </p:sp>
      <p:sp useBgFill="1">
        <p:nvSpPr>
          <p:cNvPr id="12" name="Freeform: Shape 11">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5"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79D53E84-72D2-4D91-8519-E61C8F82BEA5}"/>
              </a:ext>
            </a:extLst>
          </p:cNvPr>
          <p:cNvGraphicFramePr>
            <a:graphicFrameLocks noGrp="1"/>
          </p:cNvGraphicFramePr>
          <p:nvPr>
            <p:ph idx="1"/>
            <p:extLst>
              <p:ext uri="{D42A27DB-BD31-4B8C-83A1-F6EECF244321}">
                <p14:modId xmlns:p14="http://schemas.microsoft.com/office/powerpoint/2010/main" val="1398609648"/>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87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AAA16D8-1443-47A6-810F-3A7845DCECC2}"/>
              </a:ext>
            </a:extLst>
          </p:cNvPr>
          <p:cNvSpPr>
            <a:spLocks noGrp="1"/>
          </p:cNvSpPr>
          <p:nvPr>
            <p:ph type="title"/>
          </p:nvPr>
        </p:nvSpPr>
        <p:spPr>
          <a:xfrm>
            <a:off x="412025" y="1072609"/>
            <a:ext cx="3041557" cy="4522647"/>
          </a:xfrm>
          <a:effectLst/>
        </p:spPr>
        <p:txBody>
          <a:bodyPr anchor="ctr">
            <a:normAutofit/>
          </a:bodyPr>
          <a:lstStyle/>
          <a:p>
            <a:pPr algn="l"/>
            <a:r>
              <a:rPr lang="en-US" sz="3200">
                <a:latin typeface="Arial" panose="020B0604020202020204" pitchFamily="34" charset="0"/>
                <a:cs typeface="Arial" panose="020B0604020202020204" pitchFamily="34" charset="0"/>
              </a:rPr>
              <a:t>Linear Regression</a:t>
            </a:r>
          </a:p>
        </p:txBody>
      </p:sp>
      <p:sp>
        <p:nvSpPr>
          <p:cNvPr id="3" name="Content Placeholder 2">
            <a:extLst>
              <a:ext uri="{FF2B5EF4-FFF2-40B4-BE49-F238E27FC236}">
                <a16:creationId xmlns:a16="http://schemas.microsoft.com/office/drawing/2014/main" id="{82AC0E4A-2280-4C26-AB8C-D5FBC639FF6C}"/>
              </a:ext>
            </a:extLst>
          </p:cNvPr>
          <p:cNvSpPr>
            <a:spLocks noGrp="1"/>
          </p:cNvSpPr>
          <p:nvPr>
            <p:ph idx="1"/>
          </p:nvPr>
        </p:nvSpPr>
        <p:spPr>
          <a:xfrm>
            <a:off x="5149032" y="1072609"/>
            <a:ext cx="6652441" cy="4522647"/>
          </a:xfrm>
        </p:spPr>
        <p:txBody>
          <a:bodyPr anchor="ctr">
            <a:normAutofit/>
          </a:bodyPr>
          <a:lstStyle/>
          <a:p>
            <a:pPr>
              <a:lnSpc>
                <a:spcPct val="150000"/>
              </a:lnSpc>
            </a:pPr>
            <a:r>
              <a:rPr lang="en-US" sz="2000" dirty="0">
                <a:solidFill>
                  <a:schemeClr val="bg1"/>
                </a:solidFill>
                <a:latin typeface="Arial" panose="020B0604020202020204" pitchFamily="34" charset="0"/>
                <a:cs typeface="Arial" panose="020B0604020202020204" pitchFamily="34" charset="0"/>
              </a:rPr>
              <a:t>Targeted RMSE (Root Mean Squared Error) of less than $3,000.00 for Monthly Income</a:t>
            </a:r>
          </a:p>
          <a:p>
            <a:pPr>
              <a:lnSpc>
                <a:spcPct val="150000"/>
              </a:lnSpc>
            </a:pPr>
            <a:r>
              <a:rPr lang="en-US" sz="2000" dirty="0">
                <a:solidFill>
                  <a:schemeClr val="bg1"/>
                </a:solidFill>
                <a:latin typeface="Arial" panose="020B0604020202020204" pitchFamily="34" charset="0"/>
                <a:cs typeface="Arial" panose="020B0604020202020204" pitchFamily="34" charset="0"/>
              </a:rPr>
              <a:t>Achieved RMSE of $1,387.13</a:t>
            </a:r>
          </a:p>
          <a:p>
            <a:pPr>
              <a:lnSpc>
                <a:spcPct val="150000"/>
              </a:lnSpc>
            </a:pPr>
            <a:r>
              <a:rPr lang="en-US" sz="2000" dirty="0">
                <a:solidFill>
                  <a:schemeClr val="bg1"/>
                </a:solidFill>
                <a:latin typeface="Arial" panose="020B0604020202020204" pitchFamily="34" charset="0"/>
                <a:cs typeface="Arial" panose="020B0604020202020204" pitchFamily="34" charset="0"/>
              </a:rPr>
              <a:t>Regression model uses three factors </a:t>
            </a:r>
            <a:r>
              <a:rPr lang="en-US" sz="2000" dirty="0" err="1">
                <a:solidFill>
                  <a:schemeClr val="bg1"/>
                </a:solidFill>
                <a:latin typeface="Arial" panose="020B0604020202020204" pitchFamily="34" charset="0"/>
                <a:cs typeface="Arial" panose="020B0604020202020204" pitchFamily="34" charset="0"/>
              </a:rPr>
              <a:t>YearsAtCompany</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TotalWorkingYears</a:t>
            </a:r>
            <a:r>
              <a:rPr lang="en-US" sz="2000" dirty="0">
                <a:solidFill>
                  <a:schemeClr val="bg1"/>
                </a:solidFill>
                <a:latin typeface="Arial" panose="020B0604020202020204" pitchFamily="34" charset="0"/>
                <a:cs typeface="Arial" panose="020B0604020202020204" pitchFamily="34" charset="0"/>
              </a:rPr>
              <a:t>, and </a:t>
            </a:r>
            <a:r>
              <a:rPr lang="en-US" sz="2000" dirty="0" err="1">
                <a:solidFill>
                  <a:schemeClr val="bg1"/>
                </a:solidFill>
                <a:latin typeface="Arial" panose="020B0604020202020204" pitchFamily="34" charset="0"/>
                <a:cs typeface="Arial" panose="020B0604020202020204" pitchFamily="34" charset="0"/>
              </a:rPr>
              <a:t>JobLevel</a:t>
            </a:r>
            <a:endParaRPr lang="en-US" sz="2000" dirty="0">
              <a:solidFill>
                <a:schemeClr val="bg1"/>
              </a:solidFill>
              <a:latin typeface="Arial" panose="020B0604020202020204" pitchFamily="34" charset="0"/>
              <a:cs typeface="Arial" panose="020B0604020202020204" pitchFamily="34" charset="0"/>
            </a:endParaRPr>
          </a:p>
          <a:p>
            <a:pPr>
              <a:lnSpc>
                <a:spcPct val="150000"/>
              </a:lnSpc>
            </a:pPr>
            <a:r>
              <a:rPr lang="en-US" sz="2000" dirty="0">
                <a:solidFill>
                  <a:schemeClr val="bg1"/>
                </a:solidFill>
                <a:latin typeface="Arial" panose="020B0604020202020204" pitchFamily="34" charset="0"/>
                <a:cs typeface="Arial" panose="020B0604020202020204" pitchFamily="34" charset="0"/>
              </a:rPr>
              <a:t>All Three factors have an α &lt; 0.01</a:t>
            </a:r>
          </a:p>
        </p:txBody>
      </p:sp>
    </p:spTree>
    <p:extLst>
      <p:ext uri="{BB962C8B-B14F-4D97-AF65-F5344CB8AC3E}">
        <p14:creationId xmlns:p14="http://schemas.microsoft.com/office/powerpoint/2010/main" val="120385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64A51-0B9E-4405-A276-88E23C246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9B3D5D-FAFA-4C3E-85A7-25E2B5A56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BD1EBD0-A060-48EA-BCD1-847EA8790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1A73F5-0CDC-4FB5-A86E-834984B1E06B}"/>
              </a:ext>
            </a:extLst>
          </p:cNvPr>
          <p:cNvSpPr>
            <a:spLocks noGrp="1"/>
          </p:cNvSpPr>
          <p:nvPr>
            <p:ph type="title"/>
          </p:nvPr>
        </p:nvSpPr>
        <p:spPr>
          <a:xfrm>
            <a:off x="1408662" y="2357893"/>
            <a:ext cx="3543706" cy="1903956"/>
          </a:xfrm>
        </p:spPr>
        <p:txBody>
          <a:bodyPr anchor="t">
            <a:normAutofit/>
          </a:bodyPr>
          <a:lstStyle/>
          <a:p>
            <a:pPr algn="r"/>
            <a:r>
              <a:rPr lang="en-US" sz="2800" dirty="0">
                <a:latin typeface="Arial" panose="020B0604020202020204" pitchFamily="34" charset="0"/>
                <a:cs typeface="Arial" panose="020B0604020202020204" pitchFamily="34" charset="0"/>
              </a:rPr>
              <a:t>Statistical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70A551-D83D-49E5-AAC2-C1914172DC0A}"/>
                  </a:ext>
                </a:extLst>
              </p:cNvPr>
              <p:cNvSpPr>
                <a:spLocks noGrp="1"/>
              </p:cNvSpPr>
              <p:nvPr>
                <p:ph idx="1"/>
              </p:nvPr>
            </p:nvSpPr>
            <p:spPr>
              <a:xfrm>
                <a:off x="6724221" y="304669"/>
                <a:ext cx="4895705" cy="6010405"/>
              </a:xfrm>
            </p:spPr>
            <p:txBody>
              <a:bodyPr anchor="t">
                <a:normAutofit lnSpcReduction="10000"/>
              </a:bodyPr>
              <a:lstStyle/>
              <a:p>
                <a:pPr>
                  <a:lnSpc>
                    <a:spcPct val="150000"/>
                  </a:lnSpc>
                </a:pPr>
                <a:r>
                  <a:rPr lang="en-US" sz="1800" dirty="0">
                    <a:latin typeface="Arial" panose="020B0604020202020204" pitchFamily="34" charset="0"/>
                    <a:cs typeface="Arial" panose="020B0604020202020204" pitchFamily="34" charset="0"/>
                  </a:rPr>
                  <a:t>Linear regression model proved significant with all four parameters having an </a:t>
                </a:r>
                <a:r>
                  <a:rPr lang="el-GR" sz="1800" dirty="0">
                    <a:latin typeface="Arial" panose="020B0604020202020204" pitchFamily="34" charset="0"/>
                    <a:cs typeface="Arial" panose="020B0604020202020204" pitchFamily="34" charset="0"/>
                  </a:rPr>
                  <a:t>α</a:t>
                </a:r>
                <a:r>
                  <a:rPr lang="en-US" sz="1800" dirty="0">
                    <a:latin typeface="Arial" panose="020B0604020202020204" pitchFamily="34" charset="0"/>
                    <a:cs typeface="Arial" panose="020B0604020202020204" pitchFamily="34" charset="0"/>
                  </a:rPr>
                  <a:t> &lt; 0.01</a:t>
                </a:r>
              </a:p>
              <a:p>
                <a:pPr lvl="1">
                  <a:lnSpc>
                    <a:spcPct val="150000"/>
                  </a:lnSpc>
                </a:pPr>
                <a14:m>
                  <m:oMath xmlns:m="http://schemas.openxmlformats.org/officeDocument/2006/math">
                    <m:sSub>
                      <m:sSubPr>
                        <m:ctrlPr>
                          <a:rPr lang="en-US" sz="1400" i="1" smtClean="0">
                            <a:latin typeface="Cambria Math" panose="02040503050406030204" pitchFamily="18" charset="0"/>
                            <a:cs typeface="Arial" panose="020B0604020202020204" pitchFamily="34" charset="0"/>
                          </a:rPr>
                        </m:ctrlPr>
                      </m:sSubPr>
                      <m:e>
                        <m:r>
                          <a:rPr lang="en-US" sz="140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400" b="0" i="1" smtClean="0">
                            <a:latin typeface="Cambria Math" panose="02040503050406030204" pitchFamily="18" charset="0"/>
                            <a:cs typeface="Arial" panose="020B0604020202020204" pitchFamily="34" charset="0"/>
                          </a:rPr>
                          <m:t>0</m:t>
                        </m:r>
                      </m:sub>
                    </m:sSub>
                  </m:oMath>
                </a14:m>
                <a:r>
                  <a:rPr lang="en-US" sz="1400" dirty="0">
                    <a:latin typeface="Arial" panose="020B0604020202020204" pitchFamily="34" charset="0"/>
                    <a:cs typeface="Arial" panose="020B0604020202020204" pitchFamily="34" charset="0"/>
                  </a:rPr>
                  <a:t> or Intercept p-value &lt; </a:t>
                </a:r>
                <a14:m>
                  <m:oMath xmlns:m="http://schemas.openxmlformats.org/officeDocument/2006/math">
                    <m:r>
                      <a:rPr lang="en-US" sz="1400" b="0" i="1" smtClean="0">
                        <a:latin typeface="Cambria Math" panose="02040503050406030204" pitchFamily="18" charset="0"/>
                        <a:cs typeface="Arial" panose="020B0604020202020204" pitchFamily="34" charset="0"/>
                      </a:rPr>
                      <m:t>2∗</m:t>
                    </m:r>
                    <m:sSup>
                      <m:sSupPr>
                        <m:ctrlPr>
                          <a:rPr lang="en-US" sz="1400" b="0" i="1" smtClean="0">
                            <a:latin typeface="Cambria Math" panose="02040503050406030204" pitchFamily="18" charset="0"/>
                            <a:cs typeface="Arial" panose="020B0604020202020204" pitchFamily="34" charset="0"/>
                          </a:rPr>
                        </m:ctrlPr>
                      </m:sSupPr>
                      <m:e>
                        <m:r>
                          <a:rPr lang="en-US" sz="1400" b="0" i="1" smtClean="0">
                            <a:latin typeface="Cambria Math" panose="02040503050406030204" pitchFamily="18" charset="0"/>
                            <a:cs typeface="Arial" panose="020B0604020202020204" pitchFamily="34" charset="0"/>
                          </a:rPr>
                          <m:t>10</m:t>
                        </m:r>
                      </m:e>
                      <m:sup>
                        <m:r>
                          <a:rPr lang="en-US" sz="1400" b="0" i="1" smtClean="0">
                            <a:latin typeface="Cambria Math" panose="02040503050406030204" pitchFamily="18" charset="0"/>
                            <a:cs typeface="Arial" panose="020B0604020202020204" pitchFamily="34" charset="0"/>
                          </a:rPr>
                          <m:t>−16</m:t>
                        </m:r>
                      </m:sup>
                    </m:sSup>
                  </m:oMath>
                </a14:m>
                <a:endParaRPr lang="en-US" sz="1400" dirty="0">
                  <a:latin typeface="Arial" panose="020B0604020202020204" pitchFamily="34" charset="0"/>
                  <a:cs typeface="Arial" panose="020B0604020202020204" pitchFamily="34" charset="0"/>
                </a:endParaRPr>
              </a:p>
              <a:p>
                <a:pPr lvl="1">
                  <a:lnSpc>
                    <a:spcPct val="150000"/>
                  </a:lnSpc>
                </a:pPr>
                <a14:m>
                  <m:oMath xmlns:m="http://schemas.openxmlformats.org/officeDocument/2006/math">
                    <m:sSub>
                      <m:sSubPr>
                        <m:ctrlPr>
                          <a:rPr lang="en-US" sz="1400" i="1" smtClean="0">
                            <a:latin typeface="Cambria Math" panose="02040503050406030204" pitchFamily="18" charset="0"/>
                            <a:cs typeface="Arial" panose="020B0604020202020204" pitchFamily="34" charset="0"/>
                          </a:rPr>
                        </m:ctrlPr>
                      </m:sSubPr>
                      <m:e>
                        <m:r>
                          <a:rPr lang="en-US" sz="140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400" b="0" i="1" smtClean="0">
                            <a:latin typeface="Cambria Math" panose="02040503050406030204" pitchFamily="18" charset="0"/>
                            <a:cs typeface="Arial" panose="020B0604020202020204" pitchFamily="34" charset="0"/>
                          </a:rPr>
                          <m:t>1</m:t>
                        </m:r>
                      </m:sub>
                    </m:sSub>
                  </m:oMath>
                </a14:m>
                <a:r>
                  <a:rPr lang="en-US" sz="1400" dirty="0">
                    <a:latin typeface="Arial" panose="020B0604020202020204" pitchFamily="34" charset="0"/>
                    <a:cs typeface="Arial" panose="020B0604020202020204" pitchFamily="34" charset="0"/>
                  </a:rPr>
                  <a:t> or </a:t>
                </a:r>
                <a:r>
                  <a:rPr lang="en-US" sz="1400" dirty="0" err="1">
                    <a:latin typeface="Arial" panose="020B0604020202020204" pitchFamily="34" charset="0"/>
                    <a:cs typeface="Arial" panose="020B0604020202020204" pitchFamily="34" charset="0"/>
                  </a:rPr>
                  <a:t>YearsAtCompany</a:t>
                </a:r>
                <a:r>
                  <a:rPr lang="en-US" sz="1400" dirty="0">
                    <a:latin typeface="Arial" panose="020B0604020202020204" pitchFamily="34" charset="0"/>
                    <a:cs typeface="Arial" panose="020B0604020202020204" pitchFamily="34" charset="0"/>
                  </a:rPr>
                  <a:t> p-value = 0.00158</a:t>
                </a:r>
              </a:p>
              <a:p>
                <a:pPr lvl="1">
                  <a:lnSpc>
                    <a:spcPct val="150000"/>
                  </a:lnSpc>
                </a:pPr>
                <a14:m>
                  <m:oMath xmlns:m="http://schemas.openxmlformats.org/officeDocument/2006/math">
                    <m:sSub>
                      <m:sSubPr>
                        <m:ctrlPr>
                          <a:rPr lang="en-US" sz="1400" i="1" smtClean="0">
                            <a:latin typeface="Cambria Math" panose="02040503050406030204" pitchFamily="18" charset="0"/>
                            <a:cs typeface="Arial" panose="020B0604020202020204" pitchFamily="34" charset="0"/>
                          </a:rPr>
                        </m:ctrlPr>
                      </m:sSubPr>
                      <m:e>
                        <m:r>
                          <a:rPr lang="en-US" sz="140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400" b="0" i="1" smtClean="0">
                            <a:latin typeface="Cambria Math" panose="02040503050406030204" pitchFamily="18" charset="0"/>
                            <a:cs typeface="Arial" panose="020B0604020202020204" pitchFamily="34" charset="0"/>
                          </a:rPr>
                          <m:t>2</m:t>
                        </m:r>
                      </m:sub>
                    </m:sSub>
                  </m:oMath>
                </a14:m>
                <a:r>
                  <a:rPr lang="en-US" sz="1400" dirty="0">
                    <a:latin typeface="Arial" panose="020B0604020202020204" pitchFamily="34" charset="0"/>
                    <a:cs typeface="Arial" panose="020B0604020202020204" pitchFamily="34" charset="0"/>
                  </a:rPr>
                  <a:t> or </a:t>
                </a:r>
                <a:r>
                  <a:rPr lang="en-US" sz="1400" dirty="0" err="1">
                    <a:latin typeface="Arial" panose="020B0604020202020204" pitchFamily="34" charset="0"/>
                    <a:cs typeface="Arial" panose="020B0604020202020204" pitchFamily="34" charset="0"/>
                  </a:rPr>
                  <a:t>TotalWorkingYears</a:t>
                </a:r>
                <a:r>
                  <a:rPr lang="en-US" sz="1400" dirty="0">
                    <a:latin typeface="Arial" panose="020B0604020202020204" pitchFamily="34" charset="0"/>
                    <a:cs typeface="Arial" panose="020B0604020202020204" pitchFamily="34" charset="0"/>
                  </a:rPr>
                  <a:t> p-value = </a:t>
                </a:r>
                <a14:m>
                  <m:oMath xmlns:m="http://schemas.openxmlformats.org/officeDocument/2006/math">
                    <m:r>
                      <a:rPr lang="en-US" sz="1400" i="1">
                        <a:latin typeface="Cambria Math" panose="02040503050406030204" pitchFamily="18" charset="0"/>
                        <a:cs typeface="Arial" panose="020B0604020202020204" pitchFamily="34" charset="0"/>
                      </a:rPr>
                      <m:t>2</m:t>
                    </m:r>
                    <m:r>
                      <a:rPr lang="en-US" sz="1400" b="0" i="1" smtClean="0">
                        <a:latin typeface="Cambria Math" panose="02040503050406030204" pitchFamily="18" charset="0"/>
                        <a:cs typeface="Arial" panose="020B0604020202020204" pitchFamily="34" charset="0"/>
                      </a:rPr>
                      <m:t>.64</m:t>
                    </m:r>
                    <m:r>
                      <a:rPr lang="en-US" sz="1400" i="1">
                        <a:latin typeface="Cambria Math" panose="02040503050406030204" pitchFamily="18" charset="0"/>
                        <a:cs typeface="Arial" panose="020B0604020202020204" pitchFamily="34" charset="0"/>
                      </a:rPr>
                      <m:t>∗</m:t>
                    </m:r>
                    <m:sSup>
                      <m:sSupPr>
                        <m:ctrlPr>
                          <a:rPr lang="en-US" sz="1400" i="1">
                            <a:latin typeface="Cambria Math" panose="02040503050406030204" pitchFamily="18" charset="0"/>
                            <a:cs typeface="Arial" panose="020B0604020202020204" pitchFamily="34" charset="0"/>
                          </a:rPr>
                        </m:ctrlPr>
                      </m:sSupPr>
                      <m:e>
                        <m:r>
                          <a:rPr lang="en-US" sz="1400" i="1">
                            <a:latin typeface="Cambria Math" panose="02040503050406030204" pitchFamily="18" charset="0"/>
                            <a:cs typeface="Arial" panose="020B0604020202020204" pitchFamily="34" charset="0"/>
                          </a:rPr>
                          <m:t>10</m:t>
                        </m:r>
                      </m:e>
                      <m:sup>
                        <m:r>
                          <a:rPr lang="en-US" sz="1400" i="1">
                            <a:latin typeface="Cambria Math" panose="02040503050406030204" pitchFamily="18" charset="0"/>
                            <a:cs typeface="Arial" panose="020B0604020202020204" pitchFamily="34" charset="0"/>
                          </a:rPr>
                          <m:t>−1</m:t>
                        </m:r>
                        <m:r>
                          <a:rPr lang="en-US" sz="1400" b="0" i="1" smtClean="0">
                            <a:latin typeface="Cambria Math" panose="02040503050406030204" pitchFamily="18" charset="0"/>
                            <a:cs typeface="Arial" panose="020B0604020202020204" pitchFamily="34" charset="0"/>
                          </a:rPr>
                          <m:t>0</m:t>
                        </m:r>
                      </m:sup>
                    </m:sSup>
                    <m:r>
                      <a:rPr lang="en-US" sz="1400" i="1">
                        <a:latin typeface="Cambria Math" panose="02040503050406030204" pitchFamily="18" charset="0"/>
                        <a:cs typeface="Arial" panose="020B0604020202020204" pitchFamily="34" charset="0"/>
                      </a:rPr>
                      <m:t> </m:t>
                    </m:r>
                  </m:oMath>
                </a14:m>
                <a:endParaRPr lang="en-US" sz="1400" dirty="0">
                  <a:latin typeface="Arial" panose="020B0604020202020204" pitchFamily="34" charset="0"/>
                  <a:cs typeface="Arial" panose="020B0604020202020204" pitchFamily="34" charset="0"/>
                </a:endParaRPr>
              </a:p>
              <a:p>
                <a:pPr lvl="1">
                  <a:lnSpc>
                    <a:spcPct val="150000"/>
                  </a:lnSpc>
                </a:pPr>
                <a14:m>
                  <m:oMath xmlns:m="http://schemas.openxmlformats.org/officeDocument/2006/math">
                    <m:sSub>
                      <m:sSubPr>
                        <m:ctrlPr>
                          <a:rPr lang="en-US" sz="1400" i="1">
                            <a:latin typeface="Cambria Math" panose="02040503050406030204" pitchFamily="18" charset="0"/>
                            <a:cs typeface="Arial" panose="020B0604020202020204" pitchFamily="34" charset="0"/>
                          </a:rPr>
                        </m:ctrlPr>
                      </m:sSubPr>
                      <m:e>
                        <m:r>
                          <a:rPr lang="en-US" sz="1400" i="1">
                            <a:latin typeface="Cambria Math" panose="02040503050406030204" pitchFamily="18" charset="0"/>
                            <a:ea typeface="Cambria Math" panose="02040503050406030204" pitchFamily="18" charset="0"/>
                            <a:cs typeface="Arial" panose="020B0604020202020204" pitchFamily="34" charset="0"/>
                          </a:rPr>
                          <m:t>𝛽</m:t>
                        </m:r>
                      </m:e>
                      <m:sub>
                        <m:r>
                          <a:rPr lang="en-US" sz="1400" b="0" i="1" smtClean="0">
                            <a:latin typeface="Cambria Math" panose="02040503050406030204" pitchFamily="18" charset="0"/>
                            <a:ea typeface="Cambria Math" panose="02040503050406030204" pitchFamily="18" charset="0"/>
                            <a:cs typeface="Arial" panose="020B0604020202020204" pitchFamily="34" charset="0"/>
                          </a:rPr>
                          <m:t>3</m:t>
                        </m:r>
                      </m:sub>
                    </m:sSub>
                  </m:oMath>
                </a14:m>
                <a:r>
                  <a:rPr lang="en-US" sz="1400" dirty="0">
                    <a:latin typeface="Arial" panose="020B0604020202020204" pitchFamily="34" charset="0"/>
                    <a:cs typeface="Arial" panose="020B0604020202020204" pitchFamily="34" charset="0"/>
                  </a:rPr>
                  <a:t> or </a:t>
                </a:r>
                <a:r>
                  <a:rPr lang="en-US" sz="1400" dirty="0" err="1">
                    <a:latin typeface="Arial" panose="020B0604020202020204" pitchFamily="34" charset="0"/>
                    <a:cs typeface="Arial" panose="020B0604020202020204" pitchFamily="34" charset="0"/>
                  </a:rPr>
                  <a:t>JobLevel</a:t>
                </a:r>
                <a:r>
                  <a:rPr lang="en-US" sz="1400" dirty="0">
                    <a:latin typeface="Arial" panose="020B0604020202020204" pitchFamily="34" charset="0"/>
                    <a:cs typeface="Arial" panose="020B0604020202020204" pitchFamily="34" charset="0"/>
                  </a:rPr>
                  <a:t> p-value &lt; </a:t>
                </a:r>
                <a14:m>
                  <m:oMath xmlns:m="http://schemas.openxmlformats.org/officeDocument/2006/math">
                    <m:r>
                      <a:rPr lang="en-US" sz="1400" i="1">
                        <a:latin typeface="Cambria Math" panose="02040503050406030204" pitchFamily="18" charset="0"/>
                        <a:cs typeface="Arial" panose="020B0604020202020204" pitchFamily="34" charset="0"/>
                      </a:rPr>
                      <m:t>2∗</m:t>
                    </m:r>
                    <m:sSup>
                      <m:sSupPr>
                        <m:ctrlPr>
                          <a:rPr lang="en-US" sz="1400" i="1">
                            <a:latin typeface="Cambria Math" panose="02040503050406030204" pitchFamily="18" charset="0"/>
                            <a:cs typeface="Arial" panose="020B0604020202020204" pitchFamily="34" charset="0"/>
                          </a:rPr>
                        </m:ctrlPr>
                      </m:sSupPr>
                      <m:e>
                        <m:r>
                          <a:rPr lang="en-US" sz="1400" i="1">
                            <a:latin typeface="Cambria Math" panose="02040503050406030204" pitchFamily="18" charset="0"/>
                            <a:cs typeface="Arial" panose="020B0604020202020204" pitchFamily="34" charset="0"/>
                          </a:rPr>
                          <m:t>10</m:t>
                        </m:r>
                      </m:e>
                      <m:sup>
                        <m:r>
                          <a:rPr lang="en-US" sz="1400" i="1">
                            <a:latin typeface="Cambria Math" panose="02040503050406030204" pitchFamily="18" charset="0"/>
                            <a:cs typeface="Arial" panose="020B0604020202020204" pitchFamily="34" charset="0"/>
                          </a:rPr>
                          <m:t>−16</m:t>
                        </m:r>
                      </m:sup>
                    </m:sSup>
                  </m:oMath>
                </a14:m>
                <a:endParaRPr lang="en-US" sz="1400" dirty="0">
                  <a:latin typeface="Arial" panose="020B0604020202020204" pitchFamily="34" charset="0"/>
                  <a:cs typeface="Arial" panose="020B0604020202020204" pitchFamily="34" charset="0"/>
                </a:endParaRPr>
              </a:p>
              <a:p>
                <a:pPr>
                  <a:lnSpc>
                    <a:spcPct val="150000"/>
                  </a:lnSpc>
                </a:pPr>
                <a:r>
                  <a:rPr lang="en-US" sz="1800" dirty="0">
                    <a:latin typeface="Arial" panose="020B0604020202020204" pitchFamily="34" charset="0"/>
                    <a:cs typeface="Arial" panose="020B0604020202020204" pitchFamily="34" charset="0"/>
                  </a:rPr>
                  <a:t>Linear regression model has a RMSE of $1,387.13</a:t>
                </a:r>
              </a:p>
              <a:p>
                <a:pPr>
                  <a:lnSpc>
                    <a:spcPct val="150000"/>
                  </a:lnSpc>
                </a:pPr>
                <a:r>
                  <a:rPr lang="en-US" sz="1800" dirty="0">
                    <a:latin typeface="Arial" panose="020B0604020202020204" pitchFamily="34" charset="0"/>
                    <a:cs typeface="Arial" panose="020B0604020202020204" pitchFamily="34" charset="0"/>
                  </a:rPr>
                  <a:t>Final Naïve Bayes model has an averaged Sensitivity percentage of 76-80%</a:t>
                </a:r>
              </a:p>
              <a:p>
                <a:pPr>
                  <a:lnSpc>
                    <a:spcPct val="150000"/>
                  </a:lnSpc>
                </a:pPr>
                <a:r>
                  <a:rPr lang="en-US" sz="1800" dirty="0">
                    <a:latin typeface="Arial" panose="020B0604020202020204" pitchFamily="34" charset="0"/>
                    <a:cs typeface="Arial" panose="020B0604020202020204" pitchFamily="34" charset="0"/>
                  </a:rPr>
                  <a:t>Final Naïve Bayes model has an averaged Specificity percentage of 60-63%</a:t>
                </a:r>
              </a:p>
              <a:p>
                <a:pPr>
                  <a:lnSpc>
                    <a:spcPct val="150000"/>
                  </a:lnSpc>
                </a:pPr>
                <a:r>
                  <a:rPr lang="en-US" sz="1800" dirty="0">
                    <a:latin typeface="Arial" panose="020B0604020202020204" pitchFamily="34" charset="0"/>
                    <a:cs typeface="Arial" panose="020B0604020202020204" pitchFamily="34" charset="0"/>
                  </a:rPr>
                  <a:t>Maximum </a:t>
                </a:r>
                <a:r>
                  <a:rPr lang="en-US" sz="1800" dirty="0" err="1">
                    <a:latin typeface="Arial" panose="020B0604020202020204" pitchFamily="34" charset="0"/>
                    <a:cs typeface="Arial" panose="020B0604020202020204" pitchFamily="34" charset="0"/>
                  </a:rPr>
                  <a:t>kNN</a:t>
                </a:r>
                <a:r>
                  <a:rPr lang="en-US" sz="1800" dirty="0">
                    <a:latin typeface="Arial" panose="020B0604020202020204" pitchFamily="34" charset="0"/>
                    <a:cs typeface="Arial" panose="020B0604020202020204" pitchFamily="34" charset="0"/>
                  </a:rPr>
                  <a:t> model Specificity was 35%</a:t>
                </a:r>
              </a:p>
              <a:p>
                <a:endParaRPr lang="en-US"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070A551-D83D-49E5-AAC2-C1914172DC0A}"/>
                  </a:ext>
                </a:extLst>
              </p:cNvPr>
              <p:cNvSpPr>
                <a:spLocks noGrp="1" noRot="1" noChangeAspect="1" noMove="1" noResize="1" noEditPoints="1" noAdjustHandles="1" noChangeArrowheads="1" noChangeShapeType="1" noTextEdit="1"/>
              </p:cNvSpPr>
              <p:nvPr>
                <p:ph idx="1"/>
              </p:nvPr>
            </p:nvSpPr>
            <p:spPr>
              <a:xfrm>
                <a:off x="6724221" y="304669"/>
                <a:ext cx="4895705" cy="6010405"/>
              </a:xfrm>
              <a:blipFill>
                <a:blip r:embed="rId4"/>
                <a:stretch>
                  <a:fillRect l="-1868" t="-1014"/>
                </a:stretch>
              </a:blipFill>
            </p:spPr>
            <p:txBody>
              <a:bodyPr/>
              <a:lstStyle/>
              <a:p>
                <a:r>
                  <a:rPr lang="en-US">
                    <a:noFill/>
                  </a:rPr>
                  <a:t> </a:t>
                </a:r>
              </a:p>
            </p:txBody>
          </p:sp>
        </mc:Fallback>
      </mc:AlternateContent>
    </p:spTree>
    <p:extLst>
      <p:ext uri="{BB962C8B-B14F-4D97-AF65-F5344CB8AC3E}">
        <p14:creationId xmlns:p14="http://schemas.microsoft.com/office/powerpoint/2010/main" val="43273899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897</TotalTime>
  <Words>526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Corbel</vt:lpstr>
      <vt:lpstr>Miriam Fixed</vt:lpstr>
      <vt:lpstr>Parallax</vt:lpstr>
      <vt:lpstr>Attrition Analysis for DDSAnalytics</vt:lpstr>
      <vt:lpstr>Topics for this presentation</vt:lpstr>
      <vt:lpstr>Exploratory Data Analysis</vt:lpstr>
      <vt:lpstr>Derived Variables</vt:lpstr>
      <vt:lpstr>Attrition Model Selection Criteria</vt:lpstr>
      <vt:lpstr>kNN</vt:lpstr>
      <vt:lpstr>Naïve Bayes</vt:lpstr>
      <vt:lpstr>Linear Regression</vt:lpstr>
      <vt:lpstr>Statistical 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Analysis for DDSAnalytics</dc:title>
  <dc:creator>Adam Ruthford</dc:creator>
  <cp:lastModifiedBy>Adam Ruthford</cp:lastModifiedBy>
  <cp:revision>6</cp:revision>
  <dcterms:created xsi:type="dcterms:W3CDTF">2019-12-05T03:39:17Z</dcterms:created>
  <dcterms:modified xsi:type="dcterms:W3CDTF">2019-12-05T20:07:15Z</dcterms:modified>
</cp:coreProperties>
</file>