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jpeg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897" r:id="rId3"/>
    <p:sldId id="257" r:id="rId4"/>
    <p:sldId id="947" r:id="rId5"/>
    <p:sldId id="927" r:id="rId6"/>
  </p:sldIdLst>
  <p:sldSz cx="9144000" cy="6858000" type="screen4x3"/>
  <p:notesSz cx="9144000" cy="6858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31A"/>
    <a:srgbClr val="144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>
      <p:cViewPr varScale="1">
        <p:scale>
          <a:sx n="109" d="100"/>
          <a:sy n="109" d="100"/>
        </p:scale>
        <p:origin x="172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3C76-234D-6A4F-A647-D020237B633E}" type="datetimeFigureOut">
              <a:rPr lang="en-IT" smtClean="0"/>
              <a:t>14/06/22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BD759-EEB5-B84C-8593-50187D46613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9664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72B52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72B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72B52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72B52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72B52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72B52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412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778240" y="0"/>
            <a:ext cx="362711" cy="10789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8151" y="240233"/>
            <a:ext cx="7727696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1154" y="1687829"/>
            <a:ext cx="8441690" cy="302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72B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48167" y="6389928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172B52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8775"/>
            <a:ext cx="9144000" cy="6021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90258" y="118457"/>
            <a:ext cx="360049" cy="602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38200"/>
            <a:ext cx="2479547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495" y="2161032"/>
            <a:ext cx="1597152" cy="3416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22889" y="2929825"/>
            <a:ext cx="5239752" cy="998350"/>
          </a:xfrm>
          <a:prstGeom prst="rect">
            <a:avLst/>
          </a:prstGeom>
          <a:solidFill>
            <a:srgbClr val="144376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B-KUL</a:t>
            </a:r>
            <a:r>
              <a:rPr lang="it-IT" sz="3200" spc="-1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sz="3200" spc="-1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</a:t>
            </a:r>
            <a:r>
              <a:rPr lang="it-IT" sz="3200" spc="-1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sz="3200" spc="-1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H0</a:t>
            </a:r>
            <a:r>
              <a:rPr lang="it-IT" sz="3200" spc="-1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A15</a:t>
            </a:r>
            <a:r>
              <a:rPr sz="3200" spc="-1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</a:t>
            </a:r>
            <a:endParaRPr sz="32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12700">
              <a:lnSpc>
                <a:spcPct val="100000"/>
              </a:lnSpc>
            </a:pPr>
            <a:r>
              <a:rPr lang="it-IT" sz="3200" b="1" spc="-50" dirty="0">
                <a:solidFill>
                  <a:schemeClr val="bg1"/>
                </a:solidFill>
                <a:latin typeface="MuktaMahee ExtraBold" panose="020B0000000000000000" pitchFamily="34" charset="77"/>
                <a:cs typeface="MuktaMahee ExtraBold" panose="020B0000000000000000" pitchFamily="34" charset="77"/>
              </a:rPr>
              <a:t>Virtual Product Development</a:t>
            </a:r>
            <a:endParaRPr sz="3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FF3FEDF-01FE-CE8A-E90E-5B314B8E532C}"/>
              </a:ext>
            </a:extLst>
          </p:cNvPr>
          <p:cNvSpPr txBox="1"/>
          <p:nvPr/>
        </p:nvSpPr>
        <p:spPr>
          <a:xfrm>
            <a:off x="5105400" y="876662"/>
            <a:ext cx="4038600" cy="752129"/>
          </a:xfrm>
          <a:prstGeom prst="rect">
            <a:avLst/>
          </a:prstGeom>
          <a:solidFill>
            <a:srgbClr val="144376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2400" spc="-10" dirty="0" err="1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Presented</a:t>
            </a:r>
            <a:r>
              <a:rPr lang="it-IT" sz="2400" spc="-1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By</a:t>
            </a:r>
            <a:endParaRPr sz="24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12700">
              <a:lnSpc>
                <a:spcPct val="100000"/>
              </a:lnSpc>
            </a:pPr>
            <a:r>
              <a:rPr lang="it-IT" sz="2400" b="1" spc="-50" dirty="0">
                <a:solidFill>
                  <a:schemeClr val="bg1"/>
                </a:solidFill>
                <a:latin typeface="Copperplate" panose="02000504000000020004" pitchFamily="2" charset="77"/>
                <a:ea typeface="Malgun Gothic" panose="020B0503020000020004" pitchFamily="34" charset="-127"/>
                <a:cs typeface="PHOSPHATE INLINE" panose="02000506050000020004" pitchFamily="2" charset="77"/>
              </a:rPr>
              <a:t>Hussain Abbas - r0909805</a:t>
            </a:r>
            <a:endParaRPr sz="2400" b="1" dirty="0">
              <a:solidFill>
                <a:schemeClr val="bg1"/>
              </a:solidFill>
              <a:latin typeface="Copperplate" panose="02000504000000020004" pitchFamily="2" charset="77"/>
              <a:ea typeface="Malgun Gothic" panose="020B0503020000020004" pitchFamily="34" charset="-127"/>
              <a:cs typeface="PHOSPHATE INLINE" panose="02000506050000020004" pitchFamily="2" charset="7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C219262-5F9D-A031-4A7F-9C11C2812889}"/>
              </a:ext>
            </a:extLst>
          </p:cNvPr>
          <p:cNvSpPr txBox="1"/>
          <p:nvPr/>
        </p:nvSpPr>
        <p:spPr>
          <a:xfrm>
            <a:off x="5495165" y="5486400"/>
            <a:ext cx="3648835" cy="1121461"/>
          </a:xfrm>
          <a:prstGeom prst="rect">
            <a:avLst/>
          </a:prstGeom>
          <a:solidFill>
            <a:srgbClr val="144376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2400" spc="-10" dirty="0" err="1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Submitted</a:t>
            </a:r>
            <a:r>
              <a:rPr lang="it-IT" sz="2400" spc="-1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to</a:t>
            </a:r>
            <a:endParaRPr sz="24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12700">
              <a:lnSpc>
                <a:spcPct val="100000"/>
              </a:lnSpc>
            </a:pPr>
            <a:r>
              <a:rPr lang="it-IT" sz="2400" b="1" spc="-50" dirty="0">
                <a:solidFill>
                  <a:schemeClr val="bg1"/>
                </a:solidFill>
                <a:latin typeface="Copperplate" panose="02000504000000020004" pitchFamily="2" charset="77"/>
                <a:ea typeface="Malgun Gothic" panose="020B0503020000020004" pitchFamily="34" charset="-127"/>
                <a:cs typeface="PHOSPHATE INLINE" panose="02000506050000020004" pitchFamily="2" charset="77"/>
              </a:rPr>
              <a:t>Prof. Sylvie Castagne </a:t>
            </a:r>
          </a:p>
          <a:p>
            <a:pPr marL="12700">
              <a:lnSpc>
                <a:spcPct val="100000"/>
              </a:lnSpc>
            </a:pPr>
            <a:r>
              <a:rPr lang="it-IT" sz="2400" b="1" spc="-50" dirty="0">
                <a:solidFill>
                  <a:schemeClr val="bg1"/>
                </a:solidFill>
                <a:latin typeface="Copperplate" panose="02000504000000020004" pitchFamily="2" charset="77"/>
                <a:ea typeface="Malgun Gothic" panose="020B0503020000020004" pitchFamily="34" charset="-127"/>
                <a:cs typeface="PHOSPHATE INLINE" panose="02000506050000020004" pitchFamily="2" charset="77"/>
              </a:rPr>
              <a:t>Prof. Bey </a:t>
            </a:r>
            <a:r>
              <a:rPr lang="it-IT" sz="2400" b="1" spc="-50" dirty="0" err="1">
                <a:solidFill>
                  <a:schemeClr val="bg1"/>
                </a:solidFill>
                <a:latin typeface="Copperplate" panose="02000504000000020004" pitchFamily="2" charset="77"/>
                <a:ea typeface="Malgun Gothic" panose="020B0503020000020004" pitchFamily="34" charset="-127"/>
                <a:cs typeface="PHOSPHATE INLINE" panose="02000506050000020004" pitchFamily="2" charset="77"/>
              </a:rPr>
              <a:t>Vrancken</a:t>
            </a:r>
            <a:endParaRPr lang="it-IT" sz="2400" b="1" spc="-50" dirty="0">
              <a:solidFill>
                <a:schemeClr val="bg1"/>
              </a:solidFill>
              <a:latin typeface="Copperplate" panose="02000504000000020004" pitchFamily="2" charset="77"/>
              <a:ea typeface="Malgun Gothic" panose="020B0503020000020004" pitchFamily="34" charset="-127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1232" y="254724"/>
            <a:ext cx="8762999" cy="553998"/>
          </a:xfrm>
        </p:spPr>
        <p:txBody>
          <a:bodyPr/>
          <a:lstStyle/>
          <a:p>
            <a:pPr algn="ctr"/>
            <a:r>
              <a:rPr lang="en-US" b="1" dirty="0"/>
              <a:t>CAD Modelling of V6 Engine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6038020" y="3371495"/>
            <a:ext cx="716821" cy="1930239"/>
          </a:xfrm>
          <a:prstGeom prst="rightArrow">
            <a:avLst/>
          </a:prstGeom>
          <a:solidFill>
            <a:srgbClr val="EC881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856639" y="6478052"/>
            <a:ext cx="29283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charset="0"/>
              </a:rPr>
              <a:t>Final Assembly of V6 Engine</a:t>
            </a:r>
            <a:endParaRPr lang="en-US" sz="1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879539" y="3787386"/>
            <a:ext cx="29219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charset="0"/>
              </a:rPr>
              <a:t>Connected-Automated Vehicles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760321" y="3236314"/>
            <a:ext cx="2220103" cy="2200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Areas Touched</a:t>
            </a:r>
          </a:p>
          <a:p>
            <a:pPr marL="112713" indent="-11271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Conic Section and Hermite Curves</a:t>
            </a:r>
          </a:p>
          <a:p>
            <a:pPr marL="112713" indent="-11271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Bottom up Assembly Technique</a:t>
            </a:r>
          </a:p>
          <a:p>
            <a:pPr marL="112713" indent="-11271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Mate with Offset</a:t>
            </a:r>
          </a:p>
          <a:p>
            <a:pPr marL="112713" indent="-11271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Feature based modelling</a:t>
            </a:r>
          </a:p>
          <a:p>
            <a:pPr marL="112713" indent="-11271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Bilinear Surfaces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11599" y="2637421"/>
            <a:ext cx="2123196" cy="4956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 Crankshaft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01558" y="3273507"/>
            <a:ext cx="2123196" cy="4956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Exhaust Manifold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11010" y="3961410"/>
            <a:ext cx="2123196" cy="4956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Housing Assembly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11599" y="4567640"/>
            <a:ext cx="2123196" cy="4956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Upper Housing Assembly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11599" y="5178834"/>
            <a:ext cx="2123196" cy="4956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Rocker Arm Assembly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11599" y="5789782"/>
            <a:ext cx="2123196" cy="4956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Piston V6</a:t>
            </a:r>
          </a:p>
        </p:txBody>
      </p:sp>
      <p:sp>
        <p:nvSpPr>
          <p:cNvPr id="20" name="Right Brace 19"/>
          <p:cNvSpPr/>
          <p:nvPr/>
        </p:nvSpPr>
        <p:spPr bwMode="auto">
          <a:xfrm>
            <a:off x="2307478" y="2637421"/>
            <a:ext cx="435721" cy="3648029"/>
          </a:xfrm>
          <a:prstGeom prst="rightBrace">
            <a:avLst/>
          </a:prstGeom>
          <a:solidFill>
            <a:schemeClr val="bg1"/>
          </a:solidFill>
          <a:ln w="38100" cap="flat" cmpd="sng" algn="ctr">
            <a:solidFill>
              <a:srgbClr val="EC881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6185A2"/>
              </a:solidFill>
              <a:effectLst/>
              <a:latin typeface="Arial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3962400" y="4109142"/>
            <a:ext cx="716822" cy="234258"/>
          </a:xfrm>
          <a:prstGeom prst="downArrow">
            <a:avLst/>
          </a:prstGeom>
          <a:solidFill>
            <a:srgbClr val="EC881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1217330"/>
            <a:ext cx="9144000" cy="830997"/>
          </a:xfrm>
          <a:prstGeom prst="rect">
            <a:avLst/>
          </a:prstGeom>
          <a:solidFill>
            <a:srgbClr val="EC881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rialMT"/>
              </a:rPr>
              <a:t>Over 25 parts were manufactured in total, including more than 5 small and large assemblies 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25" name="Picture 24" descr="A picture containing power saw, tool&#10;&#10;Description automatically generated">
            <a:extLst>
              <a:ext uri="{FF2B5EF4-FFF2-40B4-BE49-F238E27FC236}">
                <a16:creationId xmlns:a16="http://schemas.microsoft.com/office/drawing/2014/main" id="{C287DF3E-C32D-7C7B-C1C2-76274F37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4" t="4644" r="21783"/>
          <a:stretch/>
        </p:blipFill>
        <p:spPr bwMode="auto">
          <a:xfrm>
            <a:off x="2872197" y="3819159"/>
            <a:ext cx="3160343" cy="2630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25" descr="A picture containing metalware, gear&#10;&#10;Description automatically generated">
            <a:extLst>
              <a:ext uri="{FF2B5EF4-FFF2-40B4-BE49-F238E27FC236}">
                <a16:creationId xmlns:a16="http://schemas.microsoft.com/office/drawing/2014/main" id="{358C1DA0-A98E-16C2-DBF7-3F1E7C6F44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6" r="23868"/>
          <a:stretch/>
        </p:blipFill>
        <p:spPr bwMode="auto">
          <a:xfrm>
            <a:off x="2861894" y="2355579"/>
            <a:ext cx="1721688" cy="13988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0FE5793-B306-07BB-4542-5E6F41B7D6E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2" r="34079"/>
          <a:stretch/>
        </p:blipFill>
        <p:spPr bwMode="auto">
          <a:xfrm>
            <a:off x="4618892" y="2355578"/>
            <a:ext cx="1620611" cy="13994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2C1D7AC-2FD7-6C03-534A-48A8BEB96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901" y="238536"/>
            <a:ext cx="865707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2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417670"/>
            <a:ext cx="5715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b="1" spc="-5" dirty="0" err="1"/>
              <a:t>Process</a:t>
            </a:r>
            <a:r>
              <a:rPr lang="it-IT" b="1" spc="-5" dirty="0"/>
              <a:t> </a:t>
            </a:r>
            <a:r>
              <a:rPr lang="it-IT" b="1" spc="-5" dirty="0" err="1"/>
              <a:t>Selection</a:t>
            </a:r>
            <a:endParaRPr b="1"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537BF08-87E9-06DF-99DB-3AD3E5CE01B5}"/>
              </a:ext>
            </a:extLst>
          </p:cNvPr>
          <p:cNvSpPr/>
          <p:nvPr/>
        </p:nvSpPr>
        <p:spPr bwMode="auto">
          <a:xfrm>
            <a:off x="3124200" y="2133600"/>
            <a:ext cx="1806211" cy="1295400"/>
          </a:xfrm>
          <a:prstGeom prst="rightArrow">
            <a:avLst/>
          </a:prstGeom>
          <a:solidFill>
            <a:srgbClr val="EC881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44C53-30AF-F33F-E705-002D3575D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865707" cy="944962"/>
          </a:xfrm>
          <a:prstGeom prst="rect">
            <a:avLst/>
          </a:prstGeom>
        </p:spPr>
      </p:pic>
      <p:pic>
        <p:nvPicPr>
          <p:cNvPr id="9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1B358B5C-2C36-91EB-3B6B-A9B7D23CA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295400"/>
            <a:ext cx="3498342" cy="2496322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B1BCA94-F1C2-D75D-2DD6-DC9D66DF5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867" y="3932285"/>
            <a:ext cx="3413075" cy="2622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 Box 2">
            <a:extLst>
              <a:ext uri="{FF2B5EF4-FFF2-40B4-BE49-F238E27FC236}">
                <a16:creationId xmlns:a16="http://schemas.microsoft.com/office/drawing/2014/main" id="{0A853617-4675-9B82-4F4D-3A18C6FC9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16915"/>
            <a:ext cx="2743200" cy="37122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T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Production No:</a:t>
            </a:r>
            <a:r>
              <a:rPr lang="en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10000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T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</a:t>
            </a:r>
            <a:r>
              <a:rPr lang="en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Since we want to produce 10000 parts and our primary manufacturing process is Solid Forming thus by looking at the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able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5.4</a:t>
            </a:r>
            <a:r>
              <a:rPr lang="en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get that our relative quantity is 10000/2000 =5, thus it is a relative high quantity and we go to Table 5.4.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T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</a:t>
            </a:r>
            <a:r>
              <a:rPr lang="en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Shape complexity is open type and is long and have thick and thin section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T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</a:t>
            </a:r>
            <a:r>
              <a:rPr lang="en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Priority 1 is column G14 – Forging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41D6D5-AC2B-68E6-D826-774CA30C932D}"/>
              </a:ext>
            </a:extLst>
          </p:cNvPr>
          <p:cNvSpPr/>
          <p:nvPr/>
        </p:nvSpPr>
        <p:spPr>
          <a:xfrm>
            <a:off x="341684" y="5143984"/>
            <a:ext cx="4839916" cy="1568314"/>
          </a:xfrm>
          <a:prstGeom prst="rect">
            <a:avLst/>
          </a:prstGeom>
          <a:solidFill>
            <a:srgbClr val="E3831A"/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Sand casting: </a:t>
            </a:r>
            <a:endParaRPr lang="en-IT" sz="1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want to create our part using a liquid process, Sand casting is the greatest option, according to what we've learned, because the thickness of our part is in the 3-5mm region, so we can utilize it. Similarly, there are no weight or material constraints, therefore sand casting will be the second alternative.</a:t>
            </a:r>
            <a:endParaRPr lang="en-IT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92598"/>
            <a:ext cx="7363893" cy="430887"/>
          </a:xfrm>
        </p:spPr>
        <p:txBody>
          <a:bodyPr/>
          <a:lstStyle/>
          <a:p>
            <a:r>
              <a:rPr lang="en-US" sz="2800" b="1" dirty="0"/>
              <a:t>Detailed Processes for Connecting Rod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385" y="1582340"/>
            <a:ext cx="4495800" cy="3693319"/>
          </a:xfrm>
          <a:noFill/>
        </p:spPr>
        <p:txBody>
          <a:bodyPr/>
          <a:lstStyle/>
          <a:p>
            <a:pPr lvl="1"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Order of Processes </a:t>
            </a:r>
          </a:p>
          <a:p>
            <a:pPr lvl="1"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(Top – Bottom)</a:t>
            </a:r>
          </a:p>
          <a:p>
            <a:pPr lvl="1">
              <a:spcAft>
                <a:spcPts val="600"/>
              </a:spcAft>
            </a:pPr>
            <a:endParaRPr lang="en-US" sz="2000" b="1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.) Rough Milling of Faces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ii.) Drilling of holes at Crank end and Pin end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ii.) Rough Boring of Crank end and Pin end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iii.) Fine Milling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iv.) Fine Boring  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v.) Drill holes 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vi) Threading holes</a:t>
            </a:r>
          </a:p>
          <a:p>
            <a:pPr lvl="1"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865707" cy="944962"/>
          </a:xfrm>
          <a:prstGeom prst="rect">
            <a:avLst/>
          </a:prstGeom>
        </p:spPr>
      </p:pic>
      <p:pic>
        <p:nvPicPr>
          <p:cNvPr id="6" name="Picture 5" descr="A close-up of a stethoscope and a stethoscope&#10;&#10;Description automatically generated with medium confidence">
            <a:extLst>
              <a:ext uri="{FF2B5EF4-FFF2-40B4-BE49-F238E27FC236}">
                <a16:creationId xmlns:a16="http://schemas.microsoft.com/office/drawing/2014/main" id="{E2670BE3-342F-99FB-94C3-2BAA27C5D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473657"/>
            <a:ext cx="2611697" cy="955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close-up of a light bulb&#10;&#10;Description automatically generated with low confidence">
            <a:extLst>
              <a:ext uri="{FF2B5EF4-FFF2-40B4-BE49-F238E27FC236}">
                <a16:creationId xmlns:a16="http://schemas.microsoft.com/office/drawing/2014/main" id="{B5228DB0-8490-96D2-B790-12ABD22E1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81400"/>
            <a:ext cx="2611697" cy="934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723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906" y="381000"/>
            <a:ext cx="7363893" cy="553998"/>
          </a:xfrm>
        </p:spPr>
        <p:txBody>
          <a:bodyPr/>
          <a:lstStyle/>
          <a:p>
            <a:r>
              <a:rPr lang="en-US" b="1" dirty="0"/>
              <a:t>Different Format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599" y="1524001"/>
            <a:ext cx="4038600" cy="89255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b="1" dirty="0"/>
              <a:t>Processor Testing</a:t>
            </a:r>
          </a:p>
          <a:p>
            <a:pPr>
              <a:spcAft>
                <a:spcPts val="600"/>
              </a:spcAft>
            </a:pPr>
            <a:r>
              <a:rPr lang="en-US" sz="1400" b="1" dirty="0"/>
              <a:t>Formats testing: IGES, STEP, STL</a:t>
            </a:r>
          </a:p>
          <a:p>
            <a:pPr>
              <a:spcAft>
                <a:spcPts val="600"/>
              </a:spcAft>
            </a:pPr>
            <a:r>
              <a:rPr lang="en-US" sz="1400" b="1" dirty="0"/>
              <a:t>Tests performed: Closed Loop / System Test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865707" cy="9449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EDE13B-57D3-DB33-7700-935B39681E99}"/>
              </a:ext>
            </a:extLst>
          </p:cNvPr>
          <p:cNvSpPr txBox="1">
            <a:spLocks/>
          </p:cNvSpPr>
          <p:nvPr/>
        </p:nvSpPr>
        <p:spPr>
          <a:xfrm>
            <a:off x="4419599" y="2559280"/>
            <a:ext cx="4038600" cy="2123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rgbClr val="172B52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b="1" kern="0" dirty="0"/>
              <a:t>Observations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400" b="1" kern="0" dirty="0"/>
              <a:t>STL files don’t retain color information (</a:t>
            </a:r>
            <a:r>
              <a:rPr lang="en-US" sz="1400" b="1" kern="0" dirty="0" err="1"/>
              <a:t>UltimakerCURA</a:t>
            </a:r>
            <a:r>
              <a:rPr lang="en-US" sz="1400" b="1" kern="0" dirty="0"/>
              <a:t>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400" b="1" kern="0" dirty="0"/>
              <a:t>IGES file have loss of data around curvatures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400" b="1" kern="0" dirty="0"/>
              <a:t>STEP retain information around curvatures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400" b="1" kern="0" dirty="0"/>
              <a:t>STEP can save other important information such as tolerances, material properties </a:t>
            </a:r>
            <a:r>
              <a:rPr lang="en-US" sz="1400" b="1" kern="0" dirty="0" err="1"/>
              <a:t>etc</a:t>
            </a:r>
            <a:r>
              <a:rPr lang="en-US" sz="1400" b="1" kern="0" dirty="0"/>
              <a:t> 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127279C-1C57-4762-B0A5-3A05B20FD0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6" t="7167" r="31753"/>
          <a:stretch/>
        </p:blipFill>
        <p:spPr bwMode="auto">
          <a:xfrm>
            <a:off x="3473516" y="4685652"/>
            <a:ext cx="2196967" cy="19005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E79BBDE8-9FD7-1E75-86D7-8579562BF8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9" t="5802" b="6895"/>
          <a:stretch/>
        </p:blipFill>
        <p:spPr bwMode="auto">
          <a:xfrm>
            <a:off x="914400" y="1531277"/>
            <a:ext cx="3276600" cy="27965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19FD950-4ACF-8F8D-606A-FCA45346E5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665353"/>
            <a:ext cx="2205099" cy="181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350</Words>
  <Application>Microsoft Macintosh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ArialMT</vt:lpstr>
      <vt:lpstr>Calibri</vt:lpstr>
      <vt:lpstr>Carlito</vt:lpstr>
      <vt:lpstr>Copperplate</vt:lpstr>
      <vt:lpstr>Cordia New</vt:lpstr>
      <vt:lpstr>MuktaMahee ExtraBold</vt:lpstr>
      <vt:lpstr>Office Theme</vt:lpstr>
      <vt:lpstr>PowerPoint Presentation</vt:lpstr>
      <vt:lpstr>CAD Modelling of V6 Engine</vt:lpstr>
      <vt:lpstr>Process Selection</vt:lpstr>
      <vt:lpstr>Detailed Processes for Connecting Rod</vt:lpstr>
      <vt:lpstr>Different Format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HUSSAIN ABBAS</cp:lastModifiedBy>
  <cp:revision>5</cp:revision>
  <dcterms:created xsi:type="dcterms:W3CDTF">2022-05-03T21:04:03Z</dcterms:created>
  <dcterms:modified xsi:type="dcterms:W3CDTF">2022-06-14T12:55:37Z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2022-02-16T00:00:00Z</vt:filetime>
  </property>
  <property fmtid="{D5CDD505-2E9C-101B-9397-08002B2CF9AE}" pid="3" name="Creator">
    <vt:lpwstr>Microsoft® PowerPoint® voor Microsoft 365</vt:lpwstr>
  </property>
  <property fmtid="{D5CDD505-2E9C-101B-9397-08002B2CF9AE}" pid="4" name="LastSaved">
    <vt:filetime>2022-05-03T00:00:00Z</vt:filetime>
  </property>
</Properties>
</file>