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1"/>
  </p:sldMasterIdLst>
  <p:sldIdLst>
    <p:sldId id="256" r:id="rId2"/>
    <p:sldId id="365" r:id="rId3"/>
    <p:sldId id="257" r:id="rId4"/>
    <p:sldId id="364" r:id="rId5"/>
    <p:sldId id="366" r:id="rId6"/>
    <p:sldId id="367" r:id="rId7"/>
    <p:sldId id="368" r:id="rId8"/>
    <p:sldId id="369" r:id="rId9"/>
    <p:sldId id="370" r:id="rId10"/>
    <p:sldId id="363" r:id="rId11"/>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110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105001" y="16163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105001" y="51596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05001" y="1781735"/>
            <a:ext cx="12267590" cy="329184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11579058" y="4882708"/>
            <a:ext cx="1297085" cy="129708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261872" y="1718667"/>
            <a:ext cx="11960352" cy="3642970"/>
          </a:xfrm>
        </p:spPr>
        <p:txBody>
          <a:bodyPr anchor="ctr">
            <a:noAutofit/>
          </a:bodyPr>
          <a:lstStyle>
            <a:lvl1pPr algn="l">
              <a:lnSpc>
                <a:spcPct val="85000"/>
              </a:lnSpc>
              <a:defRPr sz="864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283818" y="5266944"/>
            <a:ext cx="9469526" cy="1283818"/>
          </a:xfrm>
        </p:spPr>
        <p:txBody>
          <a:bodyPr>
            <a:normAutofit/>
          </a:bodyPr>
          <a:lstStyle>
            <a:lvl1pPr marL="0" indent="0" algn="l">
              <a:buNone/>
              <a:defRPr sz="2640">
                <a:solidFill>
                  <a:schemeClr val="tx1"/>
                </a:solidFill>
              </a:defRPr>
            </a:lvl1pPr>
            <a:lvl2pPr marL="548640" indent="0" algn="ctr">
              <a:buNone/>
              <a:defRPr sz="2640"/>
            </a:lvl2pPr>
            <a:lvl3pPr marL="1097280" indent="0" algn="ctr">
              <a:buNone/>
              <a:defRPr sz="264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511279" y="5147201"/>
            <a:ext cx="1432642" cy="768096"/>
          </a:xfrm>
        </p:spPr>
        <p:txBody>
          <a:bodyPr/>
          <a:lstStyle>
            <a:lvl1pPr>
              <a:defRPr sz="3360" b="1"/>
            </a:lvl1pPr>
          </a:lstStyle>
          <a:p>
            <a:fld id="{17E8C660-C612-44FC-A7EB-D38DCEBCB5E4}" type="slidenum">
              <a:rPr lang="en-US" smtClean="0"/>
              <a:t>‹#›</a:t>
            </a:fld>
            <a:endParaRPr lang="en-US"/>
          </a:p>
        </p:txBody>
      </p:sp>
    </p:spTree>
    <p:extLst>
      <p:ext uri="{BB962C8B-B14F-4D97-AF65-F5344CB8AC3E}">
        <p14:creationId xmlns:p14="http://schemas.microsoft.com/office/powerpoint/2010/main" val="840268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26746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640080"/>
            <a:ext cx="3063240" cy="67665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80160" y="640080"/>
            <a:ext cx="9006840" cy="67665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240338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096529" y="2840511"/>
            <a:ext cx="12436591"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460029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1004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5901587"/>
            <a:ext cx="14630400" cy="2328012"/>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0554" y="1470355"/>
            <a:ext cx="11137392" cy="4224528"/>
          </a:xfrm>
        </p:spPr>
        <p:txBody>
          <a:bodyPr anchor="ctr">
            <a:normAutofit/>
          </a:bodyPr>
          <a:lstStyle>
            <a:lvl1pPr>
              <a:lnSpc>
                <a:spcPct val="85000"/>
              </a:lnSpc>
              <a:defRPr sz="8640" b="1"/>
            </a:lvl1pPr>
          </a:lstStyle>
          <a:p>
            <a:r>
              <a:rPr lang="en-US"/>
              <a:t>Click to edit Master title style</a:t>
            </a:r>
            <a:endParaRPr lang="en-US" dirty="0"/>
          </a:p>
        </p:txBody>
      </p:sp>
      <p:sp>
        <p:nvSpPr>
          <p:cNvPr id="3" name="Text Placeholder 2"/>
          <p:cNvSpPr>
            <a:spLocks noGrp="1"/>
          </p:cNvSpPr>
          <p:nvPr>
            <p:ph type="body" idx="1"/>
          </p:nvPr>
        </p:nvSpPr>
        <p:spPr>
          <a:xfrm>
            <a:off x="2598929" y="6024067"/>
            <a:ext cx="10863072" cy="1280160"/>
          </a:xfrm>
        </p:spPr>
        <p:txBody>
          <a:bodyPr anchor="t">
            <a:normAutofit/>
          </a:bodyPr>
          <a:lstStyle>
            <a:lvl1pPr marL="0" indent="0">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312401" y="7527341"/>
            <a:ext cx="3173171" cy="438150"/>
          </a:xfrm>
        </p:spPr>
        <p:txBody>
          <a:bodyPr/>
          <a:lstStyle/>
          <a:p>
            <a:fld id="{97B34786-0A07-4281-A7C3-7630DD8912B6}" type="datetimeFigureOut">
              <a:rPr lang="en-US" smtClean="0"/>
              <a:t>5/5/2025</a:t>
            </a:fld>
            <a:endParaRPr lang="en-US"/>
          </a:p>
        </p:txBody>
      </p:sp>
      <p:sp>
        <p:nvSpPr>
          <p:cNvPr id="5" name="Footer Placeholder 4"/>
          <p:cNvSpPr>
            <a:spLocks noGrp="1"/>
          </p:cNvSpPr>
          <p:nvPr>
            <p:ph type="ftr" sz="quarter" idx="11"/>
          </p:nvPr>
        </p:nvSpPr>
        <p:spPr>
          <a:xfrm>
            <a:off x="2619249" y="7527341"/>
            <a:ext cx="7593178" cy="438150"/>
          </a:xfrm>
        </p:spPr>
        <p:txBody>
          <a:bodyPr/>
          <a:lstStyle/>
          <a:p>
            <a:endParaRPr lang="en-US"/>
          </a:p>
        </p:txBody>
      </p:sp>
      <p:grpSp>
        <p:nvGrpSpPr>
          <p:cNvPr id="8" name="Group 7"/>
          <p:cNvGrpSpPr/>
          <p:nvPr/>
        </p:nvGrpSpPr>
        <p:grpSpPr>
          <a:xfrm>
            <a:off x="1076879" y="2791018"/>
            <a:ext cx="1297085" cy="129708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1012442" y="3007360"/>
            <a:ext cx="1425958" cy="864398"/>
          </a:xfrm>
        </p:spPr>
        <p:txBody>
          <a:bodyPr/>
          <a:lstStyle>
            <a:lvl1pPr>
              <a:defRPr sz="3360"/>
            </a:lvl1pPr>
          </a:lstStyle>
          <a:p>
            <a:fld id="{17E8C660-C612-44FC-A7EB-D38DCEBCB5E4}" type="slidenum">
              <a:rPr lang="en-US" smtClean="0"/>
              <a:t>‹#›</a:t>
            </a:fld>
            <a:endParaRPr lang="en-US"/>
          </a:p>
        </p:txBody>
      </p:sp>
    </p:spTree>
    <p:extLst>
      <p:ext uri="{BB962C8B-B14F-4D97-AF65-F5344CB8AC3E}">
        <p14:creationId xmlns:p14="http://schemas.microsoft.com/office/powerpoint/2010/main" val="206699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3818"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7069"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B34786-0A07-4281-A7C3-7630DD8912B6}"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75405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80160"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283818"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7069"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37069"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B34786-0A07-4281-A7C3-7630DD8912B6}" type="datetimeFigureOut">
              <a:rPr lang="en-US" smtClean="0"/>
              <a:t>5/5/2025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425100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B34786-0A07-4281-A7C3-7630DD8912B6}" type="datetimeFigureOut">
              <a:rPr lang="en-US" smtClean="0"/>
              <a:t>5/5/2025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12778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34786-0A07-4281-A7C3-7630DD8912B6}" type="datetimeFigureOut">
              <a:rPr lang="en-US" smtClean="0"/>
              <a:t>5/5/2025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9924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Content Placeholder 2"/>
          <p:cNvSpPr>
            <a:spLocks noGrp="1"/>
          </p:cNvSpPr>
          <p:nvPr>
            <p:ph idx="1"/>
          </p:nvPr>
        </p:nvSpPr>
        <p:spPr>
          <a:xfrm>
            <a:off x="1005840" y="822960"/>
            <a:ext cx="8054035" cy="6024067"/>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3682070" y="7475617"/>
            <a:ext cx="548640" cy="54864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23153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964488" cy="8229600"/>
          </a:xfrm>
          <a:solidFill>
            <a:schemeClr val="tx2">
              <a:lumMod val="20000"/>
              <a:lumOff val="80000"/>
            </a:schemeClr>
          </a:solidFill>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5/5/2025</a:t>
            </a:fld>
            <a:endParaRPr lang="en-US"/>
          </a:p>
        </p:txBody>
      </p:sp>
      <p:grpSp>
        <p:nvGrpSpPr>
          <p:cNvPr id="8" name="Group 7"/>
          <p:cNvGrpSpPr>
            <a:grpSpLocks noChangeAspect="1"/>
          </p:cNvGrpSpPr>
          <p:nvPr/>
        </p:nvGrpSpPr>
        <p:grpSpPr>
          <a:xfrm>
            <a:off x="13682070" y="7475617"/>
            <a:ext cx="548640" cy="54864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76318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3818" y="581558"/>
            <a:ext cx="12070080" cy="193121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83818" y="2545690"/>
            <a:ext cx="12070080" cy="4860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557309" y="7527341"/>
            <a:ext cx="3928262" cy="438150"/>
          </a:xfrm>
          <a:prstGeom prst="rect">
            <a:avLst/>
          </a:prstGeom>
        </p:spPr>
        <p:txBody>
          <a:bodyPr vert="horz" lIns="91440" tIns="45720" rIns="91440" bIns="45720" rtlCol="0" anchor="ctr"/>
          <a:lstStyle>
            <a:lvl1pPr algn="r">
              <a:defRPr sz="1320">
                <a:solidFill>
                  <a:schemeClr val="tx2"/>
                </a:solidFill>
              </a:defRPr>
            </a:lvl1pPr>
          </a:lstStyle>
          <a:p>
            <a:fld id="{97B34786-0A07-4281-A7C3-7630DD8912B6}" type="datetimeFigureOut">
              <a:rPr lang="en-US" smtClean="0"/>
              <a:t>5/5/2025</a:t>
            </a:fld>
            <a:endParaRPr lang="en-US"/>
          </a:p>
        </p:txBody>
      </p:sp>
      <p:sp>
        <p:nvSpPr>
          <p:cNvPr id="5" name="Footer Placeholder 4"/>
          <p:cNvSpPr>
            <a:spLocks noGrp="1"/>
          </p:cNvSpPr>
          <p:nvPr>
            <p:ph type="ftr" sz="quarter" idx="3"/>
          </p:nvPr>
        </p:nvSpPr>
        <p:spPr>
          <a:xfrm>
            <a:off x="1305763" y="7527341"/>
            <a:ext cx="7593178" cy="438150"/>
          </a:xfrm>
          <a:prstGeom prst="rect">
            <a:avLst/>
          </a:prstGeom>
        </p:spPr>
        <p:txBody>
          <a:bodyPr vert="horz" lIns="91440" tIns="45720" rIns="91440" bIns="45720" rtlCol="0" anchor="ctr"/>
          <a:lstStyle>
            <a:lvl1pPr algn="l">
              <a:defRPr sz="1320">
                <a:solidFill>
                  <a:schemeClr val="tx2"/>
                </a:solidFill>
              </a:defRPr>
            </a:lvl1pPr>
          </a:lstStyle>
          <a:p>
            <a:endParaRPr lang="en-US"/>
          </a:p>
        </p:txBody>
      </p:sp>
      <p:grpSp>
        <p:nvGrpSpPr>
          <p:cNvPr id="7" name="Group 6"/>
          <p:cNvGrpSpPr>
            <a:grpSpLocks noChangeAspect="1"/>
          </p:cNvGrpSpPr>
          <p:nvPr/>
        </p:nvGrpSpPr>
        <p:grpSpPr>
          <a:xfrm>
            <a:off x="13682070" y="7475617"/>
            <a:ext cx="548640" cy="54864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3573354" y="7527341"/>
            <a:ext cx="768096" cy="438150"/>
          </a:xfrm>
          <a:prstGeom prst="rect">
            <a:avLst/>
          </a:prstGeom>
        </p:spPr>
        <p:txBody>
          <a:bodyPr vert="horz" lIns="91440" tIns="45720" rIns="91440" bIns="45720" rtlCol="0" anchor="ctr"/>
          <a:lstStyle>
            <a:lvl1pPr algn="ctr">
              <a:defRPr sz="1680" b="1">
                <a:solidFill>
                  <a:srgbClr val="FFFFFF"/>
                </a:solidFill>
                <a:latin typeface="+mn-lt"/>
              </a:defRPr>
            </a:lvl1pPr>
          </a:lstStyle>
          <a:p>
            <a:fld id="{17E8C660-C612-44FC-A7EB-D38DCEBCB5E4}" type="slidenum">
              <a:rPr lang="en-US" smtClean="0"/>
              <a:t>‹#›</a:t>
            </a:fld>
            <a:endParaRPr lang="en-US"/>
          </a:p>
        </p:txBody>
      </p:sp>
    </p:spTree>
    <p:extLst>
      <p:ext uri="{BB962C8B-B14F-4D97-AF65-F5344CB8AC3E}">
        <p14:creationId xmlns:p14="http://schemas.microsoft.com/office/powerpoint/2010/main" val="1672081894"/>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Lst>
  <p:txStyles>
    <p:titleStyle>
      <a:lvl1pPr algn="l" defTabSz="1097280" rtl="0" eaLnBrk="1" latinLnBrk="0" hangingPunct="1">
        <a:lnSpc>
          <a:spcPct val="90000"/>
        </a:lnSpc>
        <a:spcBef>
          <a:spcPct val="0"/>
        </a:spcBef>
        <a:buNone/>
        <a:defRPr sz="576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219456" indent="-219456" algn="l" defTabSz="1097280" rtl="0" eaLnBrk="1" latinLnBrk="0" hangingPunct="1">
        <a:lnSpc>
          <a:spcPct val="90000"/>
        </a:lnSpc>
        <a:spcBef>
          <a:spcPts val="1440"/>
        </a:spcBef>
        <a:buClr>
          <a:schemeClr val="accent1">
            <a:lumMod val="75000"/>
          </a:schemeClr>
        </a:buClr>
        <a:buSzPct val="85000"/>
        <a:buFont typeface="Wingdings" pitchFamily="2" charset="2"/>
        <a:buChar char="§"/>
        <a:defRPr sz="2400" kern="1200">
          <a:solidFill>
            <a:schemeClr val="tx1"/>
          </a:solidFill>
          <a:latin typeface="+mn-lt"/>
          <a:ea typeface="+mn-ea"/>
          <a:cs typeface="+mn-cs"/>
        </a:defRPr>
      </a:lvl1pPr>
      <a:lvl2pPr marL="548640"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2160" kern="1200">
          <a:solidFill>
            <a:schemeClr val="tx1"/>
          </a:solidFill>
          <a:latin typeface="+mn-lt"/>
          <a:ea typeface="+mn-ea"/>
          <a:cs typeface="+mn-cs"/>
        </a:defRPr>
      </a:lvl2pPr>
      <a:lvl3pPr marL="877824"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3pPr>
      <a:lvl4pPr marL="1207008"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4pPr>
      <a:lvl5pPr marL="1536192"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5pPr>
      <a:lvl6pPr marL="192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6pPr>
      <a:lvl7pPr marL="228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7pPr>
      <a:lvl8pPr marL="264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8pPr>
      <a:lvl9pPr marL="300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0.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7CF5-3C95-AAF0-49D3-19592429AF78}"/>
              </a:ext>
            </a:extLst>
          </p:cNvPr>
          <p:cNvSpPr>
            <a:spLocks noGrp="1"/>
          </p:cNvSpPr>
          <p:nvPr>
            <p:ph type="ctrTitle"/>
          </p:nvPr>
        </p:nvSpPr>
        <p:spPr/>
        <p:txBody>
          <a:bodyPr/>
          <a:lstStyle/>
          <a:p>
            <a:r>
              <a:rPr lang="en-US" dirty="0"/>
              <a:t>Index Number</a:t>
            </a:r>
          </a:p>
        </p:txBody>
      </p:sp>
      <p:sp>
        <p:nvSpPr>
          <p:cNvPr id="3" name="Subtitle 2">
            <a:extLst>
              <a:ext uri="{FF2B5EF4-FFF2-40B4-BE49-F238E27FC236}">
                <a16:creationId xmlns:a16="http://schemas.microsoft.com/office/drawing/2014/main" id="{46A31D8B-481D-6C23-2D0E-A549CC4861B0}"/>
              </a:ext>
            </a:extLst>
          </p:cNvPr>
          <p:cNvSpPr>
            <a:spLocks noGrp="1"/>
          </p:cNvSpPr>
          <p:nvPr>
            <p:ph type="subTitle" idx="1"/>
          </p:nvPr>
        </p:nvSpPr>
        <p:spPr/>
        <p:txBody>
          <a:bodyPr>
            <a:normAutofit/>
          </a:bodyPr>
          <a:lstStyle/>
          <a:p>
            <a:r>
              <a:rPr lang="en-US" sz="3200" dirty="0"/>
              <a:t>Md. Ismail Hossain Riday</a:t>
            </a:r>
          </a:p>
        </p:txBody>
      </p:sp>
    </p:spTree>
    <p:extLst>
      <p:ext uri="{BB962C8B-B14F-4D97-AF65-F5344CB8AC3E}">
        <p14:creationId xmlns:p14="http://schemas.microsoft.com/office/powerpoint/2010/main" val="4198927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2241-89AB-3749-37B5-D91600C86C7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8D6F0738-B5E3-EAFC-3114-58678F032A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60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Index number</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lnSpcReduction="10000"/>
          </a:bodyPr>
          <a:lstStyle/>
          <a:p>
            <a:pPr algn="just"/>
            <a:r>
              <a:rPr lang="en-US" sz="3200" dirty="0"/>
              <a:t>Economists like to compare information from different time periods to understand how things change over time.</a:t>
            </a:r>
          </a:p>
          <a:p>
            <a:pPr algn="just"/>
            <a:endParaRPr lang="en-US" sz="3200" dirty="0"/>
          </a:p>
          <a:p>
            <a:pPr algn="just"/>
            <a:r>
              <a:rPr lang="en-US" sz="3200" dirty="0"/>
              <a:t>For example, they might want to see if prices are going up or down over the years, or if people's incomes are increasing.</a:t>
            </a:r>
          </a:p>
          <a:p>
            <a:pPr algn="just"/>
            <a:endParaRPr lang="en-US" sz="3200" dirty="0"/>
          </a:p>
          <a:p>
            <a:pPr algn="just"/>
            <a:r>
              <a:rPr lang="en-US" sz="3200" dirty="0"/>
              <a:t>Imagine a big-picture economist who wants to see how expensive it is for people to live in Bangladesh over five years. They're interested in whether things are getting more or less expensive for people there.</a:t>
            </a:r>
          </a:p>
          <a:p>
            <a:pPr algn="just"/>
            <a:endParaRPr lang="en-US" sz="3200" dirty="0"/>
          </a:p>
        </p:txBody>
      </p:sp>
      <p:sp>
        <p:nvSpPr>
          <p:cNvPr id="4" name="TextBox 3">
            <a:extLst>
              <a:ext uri="{FF2B5EF4-FFF2-40B4-BE49-F238E27FC236}">
                <a16:creationId xmlns:a16="http://schemas.microsoft.com/office/drawing/2014/main" id="{42B23A3A-F9E7-B097-757B-26746B9FC22E}"/>
              </a:ext>
            </a:extLst>
          </p:cNvPr>
          <p:cNvSpPr txBox="1"/>
          <p:nvPr/>
        </p:nvSpPr>
        <p:spPr>
          <a:xfrm>
            <a:off x="6837746" y="6667623"/>
            <a:ext cx="7633628" cy="1384995"/>
          </a:xfrm>
          <a:custGeom>
            <a:avLst/>
            <a:gdLst>
              <a:gd name="connsiteX0" fmla="*/ 0 w 7633628"/>
              <a:gd name="connsiteY0" fmla="*/ 0 h 1384995"/>
              <a:gd name="connsiteX1" fmla="*/ 693966 w 7633628"/>
              <a:gd name="connsiteY1" fmla="*/ 0 h 1384995"/>
              <a:gd name="connsiteX2" fmla="*/ 1464269 w 7633628"/>
              <a:gd name="connsiteY2" fmla="*/ 0 h 1384995"/>
              <a:gd name="connsiteX3" fmla="*/ 1929226 w 7633628"/>
              <a:gd name="connsiteY3" fmla="*/ 0 h 1384995"/>
              <a:gd name="connsiteX4" fmla="*/ 2394183 w 7633628"/>
              <a:gd name="connsiteY4" fmla="*/ 0 h 1384995"/>
              <a:gd name="connsiteX5" fmla="*/ 3011813 w 7633628"/>
              <a:gd name="connsiteY5" fmla="*/ 0 h 1384995"/>
              <a:gd name="connsiteX6" fmla="*/ 3782116 w 7633628"/>
              <a:gd name="connsiteY6" fmla="*/ 0 h 1384995"/>
              <a:gd name="connsiteX7" fmla="*/ 4552418 w 7633628"/>
              <a:gd name="connsiteY7" fmla="*/ 0 h 1384995"/>
              <a:gd name="connsiteX8" fmla="*/ 5399057 w 7633628"/>
              <a:gd name="connsiteY8" fmla="*/ 0 h 1384995"/>
              <a:gd name="connsiteX9" fmla="*/ 6169359 w 7633628"/>
              <a:gd name="connsiteY9" fmla="*/ 0 h 1384995"/>
              <a:gd name="connsiteX10" fmla="*/ 6863326 w 7633628"/>
              <a:gd name="connsiteY10" fmla="*/ 0 h 1384995"/>
              <a:gd name="connsiteX11" fmla="*/ 7633628 w 7633628"/>
              <a:gd name="connsiteY11" fmla="*/ 0 h 1384995"/>
              <a:gd name="connsiteX12" fmla="*/ 7633628 w 7633628"/>
              <a:gd name="connsiteY12" fmla="*/ 664798 h 1384995"/>
              <a:gd name="connsiteX13" fmla="*/ 7633628 w 7633628"/>
              <a:gd name="connsiteY13" fmla="*/ 1384995 h 1384995"/>
              <a:gd name="connsiteX14" fmla="*/ 6939662 w 7633628"/>
              <a:gd name="connsiteY14" fmla="*/ 1384995 h 1384995"/>
              <a:gd name="connsiteX15" fmla="*/ 6169359 w 7633628"/>
              <a:gd name="connsiteY15" fmla="*/ 1384995 h 1384995"/>
              <a:gd name="connsiteX16" fmla="*/ 5322721 w 7633628"/>
              <a:gd name="connsiteY16" fmla="*/ 1384995 h 1384995"/>
              <a:gd name="connsiteX17" fmla="*/ 4552418 w 7633628"/>
              <a:gd name="connsiteY17" fmla="*/ 1384995 h 1384995"/>
              <a:gd name="connsiteX18" fmla="*/ 4011125 w 7633628"/>
              <a:gd name="connsiteY18" fmla="*/ 1384995 h 1384995"/>
              <a:gd name="connsiteX19" fmla="*/ 3317158 w 7633628"/>
              <a:gd name="connsiteY19" fmla="*/ 1384995 h 1384995"/>
              <a:gd name="connsiteX20" fmla="*/ 2699528 w 7633628"/>
              <a:gd name="connsiteY20" fmla="*/ 1384995 h 1384995"/>
              <a:gd name="connsiteX21" fmla="*/ 2158235 w 7633628"/>
              <a:gd name="connsiteY21" fmla="*/ 1384995 h 1384995"/>
              <a:gd name="connsiteX22" fmla="*/ 1464269 w 7633628"/>
              <a:gd name="connsiteY22" fmla="*/ 1384995 h 1384995"/>
              <a:gd name="connsiteX23" fmla="*/ 770302 w 7633628"/>
              <a:gd name="connsiteY23" fmla="*/ 1384995 h 1384995"/>
              <a:gd name="connsiteX24" fmla="*/ 0 w 7633628"/>
              <a:gd name="connsiteY24" fmla="*/ 1384995 h 1384995"/>
              <a:gd name="connsiteX25" fmla="*/ 0 w 7633628"/>
              <a:gd name="connsiteY25" fmla="*/ 692498 h 1384995"/>
              <a:gd name="connsiteX26" fmla="*/ 0 w 7633628"/>
              <a:gd name="connsiteY26" fmla="*/ 0 h 138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33628" h="1384995" fill="none" extrusionOk="0">
                <a:moveTo>
                  <a:pt x="0" y="0"/>
                </a:moveTo>
                <a:cubicBezTo>
                  <a:pt x="327437" y="17594"/>
                  <a:pt x="434313" y="-13610"/>
                  <a:pt x="693966" y="0"/>
                </a:cubicBezTo>
                <a:cubicBezTo>
                  <a:pt x="953619" y="13610"/>
                  <a:pt x="1130774" y="-3903"/>
                  <a:pt x="1464269" y="0"/>
                </a:cubicBezTo>
                <a:cubicBezTo>
                  <a:pt x="1797764" y="3903"/>
                  <a:pt x="1715424" y="-17201"/>
                  <a:pt x="1929226" y="0"/>
                </a:cubicBezTo>
                <a:cubicBezTo>
                  <a:pt x="2143028" y="17201"/>
                  <a:pt x="2281425" y="18559"/>
                  <a:pt x="2394183" y="0"/>
                </a:cubicBezTo>
                <a:cubicBezTo>
                  <a:pt x="2506941" y="-18559"/>
                  <a:pt x="2766290" y="-8113"/>
                  <a:pt x="3011813" y="0"/>
                </a:cubicBezTo>
                <a:cubicBezTo>
                  <a:pt x="3257336" y="8113"/>
                  <a:pt x="3622442" y="-32808"/>
                  <a:pt x="3782116" y="0"/>
                </a:cubicBezTo>
                <a:cubicBezTo>
                  <a:pt x="3941790" y="32808"/>
                  <a:pt x="4176720" y="-33703"/>
                  <a:pt x="4552418" y="0"/>
                </a:cubicBezTo>
                <a:cubicBezTo>
                  <a:pt x="4928116" y="33703"/>
                  <a:pt x="5010119" y="9015"/>
                  <a:pt x="5399057" y="0"/>
                </a:cubicBezTo>
                <a:cubicBezTo>
                  <a:pt x="5787995" y="-9015"/>
                  <a:pt x="5962655" y="4027"/>
                  <a:pt x="6169359" y="0"/>
                </a:cubicBezTo>
                <a:cubicBezTo>
                  <a:pt x="6376063" y="-4027"/>
                  <a:pt x="6561366" y="-33775"/>
                  <a:pt x="6863326" y="0"/>
                </a:cubicBezTo>
                <a:cubicBezTo>
                  <a:pt x="7165286" y="33775"/>
                  <a:pt x="7463794" y="-8374"/>
                  <a:pt x="7633628" y="0"/>
                </a:cubicBezTo>
                <a:cubicBezTo>
                  <a:pt x="7617430" y="245166"/>
                  <a:pt x="7648258" y="526897"/>
                  <a:pt x="7633628" y="664798"/>
                </a:cubicBezTo>
                <a:cubicBezTo>
                  <a:pt x="7618998" y="802699"/>
                  <a:pt x="7634345" y="1058237"/>
                  <a:pt x="7633628" y="1384995"/>
                </a:cubicBezTo>
                <a:cubicBezTo>
                  <a:pt x="7432574" y="1410448"/>
                  <a:pt x="7261042" y="1392751"/>
                  <a:pt x="6939662" y="1384995"/>
                </a:cubicBezTo>
                <a:cubicBezTo>
                  <a:pt x="6618282" y="1377239"/>
                  <a:pt x="6526531" y="1356088"/>
                  <a:pt x="6169359" y="1384995"/>
                </a:cubicBezTo>
                <a:cubicBezTo>
                  <a:pt x="5812187" y="1413902"/>
                  <a:pt x="5602180" y="1383629"/>
                  <a:pt x="5322721" y="1384995"/>
                </a:cubicBezTo>
                <a:cubicBezTo>
                  <a:pt x="5043262" y="1386361"/>
                  <a:pt x="4829750" y="1420738"/>
                  <a:pt x="4552418" y="1384995"/>
                </a:cubicBezTo>
                <a:cubicBezTo>
                  <a:pt x="4275086" y="1349252"/>
                  <a:pt x="4220538" y="1374855"/>
                  <a:pt x="4011125" y="1384995"/>
                </a:cubicBezTo>
                <a:cubicBezTo>
                  <a:pt x="3801712" y="1395135"/>
                  <a:pt x="3463596" y="1416362"/>
                  <a:pt x="3317158" y="1384995"/>
                </a:cubicBezTo>
                <a:cubicBezTo>
                  <a:pt x="3170720" y="1353628"/>
                  <a:pt x="2863039" y="1412327"/>
                  <a:pt x="2699528" y="1384995"/>
                </a:cubicBezTo>
                <a:cubicBezTo>
                  <a:pt x="2536017" y="1357664"/>
                  <a:pt x="2369146" y="1369406"/>
                  <a:pt x="2158235" y="1384995"/>
                </a:cubicBezTo>
                <a:cubicBezTo>
                  <a:pt x="1947324" y="1400584"/>
                  <a:pt x="1624544" y="1371514"/>
                  <a:pt x="1464269" y="1384995"/>
                </a:cubicBezTo>
                <a:cubicBezTo>
                  <a:pt x="1303994" y="1398476"/>
                  <a:pt x="1096046" y="1400795"/>
                  <a:pt x="770302" y="1384995"/>
                </a:cubicBezTo>
                <a:cubicBezTo>
                  <a:pt x="444558" y="1369195"/>
                  <a:pt x="169519" y="1363970"/>
                  <a:pt x="0" y="1384995"/>
                </a:cubicBezTo>
                <a:cubicBezTo>
                  <a:pt x="-25940" y="1042789"/>
                  <a:pt x="-13502" y="943098"/>
                  <a:pt x="0" y="692498"/>
                </a:cubicBezTo>
                <a:cubicBezTo>
                  <a:pt x="13502" y="441898"/>
                  <a:pt x="-30614" y="334859"/>
                  <a:pt x="0" y="0"/>
                </a:cubicBezTo>
                <a:close/>
              </a:path>
              <a:path w="7633628" h="1384995" stroke="0" extrusionOk="0">
                <a:moveTo>
                  <a:pt x="0" y="0"/>
                </a:moveTo>
                <a:cubicBezTo>
                  <a:pt x="192040" y="25698"/>
                  <a:pt x="549352" y="-25074"/>
                  <a:pt x="693966" y="0"/>
                </a:cubicBezTo>
                <a:cubicBezTo>
                  <a:pt x="838580" y="25074"/>
                  <a:pt x="1203038" y="12238"/>
                  <a:pt x="1464269" y="0"/>
                </a:cubicBezTo>
                <a:cubicBezTo>
                  <a:pt x="1725500" y="-12238"/>
                  <a:pt x="1765465" y="-2288"/>
                  <a:pt x="1929226" y="0"/>
                </a:cubicBezTo>
                <a:cubicBezTo>
                  <a:pt x="2092987" y="2288"/>
                  <a:pt x="2445056" y="3901"/>
                  <a:pt x="2623192" y="0"/>
                </a:cubicBezTo>
                <a:cubicBezTo>
                  <a:pt x="2801328" y="-3901"/>
                  <a:pt x="3160812" y="34284"/>
                  <a:pt x="3393495" y="0"/>
                </a:cubicBezTo>
                <a:cubicBezTo>
                  <a:pt x="3626178" y="-34284"/>
                  <a:pt x="3741137" y="-13452"/>
                  <a:pt x="3858452" y="0"/>
                </a:cubicBezTo>
                <a:cubicBezTo>
                  <a:pt x="3975767" y="13452"/>
                  <a:pt x="4169939" y="-4547"/>
                  <a:pt x="4323409" y="0"/>
                </a:cubicBezTo>
                <a:cubicBezTo>
                  <a:pt x="4476879" y="4547"/>
                  <a:pt x="4815724" y="22669"/>
                  <a:pt x="4941039" y="0"/>
                </a:cubicBezTo>
                <a:cubicBezTo>
                  <a:pt x="5066354" y="-22669"/>
                  <a:pt x="5246222" y="-9690"/>
                  <a:pt x="5482333" y="0"/>
                </a:cubicBezTo>
                <a:cubicBezTo>
                  <a:pt x="5718444" y="9690"/>
                  <a:pt x="5954206" y="-26044"/>
                  <a:pt x="6176299" y="0"/>
                </a:cubicBezTo>
                <a:cubicBezTo>
                  <a:pt x="6398392" y="26044"/>
                  <a:pt x="6625847" y="-24739"/>
                  <a:pt x="6946601" y="0"/>
                </a:cubicBezTo>
                <a:cubicBezTo>
                  <a:pt x="7267355" y="24739"/>
                  <a:pt x="7387117" y="18864"/>
                  <a:pt x="7633628" y="0"/>
                </a:cubicBezTo>
                <a:cubicBezTo>
                  <a:pt x="7601951" y="311265"/>
                  <a:pt x="7669619" y="548145"/>
                  <a:pt x="7633628" y="720197"/>
                </a:cubicBezTo>
                <a:cubicBezTo>
                  <a:pt x="7597637" y="892249"/>
                  <a:pt x="7629160" y="1060270"/>
                  <a:pt x="7633628" y="1384995"/>
                </a:cubicBezTo>
                <a:cubicBezTo>
                  <a:pt x="7225077" y="1382038"/>
                  <a:pt x="6998223" y="1422975"/>
                  <a:pt x="6786989" y="1384995"/>
                </a:cubicBezTo>
                <a:cubicBezTo>
                  <a:pt x="6575755" y="1347015"/>
                  <a:pt x="6250475" y="1410657"/>
                  <a:pt x="6093023" y="1384995"/>
                </a:cubicBezTo>
                <a:cubicBezTo>
                  <a:pt x="5935571" y="1359333"/>
                  <a:pt x="5562863" y="1388708"/>
                  <a:pt x="5399057" y="1384995"/>
                </a:cubicBezTo>
                <a:cubicBezTo>
                  <a:pt x="5235251" y="1381282"/>
                  <a:pt x="4995510" y="1404734"/>
                  <a:pt x="4857763" y="1384995"/>
                </a:cubicBezTo>
                <a:cubicBezTo>
                  <a:pt x="4720016" y="1365256"/>
                  <a:pt x="4399257" y="1354283"/>
                  <a:pt x="4087461" y="1384995"/>
                </a:cubicBezTo>
                <a:cubicBezTo>
                  <a:pt x="3775665" y="1415707"/>
                  <a:pt x="3718022" y="1363211"/>
                  <a:pt x="3622503" y="1384995"/>
                </a:cubicBezTo>
                <a:cubicBezTo>
                  <a:pt x="3526984" y="1406779"/>
                  <a:pt x="3137098" y="1372969"/>
                  <a:pt x="3004874" y="1384995"/>
                </a:cubicBezTo>
                <a:cubicBezTo>
                  <a:pt x="2872650" y="1397021"/>
                  <a:pt x="2689648" y="1367379"/>
                  <a:pt x="2539916" y="1384995"/>
                </a:cubicBezTo>
                <a:cubicBezTo>
                  <a:pt x="2390184" y="1402611"/>
                  <a:pt x="2110674" y="1378872"/>
                  <a:pt x="1845950" y="1384995"/>
                </a:cubicBezTo>
                <a:cubicBezTo>
                  <a:pt x="1581226" y="1391118"/>
                  <a:pt x="1547324" y="1380036"/>
                  <a:pt x="1380993" y="1384995"/>
                </a:cubicBezTo>
                <a:cubicBezTo>
                  <a:pt x="1214662" y="1389954"/>
                  <a:pt x="1042112" y="1363620"/>
                  <a:pt x="839699" y="1384995"/>
                </a:cubicBezTo>
                <a:cubicBezTo>
                  <a:pt x="637286" y="1406370"/>
                  <a:pt x="286996" y="1353794"/>
                  <a:pt x="0" y="1384995"/>
                </a:cubicBezTo>
                <a:cubicBezTo>
                  <a:pt x="29610" y="1066830"/>
                  <a:pt x="8512" y="904983"/>
                  <a:pt x="0" y="720197"/>
                </a:cubicBezTo>
                <a:cubicBezTo>
                  <a:pt x="-8512" y="535411"/>
                  <a:pt x="-30552" y="345774"/>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pPr algn="just"/>
            <a:r>
              <a:rPr lang="en-US" sz="2800" dirty="0"/>
              <a:t>Index number allow for quick and easy comparisons by identifying a 'base year' and scaling all of the other results off of that year.</a:t>
            </a:r>
          </a:p>
        </p:txBody>
      </p:sp>
    </p:spTree>
    <p:extLst>
      <p:ext uri="{BB962C8B-B14F-4D97-AF65-F5344CB8AC3E}">
        <p14:creationId xmlns:p14="http://schemas.microsoft.com/office/powerpoint/2010/main" val="229536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Index number</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r>
              <a:rPr lang="en-US" sz="3200" dirty="0"/>
              <a:t>Index number can be defined as the number</a:t>
            </a:r>
          </a:p>
          <a:p>
            <a:endParaRPr lang="en-US" sz="3200" dirty="0"/>
          </a:p>
          <a:p>
            <a:r>
              <a:rPr lang="en-US" sz="3200" dirty="0"/>
              <a:t>Indicates relative changes</a:t>
            </a:r>
          </a:p>
          <a:p>
            <a:endParaRPr lang="en-US" sz="3200" dirty="0"/>
          </a:p>
          <a:p>
            <a:r>
              <a:rPr lang="en-US" sz="3200" dirty="0"/>
              <a:t>Price, Quantity, or Value of commodities</a:t>
            </a:r>
          </a:p>
          <a:p>
            <a:endParaRPr lang="en-US" sz="3200" dirty="0"/>
          </a:p>
          <a:p>
            <a:r>
              <a:rPr lang="en-US" sz="3200" dirty="0"/>
              <a:t>Due to change in time or place</a:t>
            </a:r>
          </a:p>
        </p:txBody>
      </p:sp>
    </p:spTree>
    <p:extLst>
      <p:ext uri="{BB962C8B-B14F-4D97-AF65-F5344CB8AC3E}">
        <p14:creationId xmlns:p14="http://schemas.microsoft.com/office/powerpoint/2010/main" val="190367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r>
              <a:rPr lang="en-US" sz="3200" dirty="0"/>
              <a:t>Three types of index numbers</a:t>
            </a:r>
          </a:p>
          <a:p>
            <a:endParaRPr lang="en-US" sz="3200" dirty="0"/>
          </a:p>
          <a:p>
            <a:pPr marL="514350" indent="-514350">
              <a:buFont typeface="+mj-lt"/>
              <a:buAutoNum type="arabicPeriod"/>
            </a:pPr>
            <a:r>
              <a:rPr lang="en-US" sz="3200" dirty="0"/>
              <a:t>Price index number</a:t>
            </a:r>
          </a:p>
          <a:p>
            <a:pPr marL="514350" indent="-514350">
              <a:buFont typeface="+mj-lt"/>
              <a:buAutoNum type="arabicPeriod"/>
            </a:pPr>
            <a:endParaRPr lang="en-US" sz="3200" dirty="0"/>
          </a:p>
          <a:p>
            <a:pPr marL="514350" indent="-514350">
              <a:buFont typeface="+mj-lt"/>
              <a:buAutoNum type="arabicPeriod"/>
            </a:pPr>
            <a:r>
              <a:rPr lang="en-US" sz="3200" dirty="0"/>
              <a:t>Quantity index number</a:t>
            </a:r>
          </a:p>
          <a:p>
            <a:pPr marL="514350" indent="-514350">
              <a:buFont typeface="+mj-lt"/>
              <a:buAutoNum type="arabicPeriod"/>
            </a:pPr>
            <a:endParaRPr lang="en-US" sz="3200" dirty="0"/>
          </a:p>
          <a:p>
            <a:pPr marL="514350" indent="-514350">
              <a:buFont typeface="+mj-lt"/>
              <a:buAutoNum type="arabicPeriod"/>
            </a:pPr>
            <a:r>
              <a:rPr lang="en-US" sz="3200" dirty="0"/>
              <a:t>Value index number</a:t>
            </a:r>
          </a:p>
        </p:txBody>
      </p:sp>
      <p:sp>
        <p:nvSpPr>
          <p:cNvPr id="4" name="TextBox 3">
            <a:extLst>
              <a:ext uri="{FF2B5EF4-FFF2-40B4-BE49-F238E27FC236}">
                <a16:creationId xmlns:a16="http://schemas.microsoft.com/office/drawing/2014/main" id="{8C8383CE-CE21-2426-BAF6-7EEFC2113E1A}"/>
              </a:ext>
            </a:extLst>
          </p:cNvPr>
          <p:cNvSpPr txBox="1"/>
          <p:nvPr/>
        </p:nvSpPr>
        <p:spPr>
          <a:xfrm>
            <a:off x="5326998" y="3160693"/>
            <a:ext cx="5128967" cy="954107"/>
          </a:xfrm>
          <a:custGeom>
            <a:avLst/>
            <a:gdLst>
              <a:gd name="connsiteX0" fmla="*/ 0 w 5128967"/>
              <a:gd name="connsiteY0" fmla="*/ 0 h 954107"/>
              <a:gd name="connsiteX1" fmla="*/ 589831 w 5128967"/>
              <a:gd name="connsiteY1" fmla="*/ 0 h 954107"/>
              <a:gd name="connsiteX2" fmla="*/ 1179662 w 5128967"/>
              <a:gd name="connsiteY2" fmla="*/ 0 h 954107"/>
              <a:gd name="connsiteX3" fmla="*/ 1872073 w 5128967"/>
              <a:gd name="connsiteY3" fmla="*/ 0 h 954107"/>
              <a:gd name="connsiteX4" fmla="*/ 2564484 w 5128967"/>
              <a:gd name="connsiteY4" fmla="*/ 0 h 954107"/>
              <a:gd name="connsiteX5" fmla="*/ 3103025 w 5128967"/>
              <a:gd name="connsiteY5" fmla="*/ 0 h 954107"/>
              <a:gd name="connsiteX6" fmla="*/ 3795436 w 5128967"/>
              <a:gd name="connsiteY6" fmla="*/ 0 h 954107"/>
              <a:gd name="connsiteX7" fmla="*/ 4436556 w 5128967"/>
              <a:gd name="connsiteY7" fmla="*/ 0 h 954107"/>
              <a:gd name="connsiteX8" fmla="*/ 5128967 w 5128967"/>
              <a:gd name="connsiteY8" fmla="*/ 0 h 954107"/>
              <a:gd name="connsiteX9" fmla="*/ 5128967 w 5128967"/>
              <a:gd name="connsiteY9" fmla="*/ 486595 h 954107"/>
              <a:gd name="connsiteX10" fmla="*/ 5128967 w 5128967"/>
              <a:gd name="connsiteY10" fmla="*/ 954107 h 954107"/>
              <a:gd name="connsiteX11" fmla="*/ 4487846 w 5128967"/>
              <a:gd name="connsiteY11" fmla="*/ 954107 h 954107"/>
              <a:gd name="connsiteX12" fmla="*/ 3898015 w 5128967"/>
              <a:gd name="connsiteY12" fmla="*/ 954107 h 954107"/>
              <a:gd name="connsiteX13" fmla="*/ 3359473 w 5128967"/>
              <a:gd name="connsiteY13" fmla="*/ 954107 h 954107"/>
              <a:gd name="connsiteX14" fmla="*/ 2615773 w 5128967"/>
              <a:gd name="connsiteY14" fmla="*/ 954107 h 954107"/>
              <a:gd name="connsiteX15" fmla="*/ 2128521 w 5128967"/>
              <a:gd name="connsiteY15" fmla="*/ 954107 h 954107"/>
              <a:gd name="connsiteX16" fmla="*/ 1436111 w 5128967"/>
              <a:gd name="connsiteY16" fmla="*/ 954107 h 954107"/>
              <a:gd name="connsiteX17" fmla="*/ 794990 w 5128967"/>
              <a:gd name="connsiteY17" fmla="*/ 954107 h 954107"/>
              <a:gd name="connsiteX18" fmla="*/ 0 w 5128967"/>
              <a:gd name="connsiteY18" fmla="*/ 954107 h 954107"/>
              <a:gd name="connsiteX19" fmla="*/ 0 w 5128967"/>
              <a:gd name="connsiteY19" fmla="*/ 486595 h 954107"/>
              <a:gd name="connsiteX20" fmla="*/ 0 w 5128967"/>
              <a:gd name="connsiteY20"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128967" h="954107" fill="none" extrusionOk="0">
                <a:moveTo>
                  <a:pt x="0" y="0"/>
                </a:moveTo>
                <a:cubicBezTo>
                  <a:pt x="184122" y="2025"/>
                  <a:pt x="345193" y="-6830"/>
                  <a:pt x="589831" y="0"/>
                </a:cubicBezTo>
                <a:cubicBezTo>
                  <a:pt x="834469" y="6830"/>
                  <a:pt x="989048" y="17497"/>
                  <a:pt x="1179662" y="0"/>
                </a:cubicBezTo>
                <a:cubicBezTo>
                  <a:pt x="1370276" y="-17497"/>
                  <a:pt x="1707996" y="3349"/>
                  <a:pt x="1872073" y="0"/>
                </a:cubicBezTo>
                <a:cubicBezTo>
                  <a:pt x="2036150" y="-3349"/>
                  <a:pt x="2252511" y="-19477"/>
                  <a:pt x="2564484" y="0"/>
                </a:cubicBezTo>
                <a:cubicBezTo>
                  <a:pt x="2876457" y="19477"/>
                  <a:pt x="2850941" y="23347"/>
                  <a:pt x="3103025" y="0"/>
                </a:cubicBezTo>
                <a:cubicBezTo>
                  <a:pt x="3355109" y="-23347"/>
                  <a:pt x="3603032" y="-9512"/>
                  <a:pt x="3795436" y="0"/>
                </a:cubicBezTo>
                <a:cubicBezTo>
                  <a:pt x="3987840" y="9512"/>
                  <a:pt x="4257400" y="-4354"/>
                  <a:pt x="4436556" y="0"/>
                </a:cubicBezTo>
                <a:cubicBezTo>
                  <a:pt x="4615712" y="4354"/>
                  <a:pt x="4853005" y="-21454"/>
                  <a:pt x="5128967" y="0"/>
                </a:cubicBezTo>
                <a:cubicBezTo>
                  <a:pt x="5109917" y="203036"/>
                  <a:pt x="5122620" y="251018"/>
                  <a:pt x="5128967" y="486595"/>
                </a:cubicBezTo>
                <a:cubicBezTo>
                  <a:pt x="5135314" y="722172"/>
                  <a:pt x="5118149" y="856264"/>
                  <a:pt x="5128967" y="954107"/>
                </a:cubicBezTo>
                <a:cubicBezTo>
                  <a:pt x="4932138" y="977646"/>
                  <a:pt x="4628833" y="935188"/>
                  <a:pt x="4487846" y="954107"/>
                </a:cubicBezTo>
                <a:cubicBezTo>
                  <a:pt x="4346859" y="973026"/>
                  <a:pt x="4083258" y="929295"/>
                  <a:pt x="3898015" y="954107"/>
                </a:cubicBezTo>
                <a:cubicBezTo>
                  <a:pt x="3712772" y="978919"/>
                  <a:pt x="3559862" y="951004"/>
                  <a:pt x="3359473" y="954107"/>
                </a:cubicBezTo>
                <a:cubicBezTo>
                  <a:pt x="3159084" y="957210"/>
                  <a:pt x="2863649" y="941974"/>
                  <a:pt x="2615773" y="954107"/>
                </a:cubicBezTo>
                <a:cubicBezTo>
                  <a:pt x="2367897" y="966240"/>
                  <a:pt x="2240069" y="971802"/>
                  <a:pt x="2128521" y="954107"/>
                </a:cubicBezTo>
                <a:cubicBezTo>
                  <a:pt x="2016973" y="936412"/>
                  <a:pt x="1671871" y="980188"/>
                  <a:pt x="1436111" y="954107"/>
                </a:cubicBezTo>
                <a:cubicBezTo>
                  <a:pt x="1200351" y="928027"/>
                  <a:pt x="1090522" y="943299"/>
                  <a:pt x="794990" y="954107"/>
                </a:cubicBezTo>
                <a:cubicBezTo>
                  <a:pt x="499458" y="964915"/>
                  <a:pt x="169751" y="928599"/>
                  <a:pt x="0" y="954107"/>
                </a:cubicBezTo>
                <a:cubicBezTo>
                  <a:pt x="-6732" y="790363"/>
                  <a:pt x="-21513" y="639957"/>
                  <a:pt x="0" y="486595"/>
                </a:cubicBezTo>
                <a:cubicBezTo>
                  <a:pt x="21513" y="333233"/>
                  <a:pt x="-18555" y="103874"/>
                  <a:pt x="0" y="0"/>
                </a:cubicBezTo>
                <a:close/>
              </a:path>
              <a:path w="5128967" h="954107" stroke="0" extrusionOk="0">
                <a:moveTo>
                  <a:pt x="0" y="0"/>
                </a:moveTo>
                <a:cubicBezTo>
                  <a:pt x="316512" y="-14435"/>
                  <a:pt x="395941" y="-11337"/>
                  <a:pt x="641121" y="0"/>
                </a:cubicBezTo>
                <a:cubicBezTo>
                  <a:pt x="886301" y="11337"/>
                  <a:pt x="1074741" y="-6160"/>
                  <a:pt x="1333531" y="0"/>
                </a:cubicBezTo>
                <a:cubicBezTo>
                  <a:pt x="1592321" y="6160"/>
                  <a:pt x="1693615" y="2446"/>
                  <a:pt x="1820783" y="0"/>
                </a:cubicBezTo>
                <a:cubicBezTo>
                  <a:pt x="1947951" y="-2446"/>
                  <a:pt x="2209572" y="12896"/>
                  <a:pt x="2461904" y="0"/>
                </a:cubicBezTo>
                <a:cubicBezTo>
                  <a:pt x="2714236" y="-12896"/>
                  <a:pt x="2933301" y="-32813"/>
                  <a:pt x="3154315" y="0"/>
                </a:cubicBezTo>
                <a:cubicBezTo>
                  <a:pt x="3375329" y="32813"/>
                  <a:pt x="3444192" y="4387"/>
                  <a:pt x="3641567" y="0"/>
                </a:cubicBezTo>
                <a:cubicBezTo>
                  <a:pt x="3838942" y="-4387"/>
                  <a:pt x="3894884" y="12783"/>
                  <a:pt x="4128818" y="0"/>
                </a:cubicBezTo>
                <a:cubicBezTo>
                  <a:pt x="4362752" y="-12783"/>
                  <a:pt x="4647025" y="44269"/>
                  <a:pt x="5128967" y="0"/>
                </a:cubicBezTo>
                <a:cubicBezTo>
                  <a:pt x="5139726" y="199328"/>
                  <a:pt x="5108402" y="283928"/>
                  <a:pt x="5128967" y="457971"/>
                </a:cubicBezTo>
                <a:cubicBezTo>
                  <a:pt x="5149532" y="632014"/>
                  <a:pt x="5133403" y="771340"/>
                  <a:pt x="5128967" y="954107"/>
                </a:cubicBezTo>
                <a:cubicBezTo>
                  <a:pt x="4839326" y="973309"/>
                  <a:pt x="4833905" y="938290"/>
                  <a:pt x="4539136" y="954107"/>
                </a:cubicBezTo>
                <a:cubicBezTo>
                  <a:pt x="4244367" y="969924"/>
                  <a:pt x="4163747" y="944494"/>
                  <a:pt x="4051884" y="954107"/>
                </a:cubicBezTo>
                <a:cubicBezTo>
                  <a:pt x="3940021" y="963720"/>
                  <a:pt x="3658526" y="941891"/>
                  <a:pt x="3462053" y="954107"/>
                </a:cubicBezTo>
                <a:cubicBezTo>
                  <a:pt x="3265580" y="966323"/>
                  <a:pt x="3124508" y="937929"/>
                  <a:pt x="2923511" y="954107"/>
                </a:cubicBezTo>
                <a:cubicBezTo>
                  <a:pt x="2722514" y="970285"/>
                  <a:pt x="2493679" y="959743"/>
                  <a:pt x="2384970" y="954107"/>
                </a:cubicBezTo>
                <a:cubicBezTo>
                  <a:pt x="2276261" y="948471"/>
                  <a:pt x="1940368" y="973235"/>
                  <a:pt x="1743849" y="954107"/>
                </a:cubicBezTo>
                <a:cubicBezTo>
                  <a:pt x="1547330" y="934979"/>
                  <a:pt x="1383919" y="960447"/>
                  <a:pt x="1102728" y="954107"/>
                </a:cubicBezTo>
                <a:cubicBezTo>
                  <a:pt x="821537" y="947767"/>
                  <a:pt x="822936" y="958313"/>
                  <a:pt x="564186" y="954107"/>
                </a:cubicBezTo>
                <a:cubicBezTo>
                  <a:pt x="305436" y="949901"/>
                  <a:pt x="144970" y="935788"/>
                  <a:pt x="0" y="954107"/>
                </a:cubicBezTo>
                <a:cubicBezTo>
                  <a:pt x="15223" y="828647"/>
                  <a:pt x="13491" y="608574"/>
                  <a:pt x="0" y="505677"/>
                </a:cubicBezTo>
                <a:cubicBezTo>
                  <a:pt x="-13491" y="402780"/>
                  <a:pt x="827" y="243972"/>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r>
              <a:rPr lang="en-US" sz="2800" dirty="0"/>
              <a:t>Relative change is commodity price due to change of time </a:t>
            </a:r>
          </a:p>
        </p:txBody>
      </p:sp>
      <p:sp>
        <p:nvSpPr>
          <p:cNvPr id="5" name="TextBox 4">
            <a:extLst>
              <a:ext uri="{FF2B5EF4-FFF2-40B4-BE49-F238E27FC236}">
                <a16:creationId xmlns:a16="http://schemas.microsoft.com/office/drawing/2014/main" id="{75C6DD8D-F5C0-E397-716F-33CCA3B38D7C}"/>
              </a:ext>
            </a:extLst>
          </p:cNvPr>
          <p:cNvSpPr txBox="1"/>
          <p:nvPr/>
        </p:nvSpPr>
        <p:spPr>
          <a:xfrm>
            <a:off x="6095624" y="4406397"/>
            <a:ext cx="5572915" cy="954107"/>
          </a:xfrm>
          <a:custGeom>
            <a:avLst/>
            <a:gdLst>
              <a:gd name="connsiteX0" fmla="*/ 0 w 5572915"/>
              <a:gd name="connsiteY0" fmla="*/ 0 h 954107"/>
              <a:gd name="connsiteX1" fmla="*/ 640885 w 5572915"/>
              <a:gd name="connsiteY1" fmla="*/ 0 h 954107"/>
              <a:gd name="connsiteX2" fmla="*/ 1281770 w 5572915"/>
              <a:gd name="connsiteY2" fmla="*/ 0 h 954107"/>
              <a:gd name="connsiteX3" fmla="*/ 2034114 w 5572915"/>
              <a:gd name="connsiteY3" fmla="*/ 0 h 954107"/>
              <a:gd name="connsiteX4" fmla="*/ 2786458 w 5572915"/>
              <a:gd name="connsiteY4" fmla="*/ 0 h 954107"/>
              <a:gd name="connsiteX5" fmla="*/ 3371614 w 5572915"/>
              <a:gd name="connsiteY5" fmla="*/ 0 h 954107"/>
              <a:gd name="connsiteX6" fmla="*/ 4123957 w 5572915"/>
              <a:gd name="connsiteY6" fmla="*/ 0 h 954107"/>
              <a:gd name="connsiteX7" fmla="*/ 4820571 w 5572915"/>
              <a:gd name="connsiteY7" fmla="*/ 0 h 954107"/>
              <a:gd name="connsiteX8" fmla="*/ 5572915 w 5572915"/>
              <a:gd name="connsiteY8" fmla="*/ 0 h 954107"/>
              <a:gd name="connsiteX9" fmla="*/ 5572915 w 5572915"/>
              <a:gd name="connsiteY9" fmla="*/ 486595 h 954107"/>
              <a:gd name="connsiteX10" fmla="*/ 5572915 w 5572915"/>
              <a:gd name="connsiteY10" fmla="*/ 954107 h 954107"/>
              <a:gd name="connsiteX11" fmla="*/ 4876301 w 5572915"/>
              <a:gd name="connsiteY11" fmla="*/ 954107 h 954107"/>
              <a:gd name="connsiteX12" fmla="*/ 4235415 w 5572915"/>
              <a:gd name="connsiteY12" fmla="*/ 954107 h 954107"/>
              <a:gd name="connsiteX13" fmla="*/ 3650259 w 5572915"/>
              <a:gd name="connsiteY13" fmla="*/ 954107 h 954107"/>
              <a:gd name="connsiteX14" fmla="*/ 2842187 w 5572915"/>
              <a:gd name="connsiteY14" fmla="*/ 954107 h 954107"/>
              <a:gd name="connsiteX15" fmla="*/ 2312760 w 5572915"/>
              <a:gd name="connsiteY15" fmla="*/ 954107 h 954107"/>
              <a:gd name="connsiteX16" fmla="*/ 1560416 w 5572915"/>
              <a:gd name="connsiteY16" fmla="*/ 954107 h 954107"/>
              <a:gd name="connsiteX17" fmla="*/ 863802 w 5572915"/>
              <a:gd name="connsiteY17" fmla="*/ 954107 h 954107"/>
              <a:gd name="connsiteX18" fmla="*/ 0 w 5572915"/>
              <a:gd name="connsiteY18" fmla="*/ 954107 h 954107"/>
              <a:gd name="connsiteX19" fmla="*/ 0 w 5572915"/>
              <a:gd name="connsiteY19" fmla="*/ 486595 h 954107"/>
              <a:gd name="connsiteX20" fmla="*/ 0 w 5572915"/>
              <a:gd name="connsiteY20"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572915" h="954107" fill="none" extrusionOk="0">
                <a:moveTo>
                  <a:pt x="0" y="0"/>
                </a:moveTo>
                <a:cubicBezTo>
                  <a:pt x="181024" y="-4491"/>
                  <a:pt x="494600" y="-11246"/>
                  <a:pt x="640885" y="0"/>
                </a:cubicBezTo>
                <a:cubicBezTo>
                  <a:pt x="787171" y="11246"/>
                  <a:pt x="1079671" y="18739"/>
                  <a:pt x="1281770" y="0"/>
                </a:cubicBezTo>
                <a:cubicBezTo>
                  <a:pt x="1483870" y="-18739"/>
                  <a:pt x="1711775" y="-12056"/>
                  <a:pt x="2034114" y="0"/>
                </a:cubicBezTo>
                <a:cubicBezTo>
                  <a:pt x="2356453" y="12056"/>
                  <a:pt x="2453592" y="32270"/>
                  <a:pt x="2786458" y="0"/>
                </a:cubicBezTo>
                <a:cubicBezTo>
                  <a:pt x="3119324" y="-32270"/>
                  <a:pt x="3221364" y="22894"/>
                  <a:pt x="3371614" y="0"/>
                </a:cubicBezTo>
                <a:cubicBezTo>
                  <a:pt x="3521864" y="-22894"/>
                  <a:pt x="3831821" y="-11327"/>
                  <a:pt x="4123957" y="0"/>
                </a:cubicBezTo>
                <a:cubicBezTo>
                  <a:pt x="4416093" y="11327"/>
                  <a:pt x="4651860" y="17590"/>
                  <a:pt x="4820571" y="0"/>
                </a:cubicBezTo>
                <a:cubicBezTo>
                  <a:pt x="4989282" y="-17590"/>
                  <a:pt x="5273367" y="33130"/>
                  <a:pt x="5572915" y="0"/>
                </a:cubicBezTo>
                <a:cubicBezTo>
                  <a:pt x="5553865" y="203036"/>
                  <a:pt x="5566568" y="251018"/>
                  <a:pt x="5572915" y="486595"/>
                </a:cubicBezTo>
                <a:cubicBezTo>
                  <a:pt x="5579262" y="722172"/>
                  <a:pt x="5562097" y="856264"/>
                  <a:pt x="5572915" y="954107"/>
                </a:cubicBezTo>
                <a:cubicBezTo>
                  <a:pt x="5419425" y="972241"/>
                  <a:pt x="5121264" y="933889"/>
                  <a:pt x="4876301" y="954107"/>
                </a:cubicBezTo>
                <a:cubicBezTo>
                  <a:pt x="4631338" y="974325"/>
                  <a:pt x="4406128" y="941836"/>
                  <a:pt x="4235415" y="954107"/>
                </a:cubicBezTo>
                <a:cubicBezTo>
                  <a:pt x="4064702" y="966378"/>
                  <a:pt x="3851057" y="982594"/>
                  <a:pt x="3650259" y="954107"/>
                </a:cubicBezTo>
                <a:cubicBezTo>
                  <a:pt x="3449461" y="925620"/>
                  <a:pt x="3179260" y="983788"/>
                  <a:pt x="2842187" y="954107"/>
                </a:cubicBezTo>
                <a:cubicBezTo>
                  <a:pt x="2505114" y="924426"/>
                  <a:pt x="2561820" y="978594"/>
                  <a:pt x="2312760" y="954107"/>
                </a:cubicBezTo>
                <a:cubicBezTo>
                  <a:pt x="2063700" y="929620"/>
                  <a:pt x="1843928" y="967875"/>
                  <a:pt x="1560416" y="954107"/>
                </a:cubicBezTo>
                <a:cubicBezTo>
                  <a:pt x="1276904" y="940339"/>
                  <a:pt x="1100640" y="960552"/>
                  <a:pt x="863802" y="954107"/>
                </a:cubicBezTo>
                <a:cubicBezTo>
                  <a:pt x="626964" y="947662"/>
                  <a:pt x="254088" y="947619"/>
                  <a:pt x="0" y="954107"/>
                </a:cubicBezTo>
                <a:cubicBezTo>
                  <a:pt x="-6732" y="790363"/>
                  <a:pt x="-21513" y="639957"/>
                  <a:pt x="0" y="486595"/>
                </a:cubicBezTo>
                <a:cubicBezTo>
                  <a:pt x="21513" y="333233"/>
                  <a:pt x="-18555" y="103874"/>
                  <a:pt x="0" y="0"/>
                </a:cubicBezTo>
                <a:close/>
              </a:path>
              <a:path w="5572915" h="954107" stroke="0" extrusionOk="0">
                <a:moveTo>
                  <a:pt x="0" y="0"/>
                </a:moveTo>
                <a:cubicBezTo>
                  <a:pt x="263748" y="33434"/>
                  <a:pt x="379411" y="28917"/>
                  <a:pt x="696614" y="0"/>
                </a:cubicBezTo>
                <a:cubicBezTo>
                  <a:pt x="1013817" y="-28917"/>
                  <a:pt x="1094962" y="-31902"/>
                  <a:pt x="1448958" y="0"/>
                </a:cubicBezTo>
                <a:cubicBezTo>
                  <a:pt x="1802954" y="31902"/>
                  <a:pt x="1823854" y="-22081"/>
                  <a:pt x="1978385" y="0"/>
                </a:cubicBezTo>
                <a:cubicBezTo>
                  <a:pt x="2132916" y="22081"/>
                  <a:pt x="2374083" y="-34286"/>
                  <a:pt x="2674999" y="0"/>
                </a:cubicBezTo>
                <a:cubicBezTo>
                  <a:pt x="2975915" y="34286"/>
                  <a:pt x="3202983" y="11225"/>
                  <a:pt x="3427343" y="0"/>
                </a:cubicBezTo>
                <a:cubicBezTo>
                  <a:pt x="3651703" y="-11225"/>
                  <a:pt x="3745292" y="1671"/>
                  <a:pt x="3956770" y="0"/>
                </a:cubicBezTo>
                <a:cubicBezTo>
                  <a:pt x="4168248" y="-1671"/>
                  <a:pt x="4277603" y="-17738"/>
                  <a:pt x="4486197" y="0"/>
                </a:cubicBezTo>
                <a:cubicBezTo>
                  <a:pt x="4694791" y="17738"/>
                  <a:pt x="5142092" y="17312"/>
                  <a:pt x="5572915" y="0"/>
                </a:cubicBezTo>
                <a:cubicBezTo>
                  <a:pt x="5583674" y="199328"/>
                  <a:pt x="5552350" y="283928"/>
                  <a:pt x="5572915" y="457971"/>
                </a:cubicBezTo>
                <a:cubicBezTo>
                  <a:pt x="5593480" y="632014"/>
                  <a:pt x="5577351" y="771340"/>
                  <a:pt x="5572915" y="954107"/>
                </a:cubicBezTo>
                <a:cubicBezTo>
                  <a:pt x="5283228" y="960987"/>
                  <a:pt x="5225189" y="933931"/>
                  <a:pt x="4932030" y="954107"/>
                </a:cubicBezTo>
                <a:cubicBezTo>
                  <a:pt x="4638872" y="974283"/>
                  <a:pt x="4614884" y="974328"/>
                  <a:pt x="4402603" y="954107"/>
                </a:cubicBezTo>
                <a:cubicBezTo>
                  <a:pt x="4190322" y="933886"/>
                  <a:pt x="3931438" y="930482"/>
                  <a:pt x="3761718" y="954107"/>
                </a:cubicBezTo>
                <a:cubicBezTo>
                  <a:pt x="3591998" y="977732"/>
                  <a:pt x="3316286" y="932177"/>
                  <a:pt x="3176562" y="954107"/>
                </a:cubicBezTo>
                <a:cubicBezTo>
                  <a:pt x="3036838" y="976037"/>
                  <a:pt x="2763306" y="932367"/>
                  <a:pt x="2591405" y="954107"/>
                </a:cubicBezTo>
                <a:cubicBezTo>
                  <a:pt x="2419504" y="975847"/>
                  <a:pt x="2162945" y="950869"/>
                  <a:pt x="1894791" y="954107"/>
                </a:cubicBezTo>
                <a:cubicBezTo>
                  <a:pt x="1626637" y="957345"/>
                  <a:pt x="1388715" y="928261"/>
                  <a:pt x="1198177" y="954107"/>
                </a:cubicBezTo>
                <a:cubicBezTo>
                  <a:pt x="1007639" y="979953"/>
                  <a:pt x="756237" y="969630"/>
                  <a:pt x="613021" y="954107"/>
                </a:cubicBezTo>
                <a:cubicBezTo>
                  <a:pt x="469805" y="938584"/>
                  <a:pt x="178519" y="949977"/>
                  <a:pt x="0" y="954107"/>
                </a:cubicBezTo>
                <a:cubicBezTo>
                  <a:pt x="15223" y="828647"/>
                  <a:pt x="13491" y="608574"/>
                  <a:pt x="0" y="505677"/>
                </a:cubicBezTo>
                <a:cubicBezTo>
                  <a:pt x="-13491" y="402780"/>
                  <a:pt x="827" y="243972"/>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r>
              <a:rPr lang="en-US" sz="2800" dirty="0"/>
              <a:t>Relative change is commodity quantity due to change of time </a:t>
            </a:r>
          </a:p>
        </p:txBody>
      </p:sp>
      <p:sp>
        <p:nvSpPr>
          <p:cNvPr id="6" name="TextBox 5">
            <a:extLst>
              <a:ext uri="{FF2B5EF4-FFF2-40B4-BE49-F238E27FC236}">
                <a16:creationId xmlns:a16="http://schemas.microsoft.com/office/drawing/2014/main" id="{305CE815-05E5-7B37-0B7E-F03100739EC2}"/>
              </a:ext>
            </a:extLst>
          </p:cNvPr>
          <p:cNvSpPr txBox="1"/>
          <p:nvPr/>
        </p:nvSpPr>
        <p:spPr>
          <a:xfrm>
            <a:off x="5505903" y="5652101"/>
            <a:ext cx="5128967" cy="954107"/>
          </a:xfrm>
          <a:custGeom>
            <a:avLst/>
            <a:gdLst>
              <a:gd name="connsiteX0" fmla="*/ 0 w 5128967"/>
              <a:gd name="connsiteY0" fmla="*/ 0 h 954107"/>
              <a:gd name="connsiteX1" fmla="*/ 589831 w 5128967"/>
              <a:gd name="connsiteY1" fmla="*/ 0 h 954107"/>
              <a:gd name="connsiteX2" fmla="*/ 1179662 w 5128967"/>
              <a:gd name="connsiteY2" fmla="*/ 0 h 954107"/>
              <a:gd name="connsiteX3" fmla="*/ 1872073 w 5128967"/>
              <a:gd name="connsiteY3" fmla="*/ 0 h 954107"/>
              <a:gd name="connsiteX4" fmla="*/ 2564484 w 5128967"/>
              <a:gd name="connsiteY4" fmla="*/ 0 h 954107"/>
              <a:gd name="connsiteX5" fmla="*/ 3103025 w 5128967"/>
              <a:gd name="connsiteY5" fmla="*/ 0 h 954107"/>
              <a:gd name="connsiteX6" fmla="*/ 3795436 w 5128967"/>
              <a:gd name="connsiteY6" fmla="*/ 0 h 954107"/>
              <a:gd name="connsiteX7" fmla="*/ 4436556 w 5128967"/>
              <a:gd name="connsiteY7" fmla="*/ 0 h 954107"/>
              <a:gd name="connsiteX8" fmla="*/ 5128967 w 5128967"/>
              <a:gd name="connsiteY8" fmla="*/ 0 h 954107"/>
              <a:gd name="connsiteX9" fmla="*/ 5128967 w 5128967"/>
              <a:gd name="connsiteY9" fmla="*/ 486595 h 954107"/>
              <a:gd name="connsiteX10" fmla="*/ 5128967 w 5128967"/>
              <a:gd name="connsiteY10" fmla="*/ 954107 h 954107"/>
              <a:gd name="connsiteX11" fmla="*/ 4487846 w 5128967"/>
              <a:gd name="connsiteY11" fmla="*/ 954107 h 954107"/>
              <a:gd name="connsiteX12" fmla="*/ 3898015 w 5128967"/>
              <a:gd name="connsiteY12" fmla="*/ 954107 h 954107"/>
              <a:gd name="connsiteX13" fmla="*/ 3359473 w 5128967"/>
              <a:gd name="connsiteY13" fmla="*/ 954107 h 954107"/>
              <a:gd name="connsiteX14" fmla="*/ 2615773 w 5128967"/>
              <a:gd name="connsiteY14" fmla="*/ 954107 h 954107"/>
              <a:gd name="connsiteX15" fmla="*/ 2128521 w 5128967"/>
              <a:gd name="connsiteY15" fmla="*/ 954107 h 954107"/>
              <a:gd name="connsiteX16" fmla="*/ 1436111 w 5128967"/>
              <a:gd name="connsiteY16" fmla="*/ 954107 h 954107"/>
              <a:gd name="connsiteX17" fmla="*/ 794990 w 5128967"/>
              <a:gd name="connsiteY17" fmla="*/ 954107 h 954107"/>
              <a:gd name="connsiteX18" fmla="*/ 0 w 5128967"/>
              <a:gd name="connsiteY18" fmla="*/ 954107 h 954107"/>
              <a:gd name="connsiteX19" fmla="*/ 0 w 5128967"/>
              <a:gd name="connsiteY19" fmla="*/ 486595 h 954107"/>
              <a:gd name="connsiteX20" fmla="*/ 0 w 5128967"/>
              <a:gd name="connsiteY20"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128967" h="954107" fill="none" extrusionOk="0">
                <a:moveTo>
                  <a:pt x="0" y="0"/>
                </a:moveTo>
                <a:cubicBezTo>
                  <a:pt x="184122" y="2025"/>
                  <a:pt x="345193" y="-6830"/>
                  <a:pt x="589831" y="0"/>
                </a:cubicBezTo>
                <a:cubicBezTo>
                  <a:pt x="834469" y="6830"/>
                  <a:pt x="989048" y="17497"/>
                  <a:pt x="1179662" y="0"/>
                </a:cubicBezTo>
                <a:cubicBezTo>
                  <a:pt x="1370276" y="-17497"/>
                  <a:pt x="1707996" y="3349"/>
                  <a:pt x="1872073" y="0"/>
                </a:cubicBezTo>
                <a:cubicBezTo>
                  <a:pt x="2036150" y="-3349"/>
                  <a:pt x="2252511" y="-19477"/>
                  <a:pt x="2564484" y="0"/>
                </a:cubicBezTo>
                <a:cubicBezTo>
                  <a:pt x="2876457" y="19477"/>
                  <a:pt x="2850941" y="23347"/>
                  <a:pt x="3103025" y="0"/>
                </a:cubicBezTo>
                <a:cubicBezTo>
                  <a:pt x="3355109" y="-23347"/>
                  <a:pt x="3603032" y="-9512"/>
                  <a:pt x="3795436" y="0"/>
                </a:cubicBezTo>
                <a:cubicBezTo>
                  <a:pt x="3987840" y="9512"/>
                  <a:pt x="4257400" y="-4354"/>
                  <a:pt x="4436556" y="0"/>
                </a:cubicBezTo>
                <a:cubicBezTo>
                  <a:pt x="4615712" y="4354"/>
                  <a:pt x="4853005" y="-21454"/>
                  <a:pt x="5128967" y="0"/>
                </a:cubicBezTo>
                <a:cubicBezTo>
                  <a:pt x="5109917" y="203036"/>
                  <a:pt x="5122620" y="251018"/>
                  <a:pt x="5128967" y="486595"/>
                </a:cubicBezTo>
                <a:cubicBezTo>
                  <a:pt x="5135314" y="722172"/>
                  <a:pt x="5118149" y="856264"/>
                  <a:pt x="5128967" y="954107"/>
                </a:cubicBezTo>
                <a:cubicBezTo>
                  <a:pt x="4932138" y="977646"/>
                  <a:pt x="4628833" y="935188"/>
                  <a:pt x="4487846" y="954107"/>
                </a:cubicBezTo>
                <a:cubicBezTo>
                  <a:pt x="4346859" y="973026"/>
                  <a:pt x="4083258" y="929295"/>
                  <a:pt x="3898015" y="954107"/>
                </a:cubicBezTo>
                <a:cubicBezTo>
                  <a:pt x="3712772" y="978919"/>
                  <a:pt x="3559862" y="951004"/>
                  <a:pt x="3359473" y="954107"/>
                </a:cubicBezTo>
                <a:cubicBezTo>
                  <a:pt x="3159084" y="957210"/>
                  <a:pt x="2863649" y="941974"/>
                  <a:pt x="2615773" y="954107"/>
                </a:cubicBezTo>
                <a:cubicBezTo>
                  <a:pt x="2367897" y="966240"/>
                  <a:pt x="2240069" y="971802"/>
                  <a:pt x="2128521" y="954107"/>
                </a:cubicBezTo>
                <a:cubicBezTo>
                  <a:pt x="2016973" y="936412"/>
                  <a:pt x="1671871" y="980188"/>
                  <a:pt x="1436111" y="954107"/>
                </a:cubicBezTo>
                <a:cubicBezTo>
                  <a:pt x="1200351" y="928027"/>
                  <a:pt x="1090522" y="943299"/>
                  <a:pt x="794990" y="954107"/>
                </a:cubicBezTo>
                <a:cubicBezTo>
                  <a:pt x="499458" y="964915"/>
                  <a:pt x="169751" y="928599"/>
                  <a:pt x="0" y="954107"/>
                </a:cubicBezTo>
                <a:cubicBezTo>
                  <a:pt x="-6732" y="790363"/>
                  <a:pt x="-21513" y="639957"/>
                  <a:pt x="0" y="486595"/>
                </a:cubicBezTo>
                <a:cubicBezTo>
                  <a:pt x="21513" y="333233"/>
                  <a:pt x="-18555" y="103874"/>
                  <a:pt x="0" y="0"/>
                </a:cubicBezTo>
                <a:close/>
              </a:path>
              <a:path w="5128967" h="954107" stroke="0" extrusionOk="0">
                <a:moveTo>
                  <a:pt x="0" y="0"/>
                </a:moveTo>
                <a:cubicBezTo>
                  <a:pt x="316512" y="-14435"/>
                  <a:pt x="395941" y="-11337"/>
                  <a:pt x="641121" y="0"/>
                </a:cubicBezTo>
                <a:cubicBezTo>
                  <a:pt x="886301" y="11337"/>
                  <a:pt x="1074741" y="-6160"/>
                  <a:pt x="1333531" y="0"/>
                </a:cubicBezTo>
                <a:cubicBezTo>
                  <a:pt x="1592321" y="6160"/>
                  <a:pt x="1693615" y="2446"/>
                  <a:pt x="1820783" y="0"/>
                </a:cubicBezTo>
                <a:cubicBezTo>
                  <a:pt x="1947951" y="-2446"/>
                  <a:pt x="2209572" y="12896"/>
                  <a:pt x="2461904" y="0"/>
                </a:cubicBezTo>
                <a:cubicBezTo>
                  <a:pt x="2714236" y="-12896"/>
                  <a:pt x="2933301" y="-32813"/>
                  <a:pt x="3154315" y="0"/>
                </a:cubicBezTo>
                <a:cubicBezTo>
                  <a:pt x="3375329" y="32813"/>
                  <a:pt x="3444192" y="4387"/>
                  <a:pt x="3641567" y="0"/>
                </a:cubicBezTo>
                <a:cubicBezTo>
                  <a:pt x="3838942" y="-4387"/>
                  <a:pt x="3894884" y="12783"/>
                  <a:pt x="4128818" y="0"/>
                </a:cubicBezTo>
                <a:cubicBezTo>
                  <a:pt x="4362752" y="-12783"/>
                  <a:pt x="4647025" y="44269"/>
                  <a:pt x="5128967" y="0"/>
                </a:cubicBezTo>
                <a:cubicBezTo>
                  <a:pt x="5139726" y="199328"/>
                  <a:pt x="5108402" y="283928"/>
                  <a:pt x="5128967" y="457971"/>
                </a:cubicBezTo>
                <a:cubicBezTo>
                  <a:pt x="5149532" y="632014"/>
                  <a:pt x="5133403" y="771340"/>
                  <a:pt x="5128967" y="954107"/>
                </a:cubicBezTo>
                <a:cubicBezTo>
                  <a:pt x="4839326" y="973309"/>
                  <a:pt x="4833905" y="938290"/>
                  <a:pt x="4539136" y="954107"/>
                </a:cubicBezTo>
                <a:cubicBezTo>
                  <a:pt x="4244367" y="969924"/>
                  <a:pt x="4163747" y="944494"/>
                  <a:pt x="4051884" y="954107"/>
                </a:cubicBezTo>
                <a:cubicBezTo>
                  <a:pt x="3940021" y="963720"/>
                  <a:pt x="3658526" y="941891"/>
                  <a:pt x="3462053" y="954107"/>
                </a:cubicBezTo>
                <a:cubicBezTo>
                  <a:pt x="3265580" y="966323"/>
                  <a:pt x="3124508" y="937929"/>
                  <a:pt x="2923511" y="954107"/>
                </a:cubicBezTo>
                <a:cubicBezTo>
                  <a:pt x="2722514" y="970285"/>
                  <a:pt x="2493679" y="959743"/>
                  <a:pt x="2384970" y="954107"/>
                </a:cubicBezTo>
                <a:cubicBezTo>
                  <a:pt x="2276261" y="948471"/>
                  <a:pt x="1940368" y="973235"/>
                  <a:pt x="1743849" y="954107"/>
                </a:cubicBezTo>
                <a:cubicBezTo>
                  <a:pt x="1547330" y="934979"/>
                  <a:pt x="1383919" y="960447"/>
                  <a:pt x="1102728" y="954107"/>
                </a:cubicBezTo>
                <a:cubicBezTo>
                  <a:pt x="821537" y="947767"/>
                  <a:pt x="822936" y="958313"/>
                  <a:pt x="564186" y="954107"/>
                </a:cubicBezTo>
                <a:cubicBezTo>
                  <a:pt x="305436" y="949901"/>
                  <a:pt x="144970" y="935788"/>
                  <a:pt x="0" y="954107"/>
                </a:cubicBezTo>
                <a:cubicBezTo>
                  <a:pt x="15223" y="828647"/>
                  <a:pt x="13491" y="608574"/>
                  <a:pt x="0" y="505677"/>
                </a:cubicBezTo>
                <a:cubicBezTo>
                  <a:pt x="-13491" y="402780"/>
                  <a:pt x="827" y="243972"/>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r>
              <a:rPr lang="en-US" sz="2800" dirty="0"/>
              <a:t>Relative change is commodity value due to change of time </a:t>
            </a:r>
          </a:p>
        </p:txBody>
      </p:sp>
    </p:spTree>
    <p:extLst>
      <p:ext uri="{BB962C8B-B14F-4D97-AF65-F5344CB8AC3E}">
        <p14:creationId xmlns:p14="http://schemas.microsoft.com/office/powerpoint/2010/main" val="3817231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Characteristics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r>
              <a:rPr lang="en-US" sz="3200" dirty="0"/>
              <a:t>It is free from unit</a:t>
            </a:r>
          </a:p>
          <a:p>
            <a:endParaRPr lang="en-US" sz="3200" dirty="0"/>
          </a:p>
          <a:p>
            <a:r>
              <a:rPr lang="en-US" sz="3200" dirty="0"/>
              <a:t>It is always expressed in percentage</a:t>
            </a:r>
          </a:p>
          <a:p>
            <a:endParaRPr lang="en-US" sz="3200" dirty="0"/>
          </a:p>
          <a:p>
            <a:r>
              <a:rPr lang="en-US" sz="3200" dirty="0"/>
              <a:t>It compares the change in variable or a group of variables at different times or at different places</a:t>
            </a:r>
          </a:p>
        </p:txBody>
      </p:sp>
    </p:spTree>
    <p:extLst>
      <p:ext uri="{BB962C8B-B14F-4D97-AF65-F5344CB8AC3E}">
        <p14:creationId xmlns:p14="http://schemas.microsoft.com/office/powerpoint/2010/main" val="2719044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Price Index Number</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514350" indent="-514350">
              <a:buFont typeface="+mj-lt"/>
              <a:buAutoNum type="arabicPeriod"/>
            </a:pPr>
            <a:r>
              <a:rPr lang="en-US" sz="3200" dirty="0"/>
              <a:t>Simple Aggregate Method</a:t>
            </a:r>
          </a:p>
          <a:p>
            <a:pPr marL="514350" indent="-514350">
              <a:buFont typeface="+mj-lt"/>
              <a:buAutoNum type="arabicPeriod"/>
            </a:pPr>
            <a:endParaRPr lang="en-US" sz="3200" dirty="0"/>
          </a:p>
          <a:p>
            <a:pPr marL="514350" indent="-514350">
              <a:buFont typeface="+mj-lt"/>
              <a:buAutoNum type="arabicPeriod"/>
            </a:pPr>
            <a:endParaRPr lang="en-US" sz="3200" dirty="0"/>
          </a:p>
          <a:p>
            <a:pPr marL="514350" indent="-514350">
              <a:buFont typeface="+mj-lt"/>
              <a:buAutoNum type="arabicPeriod"/>
            </a:pPr>
            <a:r>
              <a:rPr lang="en-US" sz="3200" dirty="0"/>
              <a:t>Weighted Aggregate Method</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6E737B2-0726-D583-DD1B-3CB434152034}"/>
                  </a:ext>
                </a:extLst>
              </p:cNvPr>
              <p:cNvSpPr txBox="1"/>
              <p:nvPr/>
            </p:nvSpPr>
            <p:spPr>
              <a:xfrm>
                <a:off x="6619085" y="1888484"/>
                <a:ext cx="5128967" cy="997966"/>
              </a:xfrm>
              <a:custGeom>
                <a:avLst/>
                <a:gdLst>
                  <a:gd name="connsiteX0" fmla="*/ 0 w 5128967"/>
                  <a:gd name="connsiteY0" fmla="*/ 0 h 997966"/>
                  <a:gd name="connsiteX1" fmla="*/ 589831 w 5128967"/>
                  <a:gd name="connsiteY1" fmla="*/ 0 h 997966"/>
                  <a:gd name="connsiteX2" fmla="*/ 1179662 w 5128967"/>
                  <a:gd name="connsiteY2" fmla="*/ 0 h 997966"/>
                  <a:gd name="connsiteX3" fmla="*/ 1872073 w 5128967"/>
                  <a:gd name="connsiteY3" fmla="*/ 0 h 997966"/>
                  <a:gd name="connsiteX4" fmla="*/ 2564484 w 5128967"/>
                  <a:gd name="connsiteY4" fmla="*/ 0 h 997966"/>
                  <a:gd name="connsiteX5" fmla="*/ 3103025 w 5128967"/>
                  <a:gd name="connsiteY5" fmla="*/ 0 h 997966"/>
                  <a:gd name="connsiteX6" fmla="*/ 3795436 w 5128967"/>
                  <a:gd name="connsiteY6" fmla="*/ 0 h 997966"/>
                  <a:gd name="connsiteX7" fmla="*/ 4436556 w 5128967"/>
                  <a:gd name="connsiteY7" fmla="*/ 0 h 997966"/>
                  <a:gd name="connsiteX8" fmla="*/ 5128967 w 5128967"/>
                  <a:gd name="connsiteY8" fmla="*/ 0 h 997966"/>
                  <a:gd name="connsiteX9" fmla="*/ 5128967 w 5128967"/>
                  <a:gd name="connsiteY9" fmla="*/ 508963 h 997966"/>
                  <a:gd name="connsiteX10" fmla="*/ 5128967 w 5128967"/>
                  <a:gd name="connsiteY10" fmla="*/ 997966 h 997966"/>
                  <a:gd name="connsiteX11" fmla="*/ 4487846 w 5128967"/>
                  <a:gd name="connsiteY11" fmla="*/ 997966 h 997966"/>
                  <a:gd name="connsiteX12" fmla="*/ 3898015 w 5128967"/>
                  <a:gd name="connsiteY12" fmla="*/ 997966 h 997966"/>
                  <a:gd name="connsiteX13" fmla="*/ 3359473 w 5128967"/>
                  <a:gd name="connsiteY13" fmla="*/ 997966 h 997966"/>
                  <a:gd name="connsiteX14" fmla="*/ 2615773 w 5128967"/>
                  <a:gd name="connsiteY14" fmla="*/ 997966 h 997966"/>
                  <a:gd name="connsiteX15" fmla="*/ 2128521 w 5128967"/>
                  <a:gd name="connsiteY15" fmla="*/ 997966 h 997966"/>
                  <a:gd name="connsiteX16" fmla="*/ 1436111 w 5128967"/>
                  <a:gd name="connsiteY16" fmla="*/ 997966 h 997966"/>
                  <a:gd name="connsiteX17" fmla="*/ 794990 w 5128967"/>
                  <a:gd name="connsiteY17" fmla="*/ 997966 h 997966"/>
                  <a:gd name="connsiteX18" fmla="*/ 0 w 5128967"/>
                  <a:gd name="connsiteY18" fmla="*/ 997966 h 997966"/>
                  <a:gd name="connsiteX19" fmla="*/ 0 w 5128967"/>
                  <a:gd name="connsiteY19" fmla="*/ 508963 h 997966"/>
                  <a:gd name="connsiteX20" fmla="*/ 0 w 5128967"/>
                  <a:gd name="connsiteY20" fmla="*/ 0 h 997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128967" h="997966" fill="none" extrusionOk="0">
                    <a:moveTo>
                      <a:pt x="0" y="0"/>
                    </a:moveTo>
                    <a:cubicBezTo>
                      <a:pt x="184122" y="2025"/>
                      <a:pt x="345193" y="-6830"/>
                      <a:pt x="589831" y="0"/>
                    </a:cubicBezTo>
                    <a:cubicBezTo>
                      <a:pt x="834469" y="6830"/>
                      <a:pt x="989048" y="17497"/>
                      <a:pt x="1179662" y="0"/>
                    </a:cubicBezTo>
                    <a:cubicBezTo>
                      <a:pt x="1370276" y="-17497"/>
                      <a:pt x="1707996" y="3349"/>
                      <a:pt x="1872073" y="0"/>
                    </a:cubicBezTo>
                    <a:cubicBezTo>
                      <a:pt x="2036150" y="-3349"/>
                      <a:pt x="2252511" y="-19477"/>
                      <a:pt x="2564484" y="0"/>
                    </a:cubicBezTo>
                    <a:cubicBezTo>
                      <a:pt x="2876457" y="19477"/>
                      <a:pt x="2850941" y="23347"/>
                      <a:pt x="3103025" y="0"/>
                    </a:cubicBezTo>
                    <a:cubicBezTo>
                      <a:pt x="3355109" y="-23347"/>
                      <a:pt x="3603032" y="-9512"/>
                      <a:pt x="3795436" y="0"/>
                    </a:cubicBezTo>
                    <a:cubicBezTo>
                      <a:pt x="3987840" y="9512"/>
                      <a:pt x="4257400" y="-4354"/>
                      <a:pt x="4436556" y="0"/>
                    </a:cubicBezTo>
                    <a:cubicBezTo>
                      <a:pt x="4615712" y="4354"/>
                      <a:pt x="4853005" y="-21454"/>
                      <a:pt x="5128967" y="0"/>
                    </a:cubicBezTo>
                    <a:cubicBezTo>
                      <a:pt x="5107086" y="169480"/>
                      <a:pt x="5124206" y="303420"/>
                      <a:pt x="5128967" y="508963"/>
                    </a:cubicBezTo>
                    <a:cubicBezTo>
                      <a:pt x="5133728" y="714506"/>
                      <a:pt x="5124179" y="843717"/>
                      <a:pt x="5128967" y="997966"/>
                    </a:cubicBezTo>
                    <a:cubicBezTo>
                      <a:pt x="4932138" y="1021505"/>
                      <a:pt x="4628833" y="979047"/>
                      <a:pt x="4487846" y="997966"/>
                    </a:cubicBezTo>
                    <a:cubicBezTo>
                      <a:pt x="4346859" y="1016885"/>
                      <a:pt x="4083258" y="973154"/>
                      <a:pt x="3898015" y="997966"/>
                    </a:cubicBezTo>
                    <a:cubicBezTo>
                      <a:pt x="3712772" y="1022778"/>
                      <a:pt x="3559862" y="994863"/>
                      <a:pt x="3359473" y="997966"/>
                    </a:cubicBezTo>
                    <a:cubicBezTo>
                      <a:pt x="3159084" y="1001069"/>
                      <a:pt x="2863649" y="985833"/>
                      <a:pt x="2615773" y="997966"/>
                    </a:cubicBezTo>
                    <a:cubicBezTo>
                      <a:pt x="2367897" y="1010099"/>
                      <a:pt x="2240069" y="1015661"/>
                      <a:pt x="2128521" y="997966"/>
                    </a:cubicBezTo>
                    <a:cubicBezTo>
                      <a:pt x="2016973" y="980271"/>
                      <a:pt x="1671871" y="1024047"/>
                      <a:pt x="1436111" y="997966"/>
                    </a:cubicBezTo>
                    <a:cubicBezTo>
                      <a:pt x="1200351" y="971886"/>
                      <a:pt x="1090522" y="987158"/>
                      <a:pt x="794990" y="997966"/>
                    </a:cubicBezTo>
                    <a:cubicBezTo>
                      <a:pt x="499458" y="1008774"/>
                      <a:pt x="169751" y="972458"/>
                      <a:pt x="0" y="997966"/>
                    </a:cubicBezTo>
                    <a:cubicBezTo>
                      <a:pt x="-21132" y="845408"/>
                      <a:pt x="-23961" y="699383"/>
                      <a:pt x="0" y="508963"/>
                    </a:cubicBezTo>
                    <a:cubicBezTo>
                      <a:pt x="23961" y="318543"/>
                      <a:pt x="6696" y="200753"/>
                      <a:pt x="0" y="0"/>
                    </a:cubicBezTo>
                    <a:close/>
                  </a:path>
                  <a:path w="5128967" h="997966" stroke="0" extrusionOk="0">
                    <a:moveTo>
                      <a:pt x="0" y="0"/>
                    </a:moveTo>
                    <a:cubicBezTo>
                      <a:pt x="316512" y="-14435"/>
                      <a:pt x="395941" y="-11337"/>
                      <a:pt x="641121" y="0"/>
                    </a:cubicBezTo>
                    <a:cubicBezTo>
                      <a:pt x="886301" y="11337"/>
                      <a:pt x="1074741" y="-6160"/>
                      <a:pt x="1333531" y="0"/>
                    </a:cubicBezTo>
                    <a:cubicBezTo>
                      <a:pt x="1592321" y="6160"/>
                      <a:pt x="1693615" y="2446"/>
                      <a:pt x="1820783" y="0"/>
                    </a:cubicBezTo>
                    <a:cubicBezTo>
                      <a:pt x="1947951" y="-2446"/>
                      <a:pt x="2209572" y="12896"/>
                      <a:pt x="2461904" y="0"/>
                    </a:cubicBezTo>
                    <a:cubicBezTo>
                      <a:pt x="2714236" y="-12896"/>
                      <a:pt x="2933301" y="-32813"/>
                      <a:pt x="3154315" y="0"/>
                    </a:cubicBezTo>
                    <a:cubicBezTo>
                      <a:pt x="3375329" y="32813"/>
                      <a:pt x="3444192" y="4387"/>
                      <a:pt x="3641567" y="0"/>
                    </a:cubicBezTo>
                    <a:cubicBezTo>
                      <a:pt x="3838942" y="-4387"/>
                      <a:pt x="3894884" y="12783"/>
                      <a:pt x="4128818" y="0"/>
                    </a:cubicBezTo>
                    <a:cubicBezTo>
                      <a:pt x="4362752" y="-12783"/>
                      <a:pt x="4647025" y="44269"/>
                      <a:pt x="5128967" y="0"/>
                    </a:cubicBezTo>
                    <a:cubicBezTo>
                      <a:pt x="5115926" y="217954"/>
                      <a:pt x="5128077" y="362139"/>
                      <a:pt x="5128967" y="479024"/>
                    </a:cubicBezTo>
                    <a:cubicBezTo>
                      <a:pt x="5129857" y="595909"/>
                      <a:pt x="5126670" y="891955"/>
                      <a:pt x="5128967" y="997966"/>
                    </a:cubicBezTo>
                    <a:cubicBezTo>
                      <a:pt x="4839326" y="1017168"/>
                      <a:pt x="4833905" y="982149"/>
                      <a:pt x="4539136" y="997966"/>
                    </a:cubicBezTo>
                    <a:cubicBezTo>
                      <a:pt x="4244367" y="1013783"/>
                      <a:pt x="4163747" y="988353"/>
                      <a:pt x="4051884" y="997966"/>
                    </a:cubicBezTo>
                    <a:cubicBezTo>
                      <a:pt x="3940021" y="1007579"/>
                      <a:pt x="3658526" y="985750"/>
                      <a:pt x="3462053" y="997966"/>
                    </a:cubicBezTo>
                    <a:cubicBezTo>
                      <a:pt x="3265580" y="1010182"/>
                      <a:pt x="3124508" y="981788"/>
                      <a:pt x="2923511" y="997966"/>
                    </a:cubicBezTo>
                    <a:cubicBezTo>
                      <a:pt x="2722514" y="1014144"/>
                      <a:pt x="2493679" y="1003602"/>
                      <a:pt x="2384970" y="997966"/>
                    </a:cubicBezTo>
                    <a:cubicBezTo>
                      <a:pt x="2276261" y="992330"/>
                      <a:pt x="1940368" y="1017094"/>
                      <a:pt x="1743849" y="997966"/>
                    </a:cubicBezTo>
                    <a:cubicBezTo>
                      <a:pt x="1547330" y="978838"/>
                      <a:pt x="1383919" y="1004306"/>
                      <a:pt x="1102728" y="997966"/>
                    </a:cubicBezTo>
                    <a:cubicBezTo>
                      <a:pt x="821537" y="991626"/>
                      <a:pt x="822936" y="1002172"/>
                      <a:pt x="564186" y="997966"/>
                    </a:cubicBezTo>
                    <a:cubicBezTo>
                      <a:pt x="305436" y="993760"/>
                      <a:pt x="144970" y="979647"/>
                      <a:pt x="0" y="997966"/>
                    </a:cubicBezTo>
                    <a:cubicBezTo>
                      <a:pt x="545" y="828493"/>
                      <a:pt x="1150" y="707497"/>
                      <a:pt x="0" y="528922"/>
                    </a:cubicBezTo>
                    <a:cubicBezTo>
                      <a:pt x="-1150" y="350347"/>
                      <a:pt x="-23868" y="132041"/>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𝐼</m:t>
                          </m:r>
                        </m:e>
                        <m:sub>
                          <m:r>
                            <a:rPr lang="en-US" sz="2800" b="0" i="1" smtClean="0">
                              <a:latin typeface="Cambria Math" panose="02040503050406030204" pitchFamily="18" charset="0"/>
                            </a:rPr>
                            <m:t>01</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nary>
                            <m:naryPr>
                              <m:chr m:val="∑"/>
                              <m:subHide m:val="on"/>
                              <m:supHide m:val="on"/>
                              <m:ctrlPr>
                                <a:rPr lang="en-US" sz="2800" b="0" i="1" smtClean="0">
                                  <a:latin typeface="Cambria Math" panose="02040503050406030204" pitchFamily="18" charset="0"/>
                                </a:rPr>
                              </m:ctrlPr>
                            </m:naryP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1</m:t>
                                  </m:r>
                                </m:sub>
                              </m:sSub>
                            </m:e>
                          </m:nary>
                        </m:num>
                        <m:den>
                          <m:nary>
                            <m:naryPr>
                              <m:chr m:val="∑"/>
                              <m:subHide m:val="on"/>
                              <m:supHide m:val="on"/>
                              <m:ctrlPr>
                                <a:rPr lang="en-US" sz="2800" b="0" i="1" smtClean="0">
                                  <a:latin typeface="Cambria Math" panose="02040503050406030204" pitchFamily="18" charset="0"/>
                                </a:rPr>
                              </m:ctrlPr>
                            </m:naryP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0</m:t>
                                  </m:r>
                                </m:sub>
                              </m:sSub>
                            </m:e>
                          </m:nary>
                        </m:den>
                      </m:f>
                      <m:r>
                        <a:rPr lang="en-US" sz="2800" b="0" i="1" smtClean="0">
                          <a:latin typeface="Cambria Math" panose="02040503050406030204" pitchFamily="18" charset="0"/>
                        </a:rPr>
                        <m:t>×100</m:t>
                      </m:r>
                    </m:oMath>
                  </m:oMathPara>
                </a14:m>
                <a:endParaRPr lang="en-US" sz="2800" dirty="0"/>
              </a:p>
            </p:txBody>
          </p:sp>
        </mc:Choice>
        <mc:Fallback xmlns="">
          <p:sp>
            <p:nvSpPr>
              <p:cNvPr id="4" name="TextBox 3">
                <a:extLst>
                  <a:ext uri="{FF2B5EF4-FFF2-40B4-BE49-F238E27FC236}">
                    <a16:creationId xmlns:a16="http://schemas.microsoft.com/office/drawing/2014/main" id="{56E737B2-0726-D583-DD1B-3CB434152034}"/>
                  </a:ext>
                </a:extLst>
              </p:cNvPr>
              <p:cNvSpPr txBox="1">
                <a:spLocks noRot="1" noChangeAspect="1" noMove="1" noResize="1" noEditPoints="1" noAdjustHandles="1" noChangeArrowheads="1" noChangeShapeType="1" noTextEdit="1"/>
              </p:cNvSpPr>
              <p:nvPr/>
            </p:nvSpPr>
            <p:spPr>
              <a:xfrm>
                <a:off x="6619085" y="1888484"/>
                <a:ext cx="5128967" cy="997966"/>
              </a:xfrm>
              <a:prstGeom prst="rect">
                <a:avLst/>
              </a:prstGeom>
              <a:blipFill>
                <a:blip r:embed="rId2"/>
                <a:stretch>
                  <a:fillRect/>
                </a:stretch>
              </a:blipFill>
              <a:ln w="19050">
                <a:solidFill>
                  <a:schemeClr val="tx1"/>
                </a:solidFill>
                <a:extLst>
                  <a:ext uri="{C807C97D-BFC1-408E-A445-0C87EB9F89A2}">
                    <ask:lineSketchStyleProps xmlns:ask="http://schemas.microsoft.com/office/drawing/2018/sketchyshapes" sd="3950756230">
                      <a:custGeom>
                        <a:avLst/>
                        <a:gdLst>
                          <a:gd name="connsiteX0" fmla="*/ 0 w 5128967"/>
                          <a:gd name="connsiteY0" fmla="*/ 0 h 997966"/>
                          <a:gd name="connsiteX1" fmla="*/ 589831 w 5128967"/>
                          <a:gd name="connsiteY1" fmla="*/ 0 h 997966"/>
                          <a:gd name="connsiteX2" fmla="*/ 1179662 w 5128967"/>
                          <a:gd name="connsiteY2" fmla="*/ 0 h 997966"/>
                          <a:gd name="connsiteX3" fmla="*/ 1872073 w 5128967"/>
                          <a:gd name="connsiteY3" fmla="*/ 0 h 997966"/>
                          <a:gd name="connsiteX4" fmla="*/ 2564484 w 5128967"/>
                          <a:gd name="connsiteY4" fmla="*/ 0 h 997966"/>
                          <a:gd name="connsiteX5" fmla="*/ 3103025 w 5128967"/>
                          <a:gd name="connsiteY5" fmla="*/ 0 h 997966"/>
                          <a:gd name="connsiteX6" fmla="*/ 3795436 w 5128967"/>
                          <a:gd name="connsiteY6" fmla="*/ 0 h 997966"/>
                          <a:gd name="connsiteX7" fmla="*/ 4436556 w 5128967"/>
                          <a:gd name="connsiteY7" fmla="*/ 0 h 997966"/>
                          <a:gd name="connsiteX8" fmla="*/ 5128967 w 5128967"/>
                          <a:gd name="connsiteY8" fmla="*/ 0 h 997966"/>
                          <a:gd name="connsiteX9" fmla="*/ 5128967 w 5128967"/>
                          <a:gd name="connsiteY9" fmla="*/ 508963 h 997966"/>
                          <a:gd name="connsiteX10" fmla="*/ 5128967 w 5128967"/>
                          <a:gd name="connsiteY10" fmla="*/ 997966 h 997966"/>
                          <a:gd name="connsiteX11" fmla="*/ 4487846 w 5128967"/>
                          <a:gd name="connsiteY11" fmla="*/ 997966 h 997966"/>
                          <a:gd name="connsiteX12" fmla="*/ 3898015 w 5128967"/>
                          <a:gd name="connsiteY12" fmla="*/ 997966 h 997966"/>
                          <a:gd name="connsiteX13" fmla="*/ 3359473 w 5128967"/>
                          <a:gd name="connsiteY13" fmla="*/ 997966 h 997966"/>
                          <a:gd name="connsiteX14" fmla="*/ 2615773 w 5128967"/>
                          <a:gd name="connsiteY14" fmla="*/ 997966 h 997966"/>
                          <a:gd name="connsiteX15" fmla="*/ 2128521 w 5128967"/>
                          <a:gd name="connsiteY15" fmla="*/ 997966 h 997966"/>
                          <a:gd name="connsiteX16" fmla="*/ 1436111 w 5128967"/>
                          <a:gd name="connsiteY16" fmla="*/ 997966 h 997966"/>
                          <a:gd name="connsiteX17" fmla="*/ 794990 w 5128967"/>
                          <a:gd name="connsiteY17" fmla="*/ 997966 h 997966"/>
                          <a:gd name="connsiteX18" fmla="*/ 0 w 5128967"/>
                          <a:gd name="connsiteY18" fmla="*/ 997966 h 997966"/>
                          <a:gd name="connsiteX19" fmla="*/ 0 w 5128967"/>
                          <a:gd name="connsiteY19" fmla="*/ 508963 h 997966"/>
                          <a:gd name="connsiteX20" fmla="*/ 0 w 5128967"/>
                          <a:gd name="connsiteY20" fmla="*/ 0 h 997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128967" h="997966" fill="none" extrusionOk="0">
                            <a:moveTo>
                              <a:pt x="0" y="0"/>
                            </a:moveTo>
                            <a:cubicBezTo>
                              <a:pt x="184122" y="2025"/>
                              <a:pt x="345193" y="-6830"/>
                              <a:pt x="589831" y="0"/>
                            </a:cubicBezTo>
                            <a:cubicBezTo>
                              <a:pt x="834469" y="6830"/>
                              <a:pt x="989048" y="17497"/>
                              <a:pt x="1179662" y="0"/>
                            </a:cubicBezTo>
                            <a:cubicBezTo>
                              <a:pt x="1370276" y="-17497"/>
                              <a:pt x="1707996" y="3349"/>
                              <a:pt x="1872073" y="0"/>
                            </a:cubicBezTo>
                            <a:cubicBezTo>
                              <a:pt x="2036150" y="-3349"/>
                              <a:pt x="2252511" y="-19477"/>
                              <a:pt x="2564484" y="0"/>
                            </a:cubicBezTo>
                            <a:cubicBezTo>
                              <a:pt x="2876457" y="19477"/>
                              <a:pt x="2850941" y="23347"/>
                              <a:pt x="3103025" y="0"/>
                            </a:cubicBezTo>
                            <a:cubicBezTo>
                              <a:pt x="3355109" y="-23347"/>
                              <a:pt x="3603032" y="-9512"/>
                              <a:pt x="3795436" y="0"/>
                            </a:cubicBezTo>
                            <a:cubicBezTo>
                              <a:pt x="3987840" y="9512"/>
                              <a:pt x="4257400" y="-4354"/>
                              <a:pt x="4436556" y="0"/>
                            </a:cubicBezTo>
                            <a:cubicBezTo>
                              <a:pt x="4615712" y="4354"/>
                              <a:pt x="4853005" y="-21454"/>
                              <a:pt x="5128967" y="0"/>
                            </a:cubicBezTo>
                            <a:cubicBezTo>
                              <a:pt x="5107086" y="169480"/>
                              <a:pt x="5124206" y="303420"/>
                              <a:pt x="5128967" y="508963"/>
                            </a:cubicBezTo>
                            <a:cubicBezTo>
                              <a:pt x="5133728" y="714506"/>
                              <a:pt x="5124179" y="843717"/>
                              <a:pt x="5128967" y="997966"/>
                            </a:cubicBezTo>
                            <a:cubicBezTo>
                              <a:pt x="4932138" y="1021505"/>
                              <a:pt x="4628833" y="979047"/>
                              <a:pt x="4487846" y="997966"/>
                            </a:cubicBezTo>
                            <a:cubicBezTo>
                              <a:pt x="4346859" y="1016885"/>
                              <a:pt x="4083258" y="973154"/>
                              <a:pt x="3898015" y="997966"/>
                            </a:cubicBezTo>
                            <a:cubicBezTo>
                              <a:pt x="3712772" y="1022778"/>
                              <a:pt x="3559862" y="994863"/>
                              <a:pt x="3359473" y="997966"/>
                            </a:cubicBezTo>
                            <a:cubicBezTo>
                              <a:pt x="3159084" y="1001069"/>
                              <a:pt x="2863649" y="985833"/>
                              <a:pt x="2615773" y="997966"/>
                            </a:cubicBezTo>
                            <a:cubicBezTo>
                              <a:pt x="2367897" y="1010099"/>
                              <a:pt x="2240069" y="1015661"/>
                              <a:pt x="2128521" y="997966"/>
                            </a:cubicBezTo>
                            <a:cubicBezTo>
                              <a:pt x="2016973" y="980271"/>
                              <a:pt x="1671871" y="1024047"/>
                              <a:pt x="1436111" y="997966"/>
                            </a:cubicBezTo>
                            <a:cubicBezTo>
                              <a:pt x="1200351" y="971886"/>
                              <a:pt x="1090522" y="987158"/>
                              <a:pt x="794990" y="997966"/>
                            </a:cubicBezTo>
                            <a:cubicBezTo>
                              <a:pt x="499458" y="1008774"/>
                              <a:pt x="169751" y="972458"/>
                              <a:pt x="0" y="997966"/>
                            </a:cubicBezTo>
                            <a:cubicBezTo>
                              <a:pt x="-21132" y="845408"/>
                              <a:pt x="-23961" y="699383"/>
                              <a:pt x="0" y="508963"/>
                            </a:cubicBezTo>
                            <a:cubicBezTo>
                              <a:pt x="23961" y="318543"/>
                              <a:pt x="6696" y="200753"/>
                              <a:pt x="0" y="0"/>
                            </a:cubicBezTo>
                            <a:close/>
                          </a:path>
                          <a:path w="5128967" h="997966" stroke="0" extrusionOk="0">
                            <a:moveTo>
                              <a:pt x="0" y="0"/>
                            </a:moveTo>
                            <a:cubicBezTo>
                              <a:pt x="316512" y="-14435"/>
                              <a:pt x="395941" y="-11337"/>
                              <a:pt x="641121" y="0"/>
                            </a:cubicBezTo>
                            <a:cubicBezTo>
                              <a:pt x="886301" y="11337"/>
                              <a:pt x="1074741" y="-6160"/>
                              <a:pt x="1333531" y="0"/>
                            </a:cubicBezTo>
                            <a:cubicBezTo>
                              <a:pt x="1592321" y="6160"/>
                              <a:pt x="1693615" y="2446"/>
                              <a:pt x="1820783" y="0"/>
                            </a:cubicBezTo>
                            <a:cubicBezTo>
                              <a:pt x="1947951" y="-2446"/>
                              <a:pt x="2209572" y="12896"/>
                              <a:pt x="2461904" y="0"/>
                            </a:cubicBezTo>
                            <a:cubicBezTo>
                              <a:pt x="2714236" y="-12896"/>
                              <a:pt x="2933301" y="-32813"/>
                              <a:pt x="3154315" y="0"/>
                            </a:cubicBezTo>
                            <a:cubicBezTo>
                              <a:pt x="3375329" y="32813"/>
                              <a:pt x="3444192" y="4387"/>
                              <a:pt x="3641567" y="0"/>
                            </a:cubicBezTo>
                            <a:cubicBezTo>
                              <a:pt x="3838942" y="-4387"/>
                              <a:pt x="3894884" y="12783"/>
                              <a:pt x="4128818" y="0"/>
                            </a:cubicBezTo>
                            <a:cubicBezTo>
                              <a:pt x="4362752" y="-12783"/>
                              <a:pt x="4647025" y="44269"/>
                              <a:pt x="5128967" y="0"/>
                            </a:cubicBezTo>
                            <a:cubicBezTo>
                              <a:pt x="5115926" y="217954"/>
                              <a:pt x="5128077" y="362139"/>
                              <a:pt x="5128967" y="479024"/>
                            </a:cubicBezTo>
                            <a:cubicBezTo>
                              <a:pt x="5129857" y="595909"/>
                              <a:pt x="5126670" y="891955"/>
                              <a:pt x="5128967" y="997966"/>
                            </a:cubicBezTo>
                            <a:cubicBezTo>
                              <a:pt x="4839326" y="1017168"/>
                              <a:pt x="4833905" y="982149"/>
                              <a:pt x="4539136" y="997966"/>
                            </a:cubicBezTo>
                            <a:cubicBezTo>
                              <a:pt x="4244367" y="1013783"/>
                              <a:pt x="4163747" y="988353"/>
                              <a:pt x="4051884" y="997966"/>
                            </a:cubicBezTo>
                            <a:cubicBezTo>
                              <a:pt x="3940021" y="1007579"/>
                              <a:pt x="3658526" y="985750"/>
                              <a:pt x="3462053" y="997966"/>
                            </a:cubicBezTo>
                            <a:cubicBezTo>
                              <a:pt x="3265580" y="1010182"/>
                              <a:pt x="3124508" y="981788"/>
                              <a:pt x="2923511" y="997966"/>
                            </a:cubicBezTo>
                            <a:cubicBezTo>
                              <a:pt x="2722514" y="1014144"/>
                              <a:pt x="2493679" y="1003602"/>
                              <a:pt x="2384970" y="997966"/>
                            </a:cubicBezTo>
                            <a:cubicBezTo>
                              <a:pt x="2276261" y="992330"/>
                              <a:pt x="1940368" y="1017094"/>
                              <a:pt x="1743849" y="997966"/>
                            </a:cubicBezTo>
                            <a:cubicBezTo>
                              <a:pt x="1547330" y="978838"/>
                              <a:pt x="1383919" y="1004306"/>
                              <a:pt x="1102728" y="997966"/>
                            </a:cubicBezTo>
                            <a:cubicBezTo>
                              <a:pt x="821537" y="991626"/>
                              <a:pt x="822936" y="1002172"/>
                              <a:pt x="564186" y="997966"/>
                            </a:cubicBezTo>
                            <a:cubicBezTo>
                              <a:pt x="305436" y="993760"/>
                              <a:pt x="144970" y="979647"/>
                              <a:pt x="0" y="997966"/>
                            </a:cubicBezTo>
                            <a:cubicBezTo>
                              <a:pt x="545" y="828493"/>
                              <a:pt x="1150" y="707497"/>
                              <a:pt x="0" y="528922"/>
                            </a:cubicBezTo>
                            <a:cubicBezTo>
                              <a:pt x="-1150" y="350347"/>
                              <a:pt x="-23868" y="132041"/>
                              <a:pt x="0" y="0"/>
                            </a:cubicBezTo>
                            <a:close/>
                          </a:path>
                        </a:pathLst>
                      </a:custGeom>
                      <ask:type>
                        <ask:lineSketchFreehand/>
                      </ask:type>
                    </ask:lineSketchStyleProps>
                  </a:ext>
                </a:extLst>
              </a:ln>
            </p:spPr>
            <p:txBody>
              <a:bodyPr/>
              <a:lstStyle/>
              <a:p>
                <a:r>
                  <a:rPr lang="en-US">
                    <a:noFill/>
                  </a:rPr>
                  <a:t> </a:t>
                </a:r>
              </a:p>
            </p:txBody>
          </p:sp>
        </mc:Fallback>
      </mc:AlternateContent>
      <p:sp>
        <p:nvSpPr>
          <p:cNvPr id="5" name="TextBox 4">
            <a:extLst>
              <a:ext uri="{FF2B5EF4-FFF2-40B4-BE49-F238E27FC236}">
                <a16:creationId xmlns:a16="http://schemas.microsoft.com/office/drawing/2014/main" id="{7C5EE1FE-54A0-FC01-3673-C382BDE7ACC0}"/>
              </a:ext>
            </a:extLst>
          </p:cNvPr>
          <p:cNvSpPr txBox="1"/>
          <p:nvPr/>
        </p:nvSpPr>
        <p:spPr>
          <a:xfrm>
            <a:off x="4644511" y="4663587"/>
            <a:ext cx="3505576" cy="523220"/>
          </a:xfrm>
          <a:custGeom>
            <a:avLst/>
            <a:gdLst>
              <a:gd name="connsiteX0" fmla="*/ 0 w 3505576"/>
              <a:gd name="connsiteY0" fmla="*/ 0 h 523220"/>
              <a:gd name="connsiteX1" fmla="*/ 654374 w 3505576"/>
              <a:gd name="connsiteY1" fmla="*/ 0 h 523220"/>
              <a:gd name="connsiteX2" fmla="*/ 1273693 w 3505576"/>
              <a:gd name="connsiteY2" fmla="*/ 0 h 523220"/>
              <a:gd name="connsiteX3" fmla="*/ 1752788 w 3505576"/>
              <a:gd name="connsiteY3" fmla="*/ 0 h 523220"/>
              <a:gd name="connsiteX4" fmla="*/ 2337051 w 3505576"/>
              <a:gd name="connsiteY4" fmla="*/ 0 h 523220"/>
              <a:gd name="connsiteX5" fmla="*/ 2886258 w 3505576"/>
              <a:gd name="connsiteY5" fmla="*/ 0 h 523220"/>
              <a:gd name="connsiteX6" fmla="*/ 3505576 w 3505576"/>
              <a:gd name="connsiteY6" fmla="*/ 0 h 523220"/>
              <a:gd name="connsiteX7" fmla="*/ 3505576 w 3505576"/>
              <a:gd name="connsiteY7" fmla="*/ 523220 h 523220"/>
              <a:gd name="connsiteX8" fmla="*/ 3026481 w 3505576"/>
              <a:gd name="connsiteY8" fmla="*/ 523220 h 523220"/>
              <a:gd name="connsiteX9" fmla="*/ 2477274 w 3505576"/>
              <a:gd name="connsiteY9" fmla="*/ 523220 h 523220"/>
              <a:gd name="connsiteX10" fmla="*/ 1857955 w 3505576"/>
              <a:gd name="connsiteY10" fmla="*/ 523220 h 523220"/>
              <a:gd name="connsiteX11" fmla="*/ 1238637 w 3505576"/>
              <a:gd name="connsiteY11" fmla="*/ 523220 h 523220"/>
              <a:gd name="connsiteX12" fmla="*/ 759541 w 3505576"/>
              <a:gd name="connsiteY12" fmla="*/ 523220 h 523220"/>
              <a:gd name="connsiteX13" fmla="*/ 0 w 3505576"/>
              <a:gd name="connsiteY13" fmla="*/ 523220 h 523220"/>
              <a:gd name="connsiteX14" fmla="*/ 0 w 3505576"/>
              <a:gd name="connsiteY14"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576" h="523220" fill="none" extrusionOk="0">
                <a:moveTo>
                  <a:pt x="0" y="0"/>
                </a:moveTo>
                <a:cubicBezTo>
                  <a:pt x="303131" y="-1744"/>
                  <a:pt x="396318" y="11357"/>
                  <a:pt x="654374" y="0"/>
                </a:cubicBezTo>
                <a:cubicBezTo>
                  <a:pt x="912430" y="-11357"/>
                  <a:pt x="1106715" y="-8935"/>
                  <a:pt x="1273693" y="0"/>
                </a:cubicBezTo>
                <a:cubicBezTo>
                  <a:pt x="1440671" y="8935"/>
                  <a:pt x="1555565" y="8564"/>
                  <a:pt x="1752788" y="0"/>
                </a:cubicBezTo>
                <a:cubicBezTo>
                  <a:pt x="1950012" y="-8564"/>
                  <a:pt x="2062367" y="13416"/>
                  <a:pt x="2337051" y="0"/>
                </a:cubicBezTo>
                <a:cubicBezTo>
                  <a:pt x="2611735" y="-13416"/>
                  <a:pt x="2631889" y="-25088"/>
                  <a:pt x="2886258" y="0"/>
                </a:cubicBezTo>
                <a:cubicBezTo>
                  <a:pt x="3140627" y="25088"/>
                  <a:pt x="3340026" y="10454"/>
                  <a:pt x="3505576" y="0"/>
                </a:cubicBezTo>
                <a:cubicBezTo>
                  <a:pt x="3513150" y="159009"/>
                  <a:pt x="3517637" y="405000"/>
                  <a:pt x="3505576" y="523220"/>
                </a:cubicBezTo>
                <a:cubicBezTo>
                  <a:pt x="3385022" y="528102"/>
                  <a:pt x="3239284" y="545919"/>
                  <a:pt x="3026481" y="523220"/>
                </a:cubicBezTo>
                <a:cubicBezTo>
                  <a:pt x="2813678" y="500521"/>
                  <a:pt x="2600923" y="507943"/>
                  <a:pt x="2477274" y="523220"/>
                </a:cubicBezTo>
                <a:cubicBezTo>
                  <a:pt x="2353625" y="538497"/>
                  <a:pt x="2077503" y="523816"/>
                  <a:pt x="1857955" y="523220"/>
                </a:cubicBezTo>
                <a:cubicBezTo>
                  <a:pt x="1638407" y="522624"/>
                  <a:pt x="1529814" y="525348"/>
                  <a:pt x="1238637" y="523220"/>
                </a:cubicBezTo>
                <a:cubicBezTo>
                  <a:pt x="947460" y="521092"/>
                  <a:pt x="927754" y="544123"/>
                  <a:pt x="759541" y="523220"/>
                </a:cubicBezTo>
                <a:cubicBezTo>
                  <a:pt x="591328" y="502317"/>
                  <a:pt x="275320" y="530796"/>
                  <a:pt x="0" y="523220"/>
                </a:cubicBezTo>
                <a:cubicBezTo>
                  <a:pt x="-4175" y="289399"/>
                  <a:pt x="19308" y="110351"/>
                  <a:pt x="0" y="0"/>
                </a:cubicBezTo>
                <a:close/>
              </a:path>
              <a:path w="3505576" h="523220" stroke="0" extrusionOk="0">
                <a:moveTo>
                  <a:pt x="0" y="0"/>
                </a:moveTo>
                <a:cubicBezTo>
                  <a:pt x="182085" y="28812"/>
                  <a:pt x="410065" y="-28055"/>
                  <a:pt x="584263" y="0"/>
                </a:cubicBezTo>
                <a:cubicBezTo>
                  <a:pt x="758461" y="28055"/>
                  <a:pt x="903399" y="19120"/>
                  <a:pt x="1203581" y="0"/>
                </a:cubicBezTo>
                <a:cubicBezTo>
                  <a:pt x="1503763" y="-19120"/>
                  <a:pt x="1497230" y="19181"/>
                  <a:pt x="1682676" y="0"/>
                </a:cubicBezTo>
                <a:cubicBezTo>
                  <a:pt x="1868123" y="-19181"/>
                  <a:pt x="2032234" y="-9097"/>
                  <a:pt x="2266939" y="0"/>
                </a:cubicBezTo>
                <a:cubicBezTo>
                  <a:pt x="2501644" y="9097"/>
                  <a:pt x="2617691" y="-27767"/>
                  <a:pt x="2886258" y="0"/>
                </a:cubicBezTo>
                <a:cubicBezTo>
                  <a:pt x="3154825" y="27767"/>
                  <a:pt x="3207583" y="27375"/>
                  <a:pt x="3505576" y="0"/>
                </a:cubicBezTo>
                <a:cubicBezTo>
                  <a:pt x="3500099" y="155571"/>
                  <a:pt x="3511741" y="271614"/>
                  <a:pt x="3505576" y="523220"/>
                </a:cubicBezTo>
                <a:cubicBezTo>
                  <a:pt x="3354012" y="534529"/>
                  <a:pt x="3236935" y="506711"/>
                  <a:pt x="3026481" y="523220"/>
                </a:cubicBezTo>
                <a:cubicBezTo>
                  <a:pt x="2816027" y="539729"/>
                  <a:pt x="2715974" y="535190"/>
                  <a:pt x="2477274" y="523220"/>
                </a:cubicBezTo>
                <a:cubicBezTo>
                  <a:pt x="2238574" y="511250"/>
                  <a:pt x="2077440" y="521767"/>
                  <a:pt x="1857955" y="523220"/>
                </a:cubicBezTo>
                <a:cubicBezTo>
                  <a:pt x="1638470" y="524673"/>
                  <a:pt x="1487362" y="555204"/>
                  <a:pt x="1203581" y="523220"/>
                </a:cubicBezTo>
                <a:cubicBezTo>
                  <a:pt x="919800" y="491236"/>
                  <a:pt x="943196" y="540678"/>
                  <a:pt x="724486" y="523220"/>
                </a:cubicBezTo>
                <a:cubicBezTo>
                  <a:pt x="505776" y="505762"/>
                  <a:pt x="295558" y="544441"/>
                  <a:pt x="0" y="523220"/>
                </a:cubicBezTo>
                <a:cubicBezTo>
                  <a:pt x="-21492" y="314436"/>
                  <a:pt x="-1866" y="168063"/>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r>
              <a:rPr lang="en-US" sz="2800" dirty="0"/>
              <a:t>Laspeyres's formula</a:t>
            </a:r>
          </a:p>
        </p:txBody>
      </p:sp>
      <p:sp>
        <p:nvSpPr>
          <p:cNvPr id="6" name="TextBox 5">
            <a:extLst>
              <a:ext uri="{FF2B5EF4-FFF2-40B4-BE49-F238E27FC236}">
                <a16:creationId xmlns:a16="http://schemas.microsoft.com/office/drawing/2014/main" id="{271ED1E1-3AA7-9DA4-A42C-78736C44EC60}"/>
              </a:ext>
            </a:extLst>
          </p:cNvPr>
          <p:cNvSpPr txBox="1"/>
          <p:nvPr/>
        </p:nvSpPr>
        <p:spPr>
          <a:xfrm>
            <a:off x="4644134" y="5379434"/>
            <a:ext cx="3505576" cy="523220"/>
          </a:xfrm>
          <a:custGeom>
            <a:avLst/>
            <a:gdLst>
              <a:gd name="connsiteX0" fmla="*/ 0 w 3505576"/>
              <a:gd name="connsiteY0" fmla="*/ 0 h 523220"/>
              <a:gd name="connsiteX1" fmla="*/ 654374 w 3505576"/>
              <a:gd name="connsiteY1" fmla="*/ 0 h 523220"/>
              <a:gd name="connsiteX2" fmla="*/ 1273693 w 3505576"/>
              <a:gd name="connsiteY2" fmla="*/ 0 h 523220"/>
              <a:gd name="connsiteX3" fmla="*/ 1752788 w 3505576"/>
              <a:gd name="connsiteY3" fmla="*/ 0 h 523220"/>
              <a:gd name="connsiteX4" fmla="*/ 2337051 w 3505576"/>
              <a:gd name="connsiteY4" fmla="*/ 0 h 523220"/>
              <a:gd name="connsiteX5" fmla="*/ 2886258 w 3505576"/>
              <a:gd name="connsiteY5" fmla="*/ 0 h 523220"/>
              <a:gd name="connsiteX6" fmla="*/ 3505576 w 3505576"/>
              <a:gd name="connsiteY6" fmla="*/ 0 h 523220"/>
              <a:gd name="connsiteX7" fmla="*/ 3505576 w 3505576"/>
              <a:gd name="connsiteY7" fmla="*/ 523220 h 523220"/>
              <a:gd name="connsiteX8" fmla="*/ 3026481 w 3505576"/>
              <a:gd name="connsiteY8" fmla="*/ 523220 h 523220"/>
              <a:gd name="connsiteX9" fmla="*/ 2477274 w 3505576"/>
              <a:gd name="connsiteY9" fmla="*/ 523220 h 523220"/>
              <a:gd name="connsiteX10" fmla="*/ 1857955 w 3505576"/>
              <a:gd name="connsiteY10" fmla="*/ 523220 h 523220"/>
              <a:gd name="connsiteX11" fmla="*/ 1238637 w 3505576"/>
              <a:gd name="connsiteY11" fmla="*/ 523220 h 523220"/>
              <a:gd name="connsiteX12" fmla="*/ 759541 w 3505576"/>
              <a:gd name="connsiteY12" fmla="*/ 523220 h 523220"/>
              <a:gd name="connsiteX13" fmla="*/ 0 w 3505576"/>
              <a:gd name="connsiteY13" fmla="*/ 523220 h 523220"/>
              <a:gd name="connsiteX14" fmla="*/ 0 w 3505576"/>
              <a:gd name="connsiteY14"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576" h="523220" fill="none" extrusionOk="0">
                <a:moveTo>
                  <a:pt x="0" y="0"/>
                </a:moveTo>
                <a:cubicBezTo>
                  <a:pt x="303131" y="-1744"/>
                  <a:pt x="396318" y="11357"/>
                  <a:pt x="654374" y="0"/>
                </a:cubicBezTo>
                <a:cubicBezTo>
                  <a:pt x="912430" y="-11357"/>
                  <a:pt x="1106715" y="-8935"/>
                  <a:pt x="1273693" y="0"/>
                </a:cubicBezTo>
                <a:cubicBezTo>
                  <a:pt x="1440671" y="8935"/>
                  <a:pt x="1555565" y="8564"/>
                  <a:pt x="1752788" y="0"/>
                </a:cubicBezTo>
                <a:cubicBezTo>
                  <a:pt x="1950012" y="-8564"/>
                  <a:pt x="2062367" y="13416"/>
                  <a:pt x="2337051" y="0"/>
                </a:cubicBezTo>
                <a:cubicBezTo>
                  <a:pt x="2611735" y="-13416"/>
                  <a:pt x="2631889" y="-25088"/>
                  <a:pt x="2886258" y="0"/>
                </a:cubicBezTo>
                <a:cubicBezTo>
                  <a:pt x="3140627" y="25088"/>
                  <a:pt x="3340026" y="10454"/>
                  <a:pt x="3505576" y="0"/>
                </a:cubicBezTo>
                <a:cubicBezTo>
                  <a:pt x="3513150" y="159009"/>
                  <a:pt x="3517637" y="405000"/>
                  <a:pt x="3505576" y="523220"/>
                </a:cubicBezTo>
                <a:cubicBezTo>
                  <a:pt x="3385022" y="528102"/>
                  <a:pt x="3239284" y="545919"/>
                  <a:pt x="3026481" y="523220"/>
                </a:cubicBezTo>
                <a:cubicBezTo>
                  <a:pt x="2813678" y="500521"/>
                  <a:pt x="2600923" y="507943"/>
                  <a:pt x="2477274" y="523220"/>
                </a:cubicBezTo>
                <a:cubicBezTo>
                  <a:pt x="2353625" y="538497"/>
                  <a:pt x="2077503" y="523816"/>
                  <a:pt x="1857955" y="523220"/>
                </a:cubicBezTo>
                <a:cubicBezTo>
                  <a:pt x="1638407" y="522624"/>
                  <a:pt x="1529814" y="525348"/>
                  <a:pt x="1238637" y="523220"/>
                </a:cubicBezTo>
                <a:cubicBezTo>
                  <a:pt x="947460" y="521092"/>
                  <a:pt x="927754" y="544123"/>
                  <a:pt x="759541" y="523220"/>
                </a:cubicBezTo>
                <a:cubicBezTo>
                  <a:pt x="591328" y="502317"/>
                  <a:pt x="275320" y="530796"/>
                  <a:pt x="0" y="523220"/>
                </a:cubicBezTo>
                <a:cubicBezTo>
                  <a:pt x="-4175" y="289399"/>
                  <a:pt x="19308" y="110351"/>
                  <a:pt x="0" y="0"/>
                </a:cubicBezTo>
                <a:close/>
              </a:path>
              <a:path w="3505576" h="523220" stroke="0" extrusionOk="0">
                <a:moveTo>
                  <a:pt x="0" y="0"/>
                </a:moveTo>
                <a:cubicBezTo>
                  <a:pt x="182085" y="28812"/>
                  <a:pt x="410065" y="-28055"/>
                  <a:pt x="584263" y="0"/>
                </a:cubicBezTo>
                <a:cubicBezTo>
                  <a:pt x="758461" y="28055"/>
                  <a:pt x="903399" y="19120"/>
                  <a:pt x="1203581" y="0"/>
                </a:cubicBezTo>
                <a:cubicBezTo>
                  <a:pt x="1503763" y="-19120"/>
                  <a:pt x="1497230" y="19181"/>
                  <a:pt x="1682676" y="0"/>
                </a:cubicBezTo>
                <a:cubicBezTo>
                  <a:pt x="1868123" y="-19181"/>
                  <a:pt x="2032234" y="-9097"/>
                  <a:pt x="2266939" y="0"/>
                </a:cubicBezTo>
                <a:cubicBezTo>
                  <a:pt x="2501644" y="9097"/>
                  <a:pt x="2617691" y="-27767"/>
                  <a:pt x="2886258" y="0"/>
                </a:cubicBezTo>
                <a:cubicBezTo>
                  <a:pt x="3154825" y="27767"/>
                  <a:pt x="3207583" y="27375"/>
                  <a:pt x="3505576" y="0"/>
                </a:cubicBezTo>
                <a:cubicBezTo>
                  <a:pt x="3500099" y="155571"/>
                  <a:pt x="3511741" y="271614"/>
                  <a:pt x="3505576" y="523220"/>
                </a:cubicBezTo>
                <a:cubicBezTo>
                  <a:pt x="3354012" y="534529"/>
                  <a:pt x="3236935" y="506711"/>
                  <a:pt x="3026481" y="523220"/>
                </a:cubicBezTo>
                <a:cubicBezTo>
                  <a:pt x="2816027" y="539729"/>
                  <a:pt x="2715974" y="535190"/>
                  <a:pt x="2477274" y="523220"/>
                </a:cubicBezTo>
                <a:cubicBezTo>
                  <a:pt x="2238574" y="511250"/>
                  <a:pt x="2077440" y="521767"/>
                  <a:pt x="1857955" y="523220"/>
                </a:cubicBezTo>
                <a:cubicBezTo>
                  <a:pt x="1638470" y="524673"/>
                  <a:pt x="1487362" y="555204"/>
                  <a:pt x="1203581" y="523220"/>
                </a:cubicBezTo>
                <a:cubicBezTo>
                  <a:pt x="919800" y="491236"/>
                  <a:pt x="943196" y="540678"/>
                  <a:pt x="724486" y="523220"/>
                </a:cubicBezTo>
                <a:cubicBezTo>
                  <a:pt x="505776" y="505762"/>
                  <a:pt x="295558" y="544441"/>
                  <a:pt x="0" y="523220"/>
                </a:cubicBezTo>
                <a:cubicBezTo>
                  <a:pt x="-21492" y="314436"/>
                  <a:pt x="-1866" y="168063"/>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r>
              <a:rPr lang="en-US" sz="2800" dirty="0"/>
              <a:t>Paasche's Formula</a:t>
            </a:r>
          </a:p>
        </p:txBody>
      </p:sp>
      <p:sp>
        <p:nvSpPr>
          <p:cNvPr id="7" name="TextBox 6">
            <a:extLst>
              <a:ext uri="{FF2B5EF4-FFF2-40B4-BE49-F238E27FC236}">
                <a16:creationId xmlns:a16="http://schemas.microsoft.com/office/drawing/2014/main" id="{9A277454-78AC-AAC9-32B1-CDA7D95CE3AC}"/>
              </a:ext>
            </a:extLst>
          </p:cNvPr>
          <p:cNvSpPr txBox="1"/>
          <p:nvPr/>
        </p:nvSpPr>
        <p:spPr>
          <a:xfrm>
            <a:off x="4644134" y="6081633"/>
            <a:ext cx="3505576" cy="523220"/>
          </a:xfrm>
          <a:custGeom>
            <a:avLst/>
            <a:gdLst>
              <a:gd name="connsiteX0" fmla="*/ 0 w 3505576"/>
              <a:gd name="connsiteY0" fmla="*/ 0 h 523220"/>
              <a:gd name="connsiteX1" fmla="*/ 654374 w 3505576"/>
              <a:gd name="connsiteY1" fmla="*/ 0 h 523220"/>
              <a:gd name="connsiteX2" fmla="*/ 1273693 w 3505576"/>
              <a:gd name="connsiteY2" fmla="*/ 0 h 523220"/>
              <a:gd name="connsiteX3" fmla="*/ 1752788 w 3505576"/>
              <a:gd name="connsiteY3" fmla="*/ 0 h 523220"/>
              <a:gd name="connsiteX4" fmla="*/ 2337051 w 3505576"/>
              <a:gd name="connsiteY4" fmla="*/ 0 h 523220"/>
              <a:gd name="connsiteX5" fmla="*/ 2886258 w 3505576"/>
              <a:gd name="connsiteY5" fmla="*/ 0 h 523220"/>
              <a:gd name="connsiteX6" fmla="*/ 3505576 w 3505576"/>
              <a:gd name="connsiteY6" fmla="*/ 0 h 523220"/>
              <a:gd name="connsiteX7" fmla="*/ 3505576 w 3505576"/>
              <a:gd name="connsiteY7" fmla="*/ 523220 h 523220"/>
              <a:gd name="connsiteX8" fmla="*/ 3026481 w 3505576"/>
              <a:gd name="connsiteY8" fmla="*/ 523220 h 523220"/>
              <a:gd name="connsiteX9" fmla="*/ 2477274 w 3505576"/>
              <a:gd name="connsiteY9" fmla="*/ 523220 h 523220"/>
              <a:gd name="connsiteX10" fmla="*/ 1857955 w 3505576"/>
              <a:gd name="connsiteY10" fmla="*/ 523220 h 523220"/>
              <a:gd name="connsiteX11" fmla="*/ 1238637 w 3505576"/>
              <a:gd name="connsiteY11" fmla="*/ 523220 h 523220"/>
              <a:gd name="connsiteX12" fmla="*/ 759541 w 3505576"/>
              <a:gd name="connsiteY12" fmla="*/ 523220 h 523220"/>
              <a:gd name="connsiteX13" fmla="*/ 0 w 3505576"/>
              <a:gd name="connsiteY13" fmla="*/ 523220 h 523220"/>
              <a:gd name="connsiteX14" fmla="*/ 0 w 3505576"/>
              <a:gd name="connsiteY14"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576" h="523220" fill="none" extrusionOk="0">
                <a:moveTo>
                  <a:pt x="0" y="0"/>
                </a:moveTo>
                <a:cubicBezTo>
                  <a:pt x="303131" y="-1744"/>
                  <a:pt x="396318" y="11357"/>
                  <a:pt x="654374" y="0"/>
                </a:cubicBezTo>
                <a:cubicBezTo>
                  <a:pt x="912430" y="-11357"/>
                  <a:pt x="1106715" y="-8935"/>
                  <a:pt x="1273693" y="0"/>
                </a:cubicBezTo>
                <a:cubicBezTo>
                  <a:pt x="1440671" y="8935"/>
                  <a:pt x="1555565" y="8564"/>
                  <a:pt x="1752788" y="0"/>
                </a:cubicBezTo>
                <a:cubicBezTo>
                  <a:pt x="1950012" y="-8564"/>
                  <a:pt x="2062367" y="13416"/>
                  <a:pt x="2337051" y="0"/>
                </a:cubicBezTo>
                <a:cubicBezTo>
                  <a:pt x="2611735" y="-13416"/>
                  <a:pt x="2631889" y="-25088"/>
                  <a:pt x="2886258" y="0"/>
                </a:cubicBezTo>
                <a:cubicBezTo>
                  <a:pt x="3140627" y="25088"/>
                  <a:pt x="3340026" y="10454"/>
                  <a:pt x="3505576" y="0"/>
                </a:cubicBezTo>
                <a:cubicBezTo>
                  <a:pt x="3513150" y="159009"/>
                  <a:pt x="3517637" y="405000"/>
                  <a:pt x="3505576" y="523220"/>
                </a:cubicBezTo>
                <a:cubicBezTo>
                  <a:pt x="3385022" y="528102"/>
                  <a:pt x="3239284" y="545919"/>
                  <a:pt x="3026481" y="523220"/>
                </a:cubicBezTo>
                <a:cubicBezTo>
                  <a:pt x="2813678" y="500521"/>
                  <a:pt x="2600923" y="507943"/>
                  <a:pt x="2477274" y="523220"/>
                </a:cubicBezTo>
                <a:cubicBezTo>
                  <a:pt x="2353625" y="538497"/>
                  <a:pt x="2077503" y="523816"/>
                  <a:pt x="1857955" y="523220"/>
                </a:cubicBezTo>
                <a:cubicBezTo>
                  <a:pt x="1638407" y="522624"/>
                  <a:pt x="1529814" y="525348"/>
                  <a:pt x="1238637" y="523220"/>
                </a:cubicBezTo>
                <a:cubicBezTo>
                  <a:pt x="947460" y="521092"/>
                  <a:pt x="927754" y="544123"/>
                  <a:pt x="759541" y="523220"/>
                </a:cubicBezTo>
                <a:cubicBezTo>
                  <a:pt x="591328" y="502317"/>
                  <a:pt x="275320" y="530796"/>
                  <a:pt x="0" y="523220"/>
                </a:cubicBezTo>
                <a:cubicBezTo>
                  <a:pt x="-4175" y="289399"/>
                  <a:pt x="19308" y="110351"/>
                  <a:pt x="0" y="0"/>
                </a:cubicBezTo>
                <a:close/>
              </a:path>
              <a:path w="3505576" h="523220" stroke="0" extrusionOk="0">
                <a:moveTo>
                  <a:pt x="0" y="0"/>
                </a:moveTo>
                <a:cubicBezTo>
                  <a:pt x="182085" y="28812"/>
                  <a:pt x="410065" y="-28055"/>
                  <a:pt x="584263" y="0"/>
                </a:cubicBezTo>
                <a:cubicBezTo>
                  <a:pt x="758461" y="28055"/>
                  <a:pt x="903399" y="19120"/>
                  <a:pt x="1203581" y="0"/>
                </a:cubicBezTo>
                <a:cubicBezTo>
                  <a:pt x="1503763" y="-19120"/>
                  <a:pt x="1497230" y="19181"/>
                  <a:pt x="1682676" y="0"/>
                </a:cubicBezTo>
                <a:cubicBezTo>
                  <a:pt x="1868123" y="-19181"/>
                  <a:pt x="2032234" y="-9097"/>
                  <a:pt x="2266939" y="0"/>
                </a:cubicBezTo>
                <a:cubicBezTo>
                  <a:pt x="2501644" y="9097"/>
                  <a:pt x="2617691" y="-27767"/>
                  <a:pt x="2886258" y="0"/>
                </a:cubicBezTo>
                <a:cubicBezTo>
                  <a:pt x="3154825" y="27767"/>
                  <a:pt x="3207583" y="27375"/>
                  <a:pt x="3505576" y="0"/>
                </a:cubicBezTo>
                <a:cubicBezTo>
                  <a:pt x="3500099" y="155571"/>
                  <a:pt x="3511741" y="271614"/>
                  <a:pt x="3505576" y="523220"/>
                </a:cubicBezTo>
                <a:cubicBezTo>
                  <a:pt x="3354012" y="534529"/>
                  <a:pt x="3236935" y="506711"/>
                  <a:pt x="3026481" y="523220"/>
                </a:cubicBezTo>
                <a:cubicBezTo>
                  <a:pt x="2816027" y="539729"/>
                  <a:pt x="2715974" y="535190"/>
                  <a:pt x="2477274" y="523220"/>
                </a:cubicBezTo>
                <a:cubicBezTo>
                  <a:pt x="2238574" y="511250"/>
                  <a:pt x="2077440" y="521767"/>
                  <a:pt x="1857955" y="523220"/>
                </a:cubicBezTo>
                <a:cubicBezTo>
                  <a:pt x="1638470" y="524673"/>
                  <a:pt x="1487362" y="555204"/>
                  <a:pt x="1203581" y="523220"/>
                </a:cubicBezTo>
                <a:cubicBezTo>
                  <a:pt x="919800" y="491236"/>
                  <a:pt x="943196" y="540678"/>
                  <a:pt x="724486" y="523220"/>
                </a:cubicBezTo>
                <a:cubicBezTo>
                  <a:pt x="505776" y="505762"/>
                  <a:pt x="295558" y="544441"/>
                  <a:pt x="0" y="523220"/>
                </a:cubicBezTo>
                <a:cubicBezTo>
                  <a:pt x="-21492" y="314436"/>
                  <a:pt x="-1866" y="168063"/>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r>
              <a:rPr lang="en-US" sz="2800" dirty="0"/>
              <a:t>Edgworth-Marshall’s</a:t>
            </a:r>
          </a:p>
        </p:txBody>
      </p:sp>
      <p:sp>
        <p:nvSpPr>
          <p:cNvPr id="8" name="TextBox 7">
            <a:extLst>
              <a:ext uri="{FF2B5EF4-FFF2-40B4-BE49-F238E27FC236}">
                <a16:creationId xmlns:a16="http://schemas.microsoft.com/office/drawing/2014/main" id="{E6B88319-4D97-7105-F475-5D6A4434E7AC}"/>
              </a:ext>
            </a:extLst>
          </p:cNvPr>
          <p:cNvSpPr txBox="1"/>
          <p:nvPr/>
        </p:nvSpPr>
        <p:spPr>
          <a:xfrm>
            <a:off x="4644134" y="6815926"/>
            <a:ext cx="3505576" cy="523220"/>
          </a:xfrm>
          <a:custGeom>
            <a:avLst/>
            <a:gdLst>
              <a:gd name="connsiteX0" fmla="*/ 0 w 3505576"/>
              <a:gd name="connsiteY0" fmla="*/ 0 h 523220"/>
              <a:gd name="connsiteX1" fmla="*/ 654374 w 3505576"/>
              <a:gd name="connsiteY1" fmla="*/ 0 h 523220"/>
              <a:gd name="connsiteX2" fmla="*/ 1273693 w 3505576"/>
              <a:gd name="connsiteY2" fmla="*/ 0 h 523220"/>
              <a:gd name="connsiteX3" fmla="*/ 1752788 w 3505576"/>
              <a:gd name="connsiteY3" fmla="*/ 0 h 523220"/>
              <a:gd name="connsiteX4" fmla="*/ 2337051 w 3505576"/>
              <a:gd name="connsiteY4" fmla="*/ 0 h 523220"/>
              <a:gd name="connsiteX5" fmla="*/ 2886258 w 3505576"/>
              <a:gd name="connsiteY5" fmla="*/ 0 h 523220"/>
              <a:gd name="connsiteX6" fmla="*/ 3505576 w 3505576"/>
              <a:gd name="connsiteY6" fmla="*/ 0 h 523220"/>
              <a:gd name="connsiteX7" fmla="*/ 3505576 w 3505576"/>
              <a:gd name="connsiteY7" fmla="*/ 523220 h 523220"/>
              <a:gd name="connsiteX8" fmla="*/ 3026481 w 3505576"/>
              <a:gd name="connsiteY8" fmla="*/ 523220 h 523220"/>
              <a:gd name="connsiteX9" fmla="*/ 2477274 w 3505576"/>
              <a:gd name="connsiteY9" fmla="*/ 523220 h 523220"/>
              <a:gd name="connsiteX10" fmla="*/ 1857955 w 3505576"/>
              <a:gd name="connsiteY10" fmla="*/ 523220 h 523220"/>
              <a:gd name="connsiteX11" fmla="*/ 1238637 w 3505576"/>
              <a:gd name="connsiteY11" fmla="*/ 523220 h 523220"/>
              <a:gd name="connsiteX12" fmla="*/ 759541 w 3505576"/>
              <a:gd name="connsiteY12" fmla="*/ 523220 h 523220"/>
              <a:gd name="connsiteX13" fmla="*/ 0 w 3505576"/>
              <a:gd name="connsiteY13" fmla="*/ 523220 h 523220"/>
              <a:gd name="connsiteX14" fmla="*/ 0 w 3505576"/>
              <a:gd name="connsiteY14"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576" h="523220" fill="none" extrusionOk="0">
                <a:moveTo>
                  <a:pt x="0" y="0"/>
                </a:moveTo>
                <a:cubicBezTo>
                  <a:pt x="303131" y="-1744"/>
                  <a:pt x="396318" y="11357"/>
                  <a:pt x="654374" y="0"/>
                </a:cubicBezTo>
                <a:cubicBezTo>
                  <a:pt x="912430" y="-11357"/>
                  <a:pt x="1106715" y="-8935"/>
                  <a:pt x="1273693" y="0"/>
                </a:cubicBezTo>
                <a:cubicBezTo>
                  <a:pt x="1440671" y="8935"/>
                  <a:pt x="1555565" y="8564"/>
                  <a:pt x="1752788" y="0"/>
                </a:cubicBezTo>
                <a:cubicBezTo>
                  <a:pt x="1950012" y="-8564"/>
                  <a:pt x="2062367" y="13416"/>
                  <a:pt x="2337051" y="0"/>
                </a:cubicBezTo>
                <a:cubicBezTo>
                  <a:pt x="2611735" y="-13416"/>
                  <a:pt x="2631889" y="-25088"/>
                  <a:pt x="2886258" y="0"/>
                </a:cubicBezTo>
                <a:cubicBezTo>
                  <a:pt x="3140627" y="25088"/>
                  <a:pt x="3340026" y="10454"/>
                  <a:pt x="3505576" y="0"/>
                </a:cubicBezTo>
                <a:cubicBezTo>
                  <a:pt x="3513150" y="159009"/>
                  <a:pt x="3517637" y="405000"/>
                  <a:pt x="3505576" y="523220"/>
                </a:cubicBezTo>
                <a:cubicBezTo>
                  <a:pt x="3385022" y="528102"/>
                  <a:pt x="3239284" y="545919"/>
                  <a:pt x="3026481" y="523220"/>
                </a:cubicBezTo>
                <a:cubicBezTo>
                  <a:pt x="2813678" y="500521"/>
                  <a:pt x="2600923" y="507943"/>
                  <a:pt x="2477274" y="523220"/>
                </a:cubicBezTo>
                <a:cubicBezTo>
                  <a:pt x="2353625" y="538497"/>
                  <a:pt x="2077503" y="523816"/>
                  <a:pt x="1857955" y="523220"/>
                </a:cubicBezTo>
                <a:cubicBezTo>
                  <a:pt x="1638407" y="522624"/>
                  <a:pt x="1529814" y="525348"/>
                  <a:pt x="1238637" y="523220"/>
                </a:cubicBezTo>
                <a:cubicBezTo>
                  <a:pt x="947460" y="521092"/>
                  <a:pt x="927754" y="544123"/>
                  <a:pt x="759541" y="523220"/>
                </a:cubicBezTo>
                <a:cubicBezTo>
                  <a:pt x="591328" y="502317"/>
                  <a:pt x="275320" y="530796"/>
                  <a:pt x="0" y="523220"/>
                </a:cubicBezTo>
                <a:cubicBezTo>
                  <a:pt x="-4175" y="289399"/>
                  <a:pt x="19308" y="110351"/>
                  <a:pt x="0" y="0"/>
                </a:cubicBezTo>
                <a:close/>
              </a:path>
              <a:path w="3505576" h="523220" stroke="0" extrusionOk="0">
                <a:moveTo>
                  <a:pt x="0" y="0"/>
                </a:moveTo>
                <a:cubicBezTo>
                  <a:pt x="182085" y="28812"/>
                  <a:pt x="410065" y="-28055"/>
                  <a:pt x="584263" y="0"/>
                </a:cubicBezTo>
                <a:cubicBezTo>
                  <a:pt x="758461" y="28055"/>
                  <a:pt x="903399" y="19120"/>
                  <a:pt x="1203581" y="0"/>
                </a:cubicBezTo>
                <a:cubicBezTo>
                  <a:pt x="1503763" y="-19120"/>
                  <a:pt x="1497230" y="19181"/>
                  <a:pt x="1682676" y="0"/>
                </a:cubicBezTo>
                <a:cubicBezTo>
                  <a:pt x="1868123" y="-19181"/>
                  <a:pt x="2032234" y="-9097"/>
                  <a:pt x="2266939" y="0"/>
                </a:cubicBezTo>
                <a:cubicBezTo>
                  <a:pt x="2501644" y="9097"/>
                  <a:pt x="2617691" y="-27767"/>
                  <a:pt x="2886258" y="0"/>
                </a:cubicBezTo>
                <a:cubicBezTo>
                  <a:pt x="3154825" y="27767"/>
                  <a:pt x="3207583" y="27375"/>
                  <a:pt x="3505576" y="0"/>
                </a:cubicBezTo>
                <a:cubicBezTo>
                  <a:pt x="3500099" y="155571"/>
                  <a:pt x="3511741" y="271614"/>
                  <a:pt x="3505576" y="523220"/>
                </a:cubicBezTo>
                <a:cubicBezTo>
                  <a:pt x="3354012" y="534529"/>
                  <a:pt x="3236935" y="506711"/>
                  <a:pt x="3026481" y="523220"/>
                </a:cubicBezTo>
                <a:cubicBezTo>
                  <a:pt x="2816027" y="539729"/>
                  <a:pt x="2715974" y="535190"/>
                  <a:pt x="2477274" y="523220"/>
                </a:cubicBezTo>
                <a:cubicBezTo>
                  <a:pt x="2238574" y="511250"/>
                  <a:pt x="2077440" y="521767"/>
                  <a:pt x="1857955" y="523220"/>
                </a:cubicBezTo>
                <a:cubicBezTo>
                  <a:pt x="1638470" y="524673"/>
                  <a:pt x="1487362" y="555204"/>
                  <a:pt x="1203581" y="523220"/>
                </a:cubicBezTo>
                <a:cubicBezTo>
                  <a:pt x="919800" y="491236"/>
                  <a:pt x="943196" y="540678"/>
                  <a:pt x="724486" y="523220"/>
                </a:cubicBezTo>
                <a:cubicBezTo>
                  <a:pt x="505776" y="505762"/>
                  <a:pt x="295558" y="544441"/>
                  <a:pt x="0" y="523220"/>
                </a:cubicBezTo>
                <a:cubicBezTo>
                  <a:pt x="-21492" y="314436"/>
                  <a:pt x="-1866" y="168063"/>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r>
              <a:rPr lang="en-US" sz="2800" dirty="0" err="1"/>
              <a:t>Dorbish</a:t>
            </a:r>
            <a:r>
              <a:rPr lang="en-US" sz="2800" dirty="0"/>
              <a:t>-Bowley’s</a:t>
            </a:r>
          </a:p>
        </p:txBody>
      </p:sp>
      <p:sp>
        <p:nvSpPr>
          <p:cNvPr id="9" name="TextBox 8">
            <a:extLst>
              <a:ext uri="{FF2B5EF4-FFF2-40B4-BE49-F238E27FC236}">
                <a16:creationId xmlns:a16="http://schemas.microsoft.com/office/drawing/2014/main" id="{6A9D6A4D-74F7-9319-E6A6-93F30792EC37}"/>
              </a:ext>
            </a:extLst>
          </p:cNvPr>
          <p:cNvSpPr txBox="1"/>
          <p:nvPr/>
        </p:nvSpPr>
        <p:spPr>
          <a:xfrm>
            <a:off x="4644134" y="7563449"/>
            <a:ext cx="3505576" cy="523220"/>
          </a:xfrm>
          <a:custGeom>
            <a:avLst/>
            <a:gdLst>
              <a:gd name="connsiteX0" fmla="*/ 0 w 3505576"/>
              <a:gd name="connsiteY0" fmla="*/ 0 h 523220"/>
              <a:gd name="connsiteX1" fmla="*/ 654374 w 3505576"/>
              <a:gd name="connsiteY1" fmla="*/ 0 h 523220"/>
              <a:gd name="connsiteX2" fmla="*/ 1273693 w 3505576"/>
              <a:gd name="connsiteY2" fmla="*/ 0 h 523220"/>
              <a:gd name="connsiteX3" fmla="*/ 1752788 w 3505576"/>
              <a:gd name="connsiteY3" fmla="*/ 0 h 523220"/>
              <a:gd name="connsiteX4" fmla="*/ 2337051 w 3505576"/>
              <a:gd name="connsiteY4" fmla="*/ 0 h 523220"/>
              <a:gd name="connsiteX5" fmla="*/ 2886258 w 3505576"/>
              <a:gd name="connsiteY5" fmla="*/ 0 h 523220"/>
              <a:gd name="connsiteX6" fmla="*/ 3505576 w 3505576"/>
              <a:gd name="connsiteY6" fmla="*/ 0 h 523220"/>
              <a:gd name="connsiteX7" fmla="*/ 3505576 w 3505576"/>
              <a:gd name="connsiteY7" fmla="*/ 523220 h 523220"/>
              <a:gd name="connsiteX8" fmla="*/ 3026481 w 3505576"/>
              <a:gd name="connsiteY8" fmla="*/ 523220 h 523220"/>
              <a:gd name="connsiteX9" fmla="*/ 2477274 w 3505576"/>
              <a:gd name="connsiteY9" fmla="*/ 523220 h 523220"/>
              <a:gd name="connsiteX10" fmla="*/ 1857955 w 3505576"/>
              <a:gd name="connsiteY10" fmla="*/ 523220 h 523220"/>
              <a:gd name="connsiteX11" fmla="*/ 1238637 w 3505576"/>
              <a:gd name="connsiteY11" fmla="*/ 523220 h 523220"/>
              <a:gd name="connsiteX12" fmla="*/ 759541 w 3505576"/>
              <a:gd name="connsiteY12" fmla="*/ 523220 h 523220"/>
              <a:gd name="connsiteX13" fmla="*/ 0 w 3505576"/>
              <a:gd name="connsiteY13" fmla="*/ 523220 h 523220"/>
              <a:gd name="connsiteX14" fmla="*/ 0 w 3505576"/>
              <a:gd name="connsiteY14"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576" h="523220" fill="none" extrusionOk="0">
                <a:moveTo>
                  <a:pt x="0" y="0"/>
                </a:moveTo>
                <a:cubicBezTo>
                  <a:pt x="303131" y="-1744"/>
                  <a:pt x="396318" y="11357"/>
                  <a:pt x="654374" y="0"/>
                </a:cubicBezTo>
                <a:cubicBezTo>
                  <a:pt x="912430" y="-11357"/>
                  <a:pt x="1106715" y="-8935"/>
                  <a:pt x="1273693" y="0"/>
                </a:cubicBezTo>
                <a:cubicBezTo>
                  <a:pt x="1440671" y="8935"/>
                  <a:pt x="1555565" y="8564"/>
                  <a:pt x="1752788" y="0"/>
                </a:cubicBezTo>
                <a:cubicBezTo>
                  <a:pt x="1950012" y="-8564"/>
                  <a:pt x="2062367" y="13416"/>
                  <a:pt x="2337051" y="0"/>
                </a:cubicBezTo>
                <a:cubicBezTo>
                  <a:pt x="2611735" y="-13416"/>
                  <a:pt x="2631889" y="-25088"/>
                  <a:pt x="2886258" y="0"/>
                </a:cubicBezTo>
                <a:cubicBezTo>
                  <a:pt x="3140627" y="25088"/>
                  <a:pt x="3340026" y="10454"/>
                  <a:pt x="3505576" y="0"/>
                </a:cubicBezTo>
                <a:cubicBezTo>
                  <a:pt x="3513150" y="159009"/>
                  <a:pt x="3517637" y="405000"/>
                  <a:pt x="3505576" y="523220"/>
                </a:cubicBezTo>
                <a:cubicBezTo>
                  <a:pt x="3385022" y="528102"/>
                  <a:pt x="3239284" y="545919"/>
                  <a:pt x="3026481" y="523220"/>
                </a:cubicBezTo>
                <a:cubicBezTo>
                  <a:pt x="2813678" y="500521"/>
                  <a:pt x="2600923" y="507943"/>
                  <a:pt x="2477274" y="523220"/>
                </a:cubicBezTo>
                <a:cubicBezTo>
                  <a:pt x="2353625" y="538497"/>
                  <a:pt x="2077503" y="523816"/>
                  <a:pt x="1857955" y="523220"/>
                </a:cubicBezTo>
                <a:cubicBezTo>
                  <a:pt x="1638407" y="522624"/>
                  <a:pt x="1529814" y="525348"/>
                  <a:pt x="1238637" y="523220"/>
                </a:cubicBezTo>
                <a:cubicBezTo>
                  <a:pt x="947460" y="521092"/>
                  <a:pt x="927754" y="544123"/>
                  <a:pt x="759541" y="523220"/>
                </a:cubicBezTo>
                <a:cubicBezTo>
                  <a:pt x="591328" y="502317"/>
                  <a:pt x="275320" y="530796"/>
                  <a:pt x="0" y="523220"/>
                </a:cubicBezTo>
                <a:cubicBezTo>
                  <a:pt x="-4175" y="289399"/>
                  <a:pt x="19308" y="110351"/>
                  <a:pt x="0" y="0"/>
                </a:cubicBezTo>
                <a:close/>
              </a:path>
              <a:path w="3505576" h="523220" stroke="0" extrusionOk="0">
                <a:moveTo>
                  <a:pt x="0" y="0"/>
                </a:moveTo>
                <a:cubicBezTo>
                  <a:pt x="182085" y="28812"/>
                  <a:pt x="410065" y="-28055"/>
                  <a:pt x="584263" y="0"/>
                </a:cubicBezTo>
                <a:cubicBezTo>
                  <a:pt x="758461" y="28055"/>
                  <a:pt x="903399" y="19120"/>
                  <a:pt x="1203581" y="0"/>
                </a:cubicBezTo>
                <a:cubicBezTo>
                  <a:pt x="1503763" y="-19120"/>
                  <a:pt x="1497230" y="19181"/>
                  <a:pt x="1682676" y="0"/>
                </a:cubicBezTo>
                <a:cubicBezTo>
                  <a:pt x="1868123" y="-19181"/>
                  <a:pt x="2032234" y="-9097"/>
                  <a:pt x="2266939" y="0"/>
                </a:cubicBezTo>
                <a:cubicBezTo>
                  <a:pt x="2501644" y="9097"/>
                  <a:pt x="2617691" y="-27767"/>
                  <a:pt x="2886258" y="0"/>
                </a:cubicBezTo>
                <a:cubicBezTo>
                  <a:pt x="3154825" y="27767"/>
                  <a:pt x="3207583" y="27375"/>
                  <a:pt x="3505576" y="0"/>
                </a:cubicBezTo>
                <a:cubicBezTo>
                  <a:pt x="3500099" y="155571"/>
                  <a:pt x="3511741" y="271614"/>
                  <a:pt x="3505576" y="523220"/>
                </a:cubicBezTo>
                <a:cubicBezTo>
                  <a:pt x="3354012" y="534529"/>
                  <a:pt x="3236935" y="506711"/>
                  <a:pt x="3026481" y="523220"/>
                </a:cubicBezTo>
                <a:cubicBezTo>
                  <a:pt x="2816027" y="539729"/>
                  <a:pt x="2715974" y="535190"/>
                  <a:pt x="2477274" y="523220"/>
                </a:cubicBezTo>
                <a:cubicBezTo>
                  <a:pt x="2238574" y="511250"/>
                  <a:pt x="2077440" y="521767"/>
                  <a:pt x="1857955" y="523220"/>
                </a:cubicBezTo>
                <a:cubicBezTo>
                  <a:pt x="1638470" y="524673"/>
                  <a:pt x="1487362" y="555204"/>
                  <a:pt x="1203581" y="523220"/>
                </a:cubicBezTo>
                <a:cubicBezTo>
                  <a:pt x="919800" y="491236"/>
                  <a:pt x="943196" y="540678"/>
                  <a:pt x="724486" y="523220"/>
                </a:cubicBezTo>
                <a:cubicBezTo>
                  <a:pt x="505776" y="505762"/>
                  <a:pt x="295558" y="544441"/>
                  <a:pt x="0" y="523220"/>
                </a:cubicBezTo>
                <a:cubicBezTo>
                  <a:pt x="-21492" y="314436"/>
                  <a:pt x="-1866" y="168063"/>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r>
              <a:rPr lang="en-US" sz="2800" dirty="0"/>
              <a:t>Fisher’s Ideal</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36C65A7-D139-5FD8-0784-49CFC2CF9498}"/>
                  </a:ext>
                </a:extLst>
              </p:cNvPr>
              <p:cNvSpPr txBox="1"/>
              <p:nvPr/>
            </p:nvSpPr>
            <p:spPr>
              <a:xfrm>
                <a:off x="9077362" y="4426214"/>
                <a:ext cx="2670690" cy="997966"/>
              </a:xfrm>
              <a:custGeom>
                <a:avLst/>
                <a:gdLst>
                  <a:gd name="connsiteX0" fmla="*/ 0 w 2670690"/>
                  <a:gd name="connsiteY0" fmla="*/ 0 h 997966"/>
                  <a:gd name="connsiteX1" fmla="*/ 614259 w 2670690"/>
                  <a:gd name="connsiteY1" fmla="*/ 0 h 997966"/>
                  <a:gd name="connsiteX2" fmla="*/ 1228517 w 2670690"/>
                  <a:gd name="connsiteY2" fmla="*/ 0 h 997966"/>
                  <a:gd name="connsiteX3" fmla="*/ 1896190 w 2670690"/>
                  <a:gd name="connsiteY3" fmla="*/ 0 h 997966"/>
                  <a:gd name="connsiteX4" fmla="*/ 2670690 w 2670690"/>
                  <a:gd name="connsiteY4" fmla="*/ 0 h 997966"/>
                  <a:gd name="connsiteX5" fmla="*/ 2670690 w 2670690"/>
                  <a:gd name="connsiteY5" fmla="*/ 469044 h 997966"/>
                  <a:gd name="connsiteX6" fmla="*/ 2670690 w 2670690"/>
                  <a:gd name="connsiteY6" fmla="*/ 997966 h 997966"/>
                  <a:gd name="connsiteX7" fmla="*/ 2029724 w 2670690"/>
                  <a:gd name="connsiteY7" fmla="*/ 997966 h 997966"/>
                  <a:gd name="connsiteX8" fmla="*/ 1388759 w 2670690"/>
                  <a:gd name="connsiteY8" fmla="*/ 997966 h 997966"/>
                  <a:gd name="connsiteX9" fmla="*/ 801207 w 2670690"/>
                  <a:gd name="connsiteY9" fmla="*/ 997966 h 997966"/>
                  <a:gd name="connsiteX10" fmla="*/ 0 w 2670690"/>
                  <a:gd name="connsiteY10" fmla="*/ 997966 h 997966"/>
                  <a:gd name="connsiteX11" fmla="*/ 0 w 2670690"/>
                  <a:gd name="connsiteY11" fmla="*/ 508963 h 997966"/>
                  <a:gd name="connsiteX12" fmla="*/ 0 w 2670690"/>
                  <a:gd name="connsiteY12" fmla="*/ 0 h 997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70690" h="997966" fill="none" extrusionOk="0">
                    <a:moveTo>
                      <a:pt x="0" y="0"/>
                    </a:moveTo>
                    <a:cubicBezTo>
                      <a:pt x="166086" y="13349"/>
                      <a:pt x="417909" y="23422"/>
                      <a:pt x="614259" y="0"/>
                    </a:cubicBezTo>
                    <a:cubicBezTo>
                      <a:pt x="810609" y="-23422"/>
                      <a:pt x="1081067" y="-27613"/>
                      <a:pt x="1228517" y="0"/>
                    </a:cubicBezTo>
                    <a:cubicBezTo>
                      <a:pt x="1375967" y="27613"/>
                      <a:pt x="1625964" y="-25581"/>
                      <a:pt x="1896190" y="0"/>
                    </a:cubicBezTo>
                    <a:cubicBezTo>
                      <a:pt x="2166416" y="25581"/>
                      <a:pt x="2358028" y="-28940"/>
                      <a:pt x="2670690" y="0"/>
                    </a:cubicBezTo>
                    <a:cubicBezTo>
                      <a:pt x="2669878" y="95924"/>
                      <a:pt x="2688882" y="249437"/>
                      <a:pt x="2670690" y="469044"/>
                    </a:cubicBezTo>
                    <a:cubicBezTo>
                      <a:pt x="2652498" y="688651"/>
                      <a:pt x="2692288" y="771378"/>
                      <a:pt x="2670690" y="997966"/>
                    </a:cubicBezTo>
                    <a:cubicBezTo>
                      <a:pt x="2399109" y="991403"/>
                      <a:pt x="2178796" y="997649"/>
                      <a:pt x="2029724" y="997966"/>
                    </a:cubicBezTo>
                    <a:cubicBezTo>
                      <a:pt x="1880652" y="998283"/>
                      <a:pt x="1704801" y="996876"/>
                      <a:pt x="1388759" y="997966"/>
                    </a:cubicBezTo>
                    <a:cubicBezTo>
                      <a:pt x="1072718" y="999056"/>
                      <a:pt x="1086061" y="971944"/>
                      <a:pt x="801207" y="997966"/>
                    </a:cubicBezTo>
                    <a:cubicBezTo>
                      <a:pt x="516353" y="1023988"/>
                      <a:pt x="288450" y="996942"/>
                      <a:pt x="0" y="997966"/>
                    </a:cubicBezTo>
                    <a:cubicBezTo>
                      <a:pt x="22499" y="833674"/>
                      <a:pt x="21815" y="669078"/>
                      <a:pt x="0" y="508963"/>
                    </a:cubicBezTo>
                    <a:cubicBezTo>
                      <a:pt x="-21815" y="348848"/>
                      <a:pt x="16880" y="214885"/>
                      <a:pt x="0" y="0"/>
                    </a:cubicBezTo>
                    <a:close/>
                  </a:path>
                  <a:path w="2670690" h="997966" stroke="0" extrusionOk="0">
                    <a:moveTo>
                      <a:pt x="0" y="0"/>
                    </a:moveTo>
                    <a:cubicBezTo>
                      <a:pt x="214343" y="1758"/>
                      <a:pt x="408534" y="-20741"/>
                      <a:pt x="667673" y="0"/>
                    </a:cubicBezTo>
                    <a:cubicBezTo>
                      <a:pt x="926812" y="20741"/>
                      <a:pt x="1088997" y="24958"/>
                      <a:pt x="1362052" y="0"/>
                    </a:cubicBezTo>
                    <a:cubicBezTo>
                      <a:pt x="1635107" y="-24958"/>
                      <a:pt x="1826999" y="4718"/>
                      <a:pt x="1949604" y="0"/>
                    </a:cubicBezTo>
                    <a:cubicBezTo>
                      <a:pt x="2072209" y="-4718"/>
                      <a:pt x="2405852" y="-24028"/>
                      <a:pt x="2670690" y="0"/>
                    </a:cubicBezTo>
                    <a:cubicBezTo>
                      <a:pt x="2680893" y="117733"/>
                      <a:pt x="2663113" y="371527"/>
                      <a:pt x="2670690" y="508963"/>
                    </a:cubicBezTo>
                    <a:cubicBezTo>
                      <a:pt x="2678267" y="646399"/>
                      <a:pt x="2690307" y="792658"/>
                      <a:pt x="2670690" y="997966"/>
                    </a:cubicBezTo>
                    <a:cubicBezTo>
                      <a:pt x="2476628" y="1003794"/>
                      <a:pt x="2201396" y="1007070"/>
                      <a:pt x="2083138" y="997966"/>
                    </a:cubicBezTo>
                    <a:cubicBezTo>
                      <a:pt x="1964880" y="988862"/>
                      <a:pt x="1642759" y="1021765"/>
                      <a:pt x="1388759" y="997966"/>
                    </a:cubicBezTo>
                    <a:cubicBezTo>
                      <a:pt x="1134759" y="974167"/>
                      <a:pt x="1055220" y="969414"/>
                      <a:pt x="747793" y="997966"/>
                    </a:cubicBezTo>
                    <a:cubicBezTo>
                      <a:pt x="440366" y="1026518"/>
                      <a:pt x="366482" y="962273"/>
                      <a:pt x="0" y="997966"/>
                    </a:cubicBezTo>
                    <a:cubicBezTo>
                      <a:pt x="-9245" y="861849"/>
                      <a:pt x="-10928" y="687203"/>
                      <a:pt x="0" y="479024"/>
                    </a:cubicBezTo>
                    <a:cubicBezTo>
                      <a:pt x="10928" y="270845"/>
                      <a:pt x="-18254" y="187445"/>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𝐿𝐼</m:t>
                          </m:r>
                        </m:e>
                        <m:sub>
                          <m:r>
                            <a:rPr lang="en-US" sz="2800" b="0" i="1" smtClean="0">
                              <a:latin typeface="Cambria Math" panose="02040503050406030204" pitchFamily="18" charset="0"/>
                            </a:rPr>
                            <m:t>01</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nary>
                            <m:naryPr>
                              <m:chr m:val="∑"/>
                              <m:subHide m:val="on"/>
                              <m:supHide m:val="on"/>
                              <m:ctrlPr>
                                <a:rPr lang="en-US" sz="2800" b="0" i="1" smtClean="0">
                                  <a:latin typeface="Cambria Math" panose="02040503050406030204" pitchFamily="18" charset="0"/>
                                </a:rPr>
                              </m:ctrlPr>
                            </m:naryP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0</m:t>
                                  </m:r>
                                </m:sub>
                              </m:sSub>
                            </m:e>
                          </m:nary>
                        </m:num>
                        <m:den>
                          <m:nary>
                            <m:naryPr>
                              <m:chr m:val="∑"/>
                              <m:subHide m:val="on"/>
                              <m:supHide m:val="on"/>
                              <m:ctrlPr>
                                <a:rPr lang="en-US" sz="2800" b="0" i="1" smtClean="0">
                                  <a:latin typeface="Cambria Math" panose="02040503050406030204" pitchFamily="18" charset="0"/>
                                </a:rPr>
                              </m:ctrlPr>
                            </m:naryP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0</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0</m:t>
                                  </m:r>
                                </m:sub>
                              </m:sSub>
                            </m:e>
                          </m:nary>
                        </m:den>
                      </m:f>
                    </m:oMath>
                  </m:oMathPara>
                </a14:m>
                <a:endParaRPr lang="en-US" sz="2800" dirty="0"/>
              </a:p>
            </p:txBody>
          </p:sp>
        </mc:Choice>
        <mc:Fallback xmlns="">
          <p:sp>
            <p:nvSpPr>
              <p:cNvPr id="10" name="TextBox 9">
                <a:extLst>
                  <a:ext uri="{FF2B5EF4-FFF2-40B4-BE49-F238E27FC236}">
                    <a16:creationId xmlns:a16="http://schemas.microsoft.com/office/drawing/2014/main" id="{236C65A7-D139-5FD8-0784-49CFC2CF9498}"/>
                  </a:ext>
                </a:extLst>
              </p:cNvPr>
              <p:cNvSpPr txBox="1">
                <a:spLocks noRot="1" noChangeAspect="1" noMove="1" noResize="1" noEditPoints="1" noAdjustHandles="1" noChangeArrowheads="1" noChangeShapeType="1" noTextEdit="1"/>
              </p:cNvSpPr>
              <p:nvPr/>
            </p:nvSpPr>
            <p:spPr>
              <a:xfrm>
                <a:off x="9077362" y="4426214"/>
                <a:ext cx="2670690" cy="997966"/>
              </a:xfrm>
              <a:prstGeom prst="rect">
                <a:avLst/>
              </a:prstGeom>
              <a:blipFill>
                <a:blip r:embed="rId3"/>
                <a:stretch>
                  <a:fillRect/>
                </a:stretch>
              </a:blipFill>
              <a:ln w="19050">
                <a:solidFill>
                  <a:schemeClr val="tx1"/>
                </a:solidFill>
                <a:extLst>
                  <a:ext uri="{C807C97D-BFC1-408E-A445-0C87EB9F89A2}">
                    <ask:lineSketchStyleProps xmlns:ask="http://schemas.microsoft.com/office/drawing/2018/sketchyshapes" sd="3950756230">
                      <a:custGeom>
                        <a:avLst/>
                        <a:gdLst>
                          <a:gd name="connsiteX0" fmla="*/ 0 w 2670690"/>
                          <a:gd name="connsiteY0" fmla="*/ 0 h 997966"/>
                          <a:gd name="connsiteX1" fmla="*/ 614259 w 2670690"/>
                          <a:gd name="connsiteY1" fmla="*/ 0 h 997966"/>
                          <a:gd name="connsiteX2" fmla="*/ 1228517 w 2670690"/>
                          <a:gd name="connsiteY2" fmla="*/ 0 h 997966"/>
                          <a:gd name="connsiteX3" fmla="*/ 1896190 w 2670690"/>
                          <a:gd name="connsiteY3" fmla="*/ 0 h 997966"/>
                          <a:gd name="connsiteX4" fmla="*/ 2670690 w 2670690"/>
                          <a:gd name="connsiteY4" fmla="*/ 0 h 997966"/>
                          <a:gd name="connsiteX5" fmla="*/ 2670690 w 2670690"/>
                          <a:gd name="connsiteY5" fmla="*/ 469044 h 997966"/>
                          <a:gd name="connsiteX6" fmla="*/ 2670690 w 2670690"/>
                          <a:gd name="connsiteY6" fmla="*/ 997966 h 997966"/>
                          <a:gd name="connsiteX7" fmla="*/ 2029724 w 2670690"/>
                          <a:gd name="connsiteY7" fmla="*/ 997966 h 997966"/>
                          <a:gd name="connsiteX8" fmla="*/ 1388759 w 2670690"/>
                          <a:gd name="connsiteY8" fmla="*/ 997966 h 997966"/>
                          <a:gd name="connsiteX9" fmla="*/ 801207 w 2670690"/>
                          <a:gd name="connsiteY9" fmla="*/ 997966 h 997966"/>
                          <a:gd name="connsiteX10" fmla="*/ 0 w 2670690"/>
                          <a:gd name="connsiteY10" fmla="*/ 997966 h 997966"/>
                          <a:gd name="connsiteX11" fmla="*/ 0 w 2670690"/>
                          <a:gd name="connsiteY11" fmla="*/ 508963 h 997966"/>
                          <a:gd name="connsiteX12" fmla="*/ 0 w 2670690"/>
                          <a:gd name="connsiteY12" fmla="*/ 0 h 997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70690" h="997966" fill="none" extrusionOk="0">
                            <a:moveTo>
                              <a:pt x="0" y="0"/>
                            </a:moveTo>
                            <a:cubicBezTo>
                              <a:pt x="166086" y="13349"/>
                              <a:pt x="417909" y="23422"/>
                              <a:pt x="614259" y="0"/>
                            </a:cubicBezTo>
                            <a:cubicBezTo>
                              <a:pt x="810609" y="-23422"/>
                              <a:pt x="1081067" y="-27613"/>
                              <a:pt x="1228517" y="0"/>
                            </a:cubicBezTo>
                            <a:cubicBezTo>
                              <a:pt x="1375967" y="27613"/>
                              <a:pt x="1625964" y="-25581"/>
                              <a:pt x="1896190" y="0"/>
                            </a:cubicBezTo>
                            <a:cubicBezTo>
                              <a:pt x="2166416" y="25581"/>
                              <a:pt x="2358028" y="-28940"/>
                              <a:pt x="2670690" y="0"/>
                            </a:cubicBezTo>
                            <a:cubicBezTo>
                              <a:pt x="2669878" y="95924"/>
                              <a:pt x="2688882" y="249437"/>
                              <a:pt x="2670690" y="469044"/>
                            </a:cubicBezTo>
                            <a:cubicBezTo>
                              <a:pt x="2652498" y="688651"/>
                              <a:pt x="2692288" y="771378"/>
                              <a:pt x="2670690" y="997966"/>
                            </a:cubicBezTo>
                            <a:cubicBezTo>
                              <a:pt x="2399109" y="991403"/>
                              <a:pt x="2178796" y="997649"/>
                              <a:pt x="2029724" y="997966"/>
                            </a:cubicBezTo>
                            <a:cubicBezTo>
                              <a:pt x="1880652" y="998283"/>
                              <a:pt x="1704801" y="996876"/>
                              <a:pt x="1388759" y="997966"/>
                            </a:cubicBezTo>
                            <a:cubicBezTo>
                              <a:pt x="1072718" y="999056"/>
                              <a:pt x="1086061" y="971944"/>
                              <a:pt x="801207" y="997966"/>
                            </a:cubicBezTo>
                            <a:cubicBezTo>
                              <a:pt x="516353" y="1023988"/>
                              <a:pt x="288450" y="996942"/>
                              <a:pt x="0" y="997966"/>
                            </a:cubicBezTo>
                            <a:cubicBezTo>
                              <a:pt x="22499" y="833674"/>
                              <a:pt x="21815" y="669078"/>
                              <a:pt x="0" y="508963"/>
                            </a:cubicBezTo>
                            <a:cubicBezTo>
                              <a:pt x="-21815" y="348848"/>
                              <a:pt x="16880" y="214885"/>
                              <a:pt x="0" y="0"/>
                            </a:cubicBezTo>
                            <a:close/>
                          </a:path>
                          <a:path w="2670690" h="997966" stroke="0" extrusionOk="0">
                            <a:moveTo>
                              <a:pt x="0" y="0"/>
                            </a:moveTo>
                            <a:cubicBezTo>
                              <a:pt x="214343" y="1758"/>
                              <a:pt x="408534" y="-20741"/>
                              <a:pt x="667673" y="0"/>
                            </a:cubicBezTo>
                            <a:cubicBezTo>
                              <a:pt x="926812" y="20741"/>
                              <a:pt x="1088997" y="24958"/>
                              <a:pt x="1362052" y="0"/>
                            </a:cubicBezTo>
                            <a:cubicBezTo>
                              <a:pt x="1635107" y="-24958"/>
                              <a:pt x="1826999" y="4718"/>
                              <a:pt x="1949604" y="0"/>
                            </a:cubicBezTo>
                            <a:cubicBezTo>
                              <a:pt x="2072209" y="-4718"/>
                              <a:pt x="2405852" y="-24028"/>
                              <a:pt x="2670690" y="0"/>
                            </a:cubicBezTo>
                            <a:cubicBezTo>
                              <a:pt x="2680893" y="117733"/>
                              <a:pt x="2663113" y="371527"/>
                              <a:pt x="2670690" y="508963"/>
                            </a:cubicBezTo>
                            <a:cubicBezTo>
                              <a:pt x="2678267" y="646399"/>
                              <a:pt x="2690307" y="792658"/>
                              <a:pt x="2670690" y="997966"/>
                            </a:cubicBezTo>
                            <a:cubicBezTo>
                              <a:pt x="2476628" y="1003794"/>
                              <a:pt x="2201396" y="1007070"/>
                              <a:pt x="2083138" y="997966"/>
                            </a:cubicBezTo>
                            <a:cubicBezTo>
                              <a:pt x="1964880" y="988862"/>
                              <a:pt x="1642759" y="1021765"/>
                              <a:pt x="1388759" y="997966"/>
                            </a:cubicBezTo>
                            <a:cubicBezTo>
                              <a:pt x="1134759" y="974167"/>
                              <a:pt x="1055220" y="969414"/>
                              <a:pt x="747793" y="997966"/>
                            </a:cubicBezTo>
                            <a:cubicBezTo>
                              <a:pt x="440366" y="1026518"/>
                              <a:pt x="366482" y="962273"/>
                              <a:pt x="0" y="997966"/>
                            </a:cubicBezTo>
                            <a:cubicBezTo>
                              <a:pt x="-9245" y="861849"/>
                              <a:pt x="-10928" y="687203"/>
                              <a:pt x="0" y="479024"/>
                            </a:cubicBezTo>
                            <a:cubicBezTo>
                              <a:pt x="10928" y="270845"/>
                              <a:pt x="-18254" y="187445"/>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6DD103F-C43F-0AB7-BEC0-9F25C8EFBA5F}"/>
                  </a:ext>
                </a:extLst>
              </p:cNvPr>
              <p:cNvSpPr txBox="1"/>
              <p:nvPr/>
            </p:nvSpPr>
            <p:spPr>
              <a:xfrm>
                <a:off x="1045793" y="5142061"/>
                <a:ext cx="2670689" cy="997966"/>
              </a:xfrm>
              <a:custGeom>
                <a:avLst/>
                <a:gdLst>
                  <a:gd name="connsiteX0" fmla="*/ 0 w 2670689"/>
                  <a:gd name="connsiteY0" fmla="*/ 0 h 997966"/>
                  <a:gd name="connsiteX1" fmla="*/ 614258 w 2670689"/>
                  <a:gd name="connsiteY1" fmla="*/ 0 h 997966"/>
                  <a:gd name="connsiteX2" fmla="*/ 1228517 w 2670689"/>
                  <a:gd name="connsiteY2" fmla="*/ 0 h 997966"/>
                  <a:gd name="connsiteX3" fmla="*/ 1896189 w 2670689"/>
                  <a:gd name="connsiteY3" fmla="*/ 0 h 997966"/>
                  <a:gd name="connsiteX4" fmla="*/ 2670689 w 2670689"/>
                  <a:gd name="connsiteY4" fmla="*/ 0 h 997966"/>
                  <a:gd name="connsiteX5" fmla="*/ 2670689 w 2670689"/>
                  <a:gd name="connsiteY5" fmla="*/ 469044 h 997966"/>
                  <a:gd name="connsiteX6" fmla="*/ 2670689 w 2670689"/>
                  <a:gd name="connsiteY6" fmla="*/ 997966 h 997966"/>
                  <a:gd name="connsiteX7" fmla="*/ 2029724 w 2670689"/>
                  <a:gd name="connsiteY7" fmla="*/ 997966 h 997966"/>
                  <a:gd name="connsiteX8" fmla="*/ 1388758 w 2670689"/>
                  <a:gd name="connsiteY8" fmla="*/ 997966 h 997966"/>
                  <a:gd name="connsiteX9" fmla="*/ 801207 w 2670689"/>
                  <a:gd name="connsiteY9" fmla="*/ 997966 h 997966"/>
                  <a:gd name="connsiteX10" fmla="*/ 0 w 2670689"/>
                  <a:gd name="connsiteY10" fmla="*/ 997966 h 997966"/>
                  <a:gd name="connsiteX11" fmla="*/ 0 w 2670689"/>
                  <a:gd name="connsiteY11" fmla="*/ 508963 h 997966"/>
                  <a:gd name="connsiteX12" fmla="*/ 0 w 2670689"/>
                  <a:gd name="connsiteY12" fmla="*/ 0 h 997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70689" h="997966" fill="none" extrusionOk="0">
                    <a:moveTo>
                      <a:pt x="0" y="0"/>
                    </a:moveTo>
                    <a:cubicBezTo>
                      <a:pt x="166925" y="20258"/>
                      <a:pt x="418978" y="26432"/>
                      <a:pt x="614258" y="0"/>
                    </a:cubicBezTo>
                    <a:cubicBezTo>
                      <a:pt x="809538" y="-26432"/>
                      <a:pt x="1077176" y="26889"/>
                      <a:pt x="1228517" y="0"/>
                    </a:cubicBezTo>
                    <a:cubicBezTo>
                      <a:pt x="1379858" y="-26889"/>
                      <a:pt x="1631912" y="-21307"/>
                      <a:pt x="1896189" y="0"/>
                    </a:cubicBezTo>
                    <a:cubicBezTo>
                      <a:pt x="2160466" y="21307"/>
                      <a:pt x="2358027" y="-28940"/>
                      <a:pt x="2670689" y="0"/>
                    </a:cubicBezTo>
                    <a:cubicBezTo>
                      <a:pt x="2669877" y="95924"/>
                      <a:pt x="2688881" y="249437"/>
                      <a:pt x="2670689" y="469044"/>
                    </a:cubicBezTo>
                    <a:cubicBezTo>
                      <a:pt x="2652497" y="688651"/>
                      <a:pt x="2692287" y="771378"/>
                      <a:pt x="2670689" y="997966"/>
                    </a:cubicBezTo>
                    <a:cubicBezTo>
                      <a:pt x="2394756" y="985713"/>
                      <a:pt x="2178224" y="993878"/>
                      <a:pt x="2029724" y="997966"/>
                    </a:cubicBezTo>
                    <a:cubicBezTo>
                      <a:pt x="1881225" y="1002054"/>
                      <a:pt x="1707808" y="999209"/>
                      <a:pt x="1388758" y="997966"/>
                    </a:cubicBezTo>
                    <a:cubicBezTo>
                      <a:pt x="1069708" y="996723"/>
                      <a:pt x="1083837" y="1025218"/>
                      <a:pt x="801207" y="997966"/>
                    </a:cubicBezTo>
                    <a:cubicBezTo>
                      <a:pt x="518577" y="970714"/>
                      <a:pt x="288450" y="996942"/>
                      <a:pt x="0" y="997966"/>
                    </a:cubicBezTo>
                    <a:cubicBezTo>
                      <a:pt x="22499" y="833674"/>
                      <a:pt x="21815" y="669078"/>
                      <a:pt x="0" y="508963"/>
                    </a:cubicBezTo>
                    <a:cubicBezTo>
                      <a:pt x="-21815" y="348848"/>
                      <a:pt x="16880" y="214885"/>
                      <a:pt x="0" y="0"/>
                    </a:cubicBezTo>
                    <a:close/>
                  </a:path>
                  <a:path w="2670689" h="997966" stroke="0" extrusionOk="0">
                    <a:moveTo>
                      <a:pt x="0" y="0"/>
                    </a:moveTo>
                    <a:cubicBezTo>
                      <a:pt x="219483" y="7743"/>
                      <a:pt x="411308" y="-17563"/>
                      <a:pt x="667672" y="0"/>
                    </a:cubicBezTo>
                    <a:cubicBezTo>
                      <a:pt x="924036" y="17563"/>
                      <a:pt x="1088996" y="24958"/>
                      <a:pt x="1362051" y="0"/>
                    </a:cubicBezTo>
                    <a:cubicBezTo>
                      <a:pt x="1635106" y="-24958"/>
                      <a:pt x="1826998" y="4718"/>
                      <a:pt x="1949603" y="0"/>
                    </a:cubicBezTo>
                    <a:cubicBezTo>
                      <a:pt x="2072208" y="-4718"/>
                      <a:pt x="2405851" y="-24028"/>
                      <a:pt x="2670689" y="0"/>
                    </a:cubicBezTo>
                    <a:cubicBezTo>
                      <a:pt x="2680892" y="117733"/>
                      <a:pt x="2663112" y="371527"/>
                      <a:pt x="2670689" y="508963"/>
                    </a:cubicBezTo>
                    <a:cubicBezTo>
                      <a:pt x="2678266" y="646399"/>
                      <a:pt x="2690306" y="792658"/>
                      <a:pt x="2670689" y="997966"/>
                    </a:cubicBezTo>
                    <a:cubicBezTo>
                      <a:pt x="2476627" y="1003794"/>
                      <a:pt x="2201395" y="1007070"/>
                      <a:pt x="2083137" y="997966"/>
                    </a:cubicBezTo>
                    <a:cubicBezTo>
                      <a:pt x="1964879" y="988862"/>
                      <a:pt x="1642758" y="1021765"/>
                      <a:pt x="1388758" y="997966"/>
                    </a:cubicBezTo>
                    <a:cubicBezTo>
                      <a:pt x="1134758" y="974167"/>
                      <a:pt x="1054137" y="965945"/>
                      <a:pt x="747793" y="997966"/>
                    </a:cubicBezTo>
                    <a:cubicBezTo>
                      <a:pt x="441450" y="1029987"/>
                      <a:pt x="366482" y="962273"/>
                      <a:pt x="0" y="997966"/>
                    </a:cubicBezTo>
                    <a:cubicBezTo>
                      <a:pt x="-9245" y="861849"/>
                      <a:pt x="-10928" y="687203"/>
                      <a:pt x="0" y="479024"/>
                    </a:cubicBezTo>
                    <a:cubicBezTo>
                      <a:pt x="10928" y="270845"/>
                      <a:pt x="-18254" y="187445"/>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𝑃𝐼</m:t>
                          </m:r>
                        </m:e>
                        <m:sub>
                          <m:r>
                            <a:rPr lang="en-US" sz="2800" b="0" i="1" smtClean="0">
                              <a:latin typeface="Cambria Math" panose="02040503050406030204" pitchFamily="18" charset="0"/>
                            </a:rPr>
                            <m:t>01</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nary>
                            <m:naryPr>
                              <m:chr m:val="∑"/>
                              <m:subHide m:val="on"/>
                              <m:supHide m:val="on"/>
                              <m:ctrlPr>
                                <a:rPr lang="en-US" sz="2800" b="0" i="1" smtClean="0">
                                  <a:latin typeface="Cambria Math" panose="02040503050406030204" pitchFamily="18" charset="0"/>
                                </a:rPr>
                              </m:ctrlPr>
                            </m:naryP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1</m:t>
                                  </m:r>
                                </m:sub>
                              </m:sSub>
                            </m:e>
                          </m:nary>
                        </m:num>
                        <m:den>
                          <m:nary>
                            <m:naryPr>
                              <m:chr m:val="∑"/>
                              <m:subHide m:val="on"/>
                              <m:supHide m:val="on"/>
                              <m:ctrlPr>
                                <a:rPr lang="en-US" sz="2800" b="0" i="1" smtClean="0">
                                  <a:latin typeface="Cambria Math" panose="02040503050406030204" pitchFamily="18" charset="0"/>
                                </a:rPr>
                              </m:ctrlPr>
                            </m:naryP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0</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1</m:t>
                                  </m:r>
                                </m:sub>
                              </m:sSub>
                            </m:e>
                          </m:nary>
                        </m:den>
                      </m:f>
                    </m:oMath>
                  </m:oMathPara>
                </a14:m>
                <a:endParaRPr lang="en-US" sz="2800" dirty="0"/>
              </a:p>
            </p:txBody>
          </p:sp>
        </mc:Choice>
        <mc:Fallback xmlns="">
          <p:sp>
            <p:nvSpPr>
              <p:cNvPr id="11" name="TextBox 10">
                <a:extLst>
                  <a:ext uri="{FF2B5EF4-FFF2-40B4-BE49-F238E27FC236}">
                    <a16:creationId xmlns:a16="http://schemas.microsoft.com/office/drawing/2014/main" id="{06DD103F-C43F-0AB7-BEC0-9F25C8EFBA5F}"/>
                  </a:ext>
                </a:extLst>
              </p:cNvPr>
              <p:cNvSpPr txBox="1">
                <a:spLocks noRot="1" noChangeAspect="1" noMove="1" noResize="1" noEditPoints="1" noAdjustHandles="1" noChangeArrowheads="1" noChangeShapeType="1" noTextEdit="1"/>
              </p:cNvSpPr>
              <p:nvPr/>
            </p:nvSpPr>
            <p:spPr>
              <a:xfrm>
                <a:off x="1045793" y="5142061"/>
                <a:ext cx="2670689" cy="997966"/>
              </a:xfrm>
              <a:prstGeom prst="rect">
                <a:avLst/>
              </a:prstGeom>
              <a:blipFill>
                <a:blip r:embed="rId4"/>
                <a:stretch>
                  <a:fillRect/>
                </a:stretch>
              </a:blipFill>
              <a:ln w="19050">
                <a:solidFill>
                  <a:schemeClr val="tx1"/>
                </a:solidFill>
                <a:extLst>
                  <a:ext uri="{C807C97D-BFC1-408E-A445-0C87EB9F89A2}">
                    <ask:lineSketchStyleProps xmlns:ask="http://schemas.microsoft.com/office/drawing/2018/sketchyshapes" sd="3950756230">
                      <a:custGeom>
                        <a:avLst/>
                        <a:gdLst>
                          <a:gd name="connsiteX0" fmla="*/ 0 w 2670689"/>
                          <a:gd name="connsiteY0" fmla="*/ 0 h 997966"/>
                          <a:gd name="connsiteX1" fmla="*/ 614258 w 2670689"/>
                          <a:gd name="connsiteY1" fmla="*/ 0 h 997966"/>
                          <a:gd name="connsiteX2" fmla="*/ 1228517 w 2670689"/>
                          <a:gd name="connsiteY2" fmla="*/ 0 h 997966"/>
                          <a:gd name="connsiteX3" fmla="*/ 1896189 w 2670689"/>
                          <a:gd name="connsiteY3" fmla="*/ 0 h 997966"/>
                          <a:gd name="connsiteX4" fmla="*/ 2670689 w 2670689"/>
                          <a:gd name="connsiteY4" fmla="*/ 0 h 997966"/>
                          <a:gd name="connsiteX5" fmla="*/ 2670689 w 2670689"/>
                          <a:gd name="connsiteY5" fmla="*/ 469044 h 997966"/>
                          <a:gd name="connsiteX6" fmla="*/ 2670689 w 2670689"/>
                          <a:gd name="connsiteY6" fmla="*/ 997966 h 997966"/>
                          <a:gd name="connsiteX7" fmla="*/ 2029724 w 2670689"/>
                          <a:gd name="connsiteY7" fmla="*/ 997966 h 997966"/>
                          <a:gd name="connsiteX8" fmla="*/ 1388758 w 2670689"/>
                          <a:gd name="connsiteY8" fmla="*/ 997966 h 997966"/>
                          <a:gd name="connsiteX9" fmla="*/ 801207 w 2670689"/>
                          <a:gd name="connsiteY9" fmla="*/ 997966 h 997966"/>
                          <a:gd name="connsiteX10" fmla="*/ 0 w 2670689"/>
                          <a:gd name="connsiteY10" fmla="*/ 997966 h 997966"/>
                          <a:gd name="connsiteX11" fmla="*/ 0 w 2670689"/>
                          <a:gd name="connsiteY11" fmla="*/ 508963 h 997966"/>
                          <a:gd name="connsiteX12" fmla="*/ 0 w 2670689"/>
                          <a:gd name="connsiteY12" fmla="*/ 0 h 997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70689" h="997966" fill="none" extrusionOk="0">
                            <a:moveTo>
                              <a:pt x="0" y="0"/>
                            </a:moveTo>
                            <a:cubicBezTo>
                              <a:pt x="166925" y="20258"/>
                              <a:pt x="418978" y="26432"/>
                              <a:pt x="614258" y="0"/>
                            </a:cubicBezTo>
                            <a:cubicBezTo>
                              <a:pt x="809538" y="-26432"/>
                              <a:pt x="1077176" y="26889"/>
                              <a:pt x="1228517" y="0"/>
                            </a:cubicBezTo>
                            <a:cubicBezTo>
                              <a:pt x="1379858" y="-26889"/>
                              <a:pt x="1631912" y="-21307"/>
                              <a:pt x="1896189" y="0"/>
                            </a:cubicBezTo>
                            <a:cubicBezTo>
                              <a:pt x="2160466" y="21307"/>
                              <a:pt x="2358027" y="-28940"/>
                              <a:pt x="2670689" y="0"/>
                            </a:cubicBezTo>
                            <a:cubicBezTo>
                              <a:pt x="2669877" y="95924"/>
                              <a:pt x="2688881" y="249437"/>
                              <a:pt x="2670689" y="469044"/>
                            </a:cubicBezTo>
                            <a:cubicBezTo>
                              <a:pt x="2652497" y="688651"/>
                              <a:pt x="2692287" y="771378"/>
                              <a:pt x="2670689" y="997966"/>
                            </a:cubicBezTo>
                            <a:cubicBezTo>
                              <a:pt x="2394756" y="985713"/>
                              <a:pt x="2178224" y="993878"/>
                              <a:pt x="2029724" y="997966"/>
                            </a:cubicBezTo>
                            <a:cubicBezTo>
                              <a:pt x="1881225" y="1002054"/>
                              <a:pt x="1707808" y="999209"/>
                              <a:pt x="1388758" y="997966"/>
                            </a:cubicBezTo>
                            <a:cubicBezTo>
                              <a:pt x="1069708" y="996723"/>
                              <a:pt x="1083837" y="1025218"/>
                              <a:pt x="801207" y="997966"/>
                            </a:cubicBezTo>
                            <a:cubicBezTo>
                              <a:pt x="518577" y="970714"/>
                              <a:pt x="288450" y="996942"/>
                              <a:pt x="0" y="997966"/>
                            </a:cubicBezTo>
                            <a:cubicBezTo>
                              <a:pt x="22499" y="833674"/>
                              <a:pt x="21815" y="669078"/>
                              <a:pt x="0" y="508963"/>
                            </a:cubicBezTo>
                            <a:cubicBezTo>
                              <a:pt x="-21815" y="348848"/>
                              <a:pt x="16880" y="214885"/>
                              <a:pt x="0" y="0"/>
                            </a:cubicBezTo>
                            <a:close/>
                          </a:path>
                          <a:path w="2670689" h="997966" stroke="0" extrusionOk="0">
                            <a:moveTo>
                              <a:pt x="0" y="0"/>
                            </a:moveTo>
                            <a:cubicBezTo>
                              <a:pt x="219483" y="7743"/>
                              <a:pt x="411308" y="-17563"/>
                              <a:pt x="667672" y="0"/>
                            </a:cubicBezTo>
                            <a:cubicBezTo>
                              <a:pt x="924036" y="17563"/>
                              <a:pt x="1088996" y="24958"/>
                              <a:pt x="1362051" y="0"/>
                            </a:cubicBezTo>
                            <a:cubicBezTo>
                              <a:pt x="1635106" y="-24958"/>
                              <a:pt x="1826998" y="4718"/>
                              <a:pt x="1949603" y="0"/>
                            </a:cubicBezTo>
                            <a:cubicBezTo>
                              <a:pt x="2072208" y="-4718"/>
                              <a:pt x="2405851" y="-24028"/>
                              <a:pt x="2670689" y="0"/>
                            </a:cubicBezTo>
                            <a:cubicBezTo>
                              <a:pt x="2680892" y="117733"/>
                              <a:pt x="2663112" y="371527"/>
                              <a:pt x="2670689" y="508963"/>
                            </a:cubicBezTo>
                            <a:cubicBezTo>
                              <a:pt x="2678266" y="646399"/>
                              <a:pt x="2690306" y="792658"/>
                              <a:pt x="2670689" y="997966"/>
                            </a:cubicBezTo>
                            <a:cubicBezTo>
                              <a:pt x="2476627" y="1003794"/>
                              <a:pt x="2201395" y="1007070"/>
                              <a:pt x="2083137" y="997966"/>
                            </a:cubicBezTo>
                            <a:cubicBezTo>
                              <a:pt x="1964879" y="988862"/>
                              <a:pt x="1642758" y="1021765"/>
                              <a:pt x="1388758" y="997966"/>
                            </a:cubicBezTo>
                            <a:cubicBezTo>
                              <a:pt x="1134758" y="974167"/>
                              <a:pt x="1054137" y="965945"/>
                              <a:pt x="747793" y="997966"/>
                            </a:cubicBezTo>
                            <a:cubicBezTo>
                              <a:pt x="441450" y="1029987"/>
                              <a:pt x="366482" y="962273"/>
                              <a:pt x="0" y="997966"/>
                            </a:cubicBezTo>
                            <a:cubicBezTo>
                              <a:pt x="-9245" y="861849"/>
                              <a:pt x="-10928" y="687203"/>
                              <a:pt x="0" y="479024"/>
                            </a:cubicBezTo>
                            <a:cubicBezTo>
                              <a:pt x="10928" y="270845"/>
                              <a:pt x="-18254" y="187445"/>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B48AE02-6431-A7B6-0C38-29CA9178212E}"/>
                  </a:ext>
                </a:extLst>
              </p:cNvPr>
              <p:cNvSpPr txBox="1"/>
              <p:nvPr/>
            </p:nvSpPr>
            <p:spPr>
              <a:xfrm>
                <a:off x="9077362" y="7517988"/>
                <a:ext cx="3227281" cy="614142"/>
              </a:xfrm>
              <a:custGeom>
                <a:avLst/>
                <a:gdLst>
                  <a:gd name="connsiteX0" fmla="*/ 0 w 3227281"/>
                  <a:gd name="connsiteY0" fmla="*/ 0 h 614142"/>
                  <a:gd name="connsiteX1" fmla="*/ 580911 w 3227281"/>
                  <a:gd name="connsiteY1" fmla="*/ 0 h 614142"/>
                  <a:gd name="connsiteX2" fmla="*/ 1161821 w 3227281"/>
                  <a:gd name="connsiteY2" fmla="*/ 0 h 614142"/>
                  <a:gd name="connsiteX3" fmla="*/ 1807277 w 3227281"/>
                  <a:gd name="connsiteY3" fmla="*/ 0 h 614142"/>
                  <a:gd name="connsiteX4" fmla="*/ 2485006 w 3227281"/>
                  <a:gd name="connsiteY4" fmla="*/ 0 h 614142"/>
                  <a:gd name="connsiteX5" fmla="*/ 3227281 w 3227281"/>
                  <a:gd name="connsiteY5" fmla="*/ 0 h 614142"/>
                  <a:gd name="connsiteX6" fmla="*/ 3227281 w 3227281"/>
                  <a:gd name="connsiteY6" fmla="*/ 614142 h 614142"/>
                  <a:gd name="connsiteX7" fmla="*/ 2614098 w 3227281"/>
                  <a:gd name="connsiteY7" fmla="*/ 614142 h 614142"/>
                  <a:gd name="connsiteX8" fmla="*/ 2000914 w 3227281"/>
                  <a:gd name="connsiteY8" fmla="*/ 614142 h 614142"/>
                  <a:gd name="connsiteX9" fmla="*/ 1452276 w 3227281"/>
                  <a:gd name="connsiteY9" fmla="*/ 614142 h 614142"/>
                  <a:gd name="connsiteX10" fmla="*/ 903639 w 3227281"/>
                  <a:gd name="connsiteY10" fmla="*/ 614142 h 614142"/>
                  <a:gd name="connsiteX11" fmla="*/ 0 w 3227281"/>
                  <a:gd name="connsiteY11" fmla="*/ 614142 h 614142"/>
                  <a:gd name="connsiteX12" fmla="*/ 0 w 3227281"/>
                  <a:gd name="connsiteY12" fmla="*/ 0 h 614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27281" h="614142" fill="none" extrusionOk="0">
                    <a:moveTo>
                      <a:pt x="0" y="0"/>
                    </a:moveTo>
                    <a:cubicBezTo>
                      <a:pt x="267840" y="-27710"/>
                      <a:pt x="340690" y="14479"/>
                      <a:pt x="580911" y="0"/>
                    </a:cubicBezTo>
                    <a:cubicBezTo>
                      <a:pt x="821132" y="-14479"/>
                      <a:pt x="943979" y="-16110"/>
                      <a:pt x="1161821" y="0"/>
                    </a:cubicBezTo>
                    <a:cubicBezTo>
                      <a:pt x="1379663" y="16110"/>
                      <a:pt x="1662778" y="-22255"/>
                      <a:pt x="1807277" y="0"/>
                    </a:cubicBezTo>
                    <a:cubicBezTo>
                      <a:pt x="1951776" y="22255"/>
                      <a:pt x="2275982" y="-23888"/>
                      <a:pt x="2485006" y="0"/>
                    </a:cubicBezTo>
                    <a:cubicBezTo>
                      <a:pt x="2694030" y="23888"/>
                      <a:pt x="3016839" y="-23236"/>
                      <a:pt x="3227281" y="0"/>
                    </a:cubicBezTo>
                    <a:cubicBezTo>
                      <a:pt x="3202024" y="192161"/>
                      <a:pt x="3224919" y="446980"/>
                      <a:pt x="3227281" y="614142"/>
                    </a:cubicBezTo>
                    <a:cubicBezTo>
                      <a:pt x="3081510" y="591162"/>
                      <a:pt x="2867122" y="585512"/>
                      <a:pt x="2614098" y="614142"/>
                    </a:cubicBezTo>
                    <a:cubicBezTo>
                      <a:pt x="2361074" y="642772"/>
                      <a:pt x="2242819" y="598248"/>
                      <a:pt x="2000914" y="614142"/>
                    </a:cubicBezTo>
                    <a:cubicBezTo>
                      <a:pt x="1759009" y="630036"/>
                      <a:pt x="1622861" y="608994"/>
                      <a:pt x="1452276" y="614142"/>
                    </a:cubicBezTo>
                    <a:cubicBezTo>
                      <a:pt x="1281691" y="619290"/>
                      <a:pt x="1096525" y="624522"/>
                      <a:pt x="903639" y="614142"/>
                    </a:cubicBezTo>
                    <a:cubicBezTo>
                      <a:pt x="710753" y="603762"/>
                      <a:pt x="226136" y="619807"/>
                      <a:pt x="0" y="614142"/>
                    </a:cubicBezTo>
                    <a:cubicBezTo>
                      <a:pt x="-24914" y="430475"/>
                      <a:pt x="-20545" y="183685"/>
                      <a:pt x="0" y="0"/>
                    </a:cubicBezTo>
                    <a:close/>
                  </a:path>
                  <a:path w="3227281" h="614142" stroke="0" extrusionOk="0">
                    <a:moveTo>
                      <a:pt x="0" y="0"/>
                    </a:moveTo>
                    <a:cubicBezTo>
                      <a:pt x="156756" y="9900"/>
                      <a:pt x="459450" y="-29113"/>
                      <a:pt x="645456" y="0"/>
                    </a:cubicBezTo>
                    <a:cubicBezTo>
                      <a:pt x="831462" y="29113"/>
                      <a:pt x="1013772" y="22635"/>
                      <a:pt x="1323185" y="0"/>
                    </a:cubicBezTo>
                    <a:cubicBezTo>
                      <a:pt x="1632598" y="-22635"/>
                      <a:pt x="1732121" y="6648"/>
                      <a:pt x="1871823" y="0"/>
                    </a:cubicBezTo>
                    <a:cubicBezTo>
                      <a:pt x="2011525" y="-6648"/>
                      <a:pt x="2265133" y="1383"/>
                      <a:pt x="2517279" y="0"/>
                    </a:cubicBezTo>
                    <a:cubicBezTo>
                      <a:pt x="2769425" y="-1383"/>
                      <a:pt x="2936757" y="16159"/>
                      <a:pt x="3227281" y="0"/>
                    </a:cubicBezTo>
                    <a:cubicBezTo>
                      <a:pt x="3235761" y="301378"/>
                      <a:pt x="3224693" y="345019"/>
                      <a:pt x="3227281" y="614142"/>
                    </a:cubicBezTo>
                    <a:cubicBezTo>
                      <a:pt x="3094944" y="614197"/>
                      <a:pt x="2951943" y="617281"/>
                      <a:pt x="2678643" y="614142"/>
                    </a:cubicBezTo>
                    <a:cubicBezTo>
                      <a:pt x="2405343" y="611003"/>
                      <a:pt x="2308283" y="582404"/>
                      <a:pt x="2000914" y="614142"/>
                    </a:cubicBezTo>
                    <a:cubicBezTo>
                      <a:pt x="1693545" y="645880"/>
                      <a:pt x="1577089" y="608455"/>
                      <a:pt x="1387731" y="614142"/>
                    </a:cubicBezTo>
                    <a:cubicBezTo>
                      <a:pt x="1198373" y="619829"/>
                      <a:pt x="910778" y="592040"/>
                      <a:pt x="710002" y="614142"/>
                    </a:cubicBezTo>
                    <a:cubicBezTo>
                      <a:pt x="509226" y="636244"/>
                      <a:pt x="245976" y="601480"/>
                      <a:pt x="0" y="614142"/>
                    </a:cubicBezTo>
                    <a:cubicBezTo>
                      <a:pt x="-23286" y="384489"/>
                      <a:pt x="-2809" y="147794"/>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𝐹𝐼</m:t>
                          </m:r>
                        </m:e>
                        <m:sub>
                          <m:r>
                            <a:rPr lang="en-US" sz="2800" b="0" i="1" smtClean="0">
                              <a:latin typeface="Cambria Math" panose="02040503050406030204" pitchFamily="18" charset="0"/>
                            </a:rPr>
                            <m:t>01</m:t>
                          </m:r>
                        </m:sub>
                      </m:sSub>
                      <m:r>
                        <a:rPr lang="en-US" sz="2800" b="0" i="1" smtClean="0">
                          <a:latin typeface="Cambria Math" panose="02040503050406030204" pitchFamily="18" charset="0"/>
                        </a:rPr>
                        <m:t>=</m:t>
                      </m:r>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𝐿</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𝐼</m:t>
                              </m:r>
                            </m:e>
                            <m:sub>
                              <m:r>
                                <a:rPr lang="en-US" sz="2800" b="0" i="1" smtClean="0">
                                  <a:latin typeface="Cambria Math" panose="02040503050406030204" pitchFamily="18" charset="0"/>
                                </a:rPr>
                                <m:t>01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01</m:t>
                              </m:r>
                            </m:sub>
                          </m:sSub>
                        </m:e>
                      </m:rad>
                    </m:oMath>
                  </m:oMathPara>
                </a14:m>
                <a:endParaRPr lang="en-US" sz="2800" dirty="0"/>
              </a:p>
            </p:txBody>
          </p:sp>
        </mc:Choice>
        <mc:Fallback xmlns="">
          <p:sp>
            <p:nvSpPr>
              <p:cNvPr id="12" name="TextBox 11">
                <a:extLst>
                  <a:ext uri="{FF2B5EF4-FFF2-40B4-BE49-F238E27FC236}">
                    <a16:creationId xmlns:a16="http://schemas.microsoft.com/office/drawing/2014/main" id="{BB48AE02-6431-A7B6-0C38-29CA9178212E}"/>
                  </a:ext>
                </a:extLst>
              </p:cNvPr>
              <p:cNvSpPr txBox="1">
                <a:spLocks noRot="1" noChangeAspect="1" noMove="1" noResize="1" noEditPoints="1" noAdjustHandles="1" noChangeArrowheads="1" noChangeShapeType="1" noTextEdit="1"/>
              </p:cNvSpPr>
              <p:nvPr/>
            </p:nvSpPr>
            <p:spPr>
              <a:xfrm>
                <a:off x="9077362" y="7517988"/>
                <a:ext cx="3227281" cy="614142"/>
              </a:xfrm>
              <a:prstGeom prst="rect">
                <a:avLst/>
              </a:prstGeom>
              <a:blipFill>
                <a:blip r:embed="rId5"/>
                <a:stretch>
                  <a:fillRect/>
                </a:stretch>
              </a:blipFill>
              <a:ln w="19050">
                <a:solidFill>
                  <a:schemeClr val="tx1"/>
                </a:solidFill>
                <a:extLst>
                  <a:ext uri="{C807C97D-BFC1-408E-A445-0C87EB9F89A2}">
                    <ask:lineSketchStyleProps xmlns:ask="http://schemas.microsoft.com/office/drawing/2018/sketchyshapes" sd="3950756230">
                      <a:custGeom>
                        <a:avLst/>
                        <a:gdLst>
                          <a:gd name="connsiteX0" fmla="*/ 0 w 3227281"/>
                          <a:gd name="connsiteY0" fmla="*/ 0 h 614142"/>
                          <a:gd name="connsiteX1" fmla="*/ 580911 w 3227281"/>
                          <a:gd name="connsiteY1" fmla="*/ 0 h 614142"/>
                          <a:gd name="connsiteX2" fmla="*/ 1161821 w 3227281"/>
                          <a:gd name="connsiteY2" fmla="*/ 0 h 614142"/>
                          <a:gd name="connsiteX3" fmla="*/ 1807277 w 3227281"/>
                          <a:gd name="connsiteY3" fmla="*/ 0 h 614142"/>
                          <a:gd name="connsiteX4" fmla="*/ 2485006 w 3227281"/>
                          <a:gd name="connsiteY4" fmla="*/ 0 h 614142"/>
                          <a:gd name="connsiteX5" fmla="*/ 3227281 w 3227281"/>
                          <a:gd name="connsiteY5" fmla="*/ 0 h 614142"/>
                          <a:gd name="connsiteX6" fmla="*/ 3227281 w 3227281"/>
                          <a:gd name="connsiteY6" fmla="*/ 614142 h 614142"/>
                          <a:gd name="connsiteX7" fmla="*/ 2614098 w 3227281"/>
                          <a:gd name="connsiteY7" fmla="*/ 614142 h 614142"/>
                          <a:gd name="connsiteX8" fmla="*/ 2000914 w 3227281"/>
                          <a:gd name="connsiteY8" fmla="*/ 614142 h 614142"/>
                          <a:gd name="connsiteX9" fmla="*/ 1452276 w 3227281"/>
                          <a:gd name="connsiteY9" fmla="*/ 614142 h 614142"/>
                          <a:gd name="connsiteX10" fmla="*/ 903639 w 3227281"/>
                          <a:gd name="connsiteY10" fmla="*/ 614142 h 614142"/>
                          <a:gd name="connsiteX11" fmla="*/ 0 w 3227281"/>
                          <a:gd name="connsiteY11" fmla="*/ 614142 h 614142"/>
                          <a:gd name="connsiteX12" fmla="*/ 0 w 3227281"/>
                          <a:gd name="connsiteY12" fmla="*/ 0 h 614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27281" h="614142" fill="none" extrusionOk="0">
                            <a:moveTo>
                              <a:pt x="0" y="0"/>
                            </a:moveTo>
                            <a:cubicBezTo>
                              <a:pt x="267840" y="-27710"/>
                              <a:pt x="340690" y="14479"/>
                              <a:pt x="580911" y="0"/>
                            </a:cubicBezTo>
                            <a:cubicBezTo>
                              <a:pt x="821132" y="-14479"/>
                              <a:pt x="943979" y="-16110"/>
                              <a:pt x="1161821" y="0"/>
                            </a:cubicBezTo>
                            <a:cubicBezTo>
                              <a:pt x="1379663" y="16110"/>
                              <a:pt x="1662778" y="-22255"/>
                              <a:pt x="1807277" y="0"/>
                            </a:cubicBezTo>
                            <a:cubicBezTo>
                              <a:pt x="1951776" y="22255"/>
                              <a:pt x="2275982" y="-23888"/>
                              <a:pt x="2485006" y="0"/>
                            </a:cubicBezTo>
                            <a:cubicBezTo>
                              <a:pt x="2694030" y="23888"/>
                              <a:pt x="3016839" y="-23236"/>
                              <a:pt x="3227281" y="0"/>
                            </a:cubicBezTo>
                            <a:cubicBezTo>
                              <a:pt x="3202024" y="192161"/>
                              <a:pt x="3224919" y="446980"/>
                              <a:pt x="3227281" y="614142"/>
                            </a:cubicBezTo>
                            <a:cubicBezTo>
                              <a:pt x="3081510" y="591162"/>
                              <a:pt x="2867122" y="585512"/>
                              <a:pt x="2614098" y="614142"/>
                            </a:cubicBezTo>
                            <a:cubicBezTo>
                              <a:pt x="2361074" y="642772"/>
                              <a:pt x="2242819" y="598248"/>
                              <a:pt x="2000914" y="614142"/>
                            </a:cubicBezTo>
                            <a:cubicBezTo>
                              <a:pt x="1759009" y="630036"/>
                              <a:pt x="1622861" y="608994"/>
                              <a:pt x="1452276" y="614142"/>
                            </a:cubicBezTo>
                            <a:cubicBezTo>
                              <a:pt x="1281691" y="619290"/>
                              <a:pt x="1096525" y="624522"/>
                              <a:pt x="903639" y="614142"/>
                            </a:cubicBezTo>
                            <a:cubicBezTo>
                              <a:pt x="710753" y="603762"/>
                              <a:pt x="226136" y="619807"/>
                              <a:pt x="0" y="614142"/>
                            </a:cubicBezTo>
                            <a:cubicBezTo>
                              <a:pt x="-24914" y="430475"/>
                              <a:pt x="-20545" y="183685"/>
                              <a:pt x="0" y="0"/>
                            </a:cubicBezTo>
                            <a:close/>
                          </a:path>
                          <a:path w="3227281" h="614142" stroke="0" extrusionOk="0">
                            <a:moveTo>
                              <a:pt x="0" y="0"/>
                            </a:moveTo>
                            <a:cubicBezTo>
                              <a:pt x="156756" y="9900"/>
                              <a:pt x="459450" y="-29113"/>
                              <a:pt x="645456" y="0"/>
                            </a:cubicBezTo>
                            <a:cubicBezTo>
                              <a:pt x="831462" y="29113"/>
                              <a:pt x="1013772" y="22635"/>
                              <a:pt x="1323185" y="0"/>
                            </a:cubicBezTo>
                            <a:cubicBezTo>
                              <a:pt x="1632598" y="-22635"/>
                              <a:pt x="1732121" y="6648"/>
                              <a:pt x="1871823" y="0"/>
                            </a:cubicBezTo>
                            <a:cubicBezTo>
                              <a:pt x="2011525" y="-6648"/>
                              <a:pt x="2265133" y="1383"/>
                              <a:pt x="2517279" y="0"/>
                            </a:cubicBezTo>
                            <a:cubicBezTo>
                              <a:pt x="2769425" y="-1383"/>
                              <a:pt x="2936757" y="16159"/>
                              <a:pt x="3227281" y="0"/>
                            </a:cubicBezTo>
                            <a:cubicBezTo>
                              <a:pt x="3235761" y="301378"/>
                              <a:pt x="3224693" y="345019"/>
                              <a:pt x="3227281" y="614142"/>
                            </a:cubicBezTo>
                            <a:cubicBezTo>
                              <a:pt x="3094944" y="614197"/>
                              <a:pt x="2951943" y="617281"/>
                              <a:pt x="2678643" y="614142"/>
                            </a:cubicBezTo>
                            <a:cubicBezTo>
                              <a:pt x="2405343" y="611003"/>
                              <a:pt x="2308283" y="582404"/>
                              <a:pt x="2000914" y="614142"/>
                            </a:cubicBezTo>
                            <a:cubicBezTo>
                              <a:pt x="1693545" y="645880"/>
                              <a:pt x="1577089" y="608455"/>
                              <a:pt x="1387731" y="614142"/>
                            </a:cubicBezTo>
                            <a:cubicBezTo>
                              <a:pt x="1198373" y="619829"/>
                              <a:pt x="910778" y="592040"/>
                              <a:pt x="710002" y="614142"/>
                            </a:cubicBezTo>
                            <a:cubicBezTo>
                              <a:pt x="509226" y="636244"/>
                              <a:pt x="245976" y="601480"/>
                              <a:pt x="0" y="614142"/>
                            </a:cubicBezTo>
                            <a:cubicBezTo>
                              <a:pt x="-23286" y="384489"/>
                              <a:pt x="-2809" y="147794"/>
                              <a:pt x="0" y="0"/>
                            </a:cubicBezTo>
                            <a:close/>
                          </a:path>
                        </a:pathLst>
                      </a:custGeom>
                      <ask:type>
                        <ask:lineSketchFreehand/>
                      </ask:type>
                    </ask:lineSketchStyleProps>
                  </a:ext>
                </a:extLst>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A5C90BB5-22F5-108F-0EFC-3FB5FF1B7C3F}"/>
              </a:ext>
            </a:extLst>
          </p:cNvPr>
          <p:cNvCxnSpPr>
            <a:cxnSpLocks/>
            <a:stCxn id="5" idx="3"/>
            <a:endCxn id="10" idx="1"/>
          </p:cNvCxnSpPr>
          <p:nvPr/>
        </p:nvCxnSpPr>
        <p:spPr>
          <a:xfrm>
            <a:off x="8150087" y="4925197"/>
            <a:ext cx="927275" cy="0"/>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1853383-C793-DBC1-7560-26B7FA280977}"/>
              </a:ext>
            </a:extLst>
          </p:cNvPr>
          <p:cNvCxnSpPr>
            <a:cxnSpLocks/>
            <a:endCxn id="12" idx="1"/>
          </p:cNvCxnSpPr>
          <p:nvPr/>
        </p:nvCxnSpPr>
        <p:spPr>
          <a:xfrm>
            <a:off x="8150087" y="7825059"/>
            <a:ext cx="927275" cy="0"/>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D6EB976D-89B0-E898-766A-ABC7E626A7FA}"/>
              </a:ext>
            </a:extLst>
          </p:cNvPr>
          <p:cNvCxnSpPr>
            <a:cxnSpLocks/>
            <a:stCxn id="6" idx="1"/>
            <a:endCxn id="11" idx="3"/>
          </p:cNvCxnSpPr>
          <p:nvPr/>
        </p:nvCxnSpPr>
        <p:spPr>
          <a:xfrm flipH="1">
            <a:off x="3716482" y="5641044"/>
            <a:ext cx="927652" cy="0"/>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4F3243E-152A-47E7-BCBE-983D6E2BB39D}"/>
                  </a:ext>
                </a:extLst>
              </p:cNvPr>
              <p:cNvSpPr txBox="1"/>
              <p:nvPr/>
            </p:nvSpPr>
            <p:spPr>
              <a:xfrm>
                <a:off x="9077362" y="5847026"/>
                <a:ext cx="3942898" cy="998543"/>
              </a:xfrm>
              <a:custGeom>
                <a:avLst/>
                <a:gdLst>
                  <a:gd name="connsiteX0" fmla="*/ 0 w 3942898"/>
                  <a:gd name="connsiteY0" fmla="*/ 0 h 998543"/>
                  <a:gd name="connsiteX1" fmla="*/ 578292 w 3942898"/>
                  <a:gd name="connsiteY1" fmla="*/ 0 h 998543"/>
                  <a:gd name="connsiteX2" fmla="*/ 1235441 w 3942898"/>
                  <a:gd name="connsiteY2" fmla="*/ 0 h 998543"/>
                  <a:gd name="connsiteX3" fmla="*/ 1853162 w 3942898"/>
                  <a:gd name="connsiteY3" fmla="*/ 0 h 998543"/>
                  <a:gd name="connsiteX4" fmla="*/ 2470883 w 3942898"/>
                  <a:gd name="connsiteY4" fmla="*/ 0 h 998543"/>
                  <a:gd name="connsiteX5" fmla="*/ 3049174 w 3942898"/>
                  <a:gd name="connsiteY5" fmla="*/ 0 h 998543"/>
                  <a:gd name="connsiteX6" fmla="*/ 3942898 w 3942898"/>
                  <a:gd name="connsiteY6" fmla="*/ 0 h 998543"/>
                  <a:gd name="connsiteX7" fmla="*/ 3942898 w 3942898"/>
                  <a:gd name="connsiteY7" fmla="*/ 489286 h 998543"/>
                  <a:gd name="connsiteX8" fmla="*/ 3942898 w 3942898"/>
                  <a:gd name="connsiteY8" fmla="*/ 998543 h 998543"/>
                  <a:gd name="connsiteX9" fmla="*/ 3364606 w 3942898"/>
                  <a:gd name="connsiteY9" fmla="*/ 998543 h 998543"/>
                  <a:gd name="connsiteX10" fmla="*/ 2825744 w 3942898"/>
                  <a:gd name="connsiteY10" fmla="*/ 998543 h 998543"/>
                  <a:gd name="connsiteX11" fmla="*/ 2168594 w 3942898"/>
                  <a:gd name="connsiteY11" fmla="*/ 998543 h 998543"/>
                  <a:gd name="connsiteX12" fmla="*/ 1511444 w 3942898"/>
                  <a:gd name="connsiteY12" fmla="*/ 998543 h 998543"/>
                  <a:gd name="connsiteX13" fmla="*/ 775437 w 3942898"/>
                  <a:gd name="connsiteY13" fmla="*/ 998543 h 998543"/>
                  <a:gd name="connsiteX14" fmla="*/ 0 w 3942898"/>
                  <a:gd name="connsiteY14" fmla="*/ 998543 h 998543"/>
                  <a:gd name="connsiteX15" fmla="*/ 0 w 3942898"/>
                  <a:gd name="connsiteY15" fmla="*/ 529228 h 998543"/>
                  <a:gd name="connsiteX16" fmla="*/ 0 w 3942898"/>
                  <a:gd name="connsiteY16" fmla="*/ 0 h 998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2898" h="998543" fill="none" extrusionOk="0">
                    <a:moveTo>
                      <a:pt x="0" y="0"/>
                    </a:moveTo>
                    <a:cubicBezTo>
                      <a:pt x="269422" y="13660"/>
                      <a:pt x="359202" y="5490"/>
                      <a:pt x="578292" y="0"/>
                    </a:cubicBezTo>
                    <a:cubicBezTo>
                      <a:pt x="797382" y="-5490"/>
                      <a:pt x="929416" y="-30184"/>
                      <a:pt x="1235441" y="0"/>
                    </a:cubicBezTo>
                    <a:cubicBezTo>
                      <a:pt x="1541466" y="30184"/>
                      <a:pt x="1609764" y="3958"/>
                      <a:pt x="1853162" y="0"/>
                    </a:cubicBezTo>
                    <a:cubicBezTo>
                      <a:pt x="2096560" y="-3958"/>
                      <a:pt x="2259682" y="29376"/>
                      <a:pt x="2470883" y="0"/>
                    </a:cubicBezTo>
                    <a:cubicBezTo>
                      <a:pt x="2682084" y="-29376"/>
                      <a:pt x="2822413" y="11150"/>
                      <a:pt x="3049174" y="0"/>
                    </a:cubicBezTo>
                    <a:cubicBezTo>
                      <a:pt x="3275935" y="-11150"/>
                      <a:pt x="3592931" y="11488"/>
                      <a:pt x="3942898" y="0"/>
                    </a:cubicBezTo>
                    <a:cubicBezTo>
                      <a:pt x="3937610" y="199470"/>
                      <a:pt x="3928813" y="270665"/>
                      <a:pt x="3942898" y="489286"/>
                    </a:cubicBezTo>
                    <a:cubicBezTo>
                      <a:pt x="3956983" y="707907"/>
                      <a:pt x="3945849" y="877929"/>
                      <a:pt x="3942898" y="998543"/>
                    </a:cubicBezTo>
                    <a:cubicBezTo>
                      <a:pt x="3826832" y="998591"/>
                      <a:pt x="3538255" y="1014983"/>
                      <a:pt x="3364606" y="998543"/>
                    </a:cubicBezTo>
                    <a:cubicBezTo>
                      <a:pt x="3190957" y="982103"/>
                      <a:pt x="2984061" y="1007720"/>
                      <a:pt x="2825744" y="998543"/>
                    </a:cubicBezTo>
                    <a:cubicBezTo>
                      <a:pt x="2667427" y="989366"/>
                      <a:pt x="2308997" y="992018"/>
                      <a:pt x="2168594" y="998543"/>
                    </a:cubicBezTo>
                    <a:cubicBezTo>
                      <a:pt x="2028191" y="1005069"/>
                      <a:pt x="1716748" y="1006158"/>
                      <a:pt x="1511444" y="998543"/>
                    </a:cubicBezTo>
                    <a:cubicBezTo>
                      <a:pt x="1306140" y="990929"/>
                      <a:pt x="1029243" y="1012899"/>
                      <a:pt x="775437" y="998543"/>
                    </a:cubicBezTo>
                    <a:cubicBezTo>
                      <a:pt x="521631" y="984187"/>
                      <a:pt x="348521" y="988594"/>
                      <a:pt x="0" y="998543"/>
                    </a:cubicBezTo>
                    <a:cubicBezTo>
                      <a:pt x="15806" y="833253"/>
                      <a:pt x="8707" y="673061"/>
                      <a:pt x="0" y="529228"/>
                    </a:cubicBezTo>
                    <a:cubicBezTo>
                      <a:pt x="-8707" y="385395"/>
                      <a:pt x="-14545" y="203241"/>
                      <a:pt x="0" y="0"/>
                    </a:cubicBezTo>
                    <a:close/>
                  </a:path>
                  <a:path w="3942898" h="998543" stroke="0" extrusionOk="0">
                    <a:moveTo>
                      <a:pt x="0" y="0"/>
                    </a:moveTo>
                    <a:cubicBezTo>
                      <a:pt x="281402" y="28522"/>
                      <a:pt x="420676" y="-28109"/>
                      <a:pt x="657150" y="0"/>
                    </a:cubicBezTo>
                    <a:cubicBezTo>
                      <a:pt x="893624" y="28109"/>
                      <a:pt x="1114468" y="16148"/>
                      <a:pt x="1353728" y="0"/>
                    </a:cubicBezTo>
                    <a:cubicBezTo>
                      <a:pt x="1592988" y="-16148"/>
                      <a:pt x="1661467" y="-15847"/>
                      <a:pt x="1892591" y="0"/>
                    </a:cubicBezTo>
                    <a:cubicBezTo>
                      <a:pt x="2123715" y="15847"/>
                      <a:pt x="2240873" y="-18111"/>
                      <a:pt x="2549741" y="0"/>
                    </a:cubicBezTo>
                    <a:cubicBezTo>
                      <a:pt x="2858609" y="18111"/>
                      <a:pt x="3071114" y="19338"/>
                      <a:pt x="3246319" y="0"/>
                    </a:cubicBezTo>
                    <a:cubicBezTo>
                      <a:pt x="3421524" y="-19338"/>
                      <a:pt x="3789996" y="31057"/>
                      <a:pt x="3942898" y="0"/>
                    </a:cubicBezTo>
                    <a:cubicBezTo>
                      <a:pt x="3958068" y="168439"/>
                      <a:pt x="3939947" y="285510"/>
                      <a:pt x="3942898" y="469315"/>
                    </a:cubicBezTo>
                    <a:cubicBezTo>
                      <a:pt x="3945849" y="653120"/>
                      <a:pt x="3957532" y="876690"/>
                      <a:pt x="3942898" y="998543"/>
                    </a:cubicBezTo>
                    <a:cubicBezTo>
                      <a:pt x="3717404" y="985708"/>
                      <a:pt x="3464482" y="1015584"/>
                      <a:pt x="3325177" y="998543"/>
                    </a:cubicBezTo>
                    <a:cubicBezTo>
                      <a:pt x="3185872" y="981502"/>
                      <a:pt x="2778013" y="1033071"/>
                      <a:pt x="2628599" y="998543"/>
                    </a:cubicBezTo>
                    <a:cubicBezTo>
                      <a:pt x="2479185" y="964015"/>
                      <a:pt x="2064710" y="986881"/>
                      <a:pt x="1892591" y="998543"/>
                    </a:cubicBezTo>
                    <a:cubicBezTo>
                      <a:pt x="1720472" y="1010205"/>
                      <a:pt x="1514375" y="974819"/>
                      <a:pt x="1353728" y="998543"/>
                    </a:cubicBezTo>
                    <a:cubicBezTo>
                      <a:pt x="1193081" y="1022267"/>
                      <a:pt x="899520" y="973576"/>
                      <a:pt x="736008" y="998543"/>
                    </a:cubicBezTo>
                    <a:cubicBezTo>
                      <a:pt x="572496" y="1023510"/>
                      <a:pt x="188433" y="1005340"/>
                      <a:pt x="0" y="998543"/>
                    </a:cubicBezTo>
                    <a:cubicBezTo>
                      <a:pt x="7847" y="825702"/>
                      <a:pt x="-883" y="755291"/>
                      <a:pt x="0" y="519242"/>
                    </a:cubicBezTo>
                    <a:cubicBezTo>
                      <a:pt x="883" y="283193"/>
                      <a:pt x="-603" y="122749"/>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𝐸𝐼</m:t>
                          </m:r>
                        </m:e>
                        <m:sub>
                          <m:r>
                            <a:rPr lang="en-US" sz="2800" b="0" i="1" smtClean="0">
                              <a:latin typeface="Cambria Math" panose="02040503050406030204" pitchFamily="18" charset="0"/>
                            </a:rPr>
                            <m:t>01</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nary>
                            <m:naryPr>
                              <m:chr m:val="∑"/>
                              <m:subHide m:val="on"/>
                              <m:supHide m:val="on"/>
                              <m:ctrlPr>
                                <a:rPr lang="en-US" sz="2800" b="0" i="1" smtClean="0">
                                  <a:latin typeface="Cambria Math" panose="02040503050406030204" pitchFamily="18" charset="0"/>
                                </a:rPr>
                              </m:ctrlPr>
                            </m:naryP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nary>
                                <m:naryPr>
                                  <m:chr m:val="∑"/>
                                  <m:subHide m:val="on"/>
                                  <m:supHide m:val="on"/>
                                  <m:ctrlPr>
                                    <a:rPr lang="en-US" sz="2800" b="0" i="1" smtClean="0">
                                      <a:latin typeface="Cambria Math" panose="02040503050406030204" pitchFamily="18" charset="0"/>
                                    </a:rPr>
                                  </m:ctrlPr>
                                </m:naryP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1</m:t>
                                      </m:r>
                                    </m:sub>
                                  </m:sSub>
                                </m:e>
                              </m:nary>
                            </m:e>
                          </m:nary>
                        </m:num>
                        <m:den>
                          <m:nary>
                            <m:naryPr>
                              <m:chr m:val="∑"/>
                              <m:subHide m:val="on"/>
                              <m:supHide m:val="on"/>
                              <m:ctrlPr>
                                <a:rPr lang="en-US" sz="2800" b="0" i="1" smtClean="0">
                                  <a:latin typeface="Cambria Math" panose="02040503050406030204" pitchFamily="18" charset="0"/>
                                </a:rPr>
                              </m:ctrlPr>
                            </m:naryP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0</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0</m:t>
                                  </m:r>
                                </m:sub>
                              </m:sSub>
                            </m:e>
                          </m:nary>
                          <m:r>
                            <a:rPr lang="en-US" sz="2800" i="1">
                              <a:latin typeface="Cambria Math" panose="02040503050406030204" pitchFamily="18" charset="0"/>
                            </a:rPr>
                            <m:t>+</m:t>
                          </m:r>
                          <m:nary>
                            <m:naryPr>
                              <m:chr m:val="∑"/>
                              <m:subHide m:val="on"/>
                              <m:supHide m:val="on"/>
                              <m:ctrlPr>
                                <a:rPr lang="en-US" sz="2800" i="1">
                                  <a:latin typeface="Cambria Math" panose="02040503050406030204" pitchFamily="18" charset="0"/>
                                </a:rPr>
                              </m:ctrlPr>
                            </m:naryPr>
                            <m:sub/>
                            <m:sup/>
                            <m:e>
                              <m:sSub>
                                <m:sSubPr>
                                  <m:ctrlPr>
                                    <a:rPr lang="en-US" sz="2800" i="1">
                                      <a:latin typeface="Cambria Math" panose="02040503050406030204" pitchFamily="18" charset="0"/>
                                    </a:rPr>
                                  </m:ctrlPr>
                                </m:sSubPr>
                                <m:e>
                                  <m:r>
                                    <a:rPr lang="en-US" sz="2800" i="1">
                                      <a:latin typeface="Cambria Math" panose="02040503050406030204" pitchFamily="18" charset="0"/>
                                    </a:rPr>
                                    <m:t>𝑃</m:t>
                                  </m:r>
                                </m:e>
                                <m:sub>
                                  <m:r>
                                    <a:rPr lang="en-US" sz="2800" b="0" i="1" smtClean="0">
                                      <a:latin typeface="Cambria Math" panose="02040503050406030204" pitchFamily="18" charset="0"/>
                                    </a:rPr>
                                    <m:t>0</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𝑄</m:t>
                                  </m:r>
                                </m:e>
                                <m:sub>
                                  <m:r>
                                    <a:rPr lang="en-US" sz="2800" i="1">
                                      <a:latin typeface="Cambria Math" panose="02040503050406030204" pitchFamily="18" charset="0"/>
                                    </a:rPr>
                                    <m:t>1</m:t>
                                  </m:r>
                                </m:sub>
                              </m:sSub>
                            </m:e>
                          </m:nary>
                        </m:den>
                      </m:f>
                    </m:oMath>
                  </m:oMathPara>
                </a14:m>
                <a:endParaRPr lang="en-US" sz="2800" dirty="0"/>
              </a:p>
            </p:txBody>
          </p:sp>
        </mc:Choice>
        <mc:Fallback xmlns="">
          <p:sp>
            <p:nvSpPr>
              <p:cNvPr id="13" name="TextBox 12">
                <a:extLst>
                  <a:ext uri="{FF2B5EF4-FFF2-40B4-BE49-F238E27FC236}">
                    <a16:creationId xmlns:a16="http://schemas.microsoft.com/office/drawing/2014/main" id="{64F3243E-152A-47E7-BCBE-983D6E2BB39D}"/>
                  </a:ext>
                </a:extLst>
              </p:cNvPr>
              <p:cNvSpPr txBox="1">
                <a:spLocks noRot="1" noChangeAspect="1" noMove="1" noResize="1" noEditPoints="1" noAdjustHandles="1" noChangeArrowheads="1" noChangeShapeType="1" noTextEdit="1"/>
              </p:cNvSpPr>
              <p:nvPr/>
            </p:nvSpPr>
            <p:spPr>
              <a:xfrm>
                <a:off x="9077362" y="5847026"/>
                <a:ext cx="3942898" cy="998543"/>
              </a:xfrm>
              <a:prstGeom prst="rect">
                <a:avLst/>
              </a:prstGeom>
              <a:blipFill>
                <a:blip r:embed="rId6"/>
                <a:stretch>
                  <a:fillRect/>
                </a:stretch>
              </a:blipFill>
              <a:ln w="19050">
                <a:solidFill>
                  <a:schemeClr val="tx1"/>
                </a:solidFill>
                <a:extLst>
                  <a:ext uri="{C807C97D-BFC1-408E-A445-0C87EB9F89A2}">
                    <ask:lineSketchStyleProps xmlns:ask="http://schemas.microsoft.com/office/drawing/2018/sketchyshapes" sd="3950756230">
                      <a:custGeom>
                        <a:avLst/>
                        <a:gdLst>
                          <a:gd name="connsiteX0" fmla="*/ 0 w 3942898"/>
                          <a:gd name="connsiteY0" fmla="*/ 0 h 998543"/>
                          <a:gd name="connsiteX1" fmla="*/ 578292 w 3942898"/>
                          <a:gd name="connsiteY1" fmla="*/ 0 h 998543"/>
                          <a:gd name="connsiteX2" fmla="*/ 1235441 w 3942898"/>
                          <a:gd name="connsiteY2" fmla="*/ 0 h 998543"/>
                          <a:gd name="connsiteX3" fmla="*/ 1853162 w 3942898"/>
                          <a:gd name="connsiteY3" fmla="*/ 0 h 998543"/>
                          <a:gd name="connsiteX4" fmla="*/ 2470883 w 3942898"/>
                          <a:gd name="connsiteY4" fmla="*/ 0 h 998543"/>
                          <a:gd name="connsiteX5" fmla="*/ 3049174 w 3942898"/>
                          <a:gd name="connsiteY5" fmla="*/ 0 h 998543"/>
                          <a:gd name="connsiteX6" fmla="*/ 3942898 w 3942898"/>
                          <a:gd name="connsiteY6" fmla="*/ 0 h 998543"/>
                          <a:gd name="connsiteX7" fmla="*/ 3942898 w 3942898"/>
                          <a:gd name="connsiteY7" fmla="*/ 489286 h 998543"/>
                          <a:gd name="connsiteX8" fmla="*/ 3942898 w 3942898"/>
                          <a:gd name="connsiteY8" fmla="*/ 998543 h 998543"/>
                          <a:gd name="connsiteX9" fmla="*/ 3364606 w 3942898"/>
                          <a:gd name="connsiteY9" fmla="*/ 998543 h 998543"/>
                          <a:gd name="connsiteX10" fmla="*/ 2825744 w 3942898"/>
                          <a:gd name="connsiteY10" fmla="*/ 998543 h 998543"/>
                          <a:gd name="connsiteX11" fmla="*/ 2168594 w 3942898"/>
                          <a:gd name="connsiteY11" fmla="*/ 998543 h 998543"/>
                          <a:gd name="connsiteX12" fmla="*/ 1511444 w 3942898"/>
                          <a:gd name="connsiteY12" fmla="*/ 998543 h 998543"/>
                          <a:gd name="connsiteX13" fmla="*/ 775437 w 3942898"/>
                          <a:gd name="connsiteY13" fmla="*/ 998543 h 998543"/>
                          <a:gd name="connsiteX14" fmla="*/ 0 w 3942898"/>
                          <a:gd name="connsiteY14" fmla="*/ 998543 h 998543"/>
                          <a:gd name="connsiteX15" fmla="*/ 0 w 3942898"/>
                          <a:gd name="connsiteY15" fmla="*/ 529228 h 998543"/>
                          <a:gd name="connsiteX16" fmla="*/ 0 w 3942898"/>
                          <a:gd name="connsiteY16" fmla="*/ 0 h 998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2898" h="998543" fill="none" extrusionOk="0">
                            <a:moveTo>
                              <a:pt x="0" y="0"/>
                            </a:moveTo>
                            <a:cubicBezTo>
                              <a:pt x="269422" y="13660"/>
                              <a:pt x="359202" y="5490"/>
                              <a:pt x="578292" y="0"/>
                            </a:cubicBezTo>
                            <a:cubicBezTo>
                              <a:pt x="797382" y="-5490"/>
                              <a:pt x="929416" y="-30184"/>
                              <a:pt x="1235441" y="0"/>
                            </a:cubicBezTo>
                            <a:cubicBezTo>
                              <a:pt x="1541466" y="30184"/>
                              <a:pt x="1609764" y="3958"/>
                              <a:pt x="1853162" y="0"/>
                            </a:cubicBezTo>
                            <a:cubicBezTo>
                              <a:pt x="2096560" y="-3958"/>
                              <a:pt x="2259682" y="29376"/>
                              <a:pt x="2470883" y="0"/>
                            </a:cubicBezTo>
                            <a:cubicBezTo>
                              <a:pt x="2682084" y="-29376"/>
                              <a:pt x="2822413" y="11150"/>
                              <a:pt x="3049174" y="0"/>
                            </a:cubicBezTo>
                            <a:cubicBezTo>
                              <a:pt x="3275935" y="-11150"/>
                              <a:pt x="3592931" y="11488"/>
                              <a:pt x="3942898" y="0"/>
                            </a:cubicBezTo>
                            <a:cubicBezTo>
                              <a:pt x="3937610" y="199470"/>
                              <a:pt x="3928813" y="270665"/>
                              <a:pt x="3942898" y="489286"/>
                            </a:cubicBezTo>
                            <a:cubicBezTo>
                              <a:pt x="3956983" y="707907"/>
                              <a:pt x="3945849" y="877929"/>
                              <a:pt x="3942898" y="998543"/>
                            </a:cubicBezTo>
                            <a:cubicBezTo>
                              <a:pt x="3826832" y="998591"/>
                              <a:pt x="3538255" y="1014983"/>
                              <a:pt x="3364606" y="998543"/>
                            </a:cubicBezTo>
                            <a:cubicBezTo>
                              <a:pt x="3190957" y="982103"/>
                              <a:pt x="2984061" y="1007720"/>
                              <a:pt x="2825744" y="998543"/>
                            </a:cubicBezTo>
                            <a:cubicBezTo>
                              <a:pt x="2667427" y="989366"/>
                              <a:pt x="2308997" y="992018"/>
                              <a:pt x="2168594" y="998543"/>
                            </a:cubicBezTo>
                            <a:cubicBezTo>
                              <a:pt x="2028191" y="1005069"/>
                              <a:pt x="1716748" y="1006158"/>
                              <a:pt x="1511444" y="998543"/>
                            </a:cubicBezTo>
                            <a:cubicBezTo>
                              <a:pt x="1306140" y="990929"/>
                              <a:pt x="1029243" y="1012899"/>
                              <a:pt x="775437" y="998543"/>
                            </a:cubicBezTo>
                            <a:cubicBezTo>
                              <a:pt x="521631" y="984187"/>
                              <a:pt x="348521" y="988594"/>
                              <a:pt x="0" y="998543"/>
                            </a:cubicBezTo>
                            <a:cubicBezTo>
                              <a:pt x="15806" y="833253"/>
                              <a:pt x="8707" y="673061"/>
                              <a:pt x="0" y="529228"/>
                            </a:cubicBezTo>
                            <a:cubicBezTo>
                              <a:pt x="-8707" y="385395"/>
                              <a:pt x="-14545" y="203241"/>
                              <a:pt x="0" y="0"/>
                            </a:cubicBezTo>
                            <a:close/>
                          </a:path>
                          <a:path w="3942898" h="998543" stroke="0" extrusionOk="0">
                            <a:moveTo>
                              <a:pt x="0" y="0"/>
                            </a:moveTo>
                            <a:cubicBezTo>
                              <a:pt x="281402" y="28522"/>
                              <a:pt x="420676" y="-28109"/>
                              <a:pt x="657150" y="0"/>
                            </a:cubicBezTo>
                            <a:cubicBezTo>
                              <a:pt x="893624" y="28109"/>
                              <a:pt x="1114468" y="16148"/>
                              <a:pt x="1353728" y="0"/>
                            </a:cubicBezTo>
                            <a:cubicBezTo>
                              <a:pt x="1592988" y="-16148"/>
                              <a:pt x="1661467" y="-15847"/>
                              <a:pt x="1892591" y="0"/>
                            </a:cubicBezTo>
                            <a:cubicBezTo>
                              <a:pt x="2123715" y="15847"/>
                              <a:pt x="2240873" y="-18111"/>
                              <a:pt x="2549741" y="0"/>
                            </a:cubicBezTo>
                            <a:cubicBezTo>
                              <a:pt x="2858609" y="18111"/>
                              <a:pt x="3071114" y="19338"/>
                              <a:pt x="3246319" y="0"/>
                            </a:cubicBezTo>
                            <a:cubicBezTo>
                              <a:pt x="3421524" y="-19338"/>
                              <a:pt x="3789996" y="31057"/>
                              <a:pt x="3942898" y="0"/>
                            </a:cubicBezTo>
                            <a:cubicBezTo>
                              <a:pt x="3958068" y="168439"/>
                              <a:pt x="3939947" y="285510"/>
                              <a:pt x="3942898" y="469315"/>
                            </a:cubicBezTo>
                            <a:cubicBezTo>
                              <a:pt x="3945849" y="653120"/>
                              <a:pt x="3957532" y="876690"/>
                              <a:pt x="3942898" y="998543"/>
                            </a:cubicBezTo>
                            <a:cubicBezTo>
                              <a:pt x="3717404" y="985708"/>
                              <a:pt x="3464482" y="1015584"/>
                              <a:pt x="3325177" y="998543"/>
                            </a:cubicBezTo>
                            <a:cubicBezTo>
                              <a:pt x="3185872" y="981502"/>
                              <a:pt x="2778013" y="1033071"/>
                              <a:pt x="2628599" y="998543"/>
                            </a:cubicBezTo>
                            <a:cubicBezTo>
                              <a:pt x="2479185" y="964015"/>
                              <a:pt x="2064710" y="986881"/>
                              <a:pt x="1892591" y="998543"/>
                            </a:cubicBezTo>
                            <a:cubicBezTo>
                              <a:pt x="1720472" y="1010205"/>
                              <a:pt x="1514375" y="974819"/>
                              <a:pt x="1353728" y="998543"/>
                            </a:cubicBezTo>
                            <a:cubicBezTo>
                              <a:pt x="1193081" y="1022267"/>
                              <a:pt x="899520" y="973576"/>
                              <a:pt x="736008" y="998543"/>
                            </a:cubicBezTo>
                            <a:cubicBezTo>
                              <a:pt x="572496" y="1023510"/>
                              <a:pt x="188433" y="1005340"/>
                              <a:pt x="0" y="998543"/>
                            </a:cubicBezTo>
                            <a:cubicBezTo>
                              <a:pt x="7847" y="825702"/>
                              <a:pt x="-883" y="755291"/>
                              <a:pt x="0" y="519242"/>
                            </a:cubicBezTo>
                            <a:cubicBezTo>
                              <a:pt x="883" y="283193"/>
                              <a:pt x="-603" y="122749"/>
                              <a:pt x="0" y="0"/>
                            </a:cubicBezTo>
                            <a:close/>
                          </a:path>
                        </a:pathLst>
                      </a:custGeom>
                      <ask:type>
                        <ask:lineSketchFreehand/>
                      </ask:type>
                    </ask:lineSketchStyleProps>
                  </a:ext>
                </a:extLst>
              </a:ln>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234C33A6-BB53-52CF-528B-54D45C3DEC17}"/>
              </a:ext>
            </a:extLst>
          </p:cNvPr>
          <p:cNvCxnSpPr>
            <a:cxnSpLocks/>
          </p:cNvCxnSpPr>
          <p:nvPr/>
        </p:nvCxnSpPr>
        <p:spPr>
          <a:xfrm>
            <a:off x="8150087" y="6343243"/>
            <a:ext cx="927275" cy="0"/>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6B889E2-9AEE-F8B2-72BB-E9A2C0AC4C80}"/>
                  </a:ext>
                </a:extLst>
              </p:cNvPr>
              <p:cNvSpPr txBox="1"/>
              <p:nvPr/>
            </p:nvSpPr>
            <p:spPr>
              <a:xfrm>
                <a:off x="210906" y="6685601"/>
                <a:ext cx="3505576" cy="783869"/>
              </a:xfrm>
              <a:custGeom>
                <a:avLst/>
                <a:gdLst>
                  <a:gd name="connsiteX0" fmla="*/ 0 w 3505576"/>
                  <a:gd name="connsiteY0" fmla="*/ 0 h 783869"/>
                  <a:gd name="connsiteX1" fmla="*/ 514151 w 3505576"/>
                  <a:gd name="connsiteY1" fmla="*/ 0 h 783869"/>
                  <a:gd name="connsiteX2" fmla="*/ 1098414 w 3505576"/>
                  <a:gd name="connsiteY2" fmla="*/ 0 h 783869"/>
                  <a:gd name="connsiteX3" fmla="*/ 1647621 w 3505576"/>
                  <a:gd name="connsiteY3" fmla="*/ 0 h 783869"/>
                  <a:gd name="connsiteX4" fmla="*/ 2196828 w 3505576"/>
                  <a:gd name="connsiteY4" fmla="*/ 0 h 783869"/>
                  <a:gd name="connsiteX5" fmla="*/ 2710979 w 3505576"/>
                  <a:gd name="connsiteY5" fmla="*/ 0 h 783869"/>
                  <a:gd name="connsiteX6" fmla="*/ 3505576 w 3505576"/>
                  <a:gd name="connsiteY6" fmla="*/ 0 h 783869"/>
                  <a:gd name="connsiteX7" fmla="*/ 3505576 w 3505576"/>
                  <a:gd name="connsiteY7" fmla="*/ 384096 h 783869"/>
                  <a:gd name="connsiteX8" fmla="*/ 3505576 w 3505576"/>
                  <a:gd name="connsiteY8" fmla="*/ 783869 h 783869"/>
                  <a:gd name="connsiteX9" fmla="*/ 2991425 w 3505576"/>
                  <a:gd name="connsiteY9" fmla="*/ 783869 h 783869"/>
                  <a:gd name="connsiteX10" fmla="*/ 2512329 w 3505576"/>
                  <a:gd name="connsiteY10" fmla="*/ 783869 h 783869"/>
                  <a:gd name="connsiteX11" fmla="*/ 1928067 w 3505576"/>
                  <a:gd name="connsiteY11" fmla="*/ 783869 h 783869"/>
                  <a:gd name="connsiteX12" fmla="*/ 1343804 w 3505576"/>
                  <a:gd name="connsiteY12" fmla="*/ 783869 h 783869"/>
                  <a:gd name="connsiteX13" fmla="*/ 689430 w 3505576"/>
                  <a:gd name="connsiteY13" fmla="*/ 783869 h 783869"/>
                  <a:gd name="connsiteX14" fmla="*/ 0 w 3505576"/>
                  <a:gd name="connsiteY14" fmla="*/ 783869 h 783869"/>
                  <a:gd name="connsiteX15" fmla="*/ 0 w 3505576"/>
                  <a:gd name="connsiteY15" fmla="*/ 415451 h 783869"/>
                  <a:gd name="connsiteX16" fmla="*/ 0 w 3505576"/>
                  <a:gd name="connsiteY16" fmla="*/ 0 h 783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05576" h="783869" fill="none" extrusionOk="0">
                    <a:moveTo>
                      <a:pt x="0" y="0"/>
                    </a:moveTo>
                    <a:cubicBezTo>
                      <a:pt x="171458" y="-21792"/>
                      <a:pt x="327436" y="-20892"/>
                      <a:pt x="514151" y="0"/>
                    </a:cubicBezTo>
                    <a:cubicBezTo>
                      <a:pt x="700866" y="20892"/>
                      <a:pt x="823730" y="13416"/>
                      <a:pt x="1098414" y="0"/>
                    </a:cubicBezTo>
                    <a:cubicBezTo>
                      <a:pt x="1373098" y="-13416"/>
                      <a:pt x="1393252" y="-25088"/>
                      <a:pt x="1647621" y="0"/>
                    </a:cubicBezTo>
                    <a:cubicBezTo>
                      <a:pt x="1901990" y="25088"/>
                      <a:pt x="2053684" y="-378"/>
                      <a:pt x="2196828" y="0"/>
                    </a:cubicBezTo>
                    <a:cubicBezTo>
                      <a:pt x="2339972" y="378"/>
                      <a:pt x="2462432" y="-4043"/>
                      <a:pt x="2710979" y="0"/>
                    </a:cubicBezTo>
                    <a:cubicBezTo>
                      <a:pt x="2959526" y="4043"/>
                      <a:pt x="3317221" y="25609"/>
                      <a:pt x="3505576" y="0"/>
                    </a:cubicBezTo>
                    <a:cubicBezTo>
                      <a:pt x="3524777" y="136667"/>
                      <a:pt x="3522168" y="247867"/>
                      <a:pt x="3505576" y="384096"/>
                    </a:cubicBezTo>
                    <a:cubicBezTo>
                      <a:pt x="3488984" y="520325"/>
                      <a:pt x="3498665" y="690674"/>
                      <a:pt x="3505576" y="783869"/>
                    </a:cubicBezTo>
                    <a:cubicBezTo>
                      <a:pt x="3269504" y="791873"/>
                      <a:pt x="3230179" y="781261"/>
                      <a:pt x="2991425" y="783869"/>
                    </a:cubicBezTo>
                    <a:cubicBezTo>
                      <a:pt x="2752671" y="786477"/>
                      <a:pt x="2680542" y="804772"/>
                      <a:pt x="2512329" y="783869"/>
                    </a:cubicBezTo>
                    <a:cubicBezTo>
                      <a:pt x="2344116" y="762966"/>
                      <a:pt x="2047021" y="810287"/>
                      <a:pt x="1928067" y="783869"/>
                    </a:cubicBezTo>
                    <a:cubicBezTo>
                      <a:pt x="1809113" y="757451"/>
                      <a:pt x="1492000" y="776772"/>
                      <a:pt x="1343804" y="783869"/>
                    </a:cubicBezTo>
                    <a:cubicBezTo>
                      <a:pt x="1195608" y="790966"/>
                      <a:pt x="918833" y="760377"/>
                      <a:pt x="689430" y="783869"/>
                    </a:cubicBezTo>
                    <a:cubicBezTo>
                      <a:pt x="460027" y="807361"/>
                      <a:pt x="279348" y="752929"/>
                      <a:pt x="0" y="783869"/>
                    </a:cubicBezTo>
                    <a:cubicBezTo>
                      <a:pt x="-10797" y="630128"/>
                      <a:pt x="13388" y="529476"/>
                      <a:pt x="0" y="415451"/>
                    </a:cubicBezTo>
                    <a:cubicBezTo>
                      <a:pt x="-13388" y="301426"/>
                      <a:pt x="5618" y="187761"/>
                      <a:pt x="0" y="0"/>
                    </a:cubicBezTo>
                    <a:close/>
                  </a:path>
                  <a:path w="3505576" h="783869" stroke="0" extrusionOk="0">
                    <a:moveTo>
                      <a:pt x="0" y="0"/>
                    </a:moveTo>
                    <a:cubicBezTo>
                      <a:pt x="182085" y="28812"/>
                      <a:pt x="410065" y="-28055"/>
                      <a:pt x="584263" y="0"/>
                    </a:cubicBezTo>
                    <a:cubicBezTo>
                      <a:pt x="758461" y="28055"/>
                      <a:pt x="903399" y="19120"/>
                      <a:pt x="1203581" y="0"/>
                    </a:cubicBezTo>
                    <a:cubicBezTo>
                      <a:pt x="1503763" y="-19120"/>
                      <a:pt x="1497230" y="19181"/>
                      <a:pt x="1682676" y="0"/>
                    </a:cubicBezTo>
                    <a:cubicBezTo>
                      <a:pt x="1868123" y="-19181"/>
                      <a:pt x="2032234" y="-9097"/>
                      <a:pt x="2266939" y="0"/>
                    </a:cubicBezTo>
                    <a:cubicBezTo>
                      <a:pt x="2501644" y="9097"/>
                      <a:pt x="2617691" y="-27767"/>
                      <a:pt x="2886258" y="0"/>
                    </a:cubicBezTo>
                    <a:cubicBezTo>
                      <a:pt x="3154825" y="27767"/>
                      <a:pt x="3207583" y="27375"/>
                      <a:pt x="3505576" y="0"/>
                    </a:cubicBezTo>
                    <a:cubicBezTo>
                      <a:pt x="3490731" y="158216"/>
                      <a:pt x="3515110" y="272291"/>
                      <a:pt x="3505576" y="368418"/>
                    </a:cubicBezTo>
                    <a:cubicBezTo>
                      <a:pt x="3496042" y="464545"/>
                      <a:pt x="3516925" y="677546"/>
                      <a:pt x="3505576" y="783869"/>
                    </a:cubicBezTo>
                    <a:cubicBezTo>
                      <a:pt x="3332864" y="770332"/>
                      <a:pt x="3195069" y="795839"/>
                      <a:pt x="2956369" y="783869"/>
                    </a:cubicBezTo>
                    <a:cubicBezTo>
                      <a:pt x="2717669" y="771899"/>
                      <a:pt x="2555920" y="782089"/>
                      <a:pt x="2337051" y="783869"/>
                    </a:cubicBezTo>
                    <a:cubicBezTo>
                      <a:pt x="2118182" y="785649"/>
                      <a:pt x="1972415" y="754420"/>
                      <a:pt x="1682676" y="783869"/>
                    </a:cubicBezTo>
                    <a:cubicBezTo>
                      <a:pt x="1392938" y="813318"/>
                      <a:pt x="1422291" y="801327"/>
                      <a:pt x="1203581" y="783869"/>
                    </a:cubicBezTo>
                    <a:cubicBezTo>
                      <a:pt x="984871" y="766411"/>
                      <a:pt x="809523" y="797911"/>
                      <a:pt x="654374" y="783869"/>
                    </a:cubicBezTo>
                    <a:cubicBezTo>
                      <a:pt x="499225" y="769827"/>
                      <a:pt x="205026" y="809176"/>
                      <a:pt x="0" y="783869"/>
                    </a:cubicBezTo>
                    <a:cubicBezTo>
                      <a:pt x="-12279" y="694827"/>
                      <a:pt x="-5391" y="574258"/>
                      <a:pt x="0" y="407612"/>
                    </a:cubicBezTo>
                    <a:cubicBezTo>
                      <a:pt x="5391" y="240966"/>
                      <a:pt x="-3735" y="150759"/>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𝐵𝐼</m:t>
                          </m:r>
                        </m:e>
                        <m:sub>
                          <m:r>
                            <a:rPr lang="en-US" sz="2000" b="0" i="1" smtClean="0">
                              <a:latin typeface="Cambria Math" panose="02040503050406030204" pitchFamily="18" charset="0"/>
                            </a:rPr>
                            <m:t>01</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d>
                        <m:dPr>
                          <m:ctrlPr>
                            <a:rPr lang="en-US" sz="2000" b="0" i="1" smtClean="0">
                              <a:latin typeface="Cambria Math" panose="02040503050406030204" pitchFamily="18" charset="0"/>
                            </a:rPr>
                          </m:ctrlPr>
                        </m:dPr>
                        <m:e>
                          <m:f>
                            <m:fPr>
                              <m:ctrlPr>
                                <a:rPr lang="en-US" sz="2000" i="1">
                                  <a:latin typeface="Cambria Math" panose="02040503050406030204" pitchFamily="18" charset="0"/>
                                </a:rPr>
                              </m:ctrlPr>
                            </m:fPr>
                            <m:num>
                              <m:nary>
                                <m:naryPr>
                                  <m:chr m:val="∑"/>
                                  <m:subHide m:val="on"/>
                                  <m:supHide m:val="on"/>
                                  <m:ctrlPr>
                                    <a:rPr lang="en-US" sz="2000" i="1">
                                      <a:latin typeface="Cambria Math" panose="02040503050406030204" pitchFamily="18" charset="0"/>
                                    </a:rPr>
                                  </m:ctrlPr>
                                </m:naryPr>
                                <m:sub/>
                                <m:sup/>
                                <m:e>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𝑄</m:t>
                                      </m:r>
                                    </m:e>
                                    <m:sub>
                                      <m:r>
                                        <a:rPr lang="en-US" sz="2000" i="1">
                                          <a:latin typeface="Cambria Math" panose="02040503050406030204" pitchFamily="18" charset="0"/>
                                        </a:rPr>
                                        <m:t>0</m:t>
                                      </m:r>
                                    </m:sub>
                                  </m:sSub>
                                </m:e>
                              </m:nary>
                            </m:num>
                            <m:den>
                              <m:nary>
                                <m:naryPr>
                                  <m:chr m:val="∑"/>
                                  <m:subHide m:val="on"/>
                                  <m:supHide m:val="on"/>
                                  <m:ctrlPr>
                                    <a:rPr lang="en-US" sz="2000" i="1">
                                      <a:latin typeface="Cambria Math" panose="02040503050406030204" pitchFamily="18" charset="0"/>
                                    </a:rPr>
                                  </m:ctrlPr>
                                </m:naryPr>
                                <m:sub/>
                                <m:sup/>
                                <m:e>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0</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𝑄</m:t>
                                      </m:r>
                                    </m:e>
                                    <m:sub>
                                      <m:r>
                                        <a:rPr lang="en-US" sz="2000" i="1">
                                          <a:latin typeface="Cambria Math" panose="02040503050406030204" pitchFamily="18" charset="0"/>
                                        </a:rPr>
                                        <m:t>0</m:t>
                                      </m:r>
                                    </m:sub>
                                  </m:sSub>
                                </m:e>
                              </m:nary>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nary>
                                <m:naryPr>
                                  <m:chr m:val="∑"/>
                                  <m:subHide m:val="on"/>
                                  <m:supHide m:val="on"/>
                                  <m:ctrlPr>
                                    <a:rPr lang="en-US" sz="2000" i="1">
                                      <a:latin typeface="Cambria Math" panose="02040503050406030204" pitchFamily="18" charset="0"/>
                                    </a:rPr>
                                  </m:ctrlPr>
                                </m:naryPr>
                                <m:sub/>
                                <m:sup/>
                                <m:e>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𝑄</m:t>
                                      </m:r>
                                    </m:e>
                                    <m:sub>
                                      <m:r>
                                        <a:rPr lang="en-US" sz="2000" i="1">
                                          <a:latin typeface="Cambria Math" panose="02040503050406030204" pitchFamily="18" charset="0"/>
                                        </a:rPr>
                                        <m:t>1</m:t>
                                      </m:r>
                                    </m:sub>
                                  </m:sSub>
                                </m:e>
                              </m:nary>
                            </m:num>
                            <m:den>
                              <m:nary>
                                <m:naryPr>
                                  <m:chr m:val="∑"/>
                                  <m:subHide m:val="on"/>
                                  <m:supHide m:val="on"/>
                                  <m:ctrlPr>
                                    <a:rPr lang="en-US" sz="2000" i="1">
                                      <a:latin typeface="Cambria Math" panose="02040503050406030204" pitchFamily="18" charset="0"/>
                                    </a:rPr>
                                  </m:ctrlPr>
                                </m:naryPr>
                                <m:sub/>
                                <m:sup/>
                                <m:e>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0</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𝑄</m:t>
                                      </m:r>
                                    </m:e>
                                    <m:sub>
                                      <m:r>
                                        <a:rPr lang="en-US" sz="2000" i="1">
                                          <a:latin typeface="Cambria Math" panose="02040503050406030204" pitchFamily="18" charset="0"/>
                                        </a:rPr>
                                        <m:t>1</m:t>
                                      </m:r>
                                    </m:sub>
                                  </m:sSub>
                                </m:e>
                              </m:nary>
                            </m:den>
                          </m:f>
                        </m:e>
                      </m:d>
                    </m:oMath>
                  </m:oMathPara>
                </a14:m>
                <a:endParaRPr lang="en-US" sz="2000" dirty="0"/>
              </a:p>
            </p:txBody>
          </p:sp>
        </mc:Choice>
        <mc:Fallback xmlns="">
          <p:sp>
            <p:nvSpPr>
              <p:cNvPr id="20" name="TextBox 19">
                <a:extLst>
                  <a:ext uri="{FF2B5EF4-FFF2-40B4-BE49-F238E27FC236}">
                    <a16:creationId xmlns:a16="http://schemas.microsoft.com/office/drawing/2014/main" id="{56B889E2-9AEE-F8B2-72BB-E9A2C0AC4C80}"/>
                  </a:ext>
                </a:extLst>
              </p:cNvPr>
              <p:cNvSpPr txBox="1">
                <a:spLocks noRot="1" noChangeAspect="1" noMove="1" noResize="1" noEditPoints="1" noAdjustHandles="1" noChangeArrowheads="1" noChangeShapeType="1" noTextEdit="1"/>
              </p:cNvSpPr>
              <p:nvPr/>
            </p:nvSpPr>
            <p:spPr>
              <a:xfrm>
                <a:off x="210906" y="6685601"/>
                <a:ext cx="3505576" cy="783869"/>
              </a:xfrm>
              <a:prstGeom prst="rect">
                <a:avLst/>
              </a:prstGeom>
              <a:blipFill>
                <a:blip r:embed="rId7"/>
                <a:stretch>
                  <a:fillRect/>
                </a:stretch>
              </a:blipFill>
              <a:ln w="19050">
                <a:solidFill>
                  <a:schemeClr val="tx1"/>
                </a:solidFill>
                <a:extLst>
                  <a:ext uri="{C807C97D-BFC1-408E-A445-0C87EB9F89A2}">
                    <ask:lineSketchStyleProps xmlns:ask="http://schemas.microsoft.com/office/drawing/2018/sketchyshapes" sd="3950756230">
                      <a:custGeom>
                        <a:avLst/>
                        <a:gdLst>
                          <a:gd name="connsiteX0" fmla="*/ 0 w 3505576"/>
                          <a:gd name="connsiteY0" fmla="*/ 0 h 783869"/>
                          <a:gd name="connsiteX1" fmla="*/ 514151 w 3505576"/>
                          <a:gd name="connsiteY1" fmla="*/ 0 h 783869"/>
                          <a:gd name="connsiteX2" fmla="*/ 1098414 w 3505576"/>
                          <a:gd name="connsiteY2" fmla="*/ 0 h 783869"/>
                          <a:gd name="connsiteX3" fmla="*/ 1647621 w 3505576"/>
                          <a:gd name="connsiteY3" fmla="*/ 0 h 783869"/>
                          <a:gd name="connsiteX4" fmla="*/ 2196828 w 3505576"/>
                          <a:gd name="connsiteY4" fmla="*/ 0 h 783869"/>
                          <a:gd name="connsiteX5" fmla="*/ 2710979 w 3505576"/>
                          <a:gd name="connsiteY5" fmla="*/ 0 h 783869"/>
                          <a:gd name="connsiteX6" fmla="*/ 3505576 w 3505576"/>
                          <a:gd name="connsiteY6" fmla="*/ 0 h 783869"/>
                          <a:gd name="connsiteX7" fmla="*/ 3505576 w 3505576"/>
                          <a:gd name="connsiteY7" fmla="*/ 384096 h 783869"/>
                          <a:gd name="connsiteX8" fmla="*/ 3505576 w 3505576"/>
                          <a:gd name="connsiteY8" fmla="*/ 783869 h 783869"/>
                          <a:gd name="connsiteX9" fmla="*/ 2991425 w 3505576"/>
                          <a:gd name="connsiteY9" fmla="*/ 783869 h 783869"/>
                          <a:gd name="connsiteX10" fmla="*/ 2512329 w 3505576"/>
                          <a:gd name="connsiteY10" fmla="*/ 783869 h 783869"/>
                          <a:gd name="connsiteX11" fmla="*/ 1928067 w 3505576"/>
                          <a:gd name="connsiteY11" fmla="*/ 783869 h 783869"/>
                          <a:gd name="connsiteX12" fmla="*/ 1343804 w 3505576"/>
                          <a:gd name="connsiteY12" fmla="*/ 783869 h 783869"/>
                          <a:gd name="connsiteX13" fmla="*/ 689430 w 3505576"/>
                          <a:gd name="connsiteY13" fmla="*/ 783869 h 783869"/>
                          <a:gd name="connsiteX14" fmla="*/ 0 w 3505576"/>
                          <a:gd name="connsiteY14" fmla="*/ 783869 h 783869"/>
                          <a:gd name="connsiteX15" fmla="*/ 0 w 3505576"/>
                          <a:gd name="connsiteY15" fmla="*/ 415451 h 783869"/>
                          <a:gd name="connsiteX16" fmla="*/ 0 w 3505576"/>
                          <a:gd name="connsiteY16" fmla="*/ 0 h 783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05576" h="783869" fill="none" extrusionOk="0">
                            <a:moveTo>
                              <a:pt x="0" y="0"/>
                            </a:moveTo>
                            <a:cubicBezTo>
                              <a:pt x="171458" y="-21792"/>
                              <a:pt x="327436" y="-20892"/>
                              <a:pt x="514151" y="0"/>
                            </a:cubicBezTo>
                            <a:cubicBezTo>
                              <a:pt x="700866" y="20892"/>
                              <a:pt x="823730" y="13416"/>
                              <a:pt x="1098414" y="0"/>
                            </a:cubicBezTo>
                            <a:cubicBezTo>
                              <a:pt x="1373098" y="-13416"/>
                              <a:pt x="1393252" y="-25088"/>
                              <a:pt x="1647621" y="0"/>
                            </a:cubicBezTo>
                            <a:cubicBezTo>
                              <a:pt x="1901990" y="25088"/>
                              <a:pt x="2053684" y="-378"/>
                              <a:pt x="2196828" y="0"/>
                            </a:cubicBezTo>
                            <a:cubicBezTo>
                              <a:pt x="2339972" y="378"/>
                              <a:pt x="2462432" y="-4043"/>
                              <a:pt x="2710979" y="0"/>
                            </a:cubicBezTo>
                            <a:cubicBezTo>
                              <a:pt x="2959526" y="4043"/>
                              <a:pt x="3317221" y="25609"/>
                              <a:pt x="3505576" y="0"/>
                            </a:cubicBezTo>
                            <a:cubicBezTo>
                              <a:pt x="3524777" y="136667"/>
                              <a:pt x="3522168" y="247867"/>
                              <a:pt x="3505576" y="384096"/>
                            </a:cubicBezTo>
                            <a:cubicBezTo>
                              <a:pt x="3488984" y="520325"/>
                              <a:pt x="3498665" y="690674"/>
                              <a:pt x="3505576" y="783869"/>
                            </a:cubicBezTo>
                            <a:cubicBezTo>
                              <a:pt x="3269504" y="791873"/>
                              <a:pt x="3230179" y="781261"/>
                              <a:pt x="2991425" y="783869"/>
                            </a:cubicBezTo>
                            <a:cubicBezTo>
                              <a:pt x="2752671" y="786477"/>
                              <a:pt x="2680542" y="804772"/>
                              <a:pt x="2512329" y="783869"/>
                            </a:cubicBezTo>
                            <a:cubicBezTo>
                              <a:pt x="2344116" y="762966"/>
                              <a:pt x="2047021" y="810287"/>
                              <a:pt x="1928067" y="783869"/>
                            </a:cubicBezTo>
                            <a:cubicBezTo>
                              <a:pt x="1809113" y="757451"/>
                              <a:pt x="1492000" y="776772"/>
                              <a:pt x="1343804" y="783869"/>
                            </a:cubicBezTo>
                            <a:cubicBezTo>
                              <a:pt x="1195608" y="790966"/>
                              <a:pt x="918833" y="760377"/>
                              <a:pt x="689430" y="783869"/>
                            </a:cubicBezTo>
                            <a:cubicBezTo>
                              <a:pt x="460027" y="807361"/>
                              <a:pt x="279348" y="752929"/>
                              <a:pt x="0" y="783869"/>
                            </a:cubicBezTo>
                            <a:cubicBezTo>
                              <a:pt x="-10797" y="630128"/>
                              <a:pt x="13388" y="529476"/>
                              <a:pt x="0" y="415451"/>
                            </a:cubicBezTo>
                            <a:cubicBezTo>
                              <a:pt x="-13388" y="301426"/>
                              <a:pt x="5618" y="187761"/>
                              <a:pt x="0" y="0"/>
                            </a:cubicBezTo>
                            <a:close/>
                          </a:path>
                          <a:path w="3505576" h="783869" stroke="0" extrusionOk="0">
                            <a:moveTo>
                              <a:pt x="0" y="0"/>
                            </a:moveTo>
                            <a:cubicBezTo>
                              <a:pt x="182085" y="28812"/>
                              <a:pt x="410065" y="-28055"/>
                              <a:pt x="584263" y="0"/>
                            </a:cubicBezTo>
                            <a:cubicBezTo>
                              <a:pt x="758461" y="28055"/>
                              <a:pt x="903399" y="19120"/>
                              <a:pt x="1203581" y="0"/>
                            </a:cubicBezTo>
                            <a:cubicBezTo>
                              <a:pt x="1503763" y="-19120"/>
                              <a:pt x="1497230" y="19181"/>
                              <a:pt x="1682676" y="0"/>
                            </a:cubicBezTo>
                            <a:cubicBezTo>
                              <a:pt x="1868123" y="-19181"/>
                              <a:pt x="2032234" y="-9097"/>
                              <a:pt x="2266939" y="0"/>
                            </a:cubicBezTo>
                            <a:cubicBezTo>
                              <a:pt x="2501644" y="9097"/>
                              <a:pt x="2617691" y="-27767"/>
                              <a:pt x="2886258" y="0"/>
                            </a:cubicBezTo>
                            <a:cubicBezTo>
                              <a:pt x="3154825" y="27767"/>
                              <a:pt x="3207583" y="27375"/>
                              <a:pt x="3505576" y="0"/>
                            </a:cubicBezTo>
                            <a:cubicBezTo>
                              <a:pt x="3490731" y="158216"/>
                              <a:pt x="3515110" y="272291"/>
                              <a:pt x="3505576" y="368418"/>
                            </a:cubicBezTo>
                            <a:cubicBezTo>
                              <a:pt x="3496042" y="464545"/>
                              <a:pt x="3516925" y="677546"/>
                              <a:pt x="3505576" y="783869"/>
                            </a:cubicBezTo>
                            <a:cubicBezTo>
                              <a:pt x="3332864" y="770332"/>
                              <a:pt x="3195069" y="795839"/>
                              <a:pt x="2956369" y="783869"/>
                            </a:cubicBezTo>
                            <a:cubicBezTo>
                              <a:pt x="2717669" y="771899"/>
                              <a:pt x="2555920" y="782089"/>
                              <a:pt x="2337051" y="783869"/>
                            </a:cubicBezTo>
                            <a:cubicBezTo>
                              <a:pt x="2118182" y="785649"/>
                              <a:pt x="1972415" y="754420"/>
                              <a:pt x="1682676" y="783869"/>
                            </a:cubicBezTo>
                            <a:cubicBezTo>
                              <a:pt x="1392938" y="813318"/>
                              <a:pt x="1422291" y="801327"/>
                              <a:pt x="1203581" y="783869"/>
                            </a:cubicBezTo>
                            <a:cubicBezTo>
                              <a:pt x="984871" y="766411"/>
                              <a:pt x="809523" y="797911"/>
                              <a:pt x="654374" y="783869"/>
                            </a:cubicBezTo>
                            <a:cubicBezTo>
                              <a:pt x="499225" y="769827"/>
                              <a:pt x="205026" y="809176"/>
                              <a:pt x="0" y="783869"/>
                            </a:cubicBezTo>
                            <a:cubicBezTo>
                              <a:pt x="-12279" y="694827"/>
                              <a:pt x="-5391" y="574258"/>
                              <a:pt x="0" y="407612"/>
                            </a:cubicBezTo>
                            <a:cubicBezTo>
                              <a:pt x="5391" y="240966"/>
                              <a:pt x="-3735" y="150759"/>
                              <a:pt x="0" y="0"/>
                            </a:cubicBezTo>
                            <a:close/>
                          </a:path>
                        </a:pathLst>
                      </a:custGeom>
                      <ask:type>
                        <ask:lineSketchFreehand/>
                      </ask:type>
                    </ask:lineSketchStyleProps>
                  </a:ext>
                </a:extLst>
              </a:ln>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612507B1-BD18-A19B-0FD1-16FAAE5E41A1}"/>
              </a:ext>
            </a:extLst>
          </p:cNvPr>
          <p:cNvCxnSpPr>
            <a:cxnSpLocks/>
          </p:cNvCxnSpPr>
          <p:nvPr/>
        </p:nvCxnSpPr>
        <p:spPr>
          <a:xfrm flipH="1">
            <a:off x="3716482" y="7077535"/>
            <a:ext cx="927652" cy="0"/>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1514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Math</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r>
              <a:rPr lang="en-US" sz="3200" dirty="0"/>
              <a:t>Consumption of different item by a certain family in 1985 and 1995 along with the corresponding price are given below:</a:t>
            </a:r>
          </a:p>
          <a:p>
            <a:endParaRPr lang="en-US" sz="3200" dirty="0"/>
          </a:p>
        </p:txBody>
      </p:sp>
      <p:graphicFrame>
        <p:nvGraphicFramePr>
          <p:cNvPr id="4" name="Table 3">
            <a:extLst>
              <a:ext uri="{FF2B5EF4-FFF2-40B4-BE49-F238E27FC236}">
                <a16:creationId xmlns:a16="http://schemas.microsoft.com/office/drawing/2014/main" id="{1D218C22-F459-A625-F742-3B2879D9DBB9}"/>
              </a:ext>
            </a:extLst>
          </p:cNvPr>
          <p:cNvGraphicFramePr>
            <a:graphicFrameLocks noGrp="1"/>
          </p:cNvGraphicFramePr>
          <p:nvPr>
            <p:extLst>
              <p:ext uri="{D42A27DB-BD31-4B8C-83A1-F6EECF244321}">
                <p14:modId xmlns:p14="http://schemas.microsoft.com/office/powerpoint/2010/main" val="1787621182"/>
              </p:ext>
            </p:extLst>
          </p:nvPr>
        </p:nvGraphicFramePr>
        <p:xfrm>
          <a:off x="2152914" y="3527289"/>
          <a:ext cx="10323820" cy="4187316"/>
        </p:xfrm>
        <a:graphic>
          <a:graphicData uri="http://schemas.openxmlformats.org/drawingml/2006/table">
            <a:tbl>
              <a:tblPr firstRow="1" bandRow="1">
                <a:tableStyleId>{5C22544A-7EE6-4342-B048-85BDC9FD1C3A}</a:tableStyleId>
              </a:tblPr>
              <a:tblGrid>
                <a:gridCol w="2064764">
                  <a:extLst>
                    <a:ext uri="{9D8B030D-6E8A-4147-A177-3AD203B41FA5}">
                      <a16:colId xmlns:a16="http://schemas.microsoft.com/office/drawing/2014/main" val="283740663"/>
                    </a:ext>
                  </a:extLst>
                </a:gridCol>
                <a:gridCol w="2064764">
                  <a:extLst>
                    <a:ext uri="{9D8B030D-6E8A-4147-A177-3AD203B41FA5}">
                      <a16:colId xmlns:a16="http://schemas.microsoft.com/office/drawing/2014/main" val="1935642574"/>
                    </a:ext>
                  </a:extLst>
                </a:gridCol>
                <a:gridCol w="2064764">
                  <a:extLst>
                    <a:ext uri="{9D8B030D-6E8A-4147-A177-3AD203B41FA5}">
                      <a16:colId xmlns:a16="http://schemas.microsoft.com/office/drawing/2014/main" val="4002828551"/>
                    </a:ext>
                  </a:extLst>
                </a:gridCol>
                <a:gridCol w="2064764">
                  <a:extLst>
                    <a:ext uri="{9D8B030D-6E8A-4147-A177-3AD203B41FA5}">
                      <a16:colId xmlns:a16="http://schemas.microsoft.com/office/drawing/2014/main" val="525089713"/>
                    </a:ext>
                  </a:extLst>
                </a:gridCol>
                <a:gridCol w="2064764">
                  <a:extLst>
                    <a:ext uri="{9D8B030D-6E8A-4147-A177-3AD203B41FA5}">
                      <a16:colId xmlns:a16="http://schemas.microsoft.com/office/drawing/2014/main" val="3876329093"/>
                    </a:ext>
                  </a:extLst>
                </a:gridCol>
              </a:tblGrid>
              <a:tr h="598188">
                <a:tc rowSpan="2">
                  <a:txBody>
                    <a:bodyPr/>
                    <a:lstStyle/>
                    <a:p>
                      <a:pPr algn="l"/>
                      <a:r>
                        <a:rPr lang="en-US" dirty="0">
                          <a:solidFill>
                            <a:sysClr val="windowText" lastClr="000000"/>
                          </a:solidFill>
                        </a:rPr>
                        <a:t>Item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dirty="0">
                          <a:solidFill>
                            <a:sysClr val="windowText" lastClr="000000"/>
                          </a:solidFill>
                        </a:rPr>
                        <a:t>1985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dirty="0">
                          <a:solidFill>
                            <a:sysClr val="windowText" lastClr="000000"/>
                          </a:solidFill>
                        </a:rPr>
                        <a:t>1995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9492864"/>
                  </a:ext>
                </a:extLst>
              </a:tr>
              <a:tr h="598188">
                <a:tc vMerge="1">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Price(Tk/Kg)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Quantity (kg)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Price(Tk/kg)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Quantity(kg)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6302340"/>
                  </a:ext>
                </a:extLst>
              </a:tr>
              <a:tr h="598188">
                <a:tc>
                  <a:txBody>
                    <a:bodyPr/>
                    <a:lstStyle/>
                    <a:p>
                      <a:r>
                        <a:rPr lang="en-US" dirty="0">
                          <a:solidFill>
                            <a:sysClr val="windowText" lastClr="000000"/>
                          </a:solidFill>
                        </a:rPr>
                        <a:t>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0784654"/>
                  </a:ext>
                </a:extLst>
              </a:tr>
              <a:tr h="598188">
                <a:tc>
                  <a:txBody>
                    <a:bodyPr/>
                    <a:lstStyle/>
                    <a:p>
                      <a:r>
                        <a:rPr lang="en-US" dirty="0">
                          <a:solidFill>
                            <a:sysClr val="windowText" lastClr="000000"/>
                          </a:solidFill>
                        </a:rPr>
                        <a:t>Wheat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9711141"/>
                  </a:ext>
                </a:extLst>
              </a:tr>
              <a:tr h="598188">
                <a:tc>
                  <a:txBody>
                    <a:bodyPr/>
                    <a:lstStyle/>
                    <a:p>
                      <a:r>
                        <a:rPr lang="en-US" dirty="0">
                          <a:solidFill>
                            <a:sysClr val="windowText" lastClr="000000"/>
                          </a:solidFill>
                        </a:rPr>
                        <a:t>Pulses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1229869"/>
                  </a:ext>
                </a:extLst>
              </a:tr>
              <a:tr h="598188">
                <a:tc>
                  <a:txBody>
                    <a:bodyPr/>
                    <a:lstStyle/>
                    <a:p>
                      <a:r>
                        <a:rPr lang="en-US" dirty="0">
                          <a:solidFill>
                            <a:sysClr val="windowText" lastClr="000000"/>
                          </a:solidFill>
                        </a:rPr>
                        <a:t>Oil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4352302"/>
                  </a:ext>
                </a:extLst>
              </a:tr>
              <a:tr h="598188">
                <a:tc>
                  <a:txBody>
                    <a:bodyPr/>
                    <a:lstStyle/>
                    <a:p>
                      <a:r>
                        <a:rPr lang="en-US" dirty="0">
                          <a:solidFill>
                            <a:sysClr val="windowText" lastClr="000000"/>
                          </a:solidFill>
                        </a:rPr>
                        <a:t>Sugar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1306281"/>
                  </a:ext>
                </a:extLst>
              </a:tr>
            </a:tbl>
          </a:graphicData>
        </a:graphic>
      </p:graphicFrame>
      <p:sp>
        <p:nvSpPr>
          <p:cNvPr id="5" name="TextBox 4">
            <a:extLst>
              <a:ext uri="{FF2B5EF4-FFF2-40B4-BE49-F238E27FC236}">
                <a16:creationId xmlns:a16="http://schemas.microsoft.com/office/drawing/2014/main" id="{9B6BAE28-3BFD-B9C4-25E5-C13A344C604E}"/>
              </a:ext>
            </a:extLst>
          </p:cNvPr>
          <p:cNvSpPr txBox="1"/>
          <p:nvPr/>
        </p:nvSpPr>
        <p:spPr>
          <a:xfrm>
            <a:off x="10402393" y="489703"/>
            <a:ext cx="3505576" cy="954107"/>
          </a:xfrm>
          <a:custGeom>
            <a:avLst/>
            <a:gdLst>
              <a:gd name="connsiteX0" fmla="*/ 0 w 3505576"/>
              <a:gd name="connsiteY0" fmla="*/ 0 h 954107"/>
              <a:gd name="connsiteX1" fmla="*/ 514151 w 3505576"/>
              <a:gd name="connsiteY1" fmla="*/ 0 h 954107"/>
              <a:gd name="connsiteX2" fmla="*/ 1098414 w 3505576"/>
              <a:gd name="connsiteY2" fmla="*/ 0 h 954107"/>
              <a:gd name="connsiteX3" fmla="*/ 1647621 w 3505576"/>
              <a:gd name="connsiteY3" fmla="*/ 0 h 954107"/>
              <a:gd name="connsiteX4" fmla="*/ 2196828 w 3505576"/>
              <a:gd name="connsiteY4" fmla="*/ 0 h 954107"/>
              <a:gd name="connsiteX5" fmla="*/ 2710979 w 3505576"/>
              <a:gd name="connsiteY5" fmla="*/ 0 h 954107"/>
              <a:gd name="connsiteX6" fmla="*/ 3505576 w 3505576"/>
              <a:gd name="connsiteY6" fmla="*/ 0 h 954107"/>
              <a:gd name="connsiteX7" fmla="*/ 3505576 w 3505576"/>
              <a:gd name="connsiteY7" fmla="*/ 467512 h 954107"/>
              <a:gd name="connsiteX8" fmla="*/ 3505576 w 3505576"/>
              <a:gd name="connsiteY8" fmla="*/ 954107 h 954107"/>
              <a:gd name="connsiteX9" fmla="*/ 2991425 w 3505576"/>
              <a:gd name="connsiteY9" fmla="*/ 954107 h 954107"/>
              <a:gd name="connsiteX10" fmla="*/ 2512329 w 3505576"/>
              <a:gd name="connsiteY10" fmla="*/ 954107 h 954107"/>
              <a:gd name="connsiteX11" fmla="*/ 1928067 w 3505576"/>
              <a:gd name="connsiteY11" fmla="*/ 954107 h 954107"/>
              <a:gd name="connsiteX12" fmla="*/ 1343804 w 3505576"/>
              <a:gd name="connsiteY12" fmla="*/ 954107 h 954107"/>
              <a:gd name="connsiteX13" fmla="*/ 689430 w 3505576"/>
              <a:gd name="connsiteY13" fmla="*/ 954107 h 954107"/>
              <a:gd name="connsiteX14" fmla="*/ 0 w 3505576"/>
              <a:gd name="connsiteY14" fmla="*/ 954107 h 954107"/>
              <a:gd name="connsiteX15" fmla="*/ 0 w 3505576"/>
              <a:gd name="connsiteY15" fmla="*/ 505677 h 954107"/>
              <a:gd name="connsiteX16" fmla="*/ 0 w 3505576"/>
              <a:gd name="connsiteY16"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05576" h="954107" fill="none" extrusionOk="0">
                <a:moveTo>
                  <a:pt x="0" y="0"/>
                </a:moveTo>
                <a:cubicBezTo>
                  <a:pt x="171458" y="-21792"/>
                  <a:pt x="327436" y="-20892"/>
                  <a:pt x="514151" y="0"/>
                </a:cubicBezTo>
                <a:cubicBezTo>
                  <a:pt x="700866" y="20892"/>
                  <a:pt x="823730" y="13416"/>
                  <a:pt x="1098414" y="0"/>
                </a:cubicBezTo>
                <a:cubicBezTo>
                  <a:pt x="1373098" y="-13416"/>
                  <a:pt x="1393252" y="-25088"/>
                  <a:pt x="1647621" y="0"/>
                </a:cubicBezTo>
                <a:cubicBezTo>
                  <a:pt x="1901990" y="25088"/>
                  <a:pt x="2053684" y="-378"/>
                  <a:pt x="2196828" y="0"/>
                </a:cubicBezTo>
                <a:cubicBezTo>
                  <a:pt x="2339972" y="378"/>
                  <a:pt x="2462432" y="-4043"/>
                  <a:pt x="2710979" y="0"/>
                </a:cubicBezTo>
                <a:cubicBezTo>
                  <a:pt x="2959526" y="4043"/>
                  <a:pt x="3317221" y="25609"/>
                  <a:pt x="3505576" y="0"/>
                </a:cubicBezTo>
                <a:cubicBezTo>
                  <a:pt x="3490047" y="183922"/>
                  <a:pt x="3485996" y="321567"/>
                  <a:pt x="3505576" y="467512"/>
                </a:cubicBezTo>
                <a:cubicBezTo>
                  <a:pt x="3525156" y="613457"/>
                  <a:pt x="3511529" y="742357"/>
                  <a:pt x="3505576" y="954107"/>
                </a:cubicBezTo>
                <a:cubicBezTo>
                  <a:pt x="3269504" y="962111"/>
                  <a:pt x="3230179" y="951499"/>
                  <a:pt x="2991425" y="954107"/>
                </a:cubicBezTo>
                <a:cubicBezTo>
                  <a:pt x="2752671" y="956715"/>
                  <a:pt x="2680542" y="975010"/>
                  <a:pt x="2512329" y="954107"/>
                </a:cubicBezTo>
                <a:cubicBezTo>
                  <a:pt x="2344116" y="933204"/>
                  <a:pt x="2047021" y="980525"/>
                  <a:pt x="1928067" y="954107"/>
                </a:cubicBezTo>
                <a:cubicBezTo>
                  <a:pt x="1809113" y="927689"/>
                  <a:pt x="1492000" y="947010"/>
                  <a:pt x="1343804" y="954107"/>
                </a:cubicBezTo>
                <a:cubicBezTo>
                  <a:pt x="1195608" y="961204"/>
                  <a:pt x="918833" y="930615"/>
                  <a:pt x="689430" y="954107"/>
                </a:cubicBezTo>
                <a:cubicBezTo>
                  <a:pt x="460027" y="977599"/>
                  <a:pt x="279348" y="923167"/>
                  <a:pt x="0" y="954107"/>
                </a:cubicBezTo>
                <a:cubicBezTo>
                  <a:pt x="14392" y="779826"/>
                  <a:pt x="3909" y="603850"/>
                  <a:pt x="0" y="505677"/>
                </a:cubicBezTo>
                <a:cubicBezTo>
                  <a:pt x="-3909" y="407504"/>
                  <a:pt x="-22507" y="170576"/>
                  <a:pt x="0" y="0"/>
                </a:cubicBezTo>
                <a:close/>
              </a:path>
              <a:path w="3505576" h="954107" stroke="0" extrusionOk="0">
                <a:moveTo>
                  <a:pt x="0" y="0"/>
                </a:moveTo>
                <a:cubicBezTo>
                  <a:pt x="182085" y="28812"/>
                  <a:pt x="410065" y="-28055"/>
                  <a:pt x="584263" y="0"/>
                </a:cubicBezTo>
                <a:cubicBezTo>
                  <a:pt x="758461" y="28055"/>
                  <a:pt x="903399" y="19120"/>
                  <a:pt x="1203581" y="0"/>
                </a:cubicBezTo>
                <a:cubicBezTo>
                  <a:pt x="1503763" y="-19120"/>
                  <a:pt x="1497230" y="19181"/>
                  <a:pt x="1682676" y="0"/>
                </a:cubicBezTo>
                <a:cubicBezTo>
                  <a:pt x="1868123" y="-19181"/>
                  <a:pt x="2032234" y="-9097"/>
                  <a:pt x="2266939" y="0"/>
                </a:cubicBezTo>
                <a:cubicBezTo>
                  <a:pt x="2501644" y="9097"/>
                  <a:pt x="2617691" y="-27767"/>
                  <a:pt x="2886258" y="0"/>
                </a:cubicBezTo>
                <a:cubicBezTo>
                  <a:pt x="3154825" y="27767"/>
                  <a:pt x="3207583" y="27375"/>
                  <a:pt x="3505576" y="0"/>
                </a:cubicBezTo>
                <a:cubicBezTo>
                  <a:pt x="3526383" y="109730"/>
                  <a:pt x="3521149" y="250411"/>
                  <a:pt x="3505576" y="448430"/>
                </a:cubicBezTo>
                <a:cubicBezTo>
                  <a:pt x="3490004" y="646449"/>
                  <a:pt x="3519635" y="782863"/>
                  <a:pt x="3505576" y="954107"/>
                </a:cubicBezTo>
                <a:cubicBezTo>
                  <a:pt x="3332864" y="940570"/>
                  <a:pt x="3195069" y="966077"/>
                  <a:pt x="2956369" y="954107"/>
                </a:cubicBezTo>
                <a:cubicBezTo>
                  <a:pt x="2717669" y="942137"/>
                  <a:pt x="2555920" y="952327"/>
                  <a:pt x="2337051" y="954107"/>
                </a:cubicBezTo>
                <a:cubicBezTo>
                  <a:pt x="2118182" y="955887"/>
                  <a:pt x="1972415" y="924658"/>
                  <a:pt x="1682676" y="954107"/>
                </a:cubicBezTo>
                <a:cubicBezTo>
                  <a:pt x="1392938" y="983556"/>
                  <a:pt x="1422291" y="971565"/>
                  <a:pt x="1203581" y="954107"/>
                </a:cubicBezTo>
                <a:cubicBezTo>
                  <a:pt x="984871" y="936649"/>
                  <a:pt x="809523" y="968149"/>
                  <a:pt x="654374" y="954107"/>
                </a:cubicBezTo>
                <a:cubicBezTo>
                  <a:pt x="499225" y="940065"/>
                  <a:pt x="205026" y="979414"/>
                  <a:pt x="0" y="954107"/>
                </a:cubicBezTo>
                <a:cubicBezTo>
                  <a:pt x="-15704" y="726019"/>
                  <a:pt x="-147" y="621898"/>
                  <a:pt x="0" y="496136"/>
                </a:cubicBezTo>
                <a:cubicBezTo>
                  <a:pt x="147" y="370374"/>
                  <a:pt x="-3240" y="103471"/>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r>
              <a:rPr lang="en-US" sz="2800" dirty="0"/>
              <a:t>Find the index number using…</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799309A-463C-B01D-7E62-06B8E4165B25}"/>
                  </a:ext>
                </a:extLst>
              </p:cNvPr>
              <p:cNvSpPr txBox="1"/>
              <p:nvPr/>
            </p:nvSpPr>
            <p:spPr>
              <a:xfrm>
                <a:off x="2644852" y="1552797"/>
                <a:ext cx="2801791" cy="523220"/>
              </a:xfrm>
              <a:custGeom>
                <a:avLst/>
                <a:gdLst>
                  <a:gd name="connsiteX0" fmla="*/ 0 w 2801791"/>
                  <a:gd name="connsiteY0" fmla="*/ 0 h 523220"/>
                  <a:gd name="connsiteX1" fmla="*/ 504322 w 2801791"/>
                  <a:gd name="connsiteY1" fmla="*/ 0 h 523220"/>
                  <a:gd name="connsiteX2" fmla="*/ 1008645 w 2801791"/>
                  <a:gd name="connsiteY2" fmla="*/ 0 h 523220"/>
                  <a:gd name="connsiteX3" fmla="*/ 1569003 w 2801791"/>
                  <a:gd name="connsiteY3" fmla="*/ 0 h 523220"/>
                  <a:gd name="connsiteX4" fmla="*/ 2157379 w 2801791"/>
                  <a:gd name="connsiteY4" fmla="*/ 0 h 523220"/>
                  <a:gd name="connsiteX5" fmla="*/ 2801791 w 2801791"/>
                  <a:gd name="connsiteY5" fmla="*/ 0 h 523220"/>
                  <a:gd name="connsiteX6" fmla="*/ 2801791 w 2801791"/>
                  <a:gd name="connsiteY6" fmla="*/ 523220 h 523220"/>
                  <a:gd name="connsiteX7" fmla="*/ 2269451 w 2801791"/>
                  <a:gd name="connsiteY7" fmla="*/ 523220 h 523220"/>
                  <a:gd name="connsiteX8" fmla="*/ 1737110 w 2801791"/>
                  <a:gd name="connsiteY8" fmla="*/ 523220 h 523220"/>
                  <a:gd name="connsiteX9" fmla="*/ 1260806 w 2801791"/>
                  <a:gd name="connsiteY9" fmla="*/ 523220 h 523220"/>
                  <a:gd name="connsiteX10" fmla="*/ 784501 w 2801791"/>
                  <a:gd name="connsiteY10" fmla="*/ 523220 h 523220"/>
                  <a:gd name="connsiteX11" fmla="*/ 0 w 2801791"/>
                  <a:gd name="connsiteY11" fmla="*/ 523220 h 523220"/>
                  <a:gd name="connsiteX12" fmla="*/ 0 w 2801791"/>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01791" h="523220" fill="none" extrusionOk="0">
                    <a:moveTo>
                      <a:pt x="0" y="0"/>
                    </a:moveTo>
                    <a:cubicBezTo>
                      <a:pt x="133681" y="25208"/>
                      <a:pt x="382327" y="-18795"/>
                      <a:pt x="504322" y="0"/>
                    </a:cubicBezTo>
                    <a:cubicBezTo>
                      <a:pt x="626317" y="18795"/>
                      <a:pt x="769806" y="8649"/>
                      <a:pt x="1008645" y="0"/>
                    </a:cubicBezTo>
                    <a:cubicBezTo>
                      <a:pt x="1247484" y="-8649"/>
                      <a:pt x="1325860" y="14913"/>
                      <a:pt x="1569003" y="0"/>
                    </a:cubicBezTo>
                    <a:cubicBezTo>
                      <a:pt x="1812146" y="-14913"/>
                      <a:pt x="1902789" y="-19559"/>
                      <a:pt x="2157379" y="0"/>
                    </a:cubicBezTo>
                    <a:cubicBezTo>
                      <a:pt x="2411969" y="19559"/>
                      <a:pt x="2551766" y="27092"/>
                      <a:pt x="2801791" y="0"/>
                    </a:cubicBezTo>
                    <a:cubicBezTo>
                      <a:pt x="2791070" y="177180"/>
                      <a:pt x="2819077" y="324344"/>
                      <a:pt x="2801791" y="523220"/>
                    </a:cubicBezTo>
                    <a:cubicBezTo>
                      <a:pt x="2648716" y="496672"/>
                      <a:pt x="2376330" y="514672"/>
                      <a:pt x="2269451" y="523220"/>
                    </a:cubicBezTo>
                    <a:cubicBezTo>
                      <a:pt x="2162572" y="531768"/>
                      <a:pt x="1967350" y="543379"/>
                      <a:pt x="1737110" y="523220"/>
                    </a:cubicBezTo>
                    <a:cubicBezTo>
                      <a:pt x="1506870" y="503061"/>
                      <a:pt x="1389238" y="505728"/>
                      <a:pt x="1260806" y="523220"/>
                    </a:cubicBezTo>
                    <a:cubicBezTo>
                      <a:pt x="1132374" y="540712"/>
                      <a:pt x="986295" y="520364"/>
                      <a:pt x="784501" y="523220"/>
                    </a:cubicBezTo>
                    <a:cubicBezTo>
                      <a:pt x="582708" y="526076"/>
                      <a:pt x="346540" y="487093"/>
                      <a:pt x="0" y="523220"/>
                    </a:cubicBezTo>
                    <a:cubicBezTo>
                      <a:pt x="-1662" y="414105"/>
                      <a:pt x="-22738" y="150793"/>
                      <a:pt x="0" y="0"/>
                    </a:cubicBezTo>
                    <a:close/>
                  </a:path>
                  <a:path w="2801791" h="523220" stroke="0" extrusionOk="0">
                    <a:moveTo>
                      <a:pt x="0" y="0"/>
                    </a:moveTo>
                    <a:cubicBezTo>
                      <a:pt x="217588" y="15791"/>
                      <a:pt x="369636" y="-12916"/>
                      <a:pt x="560358" y="0"/>
                    </a:cubicBezTo>
                    <a:cubicBezTo>
                      <a:pt x="751080" y="12916"/>
                      <a:pt x="880916" y="-8159"/>
                      <a:pt x="1148734" y="0"/>
                    </a:cubicBezTo>
                    <a:cubicBezTo>
                      <a:pt x="1416552" y="8159"/>
                      <a:pt x="1453716" y="11091"/>
                      <a:pt x="1625039" y="0"/>
                    </a:cubicBezTo>
                    <a:cubicBezTo>
                      <a:pt x="1796363" y="-11091"/>
                      <a:pt x="1940073" y="2457"/>
                      <a:pt x="2185397" y="0"/>
                    </a:cubicBezTo>
                    <a:cubicBezTo>
                      <a:pt x="2430721" y="-2457"/>
                      <a:pt x="2501665" y="23872"/>
                      <a:pt x="2801791" y="0"/>
                    </a:cubicBezTo>
                    <a:cubicBezTo>
                      <a:pt x="2812651" y="176646"/>
                      <a:pt x="2815276" y="358582"/>
                      <a:pt x="2801791" y="523220"/>
                    </a:cubicBezTo>
                    <a:cubicBezTo>
                      <a:pt x="2694326" y="516488"/>
                      <a:pt x="2460563" y="532934"/>
                      <a:pt x="2325487" y="523220"/>
                    </a:cubicBezTo>
                    <a:cubicBezTo>
                      <a:pt x="2190411" y="513506"/>
                      <a:pt x="1920561" y="528126"/>
                      <a:pt x="1737110" y="523220"/>
                    </a:cubicBezTo>
                    <a:cubicBezTo>
                      <a:pt x="1553659" y="518314"/>
                      <a:pt x="1357334" y="499345"/>
                      <a:pt x="1204770" y="523220"/>
                    </a:cubicBezTo>
                    <a:cubicBezTo>
                      <a:pt x="1052206" y="547095"/>
                      <a:pt x="844670" y="528115"/>
                      <a:pt x="616394" y="523220"/>
                    </a:cubicBezTo>
                    <a:cubicBezTo>
                      <a:pt x="388118" y="518325"/>
                      <a:pt x="181709" y="534391"/>
                      <a:pt x="0" y="523220"/>
                    </a:cubicBezTo>
                    <a:cubicBezTo>
                      <a:pt x="-13452" y="360924"/>
                      <a:pt x="10327" y="180131"/>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𝐿</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𝐼</m:t>
                          </m:r>
                        </m:e>
                        <m:sub>
                          <m:r>
                            <a:rPr lang="en-US" sz="2800" b="0" i="1" smtClean="0">
                              <a:latin typeface="Cambria Math" panose="02040503050406030204" pitchFamily="18" charset="0"/>
                            </a:rPr>
                            <m:t>01</m:t>
                          </m:r>
                        </m:sub>
                      </m:sSub>
                      <m:r>
                        <a:rPr lang="en-US" sz="2800" b="0" i="1" smtClean="0">
                          <a:latin typeface="Cambria Math" panose="02040503050406030204" pitchFamily="18" charset="0"/>
                        </a:rPr>
                        <m:t>=116.99%</m:t>
                      </m:r>
                    </m:oMath>
                  </m:oMathPara>
                </a14:m>
                <a:endParaRPr lang="en-US" sz="2800" dirty="0"/>
              </a:p>
            </p:txBody>
          </p:sp>
        </mc:Choice>
        <mc:Fallback xmlns="">
          <p:sp>
            <p:nvSpPr>
              <p:cNvPr id="6" name="TextBox 5">
                <a:extLst>
                  <a:ext uri="{FF2B5EF4-FFF2-40B4-BE49-F238E27FC236}">
                    <a16:creationId xmlns:a16="http://schemas.microsoft.com/office/drawing/2014/main" id="{4799309A-463C-B01D-7E62-06B8E4165B25}"/>
                  </a:ext>
                </a:extLst>
              </p:cNvPr>
              <p:cNvSpPr txBox="1">
                <a:spLocks noRot="1" noChangeAspect="1" noMove="1" noResize="1" noEditPoints="1" noAdjustHandles="1" noChangeArrowheads="1" noChangeShapeType="1" noTextEdit="1"/>
              </p:cNvSpPr>
              <p:nvPr/>
            </p:nvSpPr>
            <p:spPr>
              <a:xfrm>
                <a:off x="2644852" y="1552797"/>
                <a:ext cx="2801791" cy="523220"/>
              </a:xfrm>
              <a:prstGeom prst="rect">
                <a:avLst/>
              </a:prstGeom>
              <a:blipFill>
                <a:blip r:embed="rId2"/>
                <a:stretch>
                  <a:fillRect/>
                </a:stretch>
              </a:blipFill>
              <a:ln w="19050">
                <a:solidFill>
                  <a:schemeClr val="tx1"/>
                </a:solidFill>
                <a:extLst>
                  <a:ext uri="{C807C97D-BFC1-408E-A445-0C87EB9F89A2}">
                    <ask:lineSketchStyleProps xmlns:ask="http://schemas.microsoft.com/office/drawing/2018/sketchyshapes" sd="3950756230">
                      <a:custGeom>
                        <a:avLst/>
                        <a:gdLst>
                          <a:gd name="connsiteX0" fmla="*/ 0 w 2801791"/>
                          <a:gd name="connsiteY0" fmla="*/ 0 h 523220"/>
                          <a:gd name="connsiteX1" fmla="*/ 504322 w 2801791"/>
                          <a:gd name="connsiteY1" fmla="*/ 0 h 523220"/>
                          <a:gd name="connsiteX2" fmla="*/ 1008645 w 2801791"/>
                          <a:gd name="connsiteY2" fmla="*/ 0 h 523220"/>
                          <a:gd name="connsiteX3" fmla="*/ 1569003 w 2801791"/>
                          <a:gd name="connsiteY3" fmla="*/ 0 h 523220"/>
                          <a:gd name="connsiteX4" fmla="*/ 2157379 w 2801791"/>
                          <a:gd name="connsiteY4" fmla="*/ 0 h 523220"/>
                          <a:gd name="connsiteX5" fmla="*/ 2801791 w 2801791"/>
                          <a:gd name="connsiteY5" fmla="*/ 0 h 523220"/>
                          <a:gd name="connsiteX6" fmla="*/ 2801791 w 2801791"/>
                          <a:gd name="connsiteY6" fmla="*/ 523220 h 523220"/>
                          <a:gd name="connsiteX7" fmla="*/ 2269451 w 2801791"/>
                          <a:gd name="connsiteY7" fmla="*/ 523220 h 523220"/>
                          <a:gd name="connsiteX8" fmla="*/ 1737110 w 2801791"/>
                          <a:gd name="connsiteY8" fmla="*/ 523220 h 523220"/>
                          <a:gd name="connsiteX9" fmla="*/ 1260806 w 2801791"/>
                          <a:gd name="connsiteY9" fmla="*/ 523220 h 523220"/>
                          <a:gd name="connsiteX10" fmla="*/ 784501 w 2801791"/>
                          <a:gd name="connsiteY10" fmla="*/ 523220 h 523220"/>
                          <a:gd name="connsiteX11" fmla="*/ 0 w 2801791"/>
                          <a:gd name="connsiteY11" fmla="*/ 523220 h 523220"/>
                          <a:gd name="connsiteX12" fmla="*/ 0 w 2801791"/>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01791" h="523220" fill="none" extrusionOk="0">
                            <a:moveTo>
                              <a:pt x="0" y="0"/>
                            </a:moveTo>
                            <a:cubicBezTo>
                              <a:pt x="133681" y="25208"/>
                              <a:pt x="382327" y="-18795"/>
                              <a:pt x="504322" y="0"/>
                            </a:cubicBezTo>
                            <a:cubicBezTo>
                              <a:pt x="626317" y="18795"/>
                              <a:pt x="769806" y="8649"/>
                              <a:pt x="1008645" y="0"/>
                            </a:cubicBezTo>
                            <a:cubicBezTo>
                              <a:pt x="1247484" y="-8649"/>
                              <a:pt x="1325860" y="14913"/>
                              <a:pt x="1569003" y="0"/>
                            </a:cubicBezTo>
                            <a:cubicBezTo>
                              <a:pt x="1812146" y="-14913"/>
                              <a:pt x="1902789" y="-19559"/>
                              <a:pt x="2157379" y="0"/>
                            </a:cubicBezTo>
                            <a:cubicBezTo>
                              <a:pt x="2411969" y="19559"/>
                              <a:pt x="2551766" y="27092"/>
                              <a:pt x="2801791" y="0"/>
                            </a:cubicBezTo>
                            <a:cubicBezTo>
                              <a:pt x="2791070" y="177180"/>
                              <a:pt x="2819077" y="324344"/>
                              <a:pt x="2801791" y="523220"/>
                            </a:cubicBezTo>
                            <a:cubicBezTo>
                              <a:pt x="2648716" y="496672"/>
                              <a:pt x="2376330" y="514672"/>
                              <a:pt x="2269451" y="523220"/>
                            </a:cubicBezTo>
                            <a:cubicBezTo>
                              <a:pt x="2162572" y="531768"/>
                              <a:pt x="1967350" y="543379"/>
                              <a:pt x="1737110" y="523220"/>
                            </a:cubicBezTo>
                            <a:cubicBezTo>
                              <a:pt x="1506870" y="503061"/>
                              <a:pt x="1389238" y="505728"/>
                              <a:pt x="1260806" y="523220"/>
                            </a:cubicBezTo>
                            <a:cubicBezTo>
                              <a:pt x="1132374" y="540712"/>
                              <a:pt x="986295" y="520364"/>
                              <a:pt x="784501" y="523220"/>
                            </a:cubicBezTo>
                            <a:cubicBezTo>
                              <a:pt x="582708" y="526076"/>
                              <a:pt x="346540" y="487093"/>
                              <a:pt x="0" y="523220"/>
                            </a:cubicBezTo>
                            <a:cubicBezTo>
                              <a:pt x="-1662" y="414105"/>
                              <a:pt x="-22738" y="150793"/>
                              <a:pt x="0" y="0"/>
                            </a:cubicBezTo>
                            <a:close/>
                          </a:path>
                          <a:path w="2801791" h="523220" stroke="0" extrusionOk="0">
                            <a:moveTo>
                              <a:pt x="0" y="0"/>
                            </a:moveTo>
                            <a:cubicBezTo>
                              <a:pt x="217588" y="15791"/>
                              <a:pt x="369636" y="-12916"/>
                              <a:pt x="560358" y="0"/>
                            </a:cubicBezTo>
                            <a:cubicBezTo>
                              <a:pt x="751080" y="12916"/>
                              <a:pt x="880916" y="-8159"/>
                              <a:pt x="1148734" y="0"/>
                            </a:cubicBezTo>
                            <a:cubicBezTo>
                              <a:pt x="1416552" y="8159"/>
                              <a:pt x="1453716" y="11091"/>
                              <a:pt x="1625039" y="0"/>
                            </a:cubicBezTo>
                            <a:cubicBezTo>
                              <a:pt x="1796363" y="-11091"/>
                              <a:pt x="1940073" y="2457"/>
                              <a:pt x="2185397" y="0"/>
                            </a:cubicBezTo>
                            <a:cubicBezTo>
                              <a:pt x="2430721" y="-2457"/>
                              <a:pt x="2501665" y="23872"/>
                              <a:pt x="2801791" y="0"/>
                            </a:cubicBezTo>
                            <a:cubicBezTo>
                              <a:pt x="2812651" y="176646"/>
                              <a:pt x="2815276" y="358582"/>
                              <a:pt x="2801791" y="523220"/>
                            </a:cubicBezTo>
                            <a:cubicBezTo>
                              <a:pt x="2694326" y="516488"/>
                              <a:pt x="2460563" y="532934"/>
                              <a:pt x="2325487" y="523220"/>
                            </a:cubicBezTo>
                            <a:cubicBezTo>
                              <a:pt x="2190411" y="513506"/>
                              <a:pt x="1920561" y="528126"/>
                              <a:pt x="1737110" y="523220"/>
                            </a:cubicBezTo>
                            <a:cubicBezTo>
                              <a:pt x="1553659" y="518314"/>
                              <a:pt x="1357334" y="499345"/>
                              <a:pt x="1204770" y="523220"/>
                            </a:cubicBezTo>
                            <a:cubicBezTo>
                              <a:pt x="1052206" y="547095"/>
                              <a:pt x="844670" y="528115"/>
                              <a:pt x="616394" y="523220"/>
                            </a:cubicBezTo>
                            <a:cubicBezTo>
                              <a:pt x="388118" y="518325"/>
                              <a:pt x="181709" y="534391"/>
                              <a:pt x="0" y="523220"/>
                            </a:cubicBezTo>
                            <a:cubicBezTo>
                              <a:pt x="-13452" y="360924"/>
                              <a:pt x="10327" y="180131"/>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421FDF7-7507-3C6A-37D0-F4504EB53C69}"/>
                  </a:ext>
                </a:extLst>
              </p:cNvPr>
              <p:cNvSpPr txBox="1"/>
              <p:nvPr/>
            </p:nvSpPr>
            <p:spPr>
              <a:xfrm>
                <a:off x="5600086" y="1542947"/>
                <a:ext cx="2801791" cy="523220"/>
              </a:xfrm>
              <a:custGeom>
                <a:avLst/>
                <a:gdLst>
                  <a:gd name="connsiteX0" fmla="*/ 0 w 2801791"/>
                  <a:gd name="connsiteY0" fmla="*/ 0 h 523220"/>
                  <a:gd name="connsiteX1" fmla="*/ 504322 w 2801791"/>
                  <a:gd name="connsiteY1" fmla="*/ 0 h 523220"/>
                  <a:gd name="connsiteX2" fmla="*/ 1008645 w 2801791"/>
                  <a:gd name="connsiteY2" fmla="*/ 0 h 523220"/>
                  <a:gd name="connsiteX3" fmla="*/ 1569003 w 2801791"/>
                  <a:gd name="connsiteY3" fmla="*/ 0 h 523220"/>
                  <a:gd name="connsiteX4" fmla="*/ 2157379 w 2801791"/>
                  <a:gd name="connsiteY4" fmla="*/ 0 h 523220"/>
                  <a:gd name="connsiteX5" fmla="*/ 2801791 w 2801791"/>
                  <a:gd name="connsiteY5" fmla="*/ 0 h 523220"/>
                  <a:gd name="connsiteX6" fmla="*/ 2801791 w 2801791"/>
                  <a:gd name="connsiteY6" fmla="*/ 523220 h 523220"/>
                  <a:gd name="connsiteX7" fmla="*/ 2269451 w 2801791"/>
                  <a:gd name="connsiteY7" fmla="*/ 523220 h 523220"/>
                  <a:gd name="connsiteX8" fmla="*/ 1737110 w 2801791"/>
                  <a:gd name="connsiteY8" fmla="*/ 523220 h 523220"/>
                  <a:gd name="connsiteX9" fmla="*/ 1260806 w 2801791"/>
                  <a:gd name="connsiteY9" fmla="*/ 523220 h 523220"/>
                  <a:gd name="connsiteX10" fmla="*/ 784501 w 2801791"/>
                  <a:gd name="connsiteY10" fmla="*/ 523220 h 523220"/>
                  <a:gd name="connsiteX11" fmla="*/ 0 w 2801791"/>
                  <a:gd name="connsiteY11" fmla="*/ 523220 h 523220"/>
                  <a:gd name="connsiteX12" fmla="*/ 0 w 2801791"/>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01791" h="523220" fill="none" extrusionOk="0">
                    <a:moveTo>
                      <a:pt x="0" y="0"/>
                    </a:moveTo>
                    <a:cubicBezTo>
                      <a:pt x="133681" y="25208"/>
                      <a:pt x="382327" y="-18795"/>
                      <a:pt x="504322" y="0"/>
                    </a:cubicBezTo>
                    <a:cubicBezTo>
                      <a:pt x="626317" y="18795"/>
                      <a:pt x="769806" y="8649"/>
                      <a:pt x="1008645" y="0"/>
                    </a:cubicBezTo>
                    <a:cubicBezTo>
                      <a:pt x="1247484" y="-8649"/>
                      <a:pt x="1325860" y="14913"/>
                      <a:pt x="1569003" y="0"/>
                    </a:cubicBezTo>
                    <a:cubicBezTo>
                      <a:pt x="1812146" y="-14913"/>
                      <a:pt x="1902789" y="-19559"/>
                      <a:pt x="2157379" y="0"/>
                    </a:cubicBezTo>
                    <a:cubicBezTo>
                      <a:pt x="2411969" y="19559"/>
                      <a:pt x="2551766" y="27092"/>
                      <a:pt x="2801791" y="0"/>
                    </a:cubicBezTo>
                    <a:cubicBezTo>
                      <a:pt x="2791070" y="177180"/>
                      <a:pt x="2819077" y="324344"/>
                      <a:pt x="2801791" y="523220"/>
                    </a:cubicBezTo>
                    <a:cubicBezTo>
                      <a:pt x="2648716" y="496672"/>
                      <a:pt x="2376330" y="514672"/>
                      <a:pt x="2269451" y="523220"/>
                    </a:cubicBezTo>
                    <a:cubicBezTo>
                      <a:pt x="2162572" y="531768"/>
                      <a:pt x="1967350" y="543379"/>
                      <a:pt x="1737110" y="523220"/>
                    </a:cubicBezTo>
                    <a:cubicBezTo>
                      <a:pt x="1506870" y="503061"/>
                      <a:pt x="1389238" y="505728"/>
                      <a:pt x="1260806" y="523220"/>
                    </a:cubicBezTo>
                    <a:cubicBezTo>
                      <a:pt x="1132374" y="540712"/>
                      <a:pt x="986295" y="520364"/>
                      <a:pt x="784501" y="523220"/>
                    </a:cubicBezTo>
                    <a:cubicBezTo>
                      <a:pt x="582708" y="526076"/>
                      <a:pt x="346540" y="487093"/>
                      <a:pt x="0" y="523220"/>
                    </a:cubicBezTo>
                    <a:cubicBezTo>
                      <a:pt x="-1662" y="414105"/>
                      <a:pt x="-22738" y="150793"/>
                      <a:pt x="0" y="0"/>
                    </a:cubicBezTo>
                    <a:close/>
                  </a:path>
                  <a:path w="2801791" h="523220" stroke="0" extrusionOk="0">
                    <a:moveTo>
                      <a:pt x="0" y="0"/>
                    </a:moveTo>
                    <a:cubicBezTo>
                      <a:pt x="217588" y="15791"/>
                      <a:pt x="369636" y="-12916"/>
                      <a:pt x="560358" y="0"/>
                    </a:cubicBezTo>
                    <a:cubicBezTo>
                      <a:pt x="751080" y="12916"/>
                      <a:pt x="880916" y="-8159"/>
                      <a:pt x="1148734" y="0"/>
                    </a:cubicBezTo>
                    <a:cubicBezTo>
                      <a:pt x="1416552" y="8159"/>
                      <a:pt x="1453716" y="11091"/>
                      <a:pt x="1625039" y="0"/>
                    </a:cubicBezTo>
                    <a:cubicBezTo>
                      <a:pt x="1796363" y="-11091"/>
                      <a:pt x="1940073" y="2457"/>
                      <a:pt x="2185397" y="0"/>
                    </a:cubicBezTo>
                    <a:cubicBezTo>
                      <a:pt x="2430721" y="-2457"/>
                      <a:pt x="2501665" y="23872"/>
                      <a:pt x="2801791" y="0"/>
                    </a:cubicBezTo>
                    <a:cubicBezTo>
                      <a:pt x="2812651" y="176646"/>
                      <a:pt x="2815276" y="358582"/>
                      <a:pt x="2801791" y="523220"/>
                    </a:cubicBezTo>
                    <a:cubicBezTo>
                      <a:pt x="2694326" y="516488"/>
                      <a:pt x="2460563" y="532934"/>
                      <a:pt x="2325487" y="523220"/>
                    </a:cubicBezTo>
                    <a:cubicBezTo>
                      <a:pt x="2190411" y="513506"/>
                      <a:pt x="1920561" y="528126"/>
                      <a:pt x="1737110" y="523220"/>
                    </a:cubicBezTo>
                    <a:cubicBezTo>
                      <a:pt x="1553659" y="518314"/>
                      <a:pt x="1357334" y="499345"/>
                      <a:pt x="1204770" y="523220"/>
                    </a:cubicBezTo>
                    <a:cubicBezTo>
                      <a:pt x="1052206" y="547095"/>
                      <a:pt x="844670" y="528115"/>
                      <a:pt x="616394" y="523220"/>
                    </a:cubicBezTo>
                    <a:cubicBezTo>
                      <a:pt x="388118" y="518325"/>
                      <a:pt x="181709" y="534391"/>
                      <a:pt x="0" y="523220"/>
                    </a:cubicBezTo>
                    <a:cubicBezTo>
                      <a:pt x="-13452" y="360924"/>
                      <a:pt x="10327" y="180131"/>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𝐼</m:t>
                          </m:r>
                        </m:e>
                        <m:sub>
                          <m:r>
                            <a:rPr lang="en-US" sz="2800" b="0" i="1" smtClean="0">
                              <a:latin typeface="Cambria Math" panose="02040503050406030204" pitchFamily="18" charset="0"/>
                            </a:rPr>
                            <m:t>01</m:t>
                          </m:r>
                        </m:sub>
                      </m:sSub>
                      <m:r>
                        <a:rPr lang="en-US" sz="2800" b="0" i="1" smtClean="0">
                          <a:latin typeface="Cambria Math" panose="02040503050406030204" pitchFamily="18" charset="0"/>
                        </a:rPr>
                        <m:t>=116.95%</m:t>
                      </m:r>
                    </m:oMath>
                  </m:oMathPara>
                </a14:m>
                <a:endParaRPr lang="en-US" sz="2800" dirty="0"/>
              </a:p>
            </p:txBody>
          </p:sp>
        </mc:Choice>
        <mc:Fallback xmlns="">
          <p:sp>
            <p:nvSpPr>
              <p:cNvPr id="7" name="TextBox 6">
                <a:extLst>
                  <a:ext uri="{FF2B5EF4-FFF2-40B4-BE49-F238E27FC236}">
                    <a16:creationId xmlns:a16="http://schemas.microsoft.com/office/drawing/2014/main" id="{1421FDF7-7507-3C6A-37D0-F4504EB53C69}"/>
                  </a:ext>
                </a:extLst>
              </p:cNvPr>
              <p:cNvSpPr txBox="1">
                <a:spLocks noRot="1" noChangeAspect="1" noMove="1" noResize="1" noEditPoints="1" noAdjustHandles="1" noChangeArrowheads="1" noChangeShapeType="1" noTextEdit="1"/>
              </p:cNvSpPr>
              <p:nvPr/>
            </p:nvSpPr>
            <p:spPr>
              <a:xfrm>
                <a:off x="5600086" y="1542947"/>
                <a:ext cx="2801791" cy="523220"/>
              </a:xfrm>
              <a:prstGeom prst="rect">
                <a:avLst/>
              </a:prstGeom>
              <a:blipFill>
                <a:blip r:embed="rId3"/>
                <a:stretch>
                  <a:fillRect/>
                </a:stretch>
              </a:blipFill>
              <a:ln w="19050">
                <a:solidFill>
                  <a:schemeClr val="tx1"/>
                </a:solidFill>
                <a:extLst>
                  <a:ext uri="{C807C97D-BFC1-408E-A445-0C87EB9F89A2}">
                    <ask:lineSketchStyleProps xmlns:ask="http://schemas.microsoft.com/office/drawing/2018/sketchyshapes" sd="3950756230">
                      <a:custGeom>
                        <a:avLst/>
                        <a:gdLst>
                          <a:gd name="connsiteX0" fmla="*/ 0 w 2801791"/>
                          <a:gd name="connsiteY0" fmla="*/ 0 h 523220"/>
                          <a:gd name="connsiteX1" fmla="*/ 504322 w 2801791"/>
                          <a:gd name="connsiteY1" fmla="*/ 0 h 523220"/>
                          <a:gd name="connsiteX2" fmla="*/ 1008645 w 2801791"/>
                          <a:gd name="connsiteY2" fmla="*/ 0 h 523220"/>
                          <a:gd name="connsiteX3" fmla="*/ 1569003 w 2801791"/>
                          <a:gd name="connsiteY3" fmla="*/ 0 h 523220"/>
                          <a:gd name="connsiteX4" fmla="*/ 2157379 w 2801791"/>
                          <a:gd name="connsiteY4" fmla="*/ 0 h 523220"/>
                          <a:gd name="connsiteX5" fmla="*/ 2801791 w 2801791"/>
                          <a:gd name="connsiteY5" fmla="*/ 0 h 523220"/>
                          <a:gd name="connsiteX6" fmla="*/ 2801791 w 2801791"/>
                          <a:gd name="connsiteY6" fmla="*/ 523220 h 523220"/>
                          <a:gd name="connsiteX7" fmla="*/ 2269451 w 2801791"/>
                          <a:gd name="connsiteY7" fmla="*/ 523220 h 523220"/>
                          <a:gd name="connsiteX8" fmla="*/ 1737110 w 2801791"/>
                          <a:gd name="connsiteY8" fmla="*/ 523220 h 523220"/>
                          <a:gd name="connsiteX9" fmla="*/ 1260806 w 2801791"/>
                          <a:gd name="connsiteY9" fmla="*/ 523220 h 523220"/>
                          <a:gd name="connsiteX10" fmla="*/ 784501 w 2801791"/>
                          <a:gd name="connsiteY10" fmla="*/ 523220 h 523220"/>
                          <a:gd name="connsiteX11" fmla="*/ 0 w 2801791"/>
                          <a:gd name="connsiteY11" fmla="*/ 523220 h 523220"/>
                          <a:gd name="connsiteX12" fmla="*/ 0 w 2801791"/>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01791" h="523220" fill="none" extrusionOk="0">
                            <a:moveTo>
                              <a:pt x="0" y="0"/>
                            </a:moveTo>
                            <a:cubicBezTo>
                              <a:pt x="133681" y="25208"/>
                              <a:pt x="382327" y="-18795"/>
                              <a:pt x="504322" y="0"/>
                            </a:cubicBezTo>
                            <a:cubicBezTo>
                              <a:pt x="626317" y="18795"/>
                              <a:pt x="769806" y="8649"/>
                              <a:pt x="1008645" y="0"/>
                            </a:cubicBezTo>
                            <a:cubicBezTo>
                              <a:pt x="1247484" y="-8649"/>
                              <a:pt x="1325860" y="14913"/>
                              <a:pt x="1569003" y="0"/>
                            </a:cubicBezTo>
                            <a:cubicBezTo>
                              <a:pt x="1812146" y="-14913"/>
                              <a:pt x="1902789" y="-19559"/>
                              <a:pt x="2157379" y="0"/>
                            </a:cubicBezTo>
                            <a:cubicBezTo>
                              <a:pt x="2411969" y="19559"/>
                              <a:pt x="2551766" y="27092"/>
                              <a:pt x="2801791" y="0"/>
                            </a:cubicBezTo>
                            <a:cubicBezTo>
                              <a:pt x="2791070" y="177180"/>
                              <a:pt x="2819077" y="324344"/>
                              <a:pt x="2801791" y="523220"/>
                            </a:cubicBezTo>
                            <a:cubicBezTo>
                              <a:pt x="2648716" y="496672"/>
                              <a:pt x="2376330" y="514672"/>
                              <a:pt x="2269451" y="523220"/>
                            </a:cubicBezTo>
                            <a:cubicBezTo>
                              <a:pt x="2162572" y="531768"/>
                              <a:pt x="1967350" y="543379"/>
                              <a:pt x="1737110" y="523220"/>
                            </a:cubicBezTo>
                            <a:cubicBezTo>
                              <a:pt x="1506870" y="503061"/>
                              <a:pt x="1389238" y="505728"/>
                              <a:pt x="1260806" y="523220"/>
                            </a:cubicBezTo>
                            <a:cubicBezTo>
                              <a:pt x="1132374" y="540712"/>
                              <a:pt x="986295" y="520364"/>
                              <a:pt x="784501" y="523220"/>
                            </a:cubicBezTo>
                            <a:cubicBezTo>
                              <a:pt x="582708" y="526076"/>
                              <a:pt x="346540" y="487093"/>
                              <a:pt x="0" y="523220"/>
                            </a:cubicBezTo>
                            <a:cubicBezTo>
                              <a:pt x="-1662" y="414105"/>
                              <a:pt x="-22738" y="150793"/>
                              <a:pt x="0" y="0"/>
                            </a:cubicBezTo>
                            <a:close/>
                          </a:path>
                          <a:path w="2801791" h="523220" stroke="0" extrusionOk="0">
                            <a:moveTo>
                              <a:pt x="0" y="0"/>
                            </a:moveTo>
                            <a:cubicBezTo>
                              <a:pt x="217588" y="15791"/>
                              <a:pt x="369636" y="-12916"/>
                              <a:pt x="560358" y="0"/>
                            </a:cubicBezTo>
                            <a:cubicBezTo>
                              <a:pt x="751080" y="12916"/>
                              <a:pt x="880916" y="-8159"/>
                              <a:pt x="1148734" y="0"/>
                            </a:cubicBezTo>
                            <a:cubicBezTo>
                              <a:pt x="1416552" y="8159"/>
                              <a:pt x="1453716" y="11091"/>
                              <a:pt x="1625039" y="0"/>
                            </a:cubicBezTo>
                            <a:cubicBezTo>
                              <a:pt x="1796363" y="-11091"/>
                              <a:pt x="1940073" y="2457"/>
                              <a:pt x="2185397" y="0"/>
                            </a:cubicBezTo>
                            <a:cubicBezTo>
                              <a:pt x="2430721" y="-2457"/>
                              <a:pt x="2501665" y="23872"/>
                              <a:pt x="2801791" y="0"/>
                            </a:cubicBezTo>
                            <a:cubicBezTo>
                              <a:pt x="2812651" y="176646"/>
                              <a:pt x="2815276" y="358582"/>
                              <a:pt x="2801791" y="523220"/>
                            </a:cubicBezTo>
                            <a:cubicBezTo>
                              <a:pt x="2694326" y="516488"/>
                              <a:pt x="2460563" y="532934"/>
                              <a:pt x="2325487" y="523220"/>
                            </a:cubicBezTo>
                            <a:cubicBezTo>
                              <a:pt x="2190411" y="513506"/>
                              <a:pt x="1920561" y="528126"/>
                              <a:pt x="1737110" y="523220"/>
                            </a:cubicBezTo>
                            <a:cubicBezTo>
                              <a:pt x="1553659" y="518314"/>
                              <a:pt x="1357334" y="499345"/>
                              <a:pt x="1204770" y="523220"/>
                            </a:cubicBezTo>
                            <a:cubicBezTo>
                              <a:pt x="1052206" y="547095"/>
                              <a:pt x="844670" y="528115"/>
                              <a:pt x="616394" y="523220"/>
                            </a:cubicBezTo>
                            <a:cubicBezTo>
                              <a:pt x="388118" y="518325"/>
                              <a:pt x="181709" y="534391"/>
                              <a:pt x="0" y="523220"/>
                            </a:cubicBezTo>
                            <a:cubicBezTo>
                              <a:pt x="-13452" y="360924"/>
                              <a:pt x="10327" y="180131"/>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7CC6786-CC22-6626-DAEB-ED75F84D9390}"/>
                  </a:ext>
                </a:extLst>
              </p:cNvPr>
              <p:cNvSpPr txBox="1"/>
              <p:nvPr/>
            </p:nvSpPr>
            <p:spPr>
              <a:xfrm>
                <a:off x="8555320" y="1552797"/>
                <a:ext cx="2801791" cy="523220"/>
              </a:xfrm>
              <a:custGeom>
                <a:avLst/>
                <a:gdLst>
                  <a:gd name="connsiteX0" fmla="*/ 0 w 2801791"/>
                  <a:gd name="connsiteY0" fmla="*/ 0 h 523220"/>
                  <a:gd name="connsiteX1" fmla="*/ 504322 w 2801791"/>
                  <a:gd name="connsiteY1" fmla="*/ 0 h 523220"/>
                  <a:gd name="connsiteX2" fmla="*/ 1008645 w 2801791"/>
                  <a:gd name="connsiteY2" fmla="*/ 0 h 523220"/>
                  <a:gd name="connsiteX3" fmla="*/ 1569003 w 2801791"/>
                  <a:gd name="connsiteY3" fmla="*/ 0 h 523220"/>
                  <a:gd name="connsiteX4" fmla="*/ 2157379 w 2801791"/>
                  <a:gd name="connsiteY4" fmla="*/ 0 h 523220"/>
                  <a:gd name="connsiteX5" fmla="*/ 2801791 w 2801791"/>
                  <a:gd name="connsiteY5" fmla="*/ 0 h 523220"/>
                  <a:gd name="connsiteX6" fmla="*/ 2801791 w 2801791"/>
                  <a:gd name="connsiteY6" fmla="*/ 523220 h 523220"/>
                  <a:gd name="connsiteX7" fmla="*/ 2269451 w 2801791"/>
                  <a:gd name="connsiteY7" fmla="*/ 523220 h 523220"/>
                  <a:gd name="connsiteX8" fmla="*/ 1737110 w 2801791"/>
                  <a:gd name="connsiteY8" fmla="*/ 523220 h 523220"/>
                  <a:gd name="connsiteX9" fmla="*/ 1260806 w 2801791"/>
                  <a:gd name="connsiteY9" fmla="*/ 523220 h 523220"/>
                  <a:gd name="connsiteX10" fmla="*/ 784501 w 2801791"/>
                  <a:gd name="connsiteY10" fmla="*/ 523220 h 523220"/>
                  <a:gd name="connsiteX11" fmla="*/ 0 w 2801791"/>
                  <a:gd name="connsiteY11" fmla="*/ 523220 h 523220"/>
                  <a:gd name="connsiteX12" fmla="*/ 0 w 2801791"/>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01791" h="523220" fill="none" extrusionOk="0">
                    <a:moveTo>
                      <a:pt x="0" y="0"/>
                    </a:moveTo>
                    <a:cubicBezTo>
                      <a:pt x="133681" y="25208"/>
                      <a:pt x="382327" y="-18795"/>
                      <a:pt x="504322" y="0"/>
                    </a:cubicBezTo>
                    <a:cubicBezTo>
                      <a:pt x="626317" y="18795"/>
                      <a:pt x="769806" y="8649"/>
                      <a:pt x="1008645" y="0"/>
                    </a:cubicBezTo>
                    <a:cubicBezTo>
                      <a:pt x="1247484" y="-8649"/>
                      <a:pt x="1325860" y="14913"/>
                      <a:pt x="1569003" y="0"/>
                    </a:cubicBezTo>
                    <a:cubicBezTo>
                      <a:pt x="1812146" y="-14913"/>
                      <a:pt x="1902789" y="-19559"/>
                      <a:pt x="2157379" y="0"/>
                    </a:cubicBezTo>
                    <a:cubicBezTo>
                      <a:pt x="2411969" y="19559"/>
                      <a:pt x="2551766" y="27092"/>
                      <a:pt x="2801791" y="0"/>
                    </a:cubicBezTo>
                    <a:cubicBezTo>
                      <a:pt x="2791070" y="177180"/>
                      <a:pt x="2819077" y="324344"/>
                      <a:pt x="2801791" y="523220"/>
                    </a:cubicBezTo>
                    <a:cubicBezTo>
                      <a:pt x="2648716" y="496672"/>
                      <a:pt x="2376330" y="514672"/>
                      <a:pt x="2269451" y="523220"/>
                    </a:cubicBezTo>
                    <a:cubicBezTo>
                      <a:pt x="2162572" y="531768"/>
                      <a:pt x="1967350" y="543379"/>
                      <a:pt x="1737110" y="523220"/>
                    </a:cubicBezTo>
                    <a:cubicBezTo>
                      <a:pt x="1506870" y="503061"/>
                      <a:pt x="1389238" y="505728"/>
                      <a:pt x="1260806" y="523220"/>
                    </a:cubicBezTo>
                    <a:cubicBezTo>
                      <a:pt x="1132374" y="540712"/>
                      <a:pt x="986295" y="520364"/>
                      <a:pt x="784501" y="523220"/>
                    </a:cubicBezTo>
                    <a:cubicBezTo>
                      <a:pt x="582708" y="526076"/>
                      <a:pt x="346540" y="487093"/>
                      <a:pt x="0" y="523220"/>
                    </a:cubicBezTo>
                    <a:cubicBezTo>
                      <a:pt x="-1662" y="414105"/>
                      <a:pt x="-22738" y="150793"/>
                      <a:pt x="0" y="0"/>
                    </a:cubicBezTo>
                    <a:close/>
                  </a:path>
                  <a:path w="2801791" h="523220" stroke="0" extrusionOk="0">
                    <a:moveTo>
                      <a:pt x="0" y="0"/>
                    </a:moveTo>
                    <a:cubicBezTo>
                      <a:pt x="217588" y="15791"/>
                      <a:pt x="369636" y="-12916"/>
                      <a:pt x="560358" y="0"/>
                    </a:cubicBezTo>
                    <a:cubicBezTo>
                      <a:pt x="751080" y="12916"/>
                      <a:pt x="880916" y="-8159"/>
                      <a:pt x="1148734" y="0"/>
                    </a:cubicBezTo>
                    <a:cubicBezTo>
                      <a:pt x="1416552" y="8159"/>
                      <a:pt x="1453716" y="11091"/>
                      <a:pt x="1625039" y="0"/>
                    </a:cubicBezTo>
                    <a:cubicBezTo>
                      <a:pt x="1796363" y="-11091"/>
                      <a:pt x="1940073" y="2457"/>
                      <a:pt x="2185397" y="0"/>
                    </a:cubicBezTo>
                    <a:cubicBezTo>
                      <a:pt x="2430721" y="-2457"/>
                      <a:pt x="2501665" y="23872"/>
                      <a:pt x="2801791" y="0"/>
                    </a:cubicBezTo>
                    <a:cubicBezTo>
                      <a:pt x="2812651" y="176646"/>
                      <a:pt x="2815276" y="358582"/>
                      <a:pt x="2801791" y="523220"/>
                    </a:cubicBezTo>
                    <a:cubicBezTo>
                      <a:pt x="2694326" y="516488"/>
                      <a:pt x="2460563" y="532934"/>
                      <a:pt x="2325487" y="523220"/>
                    </a:cubicBezTo>
                    <a:cubicBezTo>
                      <a:pt x="2190411" y="513506"/>
                      <a:pt x="1920561" y="528126"/>
                      <a:pt x="1737110" y="523220"/>
                    </a:cubicBezTo>
                    <a:cubicBezTo>
                      <a:pt x="1553659" y="518314"/>
                      <a:pt x="1357334" y="499345"/>
                      <a:pt x="1204770" y="523220"/>
                    </a:cubicBezTo>
                    <a:cubicBezTo>
                      <a:pt x="1052206" y="547095"/>
                      <a:pt x="844670" y="528115"/>
                      <a:pt x="616394" y="523220"/>
                    </a:cubicBezTo>
                    <a:cubicBezTo>
                      <a:pt x="388118" y="518325"/>
                      <a:pt x="181709" y="534391"/>
                      <a:pt x="0" y="523220"/>
                    </a:cubicBezTo>
                    <a:cubicBezTo>
                      <a:pt x="-13452" y="360924"/>
                      <a:pt x="10327" y="180131"/>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3950756230">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𝐹</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𝐼</m:t>
                          </m:r>
                        </m:e>
                        <m:sub>
                          <m:r>
                            <a:rPr lang="en-US" sz="2800" b="0" i="1" smtClean="0">
                              <a:latin typeface="Cambria Math" panose="02040503050406030204" pitchFamily="18" charset="0"/>
                            </a:rPr>
                            <m:t>01</m:t>
                          </m:r>
                        </m:sub>
                      </m:sSub>
                      <m:r>
                        <a:rPr lang="en-US" sz="2800" b="0" i="1" smtClean="0">
                          <a:latin typeface="Cambria Math" panose="02040503050406030204" pitchFamily="18" charset="0"/>
                        </a:rPr>
                        <m:t>=116.97%</m:t>
                      </m:r>
                    </m:oMath>
                  </m:oMathPara>
                </a14:m>
                <a:endParaRPr lang="en-US" sz="2800" dirty="0"/>
              </a:p>
            </p:txBody>
          </p:sp>
        </mc:Choice>
        <mc:Fallback xmlns="">
          <p:sp>
            <p:nvSpPr>
              <p:cNvPr id="8" name="TextBox 7">
                <a:extLst>
                  <a:ext uri="{FF2B5EF4-FFF2-40B4-BE49-F238E27FC236}">
                    <a16:creationId xmlns:a16="http://schemas.microsoft.com/office/drawing/2014/main" id="{57CC6786-CC22-6626-DAEB-ED75F84D9390}"/>
                  </a:ext>
                </a:extLst>
              </p:cNvPr>
              <p:cNvSpPr txBox="1">
                <a:spLocks noRot="1" noChangeAspect="1" noMove="1" noResize="1" noEditPoints="1" noAdjustHandles="1" noChangeArrowheads="1" noChangeShapeType="1" noTextEdit="1"/>
              </p:cNvSpPr>
              <p:nvPr/>
            </p:nvSpPr>
            <p:spPr>
              <a:xfrm>
                <a:off x="8555320" y="1552797"/>
                <a:ext cx="2801791" cy="523220"/>
              </a:xfrm>
              <a:prstGeom prst="rect">
                <a:avLst/>
              </a:prstGeom>
              <a:blipFill>
                <a:blip r:embed="rId4"/>
                <a:stretch>
                  <a:fillRect/>
                </a:stretch>
              </a:blipFill>
              <a:ln w="19050">
                <a:solidFill>
                  <a:schemeClr val="tx1"/>
                </a:solidFill>
                <a:extLst>
                  <a:ext uri="{C807C97D-BFC1-408E-A445-0C87EB9F89A2}">
                    <ask:lineSketchStyleProps xmlns:ask="http://schemas.microsoft.com/office/drawing/2018/sketchyshapes" sd="3950756230">
                      <a:custGeom>
                        <a:avLst/>
                        <a:gdLst>
                          <a:gd name="connsiteX0" fmla="*/ 0 w 2801791"/>
                          <a:gd name="connsiteY0" fmla="*/ 0 h 523220"/>
                          <a:gd name="connsiteX1" fmla="*/ 504322 w 2801791"/>
                          <a:gd name="connsiteY1" fmla="*/ 0 h 523220"/>
                          <a:gd name="connsiteX2" fmla="*/ 1008645 w 2801791"/>
                          <a:gd name="connsiteY2" fmla="*/ 0 h 523220"/>
                          <a:gd name="connsiteX3" fmla="*/ 1569003 w 2801791"/>
                          <a:gd name="connsiteY3" fmla="*/ 0 h 523220"/>
                          <a:gd name="connsiteX4" fmla="*/ 2157379 w 2801791"/>
                          <a:gd name="connsiteY4" fmla="*/ 0 h 523220"/>
                          <a:gd name="connsiteX5" fmla="*/ 2801791 w 2801791"/>
                          <a:gd name="connsiteY5" fmla="*/ 0 h 523220"/>
                          <a:gd name="connsiteX6" fmla="*/ 2801791 w 2801791"/>
                          <a:gd name="connsiteY6" fmla="*/ 523220 h 523220"/>
                          <a:gd name="connsiteX7" fmla="*/ 2269451 w 2801791"/>
                          <a:gd name="connsiteY7" fmla="*/ 523220 h 523220"/>
                          <a:gd name="connsiteX8" fmla="*/ 1737110 w 2801791"/>
                          <a:gd name="connsiteY8" fmla="*/ 523220 h 523220"/>
                          <a:gd name="connsiteX9" fmla="*/ 1260806 w 2801791"/>
                          <a:gd name="connsiteY9" fmla="*/ 523220 h 523220"/>
                          <a:gd name="connsiteX10" fmla="*/ 784501 w 2801791"/>
                          <a:gd name="connsiteY10" fmla="*/ 523220 h 523220"/>
                          <a:gd name="connsiteX11" fmla="*/ 0 w 2801791"/>
                          <a:gd name="connsiteY11" fmla="*/ 523220 h 523220"/>
                          <a:gd name="connsiteX12" fmla="*/ 0 w 2801791"/>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01791" h="523220" fill="none" extrusionOk="0">
                            <a:moveTo>
                              <a:pt x="0" y="0"/>
                            </a:moveTo>
                            <a:cubicBezTo>
                              <a:pt x="133681" y="25208"/>
                              <a:pt x="382327" y="-18795"/>
                              <a:pt x="504322" y="0"/>
                            </a:cubicBezTo>
                            <a:cubicBezTo>
                              <a:pt x="626317" y="18795"/>
                              <a:pt x="769806" y="8649"/>
                              <a:pt x="1008645" y="0"/>
                            </a:cubicBezTo>
                            <a:cubicBezTo>
                              <a:pt x="1247484" y="-8649"/>
                              <a:pt x="1325860" y="14913"/>
                              <a:pt x="1569003" y="0"/>
                            </a:cubicBezTo>
                            <a:cubicBezTo>
                              <a:pt x="1812146" y="-14913"/>
                              <a:pt x="1902789" y="-19559"/>
                              <a:pt x="2157379" y="0"/>
                            </a:cubicBezTo>
                            <a:cubicBezTo>
                              <a:pt x="2411969" y="19559"/>
                              <a:pt x="2551766" y="27092"/>
                              <a:pt x="2801791" y="0"/>
                            </a:cubicBezTo>
                            <a:cubicBezTo>
                              <a:pt x="2791070" y="177180"/>
                              <a:pt x="2819077" y="324344"/>
                              <a:pt x="2801791" y="523220"/>
                            </a:cubicBezTo>
                            <a:cubicBezTo>
                              <a:pt x="2648716" y="496672"/>
                              <a:pt x="2376330" y="514672"/>
                              <a:pt x="2269451" y="523220"/>
                            </a:cubicBezTo>
                            <a:cubicBezTo>
                              <a:pt x="2162572" y="531768"/>
                              <a:pt x="1967350" y="543379"/>
                              <a:pt x="1737110" y="523220"/>
                            </a:cubicBezTo>
                            <a:cubicBezTo>
                              <a:pt x="1506870" y="503061"/>
                              <a:pt x="1389238" y="505728"/>
                              <a:pt x="1260806" y="523220"/>
                            </a:cubicBezTo>
                            <a:cubicBezTo>
                              <a:pt x="1132374" y="540712"/>
                              <a:pt x="986295" y="520364"/>
                              <a:pt x="784501" y="523220"/>
                            </a:cubicBezTo>
                            <a:cubicBezTo>
                              <a:pt x="582708" y="526076"/>
                              <a:pt x="346540" y="487093"/>
                              <a:pt x="0" y="523220"/>
                            </a:cubicBezTo>
                            <a:cubicBezTo>
                              <a:pt x="-1662" y="414105"/>
                              <a:pt x="-22738" y="150793"/>
                              <a:pt x="0" y="0"/>
                            </a:cubicBezTo>
                            <a:close/>
                          </a:path>
                          <a:path w="2801791" h="523220" stroke="0" extrusionOk="0">
                            <a:moveTo>
                              <a:pt x="0" y="0"/>
                            </a:moveTo>
                            <a:cubicBezTo>
                              <a:pt x="217588" y="15791"/>
                              <a:pt x="369636" y="-12916"/>
                              <a:pt x="560358" y="0"/>
                            </a:cubicBezTo>
                            <a:cubicBezTo>
                              <a:pt x="751080" y="12916"/>
                              <a:pt x="880916" y="-8159"/>
                              <a:pt x="1148734" y="0"/>
                            </a:cubicBezTo>
                            <a:cubicBezTo>
                              <a:pt x="1416552" y="8159"/>
                              <a:pt x="1453716" y="11091"/>
                              <a:pt x="1625039" y="0"/>
                            </a:cubicBezTo>
                            <a:cubicBezTo>
                              <a:pt x="1796363" y="-11091"/>
                              <a:pt x="1940073" y="2457"/>
                              <a:pt x="2185397" y="0"/>
                            </a:cubicBezTo>
                            <a:cubicBezTo>
                              <a:pt x="2430721" y="-2457"/>
                              <a:pt x="2501665" y="23872"/>
                              <a:pt x="2801791" y="0"/>
                            </a:cubicBezTo>
                            <a:cubicBezTo>
                              <a:pt x="2812651" y="176646"/>
                              <a:pt x="2815276" y="358582"/>
                              <a:pt x="2801791" y="523220"/>
                            </a:cubicBezTo>
                            <a:cubicBezTo>
                              <a:pt x="2694326" y="516488"/>
                              <a:pt x="2460563" y="532934"/>
                              <a:pt x="2325487" y="523220"/>
                            </a:cubicBezTo>
                            <a:cubicBezTo>
                              <a:pt x="2190411" y="513506"/>
                              <a:pt x="1920561" y="528126"/>
                              <a:pt x="1737110" y="523220"/>
                            </a:cubicBezTo>
                            <a:cubicBezTo>
                              <a:pt x="1553659" y="518314"/>
                              <a:pt x="1357334" y="499345"/>
                              <a:pt x="1204770" y="523220"/>
                            </a:cubicBezTo>
                            <a:cubicBezTo>
                              <a:pt x="1052206" y="547095"/>
                              <a:pt x="844670" y="528115"/>
                              <a:pt x="616394" y="523220"/>
                            </a:cubicBezTo>
                            <a:cubicBezTo>
                              <a:pt x="388118" y="518325"/>
                              <a:pt x="181709" y="534391"/>
                              <a:pt x="0" y="523220"/>
                            </a:cubicBezTo>
                            <a:cubicBezTo>
                              <a:pt x="-13452" y="360924"/>
                              <a:pt x="10327" y="180131"/>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170898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Interpretation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r>
              <a:rPr lang="en-US" sz="3200" dirty="0"/>
              <a:t>The price index of 116% indicates that prices have increased by 16% since the base year of 1985.</a:t>
            </a:r>
          </a:p>
          <a:p>
            <a:endParaRPr lang="en-US" sz="3200" dirty="0"/>
          </a:p>
          <a:p>
            <a:r>
              <a:rPr lang="en-US" sz="3200" dirty="0"/>
              <a:t>In other words, on average, the cost of goods and services in 1995 is 16% higher than it was in 1985.</a:t>
            </a:r>
          </a:p>
          <a:p>
            <a:endParaRPr lang="en-US" sz="3200" dirty="0"/>
          </a:p>
          <a:p>
            <a:r>
              <a:rPr lang="en-US" sz="3200" dirty="0"/>
              <a:t>This means that if something cost </a:t>
            </a:r>
            <a:r>
              <a:rPr lang="en-US" sz="3200" dirty="0">
                <a:solidFill>
                  <a:srgbClr val="FF0000"/>
                </a:solidFill>
              </a:rPr>
              <a:t>BDT100</a:t>
            </a:r>
            <a:r>
              <a:rPr lang="en-US" sz="3200" dirty="0"/>
              <a:t> in 1985, it would now cost </a:t>
            </a:r>
            <a:r>
              <a:rPr lang="en-US" sz="3200" dirty="0">
                <a:solidFill>
                  <a:srgbClr val="FF0000"/>
                </a:solidFill>
              </a:rPr>
              <a:t>BDT116</a:t>
            </a:r>
            <a:r>
              <a:rPr lang="en-US" sz="3200" dirty="0"/>
              <a:t> in 1995 to buy the same thing.</a:t>
            </a:r>
          </a:p>
        </p:txBody>
      </p:sp>
    </p:spTree>
    <p:extLst>
      <p:ext uri="{BB962C8B-B14F-4D97-AF65-F5344CB8AC3E}">
        <p14:creationId xmlns:p14="http://schemas.microsoft.com/office/powerpoint/2010/main" val="2054975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91CBFE-A1F4-4F17-F6B8-155DA87FD3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842347-653C-2639-7B1A-0D0724E3C4B3}"/>
              </a:ext>
            </a:extLst>
          </p:cNvPr>
          <p:cNvSpPr>
            <a:spLocks noGrp="1"/>
          </p:cNvSpPr>
          <p:nvPr>
            <p:ph type="title"/>
          </p:nvPr>
        </p:nvSpPr>
        <p:spPr>
          <a:xfrm>
            <a:off x="1283818" y="97470"/>
            <a:ext cx="12070080" cy="1931213"/>
          </a:xfrm>
        </p:spPr>
        <p:txBody>
          <a:bodyPr/>
          <a:lstStyle/>
          <a:p>
            <a:r>
              <a:rPr lang="en-US" dirty="0"/>
              <a:t>Self Practice</a:t>
            </a:r>
          </a:p>
        </p:txBody>
      </p:sp>
      <p:graphicFrame>
        <p:nvGraphicFramePr>
          <p:cNvPr id="4" name="Content Placeholder 3">
            <a:extLst>
              <a:ext uri="{FF2B5EF4-FFF2-40B4-BE49-F238E27FC236}">
                <a16:creationId xmlns:a16="http://schemas.microsoft.com/office/drawing/2014/main" id="{459704EE-A85E-328A-F996-8E955188A752}"/>
              </a:ext>
            </a:extLst>
          </p:cNvPr>
          <p:cNvGraphicFramePr>
            <a:graphicFrameLocks noGrp="1"/>
          </p:cNvGraphicFramePr>
          <p:nvPr>
            <p:ph sz="quarter" idx="13"/>
            <p:extLst>
              <p:ext uri="{D42A27DB-BD31-4B8C-83A1-F6EECF244321}">
                <p14:modId xmlns:p14="http://schemas.microsoft.com/office/powerpoint/2010/main" val="1065979333"/>
              </p:ext>
            </p:extLst>
          </p:nvPr>
        </p:nvGraphicFramePr>
        <p:xfrm>
          <a:off x="731520" y="1750387"/>
          <a:ext cx="13167360" cy="3200400"/>
        </p:xfrm>
        <a:graphic>
          <a:graphicData uri="http://schemas.openxmlformats.org/drawingml/2006/table">
            <a:tbl>
              <a:tblPr firstRow="1" firstCol="1" bandRow="1">
                <a:tableStyleId>{5C22544A-7EE6-4342-B048-85BDC9FD1C3A}</a:tableStyleId>
              </a:tblPr>
              <a:tblGrid>
                <a:gridCol w="1463040">
                  <a:extLst>
                    <a:ext uri="{9D8B030D-6E8A-4147-A177-3AD203B41FA5}">
                      <a16:colId xmlns:a16="http://schemas.microsoft.com/office/drawing/2014/main" val="2446163245"/>
                    </a:ext>
                  </a:extLst>
                </a:gridCol>
                <a:gridCol w="1463040">
                  <a:extLst>
                    <a:ext uri="{9D8B030D-6E8A-4147-A177-3AD203B41FA5}">
                      <a16:colId xmlns:a16="http://schemas.microsoft.com/office/drawing/2014/main" val="2669184655"/>
                    </a:ext>
                  </a:extLst>
                </a:gridCol>
                <a:gridCol w="1463040">
                  <a:extLst>
                    <a:ext uri="{9D8B030D-6E8A-4147-A177-3AD203B41FA5}">
                      <a16:colId xmlns:a16="http://schemas.microsoft.com/office/drawing/2014/main" val="1670426455"/>
                    </a:ext>
                  </a:extLst>
                </a:gridCol>
                <a:gridCol w="1463040">
                  <a:extLst>
                    <a:ext uri="{9D8B030D-6E8A-4147-A177-3AD203B41FA5}">
                      <a16:colId xmlns:a16="http://schemas.microsoft.com/office/drawing/2014/main" val="4282788250"/>
                    </a:ext>
                  </a:extLst>
                </a:gridCol>
                <a:gridCol w="1463040">
                  <a:extLst>
                    <a:ext uri="{9D8B030D-6E8A-4147-A177-3AD203B41FA5}">
                      <a16:colId xmlns:a16="http://schemas.microsoft.com/office/drawing/2014/main" val="4279478243"/>
                    </a:ext>
                  </a:extLst>
                </a:gridCol>
                <a:gridCol w="1463040">
                  <a:extLst>
                    <a:ext uri="{9D8B030D-6E8A-4147-A177-3AD203B41FA5}">
                      <a16:colId xmlns:a16="http://schemas.microsoft.com/office/drawing/2014/main" val="3415710947"/>
                    </a:ext>
                  </a:extLst>
                </a:gridCol>
                <a:gridCol w="1463040">
                  <a:extLst>
                    <a:ext uri="{9D8B030D-6E8A-4147-A177-3AD203B41FA5}">
                      <a16:colId xmlns:a16="http://schemas.microsoft.com/office/drawing/2014/main" val="2387698682"/>
                    </a:ext>
                  </a:extLst>
                </a:gridCol>
                <a:gridCol w="1463040">
                  <a:extLst>
                    <a:ext uri="{9D8B030D-6E8A-4147-A177-3AD203B41FA5}">
                      <a16:colId xmlns:a16="http://schemas.microsoft.com/office/drawing/2014/main" val="146700737"/>
                    </a:ext>
                  </a:extLst>
                </a:gridCol>
                <a:gridCol w="1463040">
                  <a:extLst>
                    <a:ext uri="{9D8B030D-6E8A-4147-A177-3AD203B41FA5}">
                      <a16:colId xmlns:a16="http://schemas.microsoft.com/office/drawing/2014/main" val="3997907052"/>
                    </a:ext>
                  </a:extLst>
                </a:gridCol>
              </a:tblGrid>
              <a:tr h="457200">
                <a:tc>
                  <a:txBody>
                    <a:bodyPr/>
                    <a:lstStyle/>
                    <a:p>
                      <a:pPr marL="0" marR="0" algn="ctr">
                        <a:lnSpc>
                          <a:spcPct val="115000"/>
                        </a:lnSpc>
                        <a:buNone/>
                        <a:tabLst>
                          <a:tab pos="2618740" algn="l"/>
                        </a:tabLst>
                      </a:pPr>
                      <a:r>
                        <a:rPr lang="en-US" sz="1800" kern="100">
                          <a:ln>
                            <a:noFill/>
                          </a:ln>
                          <a:solidFill>
                            <a:sysClr val="windowText" lastClr="000000"/>
                          </a:solidFill>
                          <a:effectLst/>
                        </a:rPr>
                        <a:t> </a:t>
                      </a:r>
                      <a:endParaRPr lang="en-US" sz="1600" kern="10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buNone/>
                        <a:tabLst>
                          <a:tab pos="2618740" algn="l"/>
                        </a:tabLst>
                      </a:pPr>
                      <a:r>
                        <a:rPr lang="en-US" sz="1800" kern="100" dirty="0">
                          <a:ln>
                            <a:noFill/>
                          </a:ln>
                          <a:solidFill>
                            <a:sysClr val="windowText" lastClr="000000"/>
                          </a:solidFill>
                          <a:effectLst/>
                        </a:rPr>
                        <a:t>Year</a:t>
                      </a:r>
                      <a:endParaRPr lang="en-US" sz="1600" kern="100" dirty="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buNone/>
                        <a:tabLst>
                          <a:tab pos="2618740" algn="l"/>
                        </a:tabLst>
                      </a:pPr>
                      <a:r>
                        <a:rPr lang="en-US" sz="1800" kern="100">
                          <a:ln>
                            <a:noFill/>
                          </a:ln>
                          <a:solidFill>
                            <a:sysClr val="windowText" lastClr="000000"/>
                          </a:solidFill>
                          <a:effectLst/>
                        </a:rPr>
                        <a:t>2013</a:t>
                      </a:r>
                      <a:endParaRPr lang="en-US" sz="1600" kern="10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buNone/>
                        <a:tabLst>
                          <a:tab pos="2618740" algn="l"/>
                        </a:tabLst>
                      </a:pPr>
                      <a:r>
                        <a:rPr lang="en-US" sz="1800" kern="100">
                          <a:ln>
                            <a:noFill/>
                          </a:ln>
                          <a:solidFill>
                            <a:sysClr val="windowText" lastClr="000000"/>
                          </a:solidFill>
                          <a:effectLst/>
                        </a:rPr>
                        <a:t>2014</a:t>
                      </a:r>
                      <a:endParaRPr lang="en-US" sz="1600" kern="10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buNone/>
                        <a:tabLst>
                          <a:tab pos="2618740" algn="l"/>
                        </a:tabLst>
                      </a:pPr>
                      <a:r>
                        <a:rPr lang="en-US" sz="1800" kern="100">
                          <a:ln>
                            <a:noFill/>
                          </a:ln>
                          <a:solidFill>
                            <a:sysClr val="windowText" lastClr="000000"/>
                          </a:solidFill>
                          <a:effectLst/>
                        </a:rPr>
                        <a:t>2015</a:t>
                      </a:r>
                      <a:endParaRPr lang="en-US" sz="1600" kern="10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buNone/>
                        <a:tabLst>
                          <a:tab pos="2618740" algn="l"/>
                        </a:tabLst>
                      </a:pPr>
                      <a:r>
                        <a:rPr lang="en-US" sz="1800" kern="100">
                          <a:ln>
                            <a:noFill/>
                          </a:ln>
                          <a:solidFill>
                            <a:sysClr val="windowText" lastClr="000000"/>
                          </a:solidFill>
                          <a:effectLst/>
                        </a:rPr>
                        <a:t>2016</a:t>
                      </a:r>
                      <a:endParaRPr lang="en-US" sz="1600" kern="10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buNone/>
                        <a:tabLst>
                          <a:tab pos="2618740" algn="l"/>
                        </a:tabLst>
                      </a:pPr>
                      <a:r>
                        <a:rPr lang="en-US" sz="1800" kern="100">
                          <a:ln>
                            <a:noFill/>
                          </a:ln>
                          <a:solidFill>
                            <a:sysClr val="windowText" lastClr="000000"/>
                          </a:solidFill>
                          <a:effectLst/>
                        </a:rPr>
                        <a:t>2017</a:t>
                      </a:r>
                      <a:endParaRPr lang="en-US" sz="1600" kern="10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buNone/>
                        <a:tabLst>
                          <a:tab pos="2618740" algn="l"/>
                        </a:tabLst>
                      </a:pPr>
                      <a:r>
                        <a:rPr lang="en-US" sz="1800" kern="100">
                          <a:ln>
                            <a:noFill/>
                          </a:ln>
                          <a:solidFill>
                            <a:sysClr val="windowText" lastClr="000000"/>
                          </a:solidFill>
                          <a:effectLst/>
                        </a:rPr>
                        <a:t>2018</a:t>
                      </a:r>
                      <a:endParaRPr lang="en-US" sz="1600" kern="10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Aft>
                          <a:spcPts val="800"/>
                        </a:spcAft>
                        <a:buNone/>
                        <a:tabLst>
                          <a:tab pos="2618740" algn="l"/>
                        </a:tabLst>
                      </a:pPr>
                      <a:r>
                        <a:rPr lang="en-US" sz="1800" kern="100">
                          <a:ln>
                            <a:noFill/>
                          </a:ln>
                          <a:solidFill>
                            <a:sysClr val="windowText" lastClr="000000"/>
                          </a:solidFill>
                          <a:effectLst/>
                        </a:rPr>
                        <a:t>2019</a:t>
                      </a:r>
                      <a:endParaRPr lang="en-US" sz="1600" kern="10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0994256"/>
                  </a:ext>
                </a:extLst>
              </a:tr>
              <a:tr h="457200">
                <a:tc rowSpan="2">
                  <a:txBody>
                    <a:bodyPr/>
                    <a:lstStyle/>
                    <a:p>
                      <a:pPr marL="0" marR="0" algn="ctr">
                        <a:lnSpc>
                          <a:spcPct val="115000"/>
                        </a:lnSpc>
                        <a:buNone/>
                        <a:tabLst>
                          <a:tab pos="2618740" algn="l"/>
                        </a:tabLst>
                      </a:pPr>
                      <a:r>
                        <a:rPr lang="en-US" sz="1800" b="1" i="1" kern="100">
                          <a:ln>
                            <a:noFill/>
                          </a:ln>
                          <a:solidFill>
                            <a:sysClr val="windowText" lastClr="000000"/>
                          </a:solidFill>
                          <a:effectLst/>
                        </a:rPr>
                        <a:t>Item 1</a:t>
                      </a:r>
                      <a:endParaRPr lang="en-US" sz="1600" b="1" i="1" kern="10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buNone/>
                        <a:tabLst>
                          <a:tab pos="2618740" algn="l"/>
                        </a:tabLst>
                      </a:pPr>
                      <a:r>
                        <a:rPr lang="en-US" sz="1800" b="1" i="1" kern="100" dirty="0">
                          <a:ln>
                            <a:noFill/>
                          </a:ln>
                          <a:solidFill>
                            <a:sysClr val="windowText" lastClr="000000"/>
                          </a:solidFill>
                          <a:effectLst/>
                        </a:rPr>
                        <a:t>Price</a:t>
                      </a:r>
                      <a:endParaRPr lang="en-US" sz="1600" b="1" i="1" kern="100" dirty="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buNone/>
                        <a:tabLst>
                          <a:tab pos="2618740" algn="l"/>
                        </a:tabLst>
                      </a:pPr>
                      <a:r>
                        <a:rPr lang="en-US" sz="1800" kern="100" dirty="0">
                          <a:ln>
                            <a:noFill/>
                          </a:ln>
                          <a:solidFill>
                            <a:sysClr val="windowText" lastClr="000000"/>
                          </a:solidFill>
                          <a:effectLst/>
                        </a:rPr>
                        <a:t>56</a:t>
                      </a:r>
                      <a:endParaRPr lang="en-US" sz="1600" kern="100" dirty="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buNone/>
                        <a:tabLst>
                          <a:tab pos="2618740" algn="l"/>
                        </a:tabLst>
                      </a:pPr>
                      <a:r>
                        <a:rPr lang="en-US" sz="1800" kern="100" dirty="0">
                          <a:ln>
                            <a:noFill/>
                          </a:ln>
                          <a:solidFill>
                            <a:sysClr val="windowText" lastClr="000000"/>
                          </a:solidFill>
                          <a:effectLst/>
                        </a:rPr>
                        <a:t>58</a:t>
                      </a:r>
                      <a:endParaRPr lang="en-US" sz="1600" kern="100" dirty="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buNone/>
                        <a:tabLst>
                          <a:tab pos="2618740" algn="l"/>
                        </a:tabLst>
                      </a:pPr>
                      <a:r>
                        <a:rPr lang="en-US" sz="1800" kern="100" dirty="0">
                          <a:ln>
                            <a:noFill/>
                          </a:ln>
                          <a:solidFill>
                            <a:sysClr val="windowText" lastClr="000000"/>
                          </a:solidFill>
                          <a:effectLst/>
                        </a:rPr>
                        <a:t>60</a:t>
                      </a:r>
                      <a:endParaRPr lang="en-US" sz="1600" kern="100" dirty="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buNone/>
                        <a:tabLst>
                          <a:tab pos="2618740" algn="l"/>
                        </a:tabLst>
                      </a:pPr>
                      <a:r>
                        <a:rPr lang="en-US" sz="1800" kern="100" dirty="0">
                          <a:ln>
                            <a:noFill/>
                          </a:ln>
                          <a:solidFill>
                            <a:sysClr val="windowText" lastClr="000000"/>
                          </a:solidFill>
                          <a:effectLst/>
                        </a:rPr>
                        <a:t>65</a:t>
                      </a:r>
                      <a:endParaRPr lang="en-US" sz="1600" kern="100" dirty="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buNone/>
                        <a:tabLst>
                          <a:tab pos="2618740" algn="l"/>
                        </a:tabLst>
                      </a:pPr>
                      <a:r>
                        <a:rPr lang="en-US" sz="1800" kern="100" dirty="0">
                          <a:ln>
                            <a:noFill/>
                          </a:ln>
                          <a:solidFill>
                            <a:sysClr val="windowText" lastClr="000000"/>
                          </a:solidFill>
                          <a:effectLst/>
                        </a:rPr>
                        <a:t>68</a:t>
                      </a:r>
                      <a:endParaRPr lang="en-US" sz="1600" kern="100" dirty="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buNone/>
                        <a:tabLst>
                          <a:tab pos="2618740" algn="l"/>
                        </a:tabLst>
                      </a:pPr>
                      <a:r>
                        <a:rPr lang="en-US" sz="1800" kern="100" dirty="0">
                          <a:ln>
                            <a:noFill/>
                          </a:ln>
                          <a:solidFill>
                            <a:sysClr val="windowText" lastClr="000000"/>
                          </a:solidFill>
                          <a:effectLst/>
                        </a:rPr>
                        <a:t>81</a:t>
                      </a:r>
                      <a:endParaRPr lang="en-US" sz="1600" kern="100" dirty="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Aft>
                          <a:spcPts val="800"/>
                        </a:spcAft>
                        <a:buNone/>
                        <a:tabLst>
                          <a:tab pos="2618740" algn="l"/>
                        </a:tabLst>
                      </a:pPr>
                      <a:r>
                        <a:rPr lang="en-US" sz="1800" kern="100" dirty="0">
                          <a:ln>
                            <a:noFill/>
                          </a:ln>
                          <a:solidFill>
                            <a:sysClr val="windowText" lastClr="000000"/>
                          </a:solidFill>
                          <a:effectLst/>
                        </a:rPr>
                        <a:t>83</a:t>
                      </a:r>
                      <a:endParaRPr lang="en-US" sz="1600" kern="100" dirty="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3591383"/>
                  </a:ext>
                </a:extLst>
              </a:tr>
              <a:tr h="457200">
                <a:tc vMerge="1">
                  <a:txBody>
                    <a:bodyPr/>
                    <a:lstStyle/>
                    <a:p>
                      <a:endParaRPr lang="en-US"/>
                    </a:p>
                  </a:txBody>
                  <a:tcPr/>
                </a:tc>
                <a:tc>
                  <a:txBody>
                    <a:bodyPr/>
                    <a:lstStyle/>
                    <a:p>
                      <a:pPr marL="0" marR="0" algn="ctr">
                        <a:lnSpc>
                          <a:spcPct val="115000"/>
                        </a:lnSpc>
                        <a:buNone/>
                        <a:tabLst>
                          <a:tab pos="2618740" algn="l"/>
                        </a:tabLst>
                      </a:pPr>
                      <a:r>
                        <a:rPr lang="en-US" sz="1800" b="1" i="1" kern="100" dirty="0">
                          <a:ln>
                            <a:noFill/>
                          </a:ln>
                          <a:solidFill>
                            <a:sysClr val="windowText" lastClr="000000"/>
                          </a:solidFill>
                          <a:effectLst/>
                        </a:rPr>
                        <a:t>Quantity</a:t>
                      </a:r>
                      <a:endParaRPr lang="en-US" sz="1600" b="1" i="1" kern="100" dirty="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buNone/>
                        <a:tabLst>
                          <a:tab pos="2618740" algn="l"/>
                        </a:tabLst>
                      </a:pPr>
                      <a:r>
                        <a:rPr lang="en-US" sz="1800" kern="100" dirty="0">
                          <a:ln>
                            <a:noFill/>
                          </a:ln>
                          <a:solidFill>
                            <a:sysClr val="windowText" lastClr="000000"/>
                          </a:solidFill>
                          <a:effectLst/>
                        </a:rPr>
                        <a:t>25</a:t>
                      </a:r>
                      <a:endParaRPr lang="en-US" sz="1600" kern="100" dirty="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buNone/>
                        <a:tabLst>
                          <a:tab pos="2618740" algn="l"/>
                        </a:tabLst>
                      </a:pPr>
                      <a:r>
                        <a:rPr lang="en-US" sz="1800" kern="100" dirty="0">
                          <a:ln>
                            <a:noFill/>
                          </a:ln>
                          <a:solidFill>
                            <a:sysClr val="windowText" lastClr="000000"/>
                          </a:solidFill>
                          <a:effectLst/>
                        </a:rPr>
                        <a:t>30</a:t>
                      </a:r>
                      <a:endParaRPr lang="en-US" sz="1600" kern="100" dirty="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buNone/>
                        <a:tabLst>
                          <a:tab pos="2618740" algn="l"/>
                        </a:tabLst>
                      </a:pPr>
                      <a:r>
                        <a:rPr lang="en-US" sz="1800" kern="100" dirty="0">
                          <a:ln>
                            <a:noFill/>
                          </a:ln>
                          <a:solidFill>
                            <a:sysClr val="windowText" lastClr="000000"/>
                          </a:solidFill>
                          <a:effectLst/>
                        </a:rPr>
                        <a:t>20</a:t>
                      </a:r>
                      <a:endParaRPr lang="en-US" sz="1600" kern="100" dirty="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buNone/>
                        <a:tabLst>
                          <a:tab pos="2618740" algn="l"/>
                        </a:tabLst>
                      </a:pPr>
                      <a:r>
                        <a:rPr lang="en-US" sz="1800" kern="100" dirty="0">
                          <a:ln>
                            <a:noFill/>
                          </a:ln>
                          <a:solidFill>
                            <a:sysClr val="windowText" lastClr="000000"/>
                          </a:solidFill>
                          <a:effectLst/>
                        </a:rPr>
                        <a:t>35</a:t>
                      </a:r>
                      <a:endParaRPr lang="en-US" sz="1600" kern="100" dirty="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buNone/>
                        <a:tabLst>
                          <a:tab pos="2618740" algn="l"/>
                        </a:tabLst>
                      </a:pPr>
                      <a:r>
                        <a:rPr lang="en-US" sz="1800" kern="100" dirty="0">
                          <a:ln>
                            <a:noFill/>
                          </a:ln>
                          <a:solidFill>
                            <a:sysClr val="windowText" lastClr="000000"/>
                          </a:solidFill>
                          <a:effectLst/>
                        </a:rPr>
                        <a:t>28</a:t>
                      </a:r>
                      <a:endParaRPr lang="en-US" sz="1600" kern="100" dirty="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buNone/>
                        <a:tabLst>
                          <a:tab pos="2618740" algn="l"/>
                        </a:tabLst>
                      </a:pPr>
                      <a:r>
                        <a:rPr lang="en-US" sz="1800" kern="100" dirty="0">
                          <a:ln>
                            <a:noFill/>
                          </a:ln>
                          <a:solidFill>
                            <a:sysClr val="windowText" lastClr="000000"/>
                          </a:solidFill>
                          <a:effectLst/>
                        </a:rPr>
                        <a:t>32</a:t>
                      </a:r>
                      <a:endParaRPr lang="en-US" sz="1600" kern="100" dirty="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Aft>
                          <a:spcPts val="800"/>
                        </a:spcAft>
                        <a:buNone/>
                        <a:tabLst>
                          <a:tab pos="2618740" algn="l"/>
                        </a:tabLst>
                      </a:pPr>
                      <a:r>
                        <a:rPr lang="en-US" sz="1800" kern="100" dirty="0">
                          <a:ln>
                            <a:noFill/>
                          </a:ln>
                          <a:solidFill>
                            <a:sysClr val="windowText" lastClr="000000"/>
                          </a:solidFill>
                          <a:effectLst/>
                        </a:rPr>
                        <a:t>22</a:t>
                      </a:r>
                      <a:endParaRPr lang="en-US" sz="1600" kern="100" dirty="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792035"/>
                  </a:ext>
                </a:extLst>
              </a:tr>
              <a:tr h="457200">
                <a:tc rowSpan="2">
                  <a:txBody>
                    <a:bodyPr/>
                    <a:lstStyle/>
                    <a:p>
                      <a:pPr marL="0" marR="0" algn="ctr">
                        <a:lnSpc>
                          <a:spcPct val="115000"/>
                        </a:lnSpc>
                        <a:buNone/>
                        <a:tabLst>
                          <a:tab pos="2618740" algn="l"/>
                        </a:tabLst>
                      </a:pPr>
                      <a:r>
                        <a:rPr lang="en-US" sz="1800" b="1" i="1" kern="100">
                          <a:ln>
                            <a:noFill/>
                          </a:ln>
                          <a:solidFill>
                            <a:sysClr val="windowText" lastClr="000000"/>
                          </a:solidFill>
                          <a:effectLst/>
                        </a:rPr>
                        <a:t>Item 2</a:t>
                      </a:r>
                      <a:endParaRPr lang="en-US" sz="1600" b="1" i="1" kern="10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buNone/>
                        <a:tabLst>
                          <a:tab pos="2618740" algn="l"/>
                        </a:tabLst>
                      </a:pPr>
                      <a:r>
                        <a:rPr lang="en-US" sz="1800" b="1" i="1" kern="100" dirty="0">
                          <a:ln>
                            <a:noFill/>
                          </a:ln>
                          <a:solidFill>
                            <a:sysClr val="windowText" lastClr="000000"/>
                          </a:solidFill>
                          <a:effectLst/>
                        </a:rPr>
                        <a:t>Price </a:t>
                      </a:r>
                      <a:endParaRPr lang="en-US" sz="1600" b="1" i="1" kern="100" dirty="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buNone/>
                        <a:tabLst>
                          <a:tab pos="2618740" algn="l"/>
                        </a:tabLst>
                      </a:pPr>
                      <a:r>
                        <a:rPr lang="en-US" sz="1800" kern="100">
                          <a:ln>
                            <a:noFill/>
                          </a:ln>
                          <a:solidFill>
                            <a:sysClr val="windowText" lastClr="000000"/>
                          </a:solidFill>
                          <a:effectLst/>
                        </a:rPr>
                        <a:t>49</a:t>
                      </a:r>
                      <a:endParaRPr lang="en-US" sz="1600" kern="10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buNone/>
                        <a:tabLst>
                          <a:tab pos="2618740" algn="l"/>
                        </a:tabLst>
                      </a:pPr>
                      <a:r>
                        <a:rPr lang="en-US" sz="1800" kern="100" dirty="0">
                          <a:ln>
                            <a:noFill/>
                          </a:ln>
                          <a:solidFill>
                            <a:sysClr val="windowText" lastClr="000000"/>
                          </a:solidFill>
                          <a:effectLst/>
                        </a:rPr>
                        <a:t>54</a:t>
                      </a:r>
                      <a:endParaRPr lang="en-US" sz="1600" kern="100" dirty="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buNone/>
                        <a:tabLst>
                          <a:tab pos="2618740" algn="l"/>
                        </a:tabLst>
                      </a:pPr>
                      <a:r>
                        <a:rPr lang="en-US" sz="1800" kern="100">
                          <a:ln>
                            <a:noFill/>
                          </a:ln>
                          <a:solidFill>
                            <a:sysClr val="windowText" lastClr="000000"/>
                          </a:solidFill>
                          <a:effectLst/>
                        </a:rPr>
                        <a:t>58</a:t>
                      </a:r>
                      <a:endParaRPr lang="en-US" sz="1600" kern="10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buNone/>
                        <a:tabLst>
                          <a:tab pos="2618740" algn="l"/>
                        </a:tabLst>
                      </a:pPr>
                      <a:r>
                        <a:rPr lang="en-US" sz="1800" kern="100">
                          <a:ln>
                            <a:noFill/>
                          </a:ln>
                          <a:solidFill>
                            <a:sysClr val="windowText" lastClr="000000"/>
                          </a:solidFill>
                          <a:effectLst/>
                        </a:rPr>
                        <a:t>66</a:t>
                      </a:r>
                      <a:endParaRPr lang="en-US" sz="1600" kern="10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buNone/>
                        <a:tabLst>
                          <a:tab pos="2618740" algn="l"/>
                        </a:tabLst>
                      </a:pPr>
                      <a:r>
                        <a:rPr lang="en-US" sz="1800" kern="100">
                          <a:ln>
                            <a:noFill/>
                          </a:ln>
                          <a:solidFill>
                            <a:sysClr val="windowText" lastClr="000000"/>
                          </a:solidFill>
                          <a:effectLst/>
                        </a:rPr>
                        <a:t>68</a:t>
                      </a:r>
                      <a:endParaRPr lang="en-US" sz="1600" kern="10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buNone/>
                        <a:tabLst>
                          <a:tab pos="2618740" algn="l"/>
                        </a:tabLst>
                      </a:pPr>
                      <a:r>
                        <a:rPr lang="en-US" sz="1800" kern="100">
                          <a:ln>
                            <a:noFill/>
                          </a:ln>
                          <a:solidFill>
                            <a:sysClr val="windowText" lastClr="000000"/>
                          </a:solidFill>
                          <a:effectLst/>
                        </a:rPr>
                        <a:t>72</a:t>
                      </a:r>
                      <a:endParaRPr lang="en-US" sz="1600" kern="10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Aft>
                          <a:spcPts val="800"/>
                        </a:spcAft>
                        <a:buNone/>
                        <a:tabLst>
                          <a:tab pos="2618740" algn="l"/>
                        </a:tabLst>
                      </a:pPr>
                      <a:r>
                        <a:rPr lang="en-US" sz="1800" kern="100">
                          <a:ln>
                            <a:noFill/>
                          </a:ln>
                          <a:solidFill>
                            <a:sysClr val="windowText" lastClr="000000"/>
                          </a:solidFill>
                          <a:effectLst/>
                        </a:rPr>
                        <a:t>75</a:t>
                      </a:r>
                      <a:endParaRPr lang="en-US" sz="1600" kern="10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46117194"/>
                  </a:ext>
                </a:extLst>
              </a:tr>
              <a:tr h="457200">
                <a:tc vMerge="1">
                  <a:txBody>
                    <a:bodyPr/>
                    <a:lstStyle/>
                    <a:p>
                      <a:endParaRPr lang="en-US"/>
                    </a:p>
                  </a:txBody>
                  <a:tcPr/>
                </a:tc>
                <a:tc>
                  <a:txBody>
                    <a:bodyPr/>
                    <a:lstStyle/>
                    <a:p>
                      <a:pPr marL="0" marR="0" algn="ctr">
                        <a:lnSpc>
                          <a:spcPct val="115000"/>
                        </a:lnSpc>
                        <a:buNone/>
                        <a:tabLst>
                          <a:tab pos="2618740" algn="l"/>
                        </a:tabLst>
                      </a:pPr>
                      <a:r>
                        <a:rPr lang="en-US" sz="1800" b="1" i="1" kern="100">
                          <a:ln>
                            <a:noFill/>
                          </a:ln>
                          <a:solidFill>
                            <a:sysClr val="windowText" lastClr="000000"/>
                          </a:solidFill>
                          <a:effectLst/>
                        </a:rPr>
                        <a:t>Quantity</a:t>
                      </a:r>
                      <a:endParaRPr lang="en-US" sz="1600" b="1" i="1" kern="10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buNone/>
                        <a:tabLst>
                          <a:tab pos="2618740" algn="l"/>
                        </a:tabLst>
                      </a:pPr>
                      <a:r>
                        <a:rPr lang="en-US" sz="1800" kern="100">
                          <a:ln>
                            <a:noFill/>
                          </a:ln>
                          <a:solidFill>
                            <a:sysClr val="windowText" lastClr="000000"/>
                          </a:solidFill>
                          <a:effectLst/>
                        </a:rPr>
                        <a:t>18</a:t>
                      </a:r>
                      <a:endParaRPr lang="en-US" sz="1600" kern="10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buNone/>
                        <a:tabLst>
                          <a:tab pos="2618740" algn="l"/>
                        </a:tabLst>
                      </a:pPr>
                      <a:r>
                        <a:rPr lang="en-US" sz="1800" kern="100">
                          <a:ln>
                            <a:noFill/>
                          </a:ln>
                          <a:solidFill>
                            <a:sysClr val="windowText" lastClr="000000"/>
                          </a:solidFill>
                          <a:effectLst/>
                        </a:rPr>
                        <a:t>23</a:t>
                      </a:r>
                      <a:endParaRPr lang="en-US" sz="1600" kern="10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buNone/>
                        <a:tabLst>
                          <a:tab pos="2618740" algn="l"/>
                        </a:tabLst>
                      </a:pPr>
                      <a:r>
                        <a:rPr lang="en-US" sz="1800" kern="100">
                          <a:ln>
                            <a:noFill/>
                          </a:ln>
                          <a:solidFill>
                            <a:sysClr val="windowText" lastClr="000000"/>
                          </a:solidFill>
                          <a:effectLst/>
                        </a:rPr>
                        <a:t>15</a:t>
                      </a:r>
                      <a:endParaRPr lang="en-US" sz="1600" kern="10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buNone/>
                        <a:tabLst>
                          <a:tab pos="2618740" algn="l"/>
                        </a:tabLst>
                      </a:pPr>
                      <a:r>
                        <a:rPr lang="en-US" sz="1800" kern="100">
                          <a:ln>
                            <a:noFill/>
                          </a:ln>
                          <a:solidFill>
                            <a:sysClr val="windowText" lastClr="000000"/>
                          </a:solidFill>
                          <a:effectLst/>
                        </a:rPr>
                        <a:t>29</a:t>
                      </a:r>
                      <a:endParaRPr lang="en-US" sz="1600" kern="10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buNone/>
                        <a:tabLst>
                          <a:tab pos="2618740" algn="l"/>
                        </a:tabLst>
                      </a:pPr>
                      <a:r>
                        <a:rPr lang="en-US" sz="1800" kern="100">
                          <a:ln>
                            <a:noFill/>
                          </a:ln>
                          <a:solidFill>
                            <a:sysClr val="windowText" lastClr="000000"/>
                          </a:solidFill>
                          <a:effectLst/>
                        </a:rPr>
                        <a:t>21</a:t>
                      </a:r>
                      <a:endParaRPr lang="en-US" sz="1600" kern="10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buNone/>
                        <a:tabLst>
                          <a:tab pos="2618740" algn="l"/>
                        </a:tabLst>
                      </a:pPr>
                      <a:r>
                        <a:rPr lang="en-US" sz="1800" kern="100">
                          <a:ln>
                            <a:noFill/>
                          </a:ln>
                          <a:solidFill>
                            <a:sysClr val="windowText" lastClr="000000"/>
                          </a:solidFill>
                          <a:effectLst/>
                        </a:rPr>
                        <a:t>27</a:t>
                      </a:r>
                      <a:endParaRPr lang="en-US" sz="1600" kern="10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Aft>
                          <a:spcPts val="800"/>
                        </a:spcAft>
                        <a:buNone/>
                        <a:tabLst>
                          <a:tab pos="2618740" algn="l"/>
                        </a:tabLst>
                      </a:pPr>
                      <a:r>
                        <a:rPr lang="en-US" sz="1800" kern="100">
                          <a:ln>
                            <a:noFill/>
                          </a:ln>
                          <a:solidFill>
                            <a:sysClr val="windowText" lastClr="000000"/>
                          </a:solidFill>
                          <a:effectLst/>
                        </a:rPr>
                        <a:t>16</a:t>
                      </a:r>
                      <a:endParaRPr lang="en-US" sz="1600" kern="10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77418670"/>
                  </a:ext>
                </a:extLst>
              </a:tr>
              <a:tr h="457200">
                <a:tc rowSpan="2">
                  <a:txBody>
                    <a:bodyPr/>
                    <a:lstStyle/>
                    <a:p>
                      <a:pPr marL="0" marR="0" algn="ctr">
                        <a:lnSpc>
                          <a:spcPct val="115000"/>
                        </a:lnSpc>
                        <a:buNone/>
                        <a:tabLst>
                          <a:tab pos="2618740" algn="l"/>
                        </a:tabLst>
                      </a:pPr>
                      <a:r>
                        <a:rPr lang="en-US" sz="1800" b="1" i="1" kern="100" dirty="0">
                          <a:ln>
                            <a:noFill/>
                          </a:ln>
                          <a:solidFill>
                            <a:sysClr val="windowText" lastClr="000000"/>
                          </a:solidFill>
                          <a:effectLst/>
                        </a:rPr>
                        <a:t>Item 3</a:t>
                      </a:r>
                      <a:endParaRPr lang="en-US" sz="1600" b="1" i="1" kern="100" dirty="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buNone/>
                        <a:tabLst>
                          <a:tab pos="2618740" algn="l"/>
                        </a:tabLst>
                      </a:pPr>
                      <a:r>
                        <a:rPr lang="en-US" sz="1800" b="1" i="1" kern="100">
                          <a:ln>
                            <a:noFill/>
                          </a:ln>
                          <a:solidFill>
                            <a:sysClr val="windowText" lastClr="000000"/>
                          </a:solidFill>
                          <a:effectLst/>
                        </a:rPr>
                        <a:t>Price</a:t>
                      </a:r>
                      <a:endParaRPr lang="en-US" sz="1600" b="1" i="1" kern="10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buNone/>
                        <a:tabLst>
                          <a:tab pos="2618740" algn="l"/>
                        </a:tabLst>
                      </a:pPr>
                      <a:r>
                        <a:rPr lang="en-US" sz="1800" kern="100">
                          <a:ln>
                            <a:noFill/>
                          </a:ln>
                          <a:solidFill>
                            <a:sysClr val="windowText" lastClr="000000"/>
                          </a:solidFill>
                          <a:effectLst/>
                        </a:rPr>
                        <a:t>70</a:t>
                      </a:r>
                      <a:endParaRPr lang="en-US" sz="1600" kern="10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buNone/>
                        <a:tabLst>
                          <a:tab pos="2618740" algn="l"/>
                        </a:tabLst>
                      </a:pPr>
                      <a:r>
                        <a:rPr lang="en-US" sz="1800" kern="100">
                          <a:ln>
                            <a:noFill/>
                          </a:ln>
                          <a:solidFill>
                            <a:sysClr val="windowText" lastClr="000000"/>
                          </a:solidFill>
                          <a:effectLst/>
                        </a:rPr>
                        <a:t>72</a:t>
                      </a:r>
                      <a:endParaRPr lang="en-US" sz="1600" kern="10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buNone/>
                        <a:tabLst>
                          <a:tab pos="2618740" algn="l"/>
                        </a:tabLst>
                      </a:pPr>
                      <a:r>
                        <a:rPr lang="en-US" sz="1800" kern="100">
                          <a:ln>
                            <a:noFill/>
                          </a:ln>
                          <a:solidFill>
                            <a:sysClr val="windowText" lastClr="000000"/>
                          </a:solidFill>
                          <a:effectLst/>
                        </a:rPr>
                        <a:t>74</a:t>
                      </a:r>
                      <a:endParaRPr lang="en-US" sz="1600" kern="10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buNone/>
                        <a:tabLst>
                          <a:tab pos="2618740" algn="l"/>
                        </a:tabLst>
                      </a:pPr>
                      <a:r>
                        <a:rPr lang="en-US" sz="1800" kern="100">
                          <a:ln>
                            <a:noFill/>
                          </a:ln>
                          <a:solidFill>
                            <a:sysClr val="windowText" lastClr="000000"/>
                          </a:solidFill>
                          <a:effectLst/>
                        </a:rPr>
                        <a:t>73</a:t>
                      </a:r>
                      <a:endParaRPr lang="en-US" sz="1600" kern="10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buNone/>
                        <a:tabLst>
                          <a:tab pos="2618740" algn="l"/>
                        </a:tabLst>
                      </a:pPr>
                      <a:r>
                        <a:rPr lang="en-US" sz="1800" kern="100">
                          <a:ln>
                            <a:noFill/>
                          </a:ln>
                          <a:solidFill>
                            <a:sysClr val="windowText" lastClr="000000"/>
                          </a:solidFill>
                          <a:effectLst/>
                        </a:rPr>
                        <a:t>75</a:t>
                      </a:r>
                      <a:endParaRPr lang="en-US" sz="1600" kern="10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buNone/>
                        <a:tabLst>
                          <a:tab pos="2618740" algn="l"/>
                        </a:tabLst>
                      </a:pPr>
                      <a:r>
                        <a:rPr lang="en-US" sz="1800" kern="100">
                          <a:ln>
                            <a:noFill/>
                          </a:ln>
                          <a:solidFill>
                            <a:sysClr val="windowText" lastClr="000000"/>
                          </a:solidFill>
                          <a:effectLst/>
                        </a:rPr>
                        <a:t>78</a:t>
                      </a:r>
                      <a:endParaRPr lang="en-US" sz="1600" kern="10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Aft>
                          <a:spcPts val="800"/>
                        </a:spcAft>
                        <a:buNone/>
                        <a:tabLst>
                          <a:tab pos="2618740" algn="l"/>
                        </a:tabLst>
                      </a:pPr>
                      <a:r>
                        <a:rPr lang="en-US" sz="1800" kern="100">
                          <a:ln>
                            <a:noFill/>
                          </a:ln>
                          <a:solidFill>
                            <a:sysClr val="windowText" lastClr="000000"/>
                          </a:solidFill>
                          <a:effectLst/>
                        </a:rPr>
                        <a:t>80</a:t>
                      </a:r>
                      <a:endParaRPr lang="en-US" sz="1600" kern="10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0736444"/>
                  </a:ext>
                </a:extLst>
              </a:tr>
              <a:tr h="457200">
                <a:tc vMerge="1">
                  <a:txBody>
                    <a:bodyPr/>
                    <a:lstStyle/>
                    <a:p>
                      <a:endParaRPr lang="en-US"/>
                    </a:p>
                  </a:txBody>
                  <a:tcPr/>
                </a:tc>
                <a:tc>
                  <a:txBody>
                    <a:bodyPr/>
                    <a:lstStyle/>
                    <a:p>
                      <a:pPr marL="0" marR="0" algn="ctr">
                        <a:lnSpc>
                          <a:spcPct val="115000"/>
                        </a:lnSpc>
                        <a:buNone/>
                        <a:tabLst>
                          <a:tab pos="2618740" algn="l"/>
                        </a:tabLst>
                      </a:pPr>
                      <a:r>
                        <a:rPr lang="en-US" sz="1800" b="1" i="1" kern="100" dirty="0">
                          <a:ln>
                            <a:noFill/>
                          </a:ln>
                          <a:solidFill>
                            <a:sysClr val="windowText" lastClr="000000"/>
                          </a:solidFill>
                          <a:effectLst/>
                        </a:rPr>
                        <a:t>Quantity</a:t>
                      </a:r>
                      <a:endParaRPr lang="en-US" sz="1600" b="1" i="1" kern="100" dirty="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buNone/>
                        <a:tabLst>
                          <a:tab pos="2618740" algn="l"/>
                        </a:tabLst>
                      </a:pPr>
                      <a:r>
                        <a:rPr lang="en-US" sz="1800" kern="100">
                          <a:ln>
                            <a:noFill/>
                          </a:ln>
                          <a:solidFill>
                            <a:sysClr val="windowText" lastClr="000000"/>
                          </a:solidFill>
                          <a:effectLst/>
                        </a:rPr>
                        <a:t>22</a:t>
                      </a:r>
                      <a:endParaRPr lang="en-US" sz="1600" kern="10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buNone/>
                        <a:tabLst>
                          <a:tab pos="2618740" algn="l"/>
                        </a:tabLst>
                      </a:pPr>
                      <a:r>
                        <a:rPr lang="en-US" sz="1800" kern="100">
                          <a:ln>
                            <a:noFill/>
                          </a:ln>
                          <a:solidFill>
                            <a:sysClr val="windowText" lastClr="000000"/>
                          </a:solidFill>
                          <a:effectLst/>
                        </a:rPr>
                        <a:t>27</a:t>
                      </a:r>
                      <a:endParaRPr lang="en-US" sz="1600" kern="10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buNone/>
                        <a:tabLst>
                          <a:tab pos="2618740" algn="l"/>
                        </a:tabLst>
                      </a:pPr>
                      <a:r>
                        <a:rPr lang="en-US" sz="1800" kern="100">
                          <a:ln>
                            <a:noFill/>
                          </a:ln>
                          <a:solidFill>
                            <a:sysClr val="windowText" lastClr="000000"/>
                          </a:solidFill>
                          <a:effectLst/>
                        </a:rPr>
                        <a:t>19</a:t>
                      </a:r>
                      <a:endParaRPr lang="en-US" sz="1600" kern="10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buNone/>
                        <a:tabLst>
                          <a:tab pos="2618740" algn="l"/>
                        </a:tabLst>
                      </a:pPr>
                      <a:r>
                        <a:rPr lang="en-US" sz="1800" kern="100">
                          <a:ln>
                            <a:noFill/>
                          </a:ln>
                          <a:solidFill>
                            <a:sysClr val="windowText" lastClr="000000"/>
                          </a:solidFill>
                          <a:effectLst/>
                        </a:rPr>
                        <a:t>33</a:t>
                      </a:r>
                      <a:endParaRPr lang="en-US" sz="1600" kern="10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buNone/>
                        <a:tabLst>
                          <a:tab pos="2618740" algn="l"/>
                        </a:tabLst>
                      </a:pPr>
                      <a:r>
                        <a:rPr lang="en-US" sz="1800" kern="100">
                          <a:ln>
                            <a:noFill/>
                          </a:ln>
                          <a:solidFill>
                            <a:sysClr val="windowText" lastClr="000000"/>
                          </a:solidFill>
                          <a:effectLst/>
                        </a:rPr>
                        <a:t>25</a:t>
                      </a:r>
                      <a:endParaRPr lang="en-US" sz="1600" kern="10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buNone/>
                        <a:tabLst>
                          <a:tab pos="2618740" algn="l"/>
                        </a:tabLst>
                      </a:pPr>
                      <a:r>
                        <a:rPr lang="en-US" sz="1800" kern="100">
                          <a:ln>
                            <a:noFill/>
                          </a:ln>
                          <a:solidFill>
                            <a:sysClr val="windowText" lastClr="000000"/>
                          </a:solidFill>
                          <a:effectLst/>
                        </a:rPr>
                        <a:t>31</a:t>
                      </a:r>
                      <a:endParaRPr lang="en-US" sz="1600" kern="10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Aft>
                          <a:spcPts val="800"/>
                        </a:spcAft>
                        <a:buNone/>
                        <a:tabLst>
                          <a:tab pos="2618740" algn="l"/>
                        </a:tabLst>
                      </a:pPr>
                      <a:r>
                        <a:rPr lang="en-US" sz="1800" kern="100" dirty="0">
                          <a:ln>
                            <a:noFill/>
                          </a:ln>
                          <a:solidFill>
                            <a:sysClr val="windowText" lastClr="000000"/>
                          </a:solidFill>
                          <a:effectLst/>
                        </a:rPr>
                        <a:t>20</a:t>
                      </a:r>
                      <a:endParaRPr lang="en-US" sz="1600" kern="100" dirty="0">
                        <a:ln>
                          <a:noFill/>
                        </a:ln>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6319606"/>
                  </a:ext>
                </a:extLst>
              </a:tr>
            </a:tbl>
          </a:graphicData>
        </a:graphic>
      </p:graphicFrame>
      <p:sp>
        <p:nvSpPr>
          <p:cNvPr id="5" name="TextBox 4">
            <a:extLst>
              <a:ext uri="{FF2B5EF4-FFF2-40B4-BE49-F238E27FC236}">
                <a16:creationId xmlns:a16="http://schemas.microsoft.com/office/drawing/2014/main" id="{C3D07079-AD6E-B244-378D-8FBBD8E5388A}"/>
              </a:ext>
            </a:extLst>
          </p:cNvPr>
          <p:cNvSpPr txBox="1"/>
          <p:nvPr/>
        </p:nvSpPr>
        <p:spPr>
          <a:xfrm>
            <a:off x="155051" y="5218707"/>
            <a:ext cx="7136296" cy="1384995"/>
          </a:xfrm>
          <a:custGeom>
            <a:avLst/>
            <a:gdLst>
              <a:gd name="connsiteX0" fmla="*/ 0 w 7136296"/>
              <a:gd name="connsiteY0" fmla="*/ 0 h 1384995"/>
              <a:gd name="connsiteX1" fmla="*/ 451965 w 7136296"/>
              <a:gd name="connsiteY1" fmla="*/ 0 h 1384995"/>
              <a:gd name="connsiteX2" fmla="*/ 1118020 w 7136296"/>
              <a:gd name="connsiteY2" fmla="*/ 0 h 1384995"/>
              <a:gd name="connsiteX3" fmla="*/ 1498622 w 7136296"/>
              <a:gd name="connsiteY3" fmla="*/ 0 h 1384995"/>
              <a:gd name="connsiteX4" fmla="*/ 2093313 w 7136296"/>
              <a:gd name="connsiteY4" fmla="*/ 0 h 1384995"/>
              <a:gd name="connsiteX5" fmla="*/ 2759368 w 7136296"/>
              <a:gd name="connsiteY5" fmla="*/ 0 h 1384995"/>
              <a:gd name="connsiteX6" fmla="*/ 3425422 w 7136296"/>
              <a:gd name="connsiteY6" fmla="*/ 0 h 1384995"/>
              <a:gd name="connsiteX7" fmla="*/ 3877387 w 7136296"/>
              <a:gd name="connsiteY7" fmla="*/ 0 h 1384995"/>
              <a:gd name="connsiteX8" fmla="*/ 4472079 w 7136296"/>
              <a:gd name="connsiteY8" fmla="*/ 0 h 1384995"/>
              <a:gd name="connsiteX9" fmla="*/ 5138133 w 7136296"/>
              <a:gd name="connsiteY9" fmla="*/ 0 h 1384995"/>
              <a:gd name="connsiteX10" fmla="*/ 5518736 w 7136296"/>
              <a:gd name="connsiteY10" fmla="*/ 0 h 1384995"/>
              <a:gd name="connsiteX11" fmla="*/ 6042064 w 7136296"/>
              <a:gd name="connsiteY11" fmla="*/ 0 h 1384995"/>
              <a:gd name="connsiteX12" fmla="*/ 7136296 w 7136296"/>
              <a:gd name="connsiteY12" fmla="*/ 0 h 1384995"/>
              <a:gd name="connsiteX13" fmla="*/ 7136296 w 7136296"/>
              <a:gd name="connsiteY13" fmla="*/ 433965 h 1384995"/>
              <a:gd name="connsiteX14" fmla="*/ 7136296 w 7136296"/>
              <a:gd name="connsiteY14" fmla="*/ 867930 h 1384995"/>
              <a:gd name="connsiteX15" fmla="*/ 7136296 w 7136296"/>
              <a:gd name="connsiteY15" fmla="*/ 1384995 h 1384995"/>
              <a:gd name="connsiteX16" fmla="*/ 6398879 w 7136296"/>
              <a:gd name="connsiteY16" fmla="*/ 1384995 h 1384995"/>
              <a:gd name="connsiteX17" fmla="*/ 5661461 w 7136296"/>
              <a:gd name="connsiteY17" fmla="*/ 1384995 h 1384995"/>
              <a:gd name="connsiteX18" fmla="*/ 4995407 w 7136296"/>
              <a:gd name="connsiteY18" fmla="*/ 1384995 h 1384995"/>
              <a:gd name="connsiteX19" fmla="*/ 4614805 w 7136296"/>
              <a:gd name="connsiteY19" fmla="*/ 1384995 h 1384995"/>
              <a:gd name="connsiteX20" fmla="*/ 3948750 w 7136296"/>
              <a:gd name="connsiteY20" fmla="*/ 1384995 h 1384995"/>
              <a:gd name="connsiteX21" fmla="*/ 3425422 w 7136296"/>
              <a:gd name="connsiteY21" fmla="*/ 1384995 h 1384995"/>
              <a:gd name="connsiteX22" fmla="*/ 2688005 w 7136296"/>
              <a:gd name="connsiteY22" fmla="*/ 1384995 h 1384995"/>
              <a:gd name="connsiteX23" fmla="*/ 2021951 w 7136296"/>
              <a:gd name="connsiteY23" fmla="*/ 1384995 h 1384995"/>
              <a:gd name="connsiteX24" fmla="*/ 1427259 w 7136296"/>
              <a:gd name="connsiteY24" fmla="*/ 1384995 h 1384995"/>
              <a:gd name="connsiteX25" fmla="*/ 689842 w 7136296"/>
              <a:gd name="connsiteY25" fmla="*/ 1384995 h 1384995"/>
              <a:gd name="connsiteX26" fmla="*/ 0 w 7136296"/>
              <a:gd name="connsiteY26" fmla="*/ 1384995 h 1384995"/>
              <a:gd name="connsiteX27" fmla="*/ 0 w 7136296"/>
              <a:gd name="connsiteY27" fmla="*/ 909480 h 1384995"/>
              <a:gd name="connsiteX28" fmla="*/ 0 w 7136296"/>
              <a:gd name="connsiteY28" fmla="*/ 433965 h 1384995"/>
              <a:gd name="connsiteX29" fmla="*/ 0 w 7136296"/>
              <a:gd name="connsiteY29" fmla="*/ 0 h 138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136296" h="1384995" fill="none" extrusionOk="0">
                <a:moveTo>
                  <a:pt x="0" y="0"/>
                </a:moveTo>
                <a:cubicBezTo>
                  <a:pt x="137122" y="-14640"/>
                  <a:pt x="254039" y="15540"/>
                  <a:pt x="451965" y="0"/>
                </a:cubicBezTo>
                <a:cubicBezTo>
                  <a:pt x="649891" y="-15540"/>
                  <a:pt x="920795" y="41367"/>
                  <a:pt x="1118020" y="0"/>
                </a:cubicBezTo>
                <a:cubicBezTo>
                  <a:pt x="1315245" y="-41367"/>
                  <a:pt x="1380916" y="23417"/>
                  <a:pt x="1498622" y="0"/>
                </a:cubicBezTo>
                <a:cubicBezTo>
                  <a:pt x="1616328" y="-23417"/>
                  <a:pt x="1807485" y="2259"/>
                  <a:pt x="2093313" y="0"/>
                </a:cubicBezTo>
                <a:cubicBezTo>
                  <a:pt x="2379141" y="-2259"/>
                  <a:pt x="2434938" y="40126"/>
                  <a:pt x="2759368" y="0"/>
                </a:cubicBezTo>
                <a:cubicBezTo>
                  <a:pt x="3083798" y="-40126"/>
                  <a:pt x="3212841" y="1412"/>
                  <a:pt x="3425422" y="0"/>
                </a:cubicBezTo>
                <a:cubicBezTo>
                  <a:pt x="3638003" y="-1412"/>
                  <a:pt x="3737878" y="3993"/>
                  <a:pt x="3877387" y="0"/>
                </a:cubicBezTo>
                <a:cubicBezTo>
                  <a:pt x="4016896" y="-3993"/>
                  <a:pt x="4199955" y="52199"/>
                  <a:pt x="4472079" y="0"/>
                </a:cubicBezTo>
                <a:cubicBezTo>
                  <a:pt x="4744203" y="-52199"/>
                  <a:pt x="4858835" y="55175"/>
                  <a:pt x="5138133" y="0"/>
                </a:cubicBezTo>
                <a:cubicBezTo>
                  <a:pt x="5417431" y="-55175"/>
                  <a:pt x="5349868" y="19201"/>
                  <a:pt x="5518736" y="0"/>
                </a:cubicBezTo>
                <a:cubicBezTo>
                  <a:pt x="5687604" y="-19201"/>
                  <a:pt x="5852441" y="28825"/>
                  <a:pt x="6042064" y="0"/>
                </a:cubicBezTo>
                <a:cubicBezTo>
                  <a:pt x="6231687" y="-28825"/>
                  <a:pt x="6791004" y="123871"/>
                  <a:pt x="7136296" y="0"/>
                </a:cubicBezTo>
                <a:cubicBezTo>
                  <a:pt x="7176097" y="91229"/>
                  <a:pt x="7101711" y="325982"/>
                  <a:pt x="7136296" y="433965"/>
                </a:cubicBezTo>
                <a:cubicBezTo>
                  <a:pt x="7170881" y="541948"/>
                  <a:pt x="7101788" y="672337"/>
                  <a:pt x="7136296" y="867930"/>
                </a:cubicBezTo>
                <a:cubicBezTo>
                  <a:pt x="7170804" y="1063524"/>
                  <a:pt x="7105157" y="1173662"/>
                  <a:pt x="7136296" y="1384995"/>
                </a:cubicBezTo>
                <a:cubicBezTo>
                  <a:pt x="6770286" y="1405183"/>
                  <a:pt x="6598252" y="1356718"/>
                  <a:pt x="6398879" y="1384995"/>
                </a:cubicBezTo>
                <a:cubicBezTo>
                  <a:pt x="6199506" y="1413272"/>
                  <a:pt x="5902995" y="1306062"/>
                  <a:pt x="5661461" y="1384995"/>
                </a:cubicBezTo>
                <a:cubicBezTo>
                  <a:pt x="5419927" y="1463928"/>
                  <a:pt x="5287883" y="1351348"/>
                  <a:pt x="4995407" y="1384995"/>
                </a:cubicBezTo>
                <a:cubicBezTo>
                  <a:pt x="4702931" y="1418642"/>
                  <a:pt x="4745039" y="1358572"/>
                  <a:pt x="4614805" y="1384995"/>
                </a:cubicBezTo>
                <a:cubicBezTo>
                  <a:pt x="4484571" y="1411418"/>
                  <a:pt x="4210920" y="1362379"/>
                  <a:pt x="3948750" y="1384995"/>
                </a:cubicBezTo>
                <a:cubicBezTo>
                  <a:pt x="3686581" y="1407611"/>
                  <a:pt x="3665702" y="1347407"/>
                  <a:pt x="3425422" y="1384995"/>
                </a:cubicBezTo>
                <a:cubicBezTo>
                  <a:pt x="3185142" y="1422583"/>
                  <a:pt x="2892452" y="1340160"/>
                  <a:pt x="2688005" y="1384995"/>
                </a:cubicBezTo>
                <a:cubicBezTo>
                  <a:pt x="2483558" y="1429830"/>
                  <a:pt x="2297078" y="1336012"/>
                  <a:pt x="2021951" y="1384995"/>
                </a:cubicBezTo>
                <a:cubicBezTo>
                  <a:pt x="1746824" y="1433978"/>
                  <a:pt x="1638295" y="1369130"/>
                  <a:pt x="1427259" y="1384995"/>
                </a:cubicBezTo>
                <a:cubicBezTo>
                  <a:pt x="1216223" y="1400860"/>
                  <a:pt x="1017061" y="1373012"/>
                  <a:pt x="689842" y="1384995"/>
                </a:cubicBezTo>
                <a:cubicBezTo>
                  <a:pt x="362623" y="1396978"/>
                  <a:pt x="202656" y="1365592"/>
                  <a:pt x="0" y="1384995"/>
                </a:cubicBezTo>
                <a:cubicBezTo>
                  <a:pt x="-46978" y="1173875"/>
                  <a:pt x="31256" y="1019523"/>
                  <a:pt x="0" y="909480"/>
                </a:cubicBezTo>
                <a:cubicBezTo>
                  <a:pt x="-31256" y="799437"/>
                  <a:pt x="42540" y="599134"/>
                  <a:pt x="0" y="433965"/>
                </a:cubicBezTo>
                <a:cubicBezTo>
                  <a:pt x="-42540" y="268797"/>
                  <a:pt x="17332" y="167450"/>
                  <a:pt x="0" y="0"/>
                </a:cubicBezTo>
                <a:close/>
              </a:path>
              <a:path w="7136296" h="1384995" stroke="0" extrusionOk="0">
                <a:moveTo>
                  <a:pt x="0" y="0"/>
                </a:moveTo>
                <a:cubicBezTo>
                  <a:pt x="219200" y="-1842"/>
                  <a:pt x="375480" y="33156"/>
                  <a:pt x="523328" y="0"/>
                </a:cubicBezTo>
                <a:cubicBezTo>
                  <a:pt x="671176" y="-33156"/>
                  <a:pt x="788151" y="25221"/>
                  <a:pt x="903931" y="0"/>
                </a:cubicBezTo>
                <a:cubicBezTo>
                  <a:pt x="1019711" y="-25221"/>
                  <a:pt x="1203211" y="19160"/>
                  <a:pt x="1284533" y="0"/>
                </a:cubicBezTo>
                <a:cubicBezTo>
                  <a:pt x="1365855" y="-19160"/>
                  <a:pt x="1666774" y="17323"/>
                  <a:pt x="1807862" y="0"/>
                </a:cubicBezTo>
                <a:cubicBezTo>
                  <a:pt x="1948950" y="-17323"/>
                  <a:pt x="2338049" y="31960"/>
                  <a:pt x="2545279" y="0"/>
                </a:cubicBezTo>
                <a:cubicBezTo>
                  <a:pt x="2752509" y="-31960"/>
                  <a:pt x="2832911" y="48356"/>
                  <a:pt x="2997244" y="0"/>
                </a:cubicBezTo>
                <a:cubicBezTo>
                  <a:pt x="3161578" y="-48356"/>
                  <a:pt x="3286353" y="27742"/>
                  <a:pt x="3520573" y="0"/>
                </a:cubicBezTo>
                <a:cubicBezTo>
                  <a:pt x="3754793" y="-27742"/>
                  <a:pt x="3763753" y="14648"/>
                  <a:pt x="3901175" y="0"/>
                </a:cubicBezTo>
                <a:cubicBezTo>
                  <a:pt x="4038597" y="-14648"/>
                  <a:pt x="4277466" y="53317"/>
                  <a:pt x="4424504" y="0"/>
                </a:cubicBezTo>
                <a:cubicBezTo>
                  <a:pt x="4571542" y="-53317"/>
                  <a:pt x="4767697" y="17181"/>
                  <a:pt x="4947832" y="0"/>
                </a:cubicBezTo>
                <a:cubicBezTo>
                  <a:pt x="5127967" y="-17181"/>
                  <a:pt x="5185891" y="40701"/>
                  <a:pt x="5328434" y="0"/>
                </a:cubicBezTo>
                <a:cubicBezTo>
                  <a:pt x="5470977" y="-40701"/>
                  <a:pt x="5913453" y="45659"/>
                  <a:pt x="6065852" y="0"/>
                </a:cubicBezTo>
                <a:cubicBezTo>
                  <a:pt x="6218251" y="-45659"/>
                  <a:pt x="6712768" y="27679"/>
                  <a:pt x="7136296" y="0"/>
                </a:cubicBezTo>
                <a:cubicBezTo>
                  <a:pt x="7191296" y="153915"/>
                  <a:pt x="7125875" y="367235"/>
                  <a:pt x="7136296" y="489365"/>
                </a:cubicBezTo>
                <a:cubicBezTo>
                  <a:pt x="7146717" y="611496"/>
                  <a:pt x="7119194" y="722962"/>
                  <a:pt x="7136296" y="909480"/>
                </a:cubicBezTo>
                <a:cubicBezTo>
                  <a:pt x="7153398" y="1095998"/>
                  <a:pt x="7105307" y="1152453"/>
                  <a:pt x="7136296" y="1384995"/>
                </a:cubicBezTo>
                <a:cubicBezTo>
                  <a:pt x="6934372" y="1437147"/>
                  <a:pt x="6723935" y="1361118"/>
                  <a:pt x="6398879" y="1384995"/>
                </a:cubicBezTo>
                <a:cubicBezTo>
                  <a:pt x="6073823" y="1408872"/>
                  <a:pt x="5923796" y="1363241"/>
                  <a:pt x="5661461" y="1384995"/>
                </a:cubicBezTo>
                <a:cubicBezTo>
                  <a:pt x="5399126" y="1406749"/>
                  <a:pt x="5356680" y="1383052"/>
                  <a:pt x="5066770" y="1384995"/>
                </a:cubicBezTo>
                <a:cubicBezTo>
                  <a:pt x="4776860" y="1386938"/>
                  <a:pt x="4774469" y="1368054"/>
                  <a:pt x="4543442" y="1384995"/>
                </a:cubicBezTo>
                <a:cubicBezTo>
                  <a:pt x="4312415" y="1401936"/>
                  <a:pt x="4226797" y="1357711"/>
                  <a:pt x="4091476" y="1384995"/>
                </a:cubicBezTo>
                <a:cubicBezTo>
                  <a:pt x="3956155" y="1412279"/>
                  <a:pt x="3796680" y="1383019"/>
                  <a:pt x="3710874" y="1384995"/>
                </a:cubicBezTo>
                <a:cubicBezTo>
                  <a:pt x="3625068" y="1386971"/>
                  <a:pt x="3477841" y="1379337"/>
                  <a:pt x="3330271" y="1384995"/>
                </a:cubicBezTo>
                <a:cubicBezTo>
                  <a:pt x="3182701" y="1390653"/>
                  <a:pt x="3090246" y="1344834"/>
                  <a:pt x="2949669" y="1384995"/>
                </a:cubicBezTo>
                <a:cubicBezTo>
                  <a:pt x="2809092" y="1425156"/>
                  <a:pt x="2605560" y="1326171"/>
                  <a:pt x="2354978" y="1384995"/>
                </a:cubicBezTo>
                <a:cubicBezTo>
                  <a:pt x="2104396" y="1443819"/>
                  <a:pt x="2080530" y="1381226"/>
                  <a:pt x="1903012" y="1384995"/>
                </a:cubicBezTo>
                <a:cubicBezTo>
                  <a:pt x="1725494" y="1388764"/>
                  <a:pt x="1492858" y="1363783"/>
                  <a:pt x="1308321" y="1384995"/>
                </a:cubicBezTo>
                <a:cubicBezTo>
                  <a:pt x="1123784" y="1406207"/>
                  <a:pt x="738747" y="1336487"/>
                  <a:pt x="570904" y="1384995"/>
                </a:cubicBezTo>
                <a:cubicBezTo>
                  <a:pt x="403061" y="1433503"/>
                  <a:pt x="267571" y="1360416"/>
                  <a:pt x="0" y="1384995"/>
                </a:cubicBezTo>
                <a:cubicBezTo>
                  <a:pt x="-43762" y="1242418"/>
                  <a:pt x="51454" y="1027750"/>
                  <a:pt x="0" y="923330"/>
                </a:cubicBezTo>
                <a:cubicBezTo>
                  <a:pt x="-51454" y="818910"/>
                  <a:pt x="25294" y="621878"/>
                  <a:pt x="0" y="433965"/>
                </a:cubicBezTo>
                <a:cubicBezTo>
                  <a:pt x="-25294" y="246053"/>
                  <a:pt x="49074" y="141847"/>
                  <a:pt x="0" y="0"/>
                </a:cubicBezTo>
                <a:close/>
              </a:path>
            </a:pathLst>
          </a:custGeom>
          <a:solidFill>
            <a:srgbClr val="FFC000"/>
          </a:solidFill>
          <a:ln>
            <a:solidFill>
              <a:schemeClr val="tx1"/>
            </a:solidFill>
            <a:extLst>
              <a:ext uri="{C807C97D-BFC1-408E-A445-0C87EB9F89A2}">
                <ask:lineSketchStyleProps xmlns:ask="http://schemas.microsoft.com/office/drawing/2018/sketchyshapes" sd="2706786189">
                  <a:prstGeom prst="rect">
                    <a:avLst/>
                  </a:prstGeom>
                  <ask:type>
                    <ask:lineSketchScribble/>
                  </ask:type>
                </ask:lineSketchStyleProps>
              </a:ext>
            </a:extLst>
          </a:ln>
        </p:spPr>
        <p:txBody>
          <a:bodyPr wrap="square" rtlCol="0">
            <a:spAutoFit/>
          </a:bodyPr>
          <a:lstStyle/>
          <a:p>
            <a:pPr algn="just"/>
            <a:r>
              <a:rPr lang="en-US" sz="2800" kern="100" dirty="0">
                <a:effectLst/>
                <a:latin typeface="Cambria" panose="02040503050406030204" pitchFamily="18" charset="0"/>
                <a:ea typeface="Cambria" panose="02040503050406030204" pitchFamily="18" charset="0"/>
                <a:cs typeface="Times New Roman" panose="02020603050405020304" pitchFamily="18" charset="0"/>
              </a:rPr>
              <a:t>a) Use the three-year moving average method to discover and illustrate the trend in the price of "Item 1".</a:t>
            </a:r>
            <a:endParaRPr lang="en-US" sz="2800" kern="100" dirty="0">
              <a:effectLst/>
              <a:latin typeface="Cambria" panose="02040503050406030204" pitchFamily="18" charset="0"/>
              <a:ea typeface="Cambria" panose="02040503050406030204" pitchFamily="18" charset="0"/>
              <a:cs typeface="Vrinda" panose="020B0502040204020203" pitchFamily="34" charset="0"/>
            </a:endParaRPr>
          </a:p>
        </p:txBody>
      </p:sp>
      <p:sp>
        <p:nvSpPr>
          <p:cNvPr id="6" name="TextBox 5">
            <a:extLst>
              <a:ext uri="{FF2B5EF4-FFF2-40B4-BE49-F238E27FC236}">
                <a16:creationId xmlns:a16="http://schemas.microsoft.com/office/drawing/2014/main" id="{6F511B1E-5D71-6E63-AB20-B26F00F99DE9}"/>
              </a:ext>
            </a:extLst>
          </p:cNvPr>
          <p:cNvSpPr txBox="1"/>
          <p:nvPr/>
        </p:nvSpPr>
        <p:spPr>
          <a:xfrm>
            <a:off x="155051" y="6871622"/>
            <a:ext cx="7136296" cy="954107"/>
          </a:xfrm>
          <a:custGeom>
            <a:avLst/>
            <a:gdLst>
              <a:gd name="connsiteX0" fmla="*/ 0 w 7136296"/>
              <a:gd name="connsiteY0" fmla="*/ 0 h 954107"/>
              <a:gd name="connsiteX1" fmla="*/ 737417 w 7136296"/>
              <a:gd name="connsiteY1" fmla="*/ 0 h 954107"/>
              <a:gd name="connsiteX2" fmla="*/ 1260746 w 7136296"/>
              <a:gd name="connsiteY2" fmla="*/ 0 h 954107"/>
              <a:gd name="connsiteX3" fmla="*/ 1784074 w 7136296"/>
              <a:gd name="connsiteY3" fmla="*/ 0 h 954107"/>
              <a:gd name="connsiteX4" fmla="*/ 2450128 w 7136296"/>
              <a:gd name="connsiteY4" fmla="*/ 0 h 954107"/>
              <a:gd name="connsiteX5" fmla="*/ 2830731 w 7136296"/>
              <a:gd name="connsiteY5" fmla="*/ 0 h 954107"/>
              <a:gd name="connsiteX6" fmla="*/ 3425422 w 7136296"/>
              <a:gd name="connsiteY6" fmla="*/ 0 h 954107"/>
              <a:gd name="connsiteX7" fmla="*/ 4091476 w 7136296"/>
              <a:gd name="connsiteY7" fmla="*/ 0 h 954107"/>
              <a:gd name="connsiteX8" fmla="*/ 4757531 w 7136296"/>
              <a:gd name="connsiteY8" fmla="*/ 0 h 954107"/>
              <a:gd name="connsiteX9" fmla="*/ 5209496 w 7136296"/>
              <a:gd name="connsiteY9" fmla="*/ 0 h 954107"/>
              <a:gd name="connsiteX10" fmla="*/ 5804187 w 7136296"/>
              <a:gd name="connsiteY10" fmla="*/ 0 h 954107"/>
              <a:gd name="connsiteX11" fmla="*/ 6470242 w 7136296"/>
              <a:gd name="connsiteY11" fmla="*/ 0 h 954107"/>
              <a:gd name="connsiteX12" fmla="*/ 7136296 w 7136296"/>
              <a:gd name="connsiteY12" fmla="*/ 0 h 954107"/>
              <a:gd name="connsiteX13" fmla="*/ 7136296 w 7136296"/>
              <a:gd name="connsiteY13" fmla="*/ 467512 h 954107"/>
              <a:gd name="connsiteX14" fmla="*/ 7136296 w 7136296"/>
              <a:gd name="connsiteY14" fmla="*/ 954107 h 954107"/>
              <a:gd name="connsiteX15" fmla="*/ 6398879 w 7136296"/>
              <a:gd name="connsiteY15" fmla="*/ 954107 h 954107"/>
              <a:gd name="connsiteX16" fmla="*/ 5946913 w 7136296"/>
              <a:gd name="connsiteY16" fmla="*/ 954107 h 954107"/>
              <a:gd name="connsiteX17" fmla="*/ 5352222 w 7136296"/>
              <a:gd name="connsiteY17" fmla="*/ 954107 h 954107"/>
              <a:gd name="connsiteX18" fmla="*/ 4757531 w 7136296"/>
              <a:gd name="connsiteY18" fmla="*/ 954107 h 954107"/>
              <a:gd name="connsiteX19" fmla="*/ 4020113 w 7136296"/>
              <a:gd name="connsiteY19" fmla="*/ 954107 h 954107"/>
              <a:gd name="connsiteX20" fmla="*/ 3354059 w 7136296"/>
              <a:gd name="connsiteY20" fmla="*/ 954107 h 954107"/>
              <a:gd name="connsiteX21" fmla="*/ 2973457 w 7136296"/>
              <a:gd name="connsiteY21" fmla="*/ 954107 h 954107"/>
              <a:gd name="connsiteX22" fmla="*/ 2307402 w 7136296"/>
              <a:gd name="connsiteY22" fmla="*/ 954107 h 954107"/>
              <a:gd name="connsiteX23" fmla="*/ 1784074 w 7136296"/>
              <a:gd name="connsiteY23" fmla="*/ 954107 h 954107"/>
              <a:gd name="connsiteX24" fmla="*/ 1046657 w 7136296"/>
              <a:gd name="connsiteY24" fmla="*/ 954107 h 954107"/>
              <a:gd name="connsiteX25" fmla="*/ 0 w 7136296"/>
              <a:gd name="connsiteY25" fmla="*/ 954107 h 954107"/>
              <a:gd name="connsiteX26" fmla="*/ 0 w 7136296"/>
              <a:gd name="connsiteY26" fmla="*/ 477054 h 954107"/>
              <a:gd name="connsiteX27" fmla="*/ 0 w 7136296"/>
              <a:gd name="connsiteY27"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136296" h="954107" fill="none" extrusionOk="0">
                <a:moveTo>
                  <a:pt x="0" y="0"/>
                </a:moveTo>
                <a:cubicBezTo>
                  <a:pt x="259016" y="-69650"/>
                  <a:pt x="473025" y="62003"/>
                  <a:pt x="737417" y="0"/>
                </a:cubicBezTo>
                <a:cubicBezTo>
                  <a:pt x="1001809" y="-62003"/>
                  <a:pt x="1090131" y="12309"/>
                  <a:pt x="1260746" y="0"/>
                </a:cubicBezTo>
                <a:cubicBezTo>
                  <a:pt x="1431361" y="-12309"/>
                  <a:pt x="1631444" y="54858"/>
                  <a:pt x="1784074" y="0"/>
                </a:cubicBezTo>
                <a:cubicBezTo>
                  <a:pt x="1936704" y="-54858"/>
                  <a:pt x="2254382" y="45968"/>
                  <a:pt x="2450128" y="0"/>
                </a:cubicBezTo>
                <a:cubicBezTo>
                  <a:pt x="2645874" y="-45968"/>
                  <a:pt x="2712468" y="15163"/>
                  <a:pt x="2830731" y="0"/>
                </a:cubicBezTo>
                <a:cubicBezTo>
                  <a:pt x="2948994" y="-15163"/>
                  <a:pt x="3139594" y="2259"/>
                  <a:pt x="3425422" y="0"/>
                </a:cubicBezTo>
                <a:cubicBezTo>
                  <a:pt x="3711250" y="-2259"/>
                  <a:pt x="3773435" y="45049"/>
                  <a:pt x="4091476" y="0"/>
                </a:cubicBezTo>
                <a:cubicBezTo>
                  <a:pt x="4409517" y="-45049"/>
                  <a:pt x="4541903" y="75137"/>
                  <a:pt x="4757531" y="0"/>
                </a:cubicBezTo>
                <a:cubicBezTo>
                  <a:pt x="4973160" y="-75137"/>
                  <a:pt x="5069987" y="3993"/>
                  <a:pt x="5209496" y="0"/>
                </a:cubicBezTo>
                <a:cubicBezTo>
                  <a:pt x="5349005" y="-3993"/>
                  <a:pt x="5538087" y="53345"/>
                  <a:pt x="5804187" y="0"/>
                </a:cubicBezTo>
                <a:cubicBezTo>
                  <a:pt x="6070287" y="-53345"/>
                  <a:pt x="6187128" y="50501"/>
                  <a:pt x="6470242" y="0"/>
                </a:cubicBezTo>
                <a:cubicBezTo>
                  <a:pt x="6753357" y="-50501"/>
                  <a:pt x="6887961" y="48157"/>
                  <a:pt x="7136296" y="0"/>
                </a:cubicBezTo>
                <a:cubicBezTo>
                  <a:pt x="7154464" y="168497"/>
                  <a:pt x="7128124" y="302396"/>
                  <a:pt x="7136296" y="467512"/>
                </a:cubicBezTo>
                <a:cubicBezTo>
                  <a:pt x="7144468" y="632628"/>
                  <a:pt x="7105817" y="718854"/>
                  <a:pt x="7136296" y="954107"/>
                </a:cubicBezTo>
                <a:cubicBezTo>
                  <a:pt x="6793731" y="979645"/>
                  <a:pt x="6624759" y="952239"/>
                  <a:pt x="6398879" y="954107"/>
                </a:cubicBezTo>
                <a:cubicBezTo>
                  <a:pt x="6172999" y="955975"/>
                  <a:pt x="6153112" y="903260"/>
                  <a:pt x="5946913" y="954107"/>
                </a:cubicBezTo>
                <a:cubicBezTo>
                  <a:pt x="5740714" y="1004954"/>
                  <a:pt x="5539166" y="914277"/>
                  <a:pt x="5352222" y="954107"/>
                </a:cubicBezTo>
                <a:cubicBezTo>
                  <a:pt x="5165278" y="993937"/>
                  <a:pt x="4973423" y="922817"/>
                  <a:pt x="4757531" y="954107"/>
                </a:cubicBezTo>
                <a:cubicBezTo>
                  <a:pt x="4541639" y="985397"/>
                  <a:pt x="4261647" y="875174"/>
                  <a:pt x="4020113" y="954107"/>
                </a:cubicBezTo>
                <a:cubicBezTo>
                  <a:pt x="3778579" y="1033040"/>
                  <a:pt x="3646535" y="920460"/>
                  <a:pt x="3354059" y="954107"/>
                </a:cubicBezTo>
                <a:cubicBezTo>
                  <a:pt x="3061583" y="987754"/>
                  <a:pt x="3103691" y="927684"/>
                  <a:pt x="2973457" y="954107"/>
                </a:cubicBezTo>
                <a:cubicBezTo>
                  <a:pt x="2843223" y="980530"/>
                  <a:pt x="2569572" y="931491"/>
                  <a:pt x="2307402" y="954107"/>
                </a:cubicBezTo>
                <a:cubicBezTo>
                  <a:pt x="2045233" y="976723"/>
                  <a:pt x="2024354" y="916519"/>
                  <a:pt x="1784074" y="954107"/>
                </a:cubicBezTo>
                <a:cubicBezTo>
                  <a:pt x="1543794" y="991695"/>
                  <a:pt x="1251104" y="909272"/>
                  <a:pt x="1046657" y="954107"/>
                </a:cubicBezTo>
                <a:cubicBezTo>
                  <a:pt x="842210" y="998942"/>
                  <a:pt x="236634" y="896458"/>
                  <a:pt x="0" y="954107"/>
                </a:cubicBezTo>
                <a:cubicBezTo>
                  <a:pt x="-33128" y="802478"/>
                  <a:pt x="15620" y="685586"/>
                  <a:pt x="0" y="477054"/>
                </a:cubicBezTo>
                <a:cubicBezTo>
                  <a:pt x="-15620" y="268522"/>
                  <a:pt x="368" y="96737"/>
                  <a:pt x="0" y="0"/>
                </a:cubicBezTo>
                <a:close/>
              </a:path>
              <a:path w="7136296" h="954107" stroke="0" extrusionOk="0">
                <a:moveTo>
                  <a:pt x="0" y="0"/>
                </a:moveTo>
                <a:cubicBezTo>
                  <a:pt x="219200" y="-1842"/>
                  <a:pt x="375480" y="33156"/>
                  <a:pt x="523328" y="0"/>
                </a:cubicBezTo>
                <a:cubicBezTo>
                  <a:pt x="671176" y="-33156"/>
                  <a:pt x="788151" y="25221"/>
                  <a:pt x="903931" y="0"/>
                </a:cubicBezTo>
                <a:cubicBezTo>
                  <a:pt x="1019711" y="-25221"/>
                  <a:pt x="1203211" y="19160"/>
                  <a:pt x="1284533" y="0"/>
                </a:cubicBezTo>
                <a:cubicBezTo>
                  <a:pt x="1365855" y="-19160"/>
                  <a:pt x="1666774" y="17323"/>
                  <a:pt x="1807862" y="0"/>
                </a:cubicBezTo>
                <a:cubicBezTo>
                  <a:pt x="1948950" y="-17323"/>
                  <a:pt x="2338049" y="31960"/>
                  <a:pt x="2545279" y="0"/>
                </a:cubicBezTo>
                <a:cubicBezTo>
                  <a:pt x="2752509" y="-31960"/>
                  <a:pt x="2832911" y="48356"/>
                  <a:pt x="2997244" y="0"/>
                </a:cubicBezTo>
                <a:cubicBezTo>
                  <a:pt x="3161578" y="-48356"/>
                  <a:pt x="3286353" y="27742"/>
                  <a:pt x="3520573" y="0"/>
                </a:cubicBezTo>
                <a:cubicBezTo>
                  <a:pt x="3754793" y="-27742"/>
                  <a:pt x="3763753" y="14648"/>
                  <a:pt x="3901175" y="0"/>
                </a:cubicBezTo>
                <a:cubicBezTo>
                  <a:pt x="4038597" y="-14648"/>
                  <a:pt x="4277466" y="53317"/>
                  <a:pt x="4424504" y="0"/>
                </a:cubicBezTo>
                <a:cubicBezTo>
                  <a:pt x="4571542" y="-53317"/>
                  <a:pt x="4767697" y="17181"/>
                  <a:pt x="4947832" y="0"/>
                </a:cubicBezTo>
                <a:cubicBezTo>
                  <a:pt x="5127967" y="-17181"/>
                  <a:pt x="5185891" y="40701"/>
                  <a:pt x="5328434" y="0"/>
                </a:cubicBezTo>
                <a:cubicBezTo>
                  <a:pt x="5470977" y="-40701"/>
                  <a:pt x="5913453" y="45659"/>
                  <a:pt x="6065852" y="0"/>
                </a:cubicBezTo>
                <a:cubicBezTo>
                  <a:pt x="6218251" y="-45659"/>
                  <a:pt x="6712768" y="27679"/>
                  <a:pt x="7136296" y="0"/>
                </a:cubicBezTo>
                <a:cubicBezTo>
                  <a:pt x="7154729" y="217057"/>
                  <a:pt x="7114755" y="309600"/>
                  <a:pt x="7136296" y="496136"/>
                </a:cubicBezTo>
                <a:cubicBezTo>
                  <a:pt x="7157837" y="682672"/>
                  <a:pt x="7118305" y="739052"/>
                  <a:pt x="7136296" y="954107"/>
                </a:cubicBezTo>
                <a:cubicBezTo>
                  <a:pt x="6851889" y="986356"/>
                  <a:pt x="6750346" y="896868"/>
                  <a:pt x="6541605" y="954107"/>
                </a:cubicBezTo>
                <a:cubicBezTo>
                  <a:pt x="6332864" y="1011346"/>
                  <a:pt x="6126812" y="891756"/>
                  <a:pt x="5875550" y="954107"/>
                </a:cubicBezTo>
                <a:cubicBezTo>
                  <a:pt x="5624289" y="1016458"/>
                  <a:pt x="5396390" y="930869"/>
                  <a:pt x="5138133" y="954107"/>
                </a:cubicBezTo>
                <a:cubicBezTo>
                  <a:pt x="4879876" y="977345"/>
                  <a:pt x="4833352" y="952164"/>
                  <a:pt x="4543442" y="954107"/>
                </a:cubicBezTo>
                <a:cubicBezTo>
                  <a:pt x="4253532" y="956050"/>
                  <a:pt x="4255899" y="941650"/>
                  <a:pt x="4020113" y="954107"/>
                </a:cubicBezTo>
                <a:cubicBezTo>
                  <a:pt x="3784327" y="966564"/>
                  <a:pt x="3695013" y="921069"/>
                  <a:pt x="3568148" y="954107"/>
                </a:cubicBezTo>
                <a:cubicBezTo>
                  <a:pt x="3441284" y="987145"/>
                  <a:pt x="3273352" y="952131"/>
                  <a:pt x="3187546" y="954107"/>
                </a:cubicBezTo>
                <a:cubicBezTo>
                  <a:pt x="3101740" y="956083"/>
                  <a:pt x="2954513" y="948449"/>
                  <a:pt x="2806943" y="954107"/>
                </a:cubicBezTo>
                <a:cubicBezTo>
                  <a:pt x="2659373" y="959765"/>
                  <a:pt x="2566918" y="913946"/>
                  <a:pt x="2426341" y="954107"/>
                </a:cubicBezTo>
                <a:cubicBezTo>
                  <a:pt x="2285764" y="994268"/>
                  <a:pt x="2088944" y="900166"/>
                  <a:pt x="1831649" y="954107"/>
                </a:cubicBezTo>
                <a:cubicBezTo>
                  <a:pt x="1574354" y="1008048"/>
                  <a:pt x="1553256" y="944475"/>
                  <a:pt x="1379684" y="954107"/>
                </a:cubicBezTo>
                <a:cubicBezTo>
                  <a:pt x="1206113" y="963739"/>
                  <a:pt x="969530" y="932895"/>
                  <a:pt x="784993" y="954107"/>
                </a:cubicBezTo>
                <a:cubicBezTo>
                  <a:pt x="600456" y="975319"/>
                  <a:pt x="186664" y="888556"/>
                  <a:pt x="0" y="954107"/>
                </a:cubicBezTo>
                <a:cubicBezTo>
                  <a:pt x="-35617" y="736041"/>
                  <a:pt x="14118" y="671725"/>
                  <a:pt x="0" y="505677"/>
                </a:cubicBezTo>
                <a:cubicBezTo>
                  <a:pt x="-14118" y="339629"/>
                  <a:pt x="9305" y="117800"/>
                  <a:pt x="0" y="0"/>
                </a:cubicBezTo>
                <a:close/>
              </a:path>
            </a:pathLst>
          </a:custGeom>
          <a:solidFill>
            <a:srgbClr val="FFC000"/>
          </a:solidFill>
          <a:ln>
            <a:solidFill>
              <a:schemeClr val="tx1"/>
            </a:solidFill>
            <a:extLst>
              <a:ext uri="{C807C97D-BFC1-408E-A445-0C87EB9F89A2}">
                <ask:lineSketchStyleProps xmlns:ask="http://schemas.microsoft.com/office/drawing/2018/sketchyshapes" sd="2706786189">
                  <a:prstGeom prst="rect">
                    <a:avLst/>
                  </a:prstGeom>
                  <ask:type>
                    <ask:lineSketchScribble/>
                  </ask:type>
                </ask:lineSketchStyleProps>
              </a:ext>
            </a:extLst>
          </a:ln>
        </p:spPr>
        <p:txBody>
          <a:bodyPr wrap="square" rtlCol="0">
            <a:spAutoFit/>
          </a:bodyPr>
          <a:lstStyle/>
          <a:p>
            <a:pPr algn="just"/>
            <a:r>
              <a:rPr lang="en-US" sz="2800" kern="100" dirty="0">
                <a:effectLst/>
                <a:latin typeface="Cambria" panose="02040503050406030204" pitchFamily="18" charset="0"/>
                <a:ea typeface="Cambria" panose="02040503050406030204" pitchFamily="18" charset="0"/>
                <a:cs typeface="Times New Roman" panose="02020603050405020304" pitchFamily="18" charset="0"/>
              </a:rPr>
              <a:t>b) Fit linear trend model to the data (price of item 2) using least squares estimation.</a:t>
            </a:r>
            <a:endParaRPr lang="en-US" sz="2800" kern="100" dirty="0">
              <a:effectLst/>
              <a:latin typeface="Cambria" panose="02040503050406030204" pitchFamily="18" charset="0"/>
              <a:ea typeface="Cambria" panose="02040503050406030204" pitchFamily="18" charset="0"/>
              <a:cs typeface="Vrinda" panose="020B0502040204020203" pitchFamily="34" charset="0"/>
            </a:endParaRPr>
          </a:p>
        </p:txBody>
      </p:sp>
      <p:sp>
        <p:nvSpPr>
          <p:cNvPr id="7" name="TextBox 6">
            <a:extLst>
              <a:ext uri="{FF2B5EF4-FFF2-40B4-BE49-F238E27FC236}">
                <a16:creationId xmlns:a16="http://schemas.microsoft.com/office/drawing/2014/main" id="{589F99E7-0E3E-7B8D-3167-77078C24A683}"/>
              </a:ext>
            </a:extLst>
          </p:cNvPr>
          <p:cNvSpPr txBox="1"/>
          <p:nvPr/>
        </p:nvSpPr>
        <p:spPr>
          <a:xfrm>
            <a:off x="7494104" y="5695761"/>
            <a:ext cx="6981245" cy="1815882"/>
          </a:xfrm>
          <a:custGeom>
            <a:avLst/>
            <a:gdLst>
              <a:gd name="connsiteX0" fmla="*/ 0 w 6981245"/>
              <a:gd name="connsiteY0" fmla="*/ 0 h 1815882"/>
              <a:gd name="connsiteX1" fmla="*/ 442146 w 6981245"/>
              <a:gd name="connsiteY1" fmla="*/ 0 h 1815882"/>
              <a:gd name="connsiteX2" fmla="*/ 1093728 w 6981245"/>
              <a:gd name="connsiteY2" fmla="*/ 0 h 1815882"/>
              <a:gd name="connsiteX3" fmla="*/ 1745311 w 6981245"/>
              <a:gd name="connsiteY3" fmla="*/ 0 h 1815882"/>
              <a:gd name="connsiteX4" fmla="*/ 2187457 w 6981245"/>
              <a:gd name="connsiteY4" fmla="*/ 0 h 1815882"/>
              <a:gd name="connsiteX5" fmla="*/ 2769227 w 6981245"/>
              <a:gd name="connsiteY5" fmla="*/ 0 h 1815882"/>
              <a:gd name="connsiteX6" fmla="*/ 3420810 w 6981245"/>
              <a:gd name="connsiteY6" fmla="*/ 0 h 1815882"/>
              <a:gd name="connsiteX7" fmla="*/ 3793143 w 6981245"/>
              <a:gd name="connsiteY7" fmla="*/ 0 h 1815882"/>
              <a:gd name="connsiteX8" fmla="*/ 4305101 w 6981245"/>
              <a:gd name="connsiteY8" fmla="*/ 0 h 1815882"/>
              <a:gd name="connsiteX9" fmla="*/ 4956684 w 6981245"/>
              <a:gd name="connsiteY9" fmla="*/ 0 h 1815882"/>
              <a:gd name="connsiteX10" fmla="*/ 5398829 w 6981245"/>
              <a:gd name="connsiteY10" fmla="*/ 0 h 1815882"/>
              <a:gd name="connsiteX11" fmla="*/ 5910787 w 6981245"/>
              <a:gd name="connsiteY11" fmla="*/ 0 h 1815882"/>
              <a:gd name="connsiteX12" fmla="*/ 6981245 w 6981245"/>
              <a:gd name="connsiteY12" fmla="*/ 0 h 1815882"/>
              <a:gd name="connsiteX13" fmla="*/ 6981245 w 6981245"/>
              <a:gd name="connsiteY13" fmla="*/ 417653 h 1815882"/>
              <a:gd name="connsiteX14" fmla="*/ 6981245 w 6981245"/>
              <a:gd name="connsiteY14" fmla="*/ 871623 h 1815882"/>
              <a:gd name="connsiteX15" fmla="*/ 6981245 w 6981245"/>
              <a:gd name="connsiteY15" fmla="*/ 1361912 h 1815882"/>
              <a:gd name="connsiteX16" fmla="*/ 6981245 w 6981245"/>
              <a:gd name="connsiteY16" fmla="*/ 1815882 h 1815882"/>
              <a:gd name="connsiteX17" fmla="*/ 6469287 w 6981245"/>
              <a:gd name="connsiteY17" fmla="*/ 1815882 h 1815882"/>
              <a:gd name="connsiteX18" fmla="*/ 5957329 w 6981245"/>
              <a:gd name="connsiteY18" fmla="*/ 1815882 h 1815882"/>
              <a:gd name="connsiteX19" fmla="*/ 5235934 w 6981245"/>
              <a:gd name="connsiteY19" fmla="*/ 1815882 h 1815882"/>
              <a:gd name="connsiteX20" fmla="*/ 4584351 w 6981245"/>
              <a:gd name="connsiteY20" fmla="*/ 1815882 h 1815882"/>
              <a:gd name="connsiteX21" fmla="*/ 4002580 w 6981245"/>
              <a:gd name="connsiteY21" fmla="*/ 1815882 h 1815882"/>
              <a:gd name="connsiteX22" fmla="*/ 3281185 w 6981245"/>
              <a:gd name="connsiteY22" fmla="*/ 1815882 h 1815882"/>
              <a:gd name="connsiteX23" fmla="*/ 2908852 w 6981245"/>
              <a:gd name="connsiteY23" fmla="*/ 1815882 h 1815882"/>
              <a:gd name="connsiteX24" fmla="*/ 2257269 w 6981245"/>
              <a:gd name="connsiteY24" fmla="*/ 1815882 h 1815882"/>
              <a:gd name="connsiteX25" fmla="*/ 1675499 w 6981245"/>
              <a:gd name="connsiteY25" fmla="*/ 1815882 h 1815882"/>
              <a:gd name="connsiteX26" fmla="*/ 1233353 w 6981245"/>
              <a:gd name="connsiteY26" fmla="*/ 1815882 h 1815882"/>
              <a:gd name="connsiteX27" fmla="*/ 791208 w 6981245"/>
              <a:gd name="connsiteY27" fmla="*/ 1815882 h 1815882"/>
              <a:gd name="connsiteX28" fmla="*/ 0 w 6981245"/>
              <a:gd name="connsiteY28" fmla="*/ 1815882 h 1815882"/>
              <a:gd name="connsiteX29" fmla="*/ 0 w 6981245"/>
              <a:gd name="connsiteY29" fmla="*/ 1398229 h 1815882"/>
              <a:gd name="connsiteX30" fmla="*/ 0 w 6981245"/>
              <a:gd name="connsiteY30" fmla="*/ 907941 h 1815882"/>
              <a:gd name="connsiteX31" fmla="*/ 0 w 6981245"/>
              <a:gd name="connsiteY31" fmla="*/ 453971 h 1815882"/>
              <a:gd name="connsiteX32" fmla="*/ 0 w 6981245"/>
              <a:gd name="connsiteY32" fmla="*/ 0 h 181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981245" h="1815882" fill="none" extrusionOk="0">
                <a:moveTo>
                  <a:pt x="0" y="0"/>
                </a:moveTo>
                <a:cubicBezTo>
                  <a:pt x="213148" y="-23247"/>
                  <a:pt x="269988" y="47483"/>
                  <a:pt x="442146" y="0"/>
                </a:cubicBezTo>
                <a:cubicBezTo>
                  <a:pt x="614304" y="-47483"/>
                  <a:pt x="777336" y="66707"/>
                  <a:pt x="1093728" y="0"/>
                </a:cubicBezTo>
                <a:cubicBezTo>
                  <a:pt x="1410120" y="-66707"/>
                  <a:pt x="1452655" y="57408"/>
                  <a:pt x="1745311" y="0"/>
                </a:cubicBezTo>
                <a:cubicBezTo>
                  <a:pt x="2037967" y="-57408"/>
                  <a:pt x="2066972" y="10804"/>
                  <a:pt x="2187457" y="0"/>
                </a:cubicBezTo>
                <a:cubicBezTo>
                  <a:pt x="2307942" y="-10804"/>
                  <a:pt x="2488914" y="59032"/>
                  <a:pt x="2769227" y="0"/>
                </a:cubicBezTo>
                <a:cubicBezTo>
                  <a:pt x="3049540" y="-59032"/>
                  <a:pt x="3245880" y="65260"/>
                  <a:pt x="3420810" y="0"/>
                </a:cubicBezTo>
                <a:cubicBezTo>
                  <a:pt x="3595740" y="-65260"/>
                  <a:pt x="3638832" y="18114"/>
                  <a:pt x="3793143" y="0"/>
                </a:cubicBezTo>
                <a:cubicBezTo>
                  <a:pt x="3947454" y="-18114"/>
                  <a:pt x="4132861" y="60304"/>
                  <a:pt x="4305101" y="0"/>
                </a:cubicBezTo>
                <a:cubicBezTo>
                  <a:pt x="4477341" y="-60304"/>
                  <a:pt x="4701921" y="44232"/>
                  <a:pt x="4956684" y="0"/>
                </a:cubicBezTo>
                <a:cubicBezTo>
                  <a:pt x="5211447" y="-44232"/>
                  <a:pt x="5300320" y="1458"/>
                  <a:pt x="5398829" y="0"/>
                </a:cubicBezTo>
                <a:cubicBezTo>
                  <a:pt x="5497338" y="-1458"/>
                  <a:pt x="5716030" y="59355"/>
                  <a:pt x="5910787" y="0"/>
                </a:cubicBezTo>
                <a:cubicBezTo>
                  <a:pt x="6105544" y="-59355"/>
                  <a:pt x="6656717" y="102533"/>
                  <a:pt x="6981245" y="0"/>
                </a:cubicBezTo>
                <a:cubicBezTo>
                  <a:pt x="7027254" y="170752"/>
                  <a:pt x="6942974" y="252242"/>
                  <a:pt x="6981245" y="417653"/>
                </a:cubicBezTo>
                <a:cubicBezTo>
                  <a:pt x="7019516" y="583064"/>
                  <a:pt x="6945854" y="678228"/>
                  <a:pt x="6981245" y="871623"/>
                </a:cubicBezTo>
                <a:cubicBezTo>
                  <a:pt x="7016636" y="1065018"/>
                  <a:pt x="6945853" y="1177917"/>
                  <a:pt x="6981245" y="1361912"/>
                </a:cubicBezTo>
                <a:cubicBezTo>
                  <a:pt x="7016637" y="1545907"/>
                  <a:pt x="6979059" y="1600639"/>
                  <a:pt x="6981245" y="1815882"/>
                </a:cubicBezTo>
                <a:cubicBezTo>
                  <a:pt x="6877201" y="1840490"/>
                  <a:pt x="6688172" y="1771461"/>
                  <a:pt x="6469287" y="1815882"/>
                </a:cubicBezTo>
                <a:cubicBezTo>
                  <a:pt x="6250402" y="1860303"/>
                  <a:pt x="6072341" y="1756284"/>
                  <a:pt x="5957329" y="1815882"/>
                </a:cubicBezTo>
                <a:cubicBezTo>
                  <a:pt x="5842317" y="1875480"/>
                  <a:pt x="5394414" y="1809981"/>
                  <a:pt x="5235934" y="1815882"/>
                </a:cubicBezTo>
                <a:cubicBezTo>
                  <a:pt x="5077455" y="1821783"/>
                  <a:pt x="4809419" y="1803464"/>
                  <a:pt x="4584351" y="1815882"/>
                </a:cubicBezTo>
                <a:cubicBezTo>
                  <a:pt x="4359283" y="1828300"/>
                  <a:pt x="4240863" y="1792265"/>
                  <a:pt x="4002580" y="1815882"/>
                </a:cubicBezTo>
                <a:cubicBezTo>
                  <a:pt x="3764297" y="1839499"/>
                  <a:pt x="3485280" y="1733346"/>
                  <a:pt x="3281185" y="1815882"/>
                </a:cubicBezTo>
                <a:cubicBezTo>
                  <a:pt x="3077091" y="1898418"/>
                  <a:pt x="3093124" y="1806108"/>
                  <a:pt x="2908852" y="1815882"/>
                </a:cubicBezTo>
                <a:cubicBezTo>
                  <a:pt x="2724580" y="1825656"/>
                  <a:pt x="2567547" y="1750842"/>
                  <a:pt x="2257269" y="1815882"/>
                </a:cubicBezTo>
                <a:cubicBezTo>
                  <a:pt x="1946991" y="1880922"/>
                  <a:pt x="1965605" y="1774752"/>
                  <a:pt x="1675499" y="1815882"/>
                </a:cubicBezTo>
                <a:cubicBezTo>
                  <a:pt x="1385393" y="1857012"/>
                  <a:pt x="1401822" y="1766107"/>
                  <a:pt x="1233353" y="1815882"/>
                </a:cubicBezTo>
                <a:cubicBezTo>
                  <a:pt x="1064884" y="1865657"/>
                  <a:pt x="942029" y="1785576"/>
                  <a:pt x="791208" y="1815882"/>
                </a:cubicBezTo>
                <a:cubicBezTo>
                  <a:pt x="640387" y="1846188"/>
                  <a:pt x="240754" y="1730861"/>
                  <a:pt x="0" y="1815882"/>
                </a:cubicBezTo>
                <a:cubicBezTo>
                  <a:pt x="-31335" y="1613564"/>
                  <a:pt x="33886" y="1576809"/>
                  <a:pt x="0" y="1398229"/>
                </a:cubicBezTo>
                <a:cubicBezTo>
                  <a:pt x="-33886" y="1219649"/>
                  <a:pt x="14826" y="1102386"/>
                  <a:pt x="0" y="907941"/>
                </a:cubicBezTo>
                <a:cubicBezTo>
                  <a:pt x="-14826" y="713496"/>
                  <a:pt x="10535" y="582169"/>
                  <a:pt x="0" y="453971"/>
                </a:cubicBezTo>
                <a:cubicBezTo>
                  <a:pt x="-10535" y="325773"/>
                  <a:pt x="5311" y="121081"/>
                  <a:pt x="0" y="0"/>
                </a:cubicBezTo>
                <a:close/>
              </a:path>
              <a:path w="6981245" h="1815882" stroke="0" extrusionOk="0">
                <a:moveTo>
                  <a:pt x="0" y="0"/>
                </a:moveTo>
                <a:cubicBezTo>
                  <a:pt x="175953" y="-13657"/>
                  <a:pt x="408493" y="10500"/>
                  <a:pt x="511958" y="0"/>
                </a:cubicBezTo>
                <a:cubicBezTo>
                  <a:pt x="615423" y="-10500"/>
                  <a:pt x="753265" y="3787"/>
                  <a:pt x="884291" y="0"/>
                </a:cubicBezTo>
                <a:cubicBezTo>
                  <a:pt x="1015317" y="-3787"/>
                  <a:pt x="1180786" y="7936"/>
                  <a:pt x="1256624" y="0"/>
                </a:cubicBezTo>
                <a:cubicBezTo>
                  <a:pt x="1332462" y="-7936"/>
                  <a:pt x="1593118" y="17873"/>
                  <a:pt x="1768582" y="0"/>
                </a:cubicBezTo>
                <a:cubicBezTo>
                  <a:pt x="1944046" y="-17873"/>
                  <a:pt x="2160361" y="82738"/>
                  <a:pt x="2489977" y="0"/>
                </a:cubicBezTo>
                <a:cubicBezTo>
                  <a:pt x="2819593" y="-82738"/>
                  <a:pt x="2726642" y="26239"/>
                  <a:pt x="2932123" y="0"/>
                </a:cubicBezTo>
                <a:cubicBezTo>
                  <a:pt x="3137604" y="-26239"/>
                  <a:pt x="3310664" y="10446"/>
                  <a:pt x="3444081" y="0"/>
                </a:cubicBezTo>
                <a:cubicBezTo>
                  <a:pt x="3577498" y="-10446"/>
                  <a:pt x="3632658" y="13158"/>
                  <a:pt x="3816414" y="0"/>
                </a:cubicBezTo>
                <a:cubicBezTo>
                  <a:pt x="4000170" y="-13158"/>
                  <a:pt x="4194009" y="52482"/>
                  <a:pt x="4328372" y="0"/>
                </a:cubicBezTo>
                <a:cubicBezTo>
                  <a:pt x="4462735" y="-52482"/>
                  <a:pt x="4683840" y="20966"/>
                  <a:pt x="4840330" y="0"/>
                </a:cubicBezTo>
                <a:cubicBezTo>
                  <a:pt x="4996820" y="-20966"/>
                  <a:pt x="5137223" y="6165"/>
                  <a:pt x="5212663" y="0"/>
                </a:cubicBezTo>
                <a:cubicBezTo>
                  <a:pt x="5288103" y="-6165"/>
                  <a:pt x="5670414" y="63101"/>
                  <a:pt x="5934058" y="0"/>
                </a:cubicBezTo>
                <a:cubicBezTo>
                  <a:pt x="6197702" y="-63101"/>
                  <a:pt x="6522525" y="93682"/>
                  <a:pt x="6981245" y="0"/>
                </a:cubicBezTo>
                <a:cubicBezTo>
                  <a:pt x="7027469" y="126954"/>
                  <a:pt x="6965615" y="333634"/>
                  <a:pt x="6981245" y="490288"/>
                </a:cubicBezTo>
                <a:cubicBezTo>
                  <a:pt x="6996875" y="646942"/>
                  <a:pt x="6977850" y="737328"/>
                  <a:pt x="6981245" y="889782"/>
                </a:cubicBezTo>
                <a:cubicBezTo>
                  <a:pt x="6984640" y="1042236"/>
                  <a:pt x="6981119" y="1203722"/>
                  <a:pt x="6981245" y="1343753"/>
                </a:cubicBezTo>
                <a:cubicBezTo>
                  <a:pt x="6981371" y="1483784"/>
                  <a:pt x="6979575" y="1660702"/>
                  <a:pt x="6981245" y="1815882"/>
                </a:cubicBezTo>
                <a:cubicBezTo>
                  <a:pt x="6795611" y="1859977"/>
                  <a:pt x="6769879" y="1781709"/>
                  <a:pt x="6608912" y="1815882"/>
                </a:cubicBezTo>
                <a:cubicBezTo>
                  <a:pt x="6447945" y="1850055"/>
                  <a:pt x="6237185" y="1809660"/>
                  <a:pt x="6027142" y="1815882"/>
                </a:cubicBezTo>
                <a:cubicBezTo>
                  <a:pt x="5817099" y="1822104"/>
                  <a:pt x="5691538" y="1809152"/>
                  <a:pt x="5515184" y="1815882"/>
                </a:cubicBezTo>
                <a:cubicBezTo>
                  <a:pt x="5338830" y="1822612"/>
                  <a:pt x="5203138" y="1791755"/>
                  <a:pt x="5073038" y="1815882"/>
                </a:cubicBezTo>
                <a:cubicBezTo>
                  <a:pt x="4942938" y="1840009"/>
                  <a:pt x="4880011" y="1809634"/>
                  <a:pt x="4700705" y="1815882"/>
                </a:cubicBezTo>
                <a:cubicBezTo>
                  <a:pt x="4521399" y="1822130"/>
                  <a:pt x="4411881" y="1782004"/>
                  <a:pt x="4328372" y="1815882"/>
                </a:cubicBezTo>
                <a:cubicBezTo>
                  <a:pt x="4244863" y="1849760"/>
                  <a:pt x="4037717" y="1775940"/>
                  <a:pt x="3956039" y="1815882"/>
                </a:cubicBezTo>
                <a:cubicBezTo>
                  <a:pt x="3874361" y="1855824"/>
                  <a:pt x="3627691" y="1784901"/>
                  <a:pt x="3374268" y="1815882"/>
                </a:cubicBezTo>
                <a:cubicBezTo>
                  <a:pt x="3120845" y="1846863"/>
                  <a:pt x="3087187" y="1799262"/>
                  <a:pt x="2932123" y="1815882"/>
                </a:cubicBezTo>
                <a:cubicBezTo>
                  <a:pt x="2777060" y="1832502"/>
                  <a:pt x="2589524" y="1778448"/>
                  <a:pt x="2350352" y="1815882"/>
                </a:cubicBezTo>
                <a:cubicBezTo>
                  <a:pt x="2111180" y="1853316"/>
                  <a:pt x="1884047" y="1733884"/>
                  <a:pt x="1628957" y="1815882"/>
                </a:cubicBezTo>
                <a:cubicBezTo>
                  <a:pt x="1373867" y="1897880"/>
                  <a:pt x="1364804" y="1806509"/>
                  <a:pt x="1256624" y="1815882"/>
                </a:cubicBezTo>
                <a:cubicBezTo>
                  <a:pt x="1148444" y="1825255"/>
                  <a:pt x="826339" y="1752985"/>
                  <a:pt x="674854" y="1815882"/>
                </a:cubicBezTo>
                <a:cubicBezTo>
                  <a:pt x="523369" y="1878779"/>
                  <a:pt x="335320" y="1813520"/>
                  <a:pt x="0" y="1815882"/>
                </a:cubicBezTo>
                <a:cubicBezTo>
                  <a:pt x="-15968" y="1660028"/>
                  <a:pt x="39964" y="1459794"/>
                  <a:pt x="0" y="1361912"/>
                </a:cubicBezTo>
                <a:cubicBezTo>
                  <a:pt x="-39964" y="1264030"/>
                  <a:pt x="17355" y="1065029"/>
                  <a:pt x="0" y="944259"/>
                </a:cubicBezTo>
                <a:cubicBezTo>
                  <a:pt x="-17355" y="823489"/>
                  <a:pt x="6512" y="686184"/>
                  <a:pt x="0" y="472129"/>
                </a:cubicBezTo>
                <a:cubicBezTo>
                  <a:pt x="-6512" y="258074"/>
                  <a:pt x="34249" y="209049"/>
                  <a:pt x="0" y="0"/>
                </a:cubicBezTo>
                <a:close/>
              </a:path>
            </a:pathLst>
          </a:custGeom>
          <a:solidFill>
            <a:srgbClr val="FFC000"/>
          </a:solidFill>
          <a:ln>
            <a:solidFill>
              <a:schemeClr val="tx1"/>
            </a:solidFill>
            <a:extLst>
              <a:ext uri="{C807C97D-BFC1-408E-A445-0C87EB9F89A2}">
                <ask:lineSketchStyleProps xmlns:ask="http://schemas.microsoft.com/office/drawing/2018/sketchyshapes" sd="2706786189">
                  <a:prstGeom prst="rect">
                    <a:avLst/>
                  </a:prstGeom>
                  <ask:type>
                    <ask:lineSketchScribble/>
                  </ask:type>
                </ask:lineSketchStyleProps>
              </a:ext>
            </a:extLst>
          </a:ln>
        </p:spPr>
        <p:txBody>
          <a:bodyPr wrap="square" rtlCol="0">
            <a:spAutoFit/>
          </a:bodyPr>
          <a:lstStyle/>
          <a:p>
            <a:pPr algn="just"/>
            <a:r>
              <a:rPr lang="en-US" sz="2800" kern="100" dirty="0">
                <a:effectLst/>
                <a:latin typeface="Cambria" panose="02040503050406030204" pitchFamily="18" charset="0"/>
                <a:ea typeface="Cambria" panose="02040503050406030204" pitchFamily="18" charset="0"/>
                <a:cs typeface="Times New Roman" panose="02020603050405020304" pitchFamily="18" charset="0"/>
              </a:rPr>
              <a:t>c) Apply the best price index number method, and determine the index number for the year 2019 with the base year set as 2018.</a:t>
            </a:r>
            <a:endParaRPr lang="en-US" sz="2800" kern="100" dirty="0">
              <a:effectLst/>
              <a:latin typeface="Cambria" panose="02040503050406030204" pitchFamily="18" charset="0"/>
              <a:ea typeface="Cambria" panose="02040503050406030204" pitchFamily="18" charset="0"/>
              <a:cs typeface="Vrinda" panose="020B0502040204020203" pitchFamily="34" charset="0"/>
            </a:endParaRPr>
          </a:p>
        </p:txBody>
      </p:sp>
    </p:spTree>
    <p:extLst>
      <p:ext uri="{BB962C8B-B14F-4D97-AF65-F5344CB8AC3E}">
        <p14:creationId xmlns:p14="http://schemas.microsoft.com/office/powerpoint/2010/main" val="13420645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Wood Type</Template>
  <TotalTime>1648</TotalTime>
  <Words>553</Words>
  <Application>Microsoft Office PowerPoint</Application>
  <PresentationFormat>Custom</PresentationFormat>
  <Paragraphs>159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Cambria</vt:lpstr>
      <vt:lpstr>Cambria Math</vt:lpstr>
      <vt:lpstr>Georgia</vt:lpstr>
      <vt:lpstr>Trebuchet MS</vt:lpstr>
      <vt:lpstr>Wingdings</vt:lpstr>
      <vt:lpstr>Wood Type</vt:lpstr>
      <vt:lpstr>Index Number</vt:lpstr>
      <vt:lpstr>Index number</vt:lpstr>
      <vt:lpstr>Index number</vt:lpstr>
      <vt:lpstr>Types</vt:lpstr>
      <vt:lpstr>Characteristics</vt:lpstr>
      <vt:lpstr>Price Index Number</vt:lpstr>
      <vt:lpstr>Math</vt:lpstr>
      <vt:lpstr>Interpretation</vt:lpstr>
      <vt:lpstr>Self Practice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Ismail Hossain Riday</dc:creator>
  <cp:lastModifiedBy>Md. Ismail Hossain Riday</cp:lastModifiedBy>
  <cp:revision>999</cp:revision>
  <dcterms:created xsi:type="dcterms:W3CDTF">2023-10-05T14:06:45Z</dcterms:created>
  <dcterms:modified xsi:type="dcterms:W3CDTF">2025-05-05T15:31:02Z</dcterms:modified>
</cp:coreProperties>
</file>