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6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7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8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9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0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457" r:id="rId3"/>
    <p:sldId id="366" r:id="rId4"/>
    <p:sldId id="367" r:id="rId5"/>
    <p:sldId id="369" r:id="rId6"/>
    <p:sldId id="453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81" r:id="rId15"/>
    <p:sldId id="383" r:id="rId16"/>
    <p:sldId id="384" r:id="rId17"/>
    <p:sldId id="385" r:id="rId18"/>
    <p:sldId id="386" r:id="rId19"/>
    <p:sldId id="387" r:id="rId20"/>
    <p:sldId id="389" r:id="rId21"/>
    <p:sldId id="388" r:id="rId22"/>
    <p:sldId id="425" r:id="rId23"/>
    <p:sldId id="424" r:id="rId24"/>
    <p:sldId id="426" r:id="rId25"/>
    <p:sldId id="427" r:id="rId26"/>
    <p:sldId id="428" r:id="rId27"/>
    <p:sldId id="429" r:id="rId28"/>
    <p:sldId id="393" r:id="rId29"/>
    <p:sldId id="394" r:id="rId30"/>
    <p:sldId id="417" r:id="rId31"/>
    <p:sldId id="395" r:id="rId32"/>
    <p:sldId id="460" r:id="rId33"/>
    <p:sldId id="461" r:id="rId34"/>
    <p:sldId id="407" r:id="rId35"/>
    <p:sldId id="415" r:id="rId36"/>
    <p:sldId id="462" r:id="rId37"/>
    <p:sldId id="454" r:id="rId38"/>
    <p:sldId id="433" r:id="rId39"/>
    <p:sldId id="446" r:id="rId40"/>
    <p:sldId id="463" r:id="rId41"/>
    <p:sldId id="464" r:id="rId42"/>
    <p:sldId id="456" r:id="rId43"/>
    <p:sldId id="455" r:id="rId44"/>
    <p:sldId id="458" r:id="rId45"/>
    <p:sldId id="363" r:id="rId46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/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/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/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0.10641</cdr:x>
      <cdr:y>0.30839</cdr:y>
    </cdr:from>
    <cdr:to>
      <cdr:x>0.96939</cdr:x>
      <cdr:y>0.60967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81135" y="1852795"/>
          <a:ext cx="5523722" cy="181013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0.1035</cdr:x>
      <cdr:y>0.04037</cdr:y>
    </cdr:from>
    <cdr:to>
      <cdr:x>0.85569</cdr:x>
      <cdr:y>0.75565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62473" y="242539"/>
          <a:ext cx="4814596" cy="4297472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38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361547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05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305262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90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938527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12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/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D54BF25-AFCE-C37F-FB9E-AC828C41EFAE}"/>
              </a:ext>
            </a:extLst>
          </p:cNvPr>
          <p:cNvSpPr/>
          <p:nvPr/>
        </p:nvSpPr>
        <p:spPr>
          <a:xfrm>
            <a:off x="1725231" y="3432303"/>
            <a:ext cx="1384737" cy="1082351"/>
          </a:xfrm>
          <a:custGeom>
            <a:avLst/>
            <a:gdLst>
              <a:gd name="connsiteX0" fmla="*/ 0 w 1384737"/>
              <a:gd name="connsiteY0" fmla="*/ 270588 h 1082351"/>
              <a:gd name="connsiteX1" fmla="*/ 413345 w 1384737"/>
              <a:gd name="connsiteY1" fmla="*/ 270588 h 1082351"/>
              <a:gd name="connsiteX2" fmla="*/ 843562 w 1384737"/>
              <a:gd name="connsiteY2" fmla="*/ 270588 h 1082351"/>
              <a:gd name="connsiteX3" fmla="*/ 843562 w 1384737"/>
              <a:gd name="connsiteY3" fmla="*/ 0 h 1082351"/>
              <a:gd name="connsiteX4" fmla="*/ 1103326 w 1384737"/>
              <a:gd name="connsiteY4" fmla="*/ 259764 h 1082351"/>
              <a:gd name="connsiteX5" fmla="*/ 1384737 w 1384737"/>
              <a:gd name="connsiteY5" fmla="*/ 541176 h 1082351"/>
              <a:gd name="connsiteX6" fmla="*/ 1130385 w 1384737"/>
              <a:gd name="connsiteY6" fmla="*/ 795528 h 1082351"/>
              <a:gd name="connsiteX7" fmla="*/ 843562 w 1384737"/>
              <a:gd name="connsiteY7" fmla="*/ 1082351 h 1082351"/>
              <a:gd name="connsiteX8" fmla="*/ 843562 w 1384737"/>
              <a:gd name="connsiteY8" fmla="*/ 811763 h 1082351"/>
              <a:gd name="connsiteX9" fmla="*/ 438652 w 1384737"/>
              <a:gd name="connsiteY9" fmla="*/ 811763 h 1082351"/>
              <a:gd name="connsiteX10" fmla="*/ 0 w 1384737"/>
              <a:gd name="connsiteY10" fmla="*/ 811763 h 1082351"/>
              <a:gd name="connsiteX11" fmla="*/ 0 w 1384737"/>
              <a:gd name="connsiteY11" fmla="*/ 270588 h 108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4737" h="1082351" fill="none" extrusionOk="0">
                <a:moveTo>
                  <a:pt x="0" y="270588"/>
                </a:moveTo>
                <a:cubicBezTo>
                  <a:pt x="191911" y="285296"/>
                  <a:pt x="266877" y="275047"/>
                  <a:pt x="413345" y="270588"/>
                </a:cubicBezTo>
                <a:cubicBezTo>
                  <a:pt x="559814" y="266129"/>
                  <a:pt x="669309" y="285938"/>
                  <a:pt x="843562" y="270588"/>
                </a:cubicBezTo>
                <a:cubicBezTo>
                  <a:pt x="843362" y="156240"/>
                  <a:pt x="842521" y="64856"/>
                  <a:pt x="843562" y="0"/>
                </a:cubicBezTo>
                <a:cubicBezTo>
                  <a:pt x="939901" y="98874"/>
                  <a:pt x="997070" y="171772"/>
                  <a:pt x="1103326" y="259764"/>
                </a:cubicBezTo>
                <a:cubicBezTo>
                  <a:pt x="1209581" y="347756"/>
                  <a:pt x="1260060" y="431715"/>
                  <a:pt x="1384737" y="541176"/>
                </a:cubicBezTo>
                <a:cubicBezTo>
                  <a:pt x="1325097" y="624949"/>
                  <a:pt x="1196619" y="716224"/>
                  <a:pt x="1130385" y="795528"/>
                </a:cubicBezTo>
                <a:cubicBezTo>
                  <a:pt x="1064151" y="874832"/>
                  <a:pt x="948858" y="972506"/>
                  <a:pt x="843562" y="1082351"/>
                </a:cubicBezTo>
                <a:cubicBezTo>
                  <a:pt x="835737" y="960455"/>
                  <a:pt x="850687" y="946517"/>
                  <a:pt x="843562" y="811763"/>
                </a:cubicBezTo>
                <a:cubicBezTo>
                  <a:pt x="727044" y="825178"/>
                  <a:pt x="592266" y="823748"/>
                  <a:pt x="438652" y="811763"/>
                </a:cubicBezTo>
                <a:cubicBezTo>
                  <a:pt x="285038" y="799779"/>
                  <a:pt x="96437" y="792918"/>
                  <a:pt x="0" y="811763"/>
                </a:cubicBezTo>
                <a:cubicBezTo>
                  <a:pt x="-26488" y="661848"/>
                  <a:pt x="12543" y="504336"/>
                  <a:pt x="0" y="270588"/>
                </a:cubicBezTo>
                <a:close/>
              </a:path>
              <a:path w="1384737" h="1082351" stroke="0" extrusionOk="0">
                <a:moveTo>
                  <a:pt x="0" y="270588"/>
                </a:moveTo>
                <a:cubicBezTo>
                  <a:pt x="195197" y="277046"/>
                  <a:pt x="232317" y="257495"/>
                  <a:pt x="396474" y="270588"/>
                </a:cubicBezTo>
                <a:cubicBezTo>
                  <a:pt x="560631" y="283681"/>
                  <a:pt x="641288" y="286999"/>
                  <a:pt x="843562" y="270588"/>
                </a:cubicBezTo>
                <a:cubicBezTo>
                  <a:pt x="855231" y="161449"/>
                  <a:pt x="845186" y="78933"/>
                  <a:pt x="843562" y="0"/>
                </a:cubicBezTo>
                <a:cubicBezTo>
                  <a:pt x="932006" y="97766"/>
                  <a:pt x="993018" y="146824"/>
                  <a:pt x="1124973" y="281412"/>
                </a:cubicBezTo>
                <a:cubicBezTo>
                  <a:pt x="1256929" y="416000"/>
                  <a:pt x="1254227" y="424728"/>
                  <a:pt x="1384737" y="541176"/>
                </a:cubicBezTo>
                <a:cubicBezTo>
                  <a:pt x="1272968" y="669795"/>
                  <a:pt x="1200312" y="733364"/>
                  <a:pt x="1114150" y="811764"/>
                </a:cubicBezTo>
                <a:cubicBezTo>
                  <a:pt x="1027988" y="890164"/>
                  <a:pt x="965676" y="963680"/>
                  <a:pt x="843562" y="1082351"/>
                </a:cubicBezTo>
                <a:cubicBezTo>
                  <a:pt x="845097" y="983489"/>
                  <a:pt x="856698" y="897002"/>
                  <a:pt x="843562" y="811763"/>
                </a:cubicBezTo>
                <a:cubicBezTo>
                  <a:pt x="735640" y="802526"/>
                  <a:pt x="557343" y="792113"/>
                  <a:pt x="447088" y="811763"/>
                </a:cubicBezTo>
                <a:cubicBezTo>
                  <a:pt x="336833" y="831413"/>
                  <a:pt x="178105" y="820320"/>
                  <a:pt x="0" y="811763"/>
                </a:cubicBezTo>
                <a:cubicBezTo>
                  <a:pt x="-10890" y="676819"/>
                  <a:pt x="8050" y="457552"/>
                  <a:pt x="0" y="270588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49965550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6957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/>
                  <a:t>One dependent variable vs One independent variable</a:t>
                </a:r>
              </a:p>
              <a:p>
                <a:r>
                  <a:rPr lang="en-US" sz="3200" dirty="0"/>
                  <a:t>Expressed this relationship as a mathematical form</a:t>
                </a:r>
              </a:p>
              <a:p>
                <a:r>
                  <a:rPr lang="en-US" sz="3200" dirty="0"/>
                  <a:t>The mathematical form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=1,2,3,…,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Here,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𝐷𝑒𝑝𝑒𝑛𝑑𝑒𝑛𝑡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𝐼𝑛𝑑𝑒𝑝𝑒𝑛𝑑𝑒𝑛𝑡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𝐼𝑛𝑡𝑒𝑟𝑐𝑒𝑝𝑡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𝑆𝑙𝑜𝑝𝑒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𝑡𝑒𝑟𝑚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695702"/>
              </a:xfrm>
              <a:blipFill>
                <a:blip r:embed="rId2"/>
                <a:stretch>
                  <a:fillRect l="-1275" t="-3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356F90-E147-768E-C785-7A268F59FCAD}"/>
                  </a:ext>
                </a:extLst>
              </p:cNvPr>
              <p:cNvSpPr txBox="1"/>
              <p:nvPr/>
            </p:nvSpPr>
            <p:spPr>
              <a:xfrm>
                <a:off x="5381819" y="97470"/>
                <a:ext cx="9136613" cy="584775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Multiple regression: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356F90-E147-768E-C785-7A268F59F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819" y="97470"/>
                <a:ext cx="9136613" cy="584775"/>
              </a:xfrm>
              <a:prstGeom prst="rect">
                <a:avLst/>
              </a:prstGeom>
              <a:blipFill>
                <a:blip r:embed="rId3"/>
                <a:stretch>
                  <a:fillRect l="-1596" t="-10891" b="-28713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28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2648039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6073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12926197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0451F8-DC8C-97C9-3F02-E3702E8A6652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0451F8-DC8C-97C9-3F02-E3702E8A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81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2837302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03F177-EE04-BD0E-5395-537DD5A997E0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03F177-EE04-BD0E-5395-537DD5A99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72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430051-01BB-0D5C-8E16-420608494B4B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430051-01BB-0D5C-8E16-420608494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61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40DD3-EF5D-3FC4-31D7-E973BED6A0EE}"/>
              </a:ext>
            </a:extLst>
          </p:cNvPr>
          <p:cNvCxnSpPr/>
          <p:nvPr/>
        </p:nvCxnSpPr>
        <p:spPr>
          <a:xfrm flipH="1" flipV="1">
            <a:off x="8766313" y="2922104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01A79-90FA-637F-3BC7-87B2E5D1E057}"/>
              </a:ext>
            </a:extLst>
          </p:cNvPr>
          <p:cNvCxnSpPr/>
          <p:nvPr/>
        </p:nvCxnSpPr>
        <p:spPr>
          <a:xfrm flipH="1" flipV="1">
            <a:off x="7096539" y="3796747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1AA0F-BF0C-CC69-9DF6-21A2762A2891}"/>
              </a:ext>
            </a:extLst>
          </p:cNvPr>
          <p:cNvCxnSpPr>
            <a:cxnSpLocks/>
          </p:cNvCxnSpPr>
          <p:nvPr/>
        </p:nvCxnSpPr>
        <p:spPr>
          <a:xfrm>
            <a:off x="9618931" y="2879035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38D89-345B-95AD-5E3B-19B9868B12ED}"/>
              </a:ext>
            </a:extLst>
          </p:cNvPr>
          <p:cNvCxnSpPr/>
          <p:nvPr/>
        </p:nvCxnSpPr>
        <p:spPr>
          <a:xfrm>
            <a:off x="9818786" y="2980084"/>
            <a:ext cx="141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F69FA4-429D-0EED-5A58-5359E709D577}"/>
              </a:ext>
            </a:extLst>
          </p:cNvPr>
          <p:cNvSpPr txBox="1"/>
          <p:nvPr/>
        </p:nvSpPr>
        <p:spPr>
          <a:xfrm>
            <a:off x="11231217" y="2718474"/>
            <a:ext cx="187102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Error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B8C78-D710-146B-D083-2058E97FFBA3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B8C78-D710-146B-D083-2058E97FF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21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47F5E-99A3-D206-6150-DFDFBD63D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A811-372C-C9D6-455C-0FED5C73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3094-0C00-937A-729C-B774157142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In the previous class, we covered the concept of "correlation," which helps us measure the relationship between two variables, denoted as "x" and "y”.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 positive correlation implies that as "x" increases, "y" also increases, or vice versa.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However, determining which variable is influencing the other is challenging.</a:t>
            </a:r>
          </a:p>
        </p:txBody>
      </p:sp>
    </p:spTree>
    <p:extLst>
      <p:ext uri="{BB962C8B-B14F-4D97-AF65-F5344CB8AC3E}">
        <p14:creationId xmlns:p14="http://schemas.microsoft.com/office/powerpoint/2010/main" val="162506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40DD3-EF5D-3FC4-31D7-E973BED6A0EE}"/>
              </a:ext>
            </a:extLst>
          </p:cNvPr>
          <p:cNvCxnSpPr/>
          <p:nvPr/>
        </p:nvCxnSpPr>
        <p:spPr>
          <a:xfrm flipH="1" flipV="1">
            <a:off x="8766313" y="2922104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01A79-90FA-637F-3BC7-87B2E5D1E057}"/>
              </a:ext>
            </a:extLst>
          </p:cNvPr>
          <p:cNvCxnSpPr/>
          <p:nvPr/>
        </p:nvCxnSpPr>
        <p:spPr>
          <a:xfrm flipH="1" flipV="1">
            <a:off x="7096539" y="3796747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1AA0F-BF0C-CC69-9DF6-21A2762A2891}"/>
              </a:ext>
            </a:extLst>
          </p:cNvPr>
          <p:cNvCxnSpPr>
            <a:cxnSpLocks/>
          </p:cNvCxnSpPr>
          <p:nvPr/>
        </p:nvCxnSpPr>
        <p:spPr>
          <a:xfrm>
            <a:off x="9618931" y="2879035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38D89-345B-95AD-5E3B-19B9868B12ED}"/>
              </a:ext>
            </a:extLst>
          </p:cNvPr>
          <p:cNvCxnSpPr/>
          <p:nvPr/>
        </p:nvCxnSpPr>
        <p:spPr>
          <a:xfrm>
            <a:off x="9818786" y="2980084"/>
            <a:ext cx="141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F69FA4-429D-0EED-5A58-5359E709D577}"/>
              </a:ext>
            </a:extLst>
          </p:cNvPr>
          <p:cNvSpPr txBox="1"/>
          <p:nvPr/>
        </p:nvSpPr>
        <p:spPr>
          <a:xfrm>
            <a:off x="11231217" y="2718474"/>
            <a:ext cx="187102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Error term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BAFE69C-2166-3912-67DF-9A8EB77CE065}"/>
              </a:ext>
            </a:extLst>
          </p:cNvPr>
          <p:cNvSpPr/>
          <p:nvPr/>
        </p:nvSpPr>
        <p:spPr>
          <a:xfrm>
            <a:off x="7543800" y="4648200"/>
            <a:ext cx="876300" cy="2362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AF550-BA4B-57F9-76B8-63B3D31114F5}"/>
              </a:ext>
            </a:extLst>
          </p:cNvPr>
          <p:cNvSpPr txBox="1"/>
          <p:nvPr/>
        </p:nvSpPr>
        <p:spPr>
          <a:xfrm>
            <a:off x="8590648" y="5568397"/>
            <a:ext cx="3667864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Regression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3C70C5-C863-2134-28AF-D69F2A74A640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3C70C5-C863-2134-28AF-D69F2A74A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356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 Estimating regression parameters: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Least Square Method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Graphical Method</a:t>
            </a:r>
          </a:p>
          <a:p>
            <a:endParaRPr lang="en-US" sz="32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CABAE7-3BC8-6E32-84C7-A2FB863728C9}"/>
              </a:ext>
            </a:extLst>
          </p:cNvPr>
          <p:cNvSpPr/>
          <p:nvPr/>
        </p:nvSpPr>
        <p:spPr>
          <a:xfrm>
            <a:off x="5701003" y="3227030"/>
            <a:ext cx="1287625" cy="793102"/>
          </a:xfrm>
          <a:custGeom>
            <a:avLst/>
            <a:gdLst>
              <a:gd name="connsiteX0" fmla="*/ 0 w 1287625"/>
              <a:gd name="connsiteY0" fmla="*/ 396551 h 793102"/>
              <a:gd name="connsiteX1" fmla="*/ 396551 w 1287625"/>
              <a:gd name="connsiteY1" fmla="*/ 0 h 793102"/>
              <a:gd name="connsiteX2" fmla="*/ 396551 w 1287625"/>
              <a:gd name="connsiteY2" fmla="*/ 198276 h 793102"/>
              <a:gd name="connsiteX3" fmla="*/ 850999 w 1287625"/>
              <a:gd name="connsiteY3" fmla="*/ 198276 h 793102"/>
              <a:gd name="connsiteX4" fmla="*/ 1287625 w 1287625"/>
              <a:gd name="connsiteY4" fmla="*/ 198276 h 793102"/>
              <a:gd name="connsiteX5" fmla="*/ 1287625 w 1287625"/>
              <a:gd name="connsiteY5" fmla="*/ 594827 h 793102"/>
              <a:gd name="connsiteX6" fmla="*/ 859909 w 1287625"/>
              <a:gd name="connsiteY6" fmla="*/ 594827 h 793102"/>
              <a:gd name="connsiteX7" fmla="*/ 396551 w 1287625"/>
              <a:gd name="connsiteY7" fmla="*/ 594827 h 793102"/>
              <a:gd name="connsiteX8" fmla="*/ 396551 w 1287625"/>
              <a:gd name="connsiteY8" fmla="*/ 793102 h 793102"/>
              <a:gd name="connsiteX9" fmla="*/ 0 w 1287625"/>
              <a:gd name="connsiteY9" fmla="*/ 396551 h 7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7625" h="793102" fill="none" extrusionOk="0">
                <a:moveTo>
                  <a:pt x="0" y="396551"/>
                </a:moveTo>
                <a:cubicBezTo>
                  <a:pt x="106035" y="316408"/>
                  <a:pt x="279840" y="113571"/>
                  <a:pt x="396551" y="0"/>
                </a:cubicBezTo>
                <a:cubicBezTo>
                  <a:pt x="404729" y="64427"/>
                  <a:pt x="390782" y="155535"/>
                  <a:pt x="396551" y="198276"/>
                </a:cubicBezTo>
                <a:cubicBezTo>
                  <a:pt x="600278" y="204903"/>
                  <a:pt x="694132" y="202151"/>
                  <a:pt x="850999" y="198276"/>
                </a:cubicBezTo>
                <a:cubicBezTo>
                  <a:pt x="1007866" y="194401"/>
                  <a:pt x="1086517" y="214190"/>
                  <a:pt x="1287625" y="198276"/>
                </a:cubicBezTo>
                <a:cubicBezTo>
                  <a:pt x="1283105" y="311781"/>
                  <a:pt x="1297461" y="505913"/>
                  <a:pt x="1287625" y="594827"/>
                </a:cubicBezTo>
                <a:cubicBezTo>
                  <a:pt x="1075250" y="608005"/>
                  <a:pt x="998647" y="583288"/>
                  <a:pt x="859909" y="594827"/>
                </a:cubicBezTo>
                <a:cubicBezTo>
                  <a:pt x="721171" y="606366"/>
                  <a:pt x="523624" y="573575"/>
                  <a:pt x="396551" y="594827"/>
                </a:cubicBezTo>
                <a:cubicBezTo>
                  <a:pt x="400833" y="688659"/>
                  <a:pt x="403350" y="751855"/>
                  <a:pt x="396551" y="793102"/>
                </a:cubicBezTo>
                <a:cubicBezTo>
                  <a:pt x="187003" y="610914"/>
                  <a:pt x="127186" y="515483"/>
                  <a:pt x="0" y="396551"/>
                </a:cubicBezTo>
                <a:close/>
              </a:path>
              <a:path w="1287625" h="793102" stroke="0" extrusionOk="0">
                <a:moveTo>
                  <a:pt x="0" y="396551"/>
                </a:moveTo>
                <a:cubicBezTo>
                  <a:pt x="127047" y="261607"/>
                  <a:pt x="281140" y="110718"/>
                  <a:pt x="396551" y="0"/>
                </a:cubicBezTo>
                <a:cubicBezTo>
                  <a:pt x="402403" y="83494"/>
                  <a:pt x="404593" y="121039"/>
                  <a:pt x="396551" y="198276"/>
                </a:cubicBezTo>
                <a:cubicBezTo>
                  <a:pt x="622599" y="214052"/>
                  <a:pt x="679932" y="202762"/>
                  <a:pt x="850999" y="198276"/>
                </a:cubicBezTo>
                <a:cubicBezTo>
                  <a:pt x="1022066" y="193790"/>
                  <a:pt x="1185054" y="184888"/>
                  <a:pt x="1287625" y="198276"/>
                </a:cubicBezTo>
                <a:cubicBezTo>
                  <a:pt x="1268739" y="283232"/>
                  <a:pt x="1306314" y="404635"/>
                  <a:pt x="1287625" y="594827"/>
                </a:cubicBezTo>
                <a:cubicBezTo>
                  <a:pt x="1115880" y="617445"/>
                  <a:pt x="1002887" y="613039"/>
                  <a:pt x="833177" y="594827"/>
                </a:cubicBezTo>
                <a:cubicBezTo>
                  <a:pt x="663467" y="576615"/>
                  <a:pt x="599942" y="613563"/>
                  <a:pt x="396551" y="594827"/>
                </a:cubicBezTo>
                <a:cubicBezTo>
                  <a:pt x="400106" y="657575"/>
                  <a:pt x="397414" y="731012"/>
                  <a:pt x="396551" y="793102"/>
                </a:cubicBezTo>
                <a:cubicBezTo>
                  <a:pt x="250453" y="634896"/>
                  <a:pt x="103307" y="471152"/>
                  <a:pt x="0" y="396551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41383679">
                  <a:prstGeom prst="lef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2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63000504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114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3336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983169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541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6074920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947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694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40DD3-EF5D-3FC4-31D7-E973BED6A0EE}"/>
              </a:ext>
            </a:extLst>
          </p:cNvPr>
          <p:cNvCxnSpPr/>
          <p:nvPr/>
        </p:nvCxnSpPr>
        <p:spPr>
          <a:xfrm flipH="1" flipV="1">
            <a:off x="8766313" y="2922104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01A79-90FA-637F-3BC7-87B2E5D1E057}"/>
              </a:ext>
            </a:extLst>
          </p:cNvPr>
          <p:cNvCxnSpPr/>
          <p:nvPr/>
        </p:nvCxnSpPr>
        <p:spPr>
          <a:xfrm flipH="1" flipV="1">
            <a:off x="7096539" y="3796747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1AA0F-BF0C-CC69-9DF6-21A2762A2891}"/>
              </a:ext>
            </a:extLst>
          </p:cNvPr>
          <p:cNvCxnSpPr>
            <a:cxnSpLocks/>
          </p:cNvCxnSpPr>
          <p:nvPr/>
        </p:nvCxnSpPr>
        <p:spPr>
          <a:xfrm>
            <a:off x="9618931" y="2879035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38D89-345B-95AD-5E3B-19B9868B12ED}"/>
              </a:ext>
            </a:extLst>
          </p:cNvPr>
          <p:cNvCxnSpPr/>
          <p:nvPr/>
        </p:nvCxnSpPr>
        <p:spPr>
          <a:xfrm>
            <a:off x="9818786" y="2980084"/>
            <a:ext cx="141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F69FA4-429D-0EED-5A58-5359E709D577}"/>
              </a:ext>
            </a:extLst>
          </p:cNvPr>
          <p:cNvSpPr txBox="1"/>
          <p:nvPr/>
        </p:nvSpPr>
        <p:spPr>
          <a:xfrm>
            <a:off x="11231217" y="2718474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Error term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F28AC6-ABB1-F60B-7836-0B1FC37A71E4}"/>
              </a:ext>
            </a:extLst>
          </p:cNvPr>
          <p:cNvCxnSpPr>
            <a:cxnSpLocks/>
          </p:cNvCxnSpPr>
          <p:nvPr/>
        </p:nvCxnSpPr>
        <p:spPr>
          <a:xfrm>
            <a:off x="8313684" y="3594651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56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E1CE30-8D81-A911-4C47-DD40983A8470}"/>
                  </a:ext>
                </a:extLst>
              </p:cNvPr>
              <p:cNvSpPr txBox="1"/>
              <p:nvPr/>
            </p:nvSpPr>
            <p:spPr>
              <a:xfrm>
                <a:off x="8471932" y="3309932"/>
                <a:ext cx="4881966" cy="871072"/>
              </a:xfrm>
              <a:custGeom>
                <a:avLst/>
                <a:gdLst>
                  <a:gd name="connsiteX0" fmla="*/ 0 w 4881966"/>
                  <a:gd name="connsiteY0" fmla="*/ 0 h 871072"/>
                  <a:gd name="connsiteX1" fmla="*/ 591260 w 4881966"/>
                  <a:gd name="connsiteY1" fmla="*/ 0 h 871072"/>
                  <a:gd name="connsiteX2" fmla="*/ 1231340 w 4881966"/>
                  <a:gd name="connsiteY2" fmla="*/ 0 h 871072"/>
                  <a:gd name="connsiteX3" fmla="*/ 1724961 w 4881966"/>
                  <a:gd name="connsiteY3" fmla="*/ 0 h 871072"/>
                  <a:gd name="connsiteX4" fmla="*/ 2169763 w 4881966"/>
                  <a:gd name="connsiteY4" fmla="*/ 0 h 871072"/>
                  <a:gd name="connsiteX5" fmla="*/ 2663384 w 4881966"/>
                  <a:gd name="connsiteY5" fmla="*/ 0 h 871072"/>
                  <a:gd name="connsiteX6" fmla="*/ 3205824 w 4881966"/>
                  <a:gd name="connsiteY6" fmla="*/ 0 h 871072"/>
                  <a:gd name="connsiteX7" fmla="*/ 3845904 w 4881966"/>
                  <a:gd name="connsiteY7" fmla="*/ 0 h 871072"/>
                  <a:gd name="connsiteX8" fmla="*/ 4388345 w 4881966"/>
                  <a:gd name="connsiteY8" fmla="*/ 0 h 871072"/>
                  <a:gd name="connsiteX9" fmla="*/ 4881966 w 4881966"/>
                  <a:gd name="connsiteY9" fmla="*/ 0 h 871072"/>
                  <a:gd name="connsiteX10" fmla="*/ 4881966 w 4881966"/>
                  <a:gd name="connsiteY10" fmla="*/ 444247 h 871072"/>
                  <a:gd name="connsiteX11" fmla="*/ 4881966 w 4881966"/>
                  <a:gd name="connsiteY11" fmla="*/ 871072 h 871072"/>
                  <a:gd name="connsiteX12" fmla="*/ 4290706 w 4881966"/>
                  <a:gd name="connsiteY12" fmla="*/ 871072 h 871072"/>
                  <a:gd name="connsiteX13" fmla="*/ 3650626 w 4881966"/>
                  <a:gd name="connsiteY13" fmla="*/ 871072 h 871072"/>
                  <a:gd name="connsiteX14" fmla="*/ 3059365 w 4881966"/>
                  <a:gd name="connsiteY14" fmla="*/ 871072 h 871072"/>
                  <a:gd name="connsiteX15" fmla="*/ 2468105 w 4881966"/>
                  <a:gd name="connsiteY15" fmla="*/ 871072 h 871072"/>
                  <a:gd name="connsiteX16" fmla="*/ 1876845 w 4881966"/>
                  <a:gd name="connsiteY16" fmla="*/ 871072 h 871072"/>
                  <a:gd name="connsiteX17" fmla="*/ 1285584 w 4881966"/>
                  <a:gd name="connsiteY17" fmla="*/ 871072 h 871072"/>
                  <a:gd name="connsiteX18" fmla="*/ 840783 w 4881966"/>
                  <a:gd name="connsiteY18" fmla="*/ 871072 h 871072"/>
                  <a:gd name="connsiteX19" fmla="*/ 0 w 4881966"/>
                  <a:gd name="connsiteY19" fmla="*/ 871072 h 871072"/>
                  <a:gd name="connsiteX20" fmla="*/ 0 w 4881966"/>
                  <a:gd name="connsiteY20" fmla="*/ 418115 h 871072"/>
                  <a:gd name="connsiteX21" fmla="*/ 0 w 4881966"/>
                  <a:gd name="connsiteY21" fmla="*/ 0 h 87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81966" h="871072" fill="none" extrusionOk="0">
                    <a:moveTo>
                      <a:pt x="0" y="0"/>
                    </a:moveTo>
                    <a:cubicBezTo>
                      <a:pt x="271251" y="-15507"/>
                      <a:pt x="331033" y="58206"/>
                      <a:pt x="591260" y="0"/>
                    </a:cubicBezTo>
                    <a:cubicBezTo>
                      <a:pt x="851487" y="-58206"/>
                      <a:pt x="964076" y="51572"/>
                      <a:pt x="1231340" y="0"/>
                    </a:cubicBezTo>
                    <a:cubicBezTo>
                      <a:pt x="1498604" y="-51572"/>
                      <a:pt x="1542602" y="11728"/>
                      <a:pt x="1724961" y="0"/>
                    </a:cubicBezTo>
                    <a:cubicBezTo>
                      <a:pt x="1907320" y="-11728"/>
                      <a:pt x="2074028" y="49585"/>
                      <a:pt x="2169763" y="0"/>
                    </a:cubicBezTo>
                    <a:cubicBezTo>
                      <a:pt x="2265498" y="-49585"/>
                      <a:pt x="2532457" y="4473"/>
                      <a:pt x="2663384" y="0"/>
                    </a:cubicBezTo>
                    <a:cubicBezTo>
                      <a:pt x="2794311" y="-4473"/>
                      <a:pt x="2972739" y="23707"/>
                      <a:pt x="3205824" y="0"/>
                    </a:cubicBezTo>
                    <a:cubicBezTo>
                      <a:pt x="3438909" y="-23707"/>
                      <a:pt x="3621408" y="66679"/>
                      <a:pt x="3845904" y="0"/>
                    </a:cubicBezTo>
                    <a:cubicBezTo>
                      <a:pt x="4070400" y="-66679"/>
                      <a:pt x="4180187" y="27154"/>
                      <a:pt x="4388345" y="0"/>
                    </a:cubicBezTo>
                    <a:cubicBezTo>
                      <a:pt x="4596503" y="-27154"/>
                      <a:pt x="4758880" y="35954"/>
                      <a:pt x="4881966" y="0"/>
                    </a:cubicBezTo>
                    <a:cubicBezTo>
                      <a:pt x="4907267" y="96794"/>
                      <a:pt x="4864763" y="308950"/>
                      <a:pt x="4881966" y="444247"/>
                    </a:cubicBezTo>
                    <a:cubicBezTo>
                      <a:pt x="4899169" y="579544"/>
                      <a:pt x="4841651" y="717994"/>
                      <a:pt x="4881966" y="871072"/>
                    </a:cubicBezTo>
                    <a:cubicBezTo>
                      <a:pt x="4632452" y="886419"/>
                      <a:pt x="4412638" y="823854"/>
                      <a:pt x="4290706" y="871072"/>
                    </a:cubicBezTo>
                    <a:cubicBezTo>
                      <a:pt x="4168774" y="918290"/>
                      <a:pt x="3919772" y="795708"/>
                      <a:pt x="3650626" y="871072"/>
                    </a:cubicBezTo>
                    <a:cubicBezTo>
                      <a:pt x="3381480" y="946436"/>
                      <a:pt x="3232614" y="827017"/>
                      <a:pt x="3059365" y="871072"/>
                    </a:cubicBezTo>
                    <a:cubicBezTo>
                      <a:pt x="2886116" y="915127"/>
                      <a:pt x="2761893" y="825763"/>
                      <a:pt x="2468105" y="871072"/>
                    </a:cubicBezTo>
                    <a:cubicBezTo>
                      <a:pt x="2174317" y="916381"/>
                      <a:pt x="2087805" y="819243"/>
                      <a:pt x="1876845" y="871072"/>
                    </a:cubicBezTo>
                    <a:cubicBezTo>
                      <a:pt x="1665885" y="922901"/>
                      <a:pt x="1490886" y="857368"/>
                      <a:pt x="1285584" y="871072"/>
                    </a:cubicBezTo>
                    <a:cubicBezTo>
                      <a:pt x="1080282" y="884776"/>
                      <a:pt x="971268" y="829531"/>
                      <a:pt x="840783" y="871072"/>
                    </a:cubicBezTo>
                    <a:cubicBezTo>
                      <a:pt x="710298" y="912613"/>
                      <a:pt x="393299" y="812949"/>
                      <a:pt x="0" y="871072"/>
                    </a:cubicBezTo>
                    <a:cubicBezTo>
                      <a:pt x="-2743" y="683259"/>
                      <a:pt x="45214" y="549112"/>
                      <a:pt x="0" y="418115"/>
                    </a:cubicBezTo>
                    <a:cubicBezTo>
                      <a:pt x="-45214" y="287118"/>
                      <a:pt x="39758" y="134974"/>
                      <a:pt x="0" y="0"/>
                    </a:cubicBezTo>
                    <a:close/>
                  </a:path>
                  <a:path w="4881966" h="871072" stroke="0" extrusionOk="0">
                    <a:moveTo>
                      <a:pt x="0" y="0"/>
                    </a:moveTo>
                    <a:cubicBezTo>
                      <a:pt x="195172" y="-39347"/>
                      <a:pt x="350916" y="57650"/>
                      <a:pt x="591260" y="0"/>
                    </a:cubicBezTo>
                    <a:cubicBezTo>
                      <a:pt x="831604" y="-57650"/>
                      <a:pt x="946457" y="29375"/>
                      <a:pt x="1084881" y="0"/>
                    </a:cubicBezTo>
                    <a:cubicBezTo>
                      <a:pt x="1223305" y="-29375"/>
                      <a:pt x="1423585" y="32599"/>
                      <a:pt x="1627322" y="0"/>
                    </a:cubicBezTo>
                    <a:cubicBezTo>
                      <a:pt x="1831059" y="-32599"/>
                      <a:pt x="1896888" y="26685"/>
                      <a:pt x="2072123" y="0"/>
                    </a:cubicBezTo>
                    <a:cubicBezTo>
                      <a:pt x="2247358" y="-26685"/>
                      <a:pt x="2410337" y="57491"/>
                      <a:pt x="2614564" y="0"/>
                    </a:cubicBezTo>
                    <a:cubicBezTo>
                      <a:pt x="2818791" y="-57491"/>
                      <a:pt x="2870978" y="46701"/>
                      <a:pt x="3059365" y="0"/>
                    </a:cubicBezTo>
                    <a:cubicBezTo>
                      <a:pt x="3247752" y="-46701"/>
                      <a:pt x="3395817" y="2888"/>
                      <a:pt x="3601806" y="0"/>
                    </a:cubicBezTo>
                    <a:cubicBezTo>
                      <a:pt x="3807795" y="-2888"/>
                      <a:pt x="3974741" y="5615"/>
                      <a:pt x="4095427" y="0"/>
                    </a:cubicBezTo>
                    <a:cubicBezTo>
                      <a:pt x="4216113" y="-5615"/>
                      <a:pt x="4589054" y="41764"/>
                      <a:pt x="4881966" y="0"/>
                    </a:cubicBezTo>
                    <a:cubicBezTo>
                      <a:pt x="4900607" y="188225"/>
                      <a:pt x="4873880" y="316539"/>
                      <a:pt x="4881966" y="444247"/>
                    </a:cubicBezTo>
                    <a:cubicBezTo>
                      <a:pt x="4890052" y="571955"/>
                      <a:pt x="4834277" y="693334"/>
                      <a:pt x="4881966" y="871072"/>
                    </a:cubicBezTo>
                    <a:cubicBezTo>
                      <a:pt x="4679603" y="897406"/>
                      <a:pt x="4536639" y="851978"/>
                      <a:pt x="4388345" y="871072"/>
                    </a:cubicBezTo>
                    <a:cubicBezTo>
                      <a:pt x="4240051" y="890166"/>
                      <a:pt x="3994796" y="861538"/>
                      <a:pt x="3748265" y="871072"/>
                    </a:cubicBezTo>
                    <a:cubicBezTo>
                      <a:pt x="3501734" y="880606"/>
                      <a:pt x="3336306" y="821210"/>
                      <a:pt x="3205824" y="871072"/>
                    </a:cubicBezTo>
                    <a:cubicBezTo>
                      <a:pt x="3075342" y="920934"/>
                      <a:pt x="2877302" y="821819"/>
                      <a:pt x="2712203" y="871072"/>
                    </a:cubicBezTo>
                    <a:cubicBezTo>
                      <a:pt x="2547104" y="920325"/>
                      <a:pt x="2344455" y="851712"/>
                      <a:pt x="2120943" y="871072"/>
                    </a:cubicBezTo>
                    <a:cubicBezTo>
                      <a:pt x="1897431" y="890432"/>
                      <a:pt x="1756098" y="848127"/>
                      <a:pt x="1480863" y="871072"/>
                    </a:cubicBezTo>
                    <a:cubicBezTo>
                      <a:pt x="1205628" y="894017"/>
                      <a:pt x="1262684" y="849178"/>
                      <a:pt x="1084881" y="871072"/>
                    </a:cubicBezTo>
                    <a:cubicBezTo>
                      <a:pt x="907078" y="892966"/>
                      <a:pt x="779077" y="828950"/>
                      <a:pt x="688900" y="871072"/>
                    </a:cubicBezTo>
                    <a:cubicBezTo>
                      <a:pt x="598723" y="913194"/>
                      <a:pt x="319872" y="821543"/>
                      <a:pt x="0" y="871072"/>
                    </a:cubicBezTo>
                    <a:cubicBezTo>
                      <a:pt x="-706" y="733145"/>
                      <a:pt x="38466" y="572526"/>
                      <a:pt x="0" y="418115"/>
                    </a:cubicBezTo>
                    <a:cubicBezTo>
                      <a:pt x="-38466" y="263704"/>
                      <a:pt x="18728" y="17458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E1CE30-8D81-A911-4C47-DD40983A8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932" y="3309932"/>
                <a:ext cx="4881966" cy="871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custGeom>
                        <a:avLst/>
                        <a:gdLst>
                          <a:gd name="connsiteX0" fmla="*/ 0 w 4881966"/>
                          <a:gd name="connsiteY0" fmla="*/ 0 h 871072"/>
                          <a:gd name="connsiteX1" fmla="*/ 591260 w 4881966"/>
                          <a:gd name="connsiteY1" fmla="*/ 0 h 871072"/>
                          <a:gd name="connsiteX2" fmla="*/ 1231340 w 4881966"/>
                          <a:gd name="connsiteY2" fmla="*/ 0 h 871072"/>
                          <a:gd name="connsiteX3" fmla="*/ 1724961 w 4881966"/>
                          <a:gd name="connsiteY3" fmla="*/ 0 h 871072"/>
                          <a:gd name="connsiteX4" fmla="*/ 2169763 w 4881966"/>
                          <a:gd name="connsiteY4" fmla="*/ 0 h 871072"/>
                          <a:gd name="connsiteX5" fmla="*/ 2663384 w 4881966"/>
                          <a:gd name="connsiteY5" fmla="*/ 0 h 871072"/>
                          <a:gd name="connsiteX6" fmla="*/ 3205824 w 4881966"/>
                          <a:gd name="connsiteY6" fmla="*/ 0 h 871072"/>
                          <a:gd name="connsiteX7" fmla="*/ 3845904 w 4881966"/>
                          <a:gd name="connsiteY7" fmla="*/ 0 h 871072"/>
                          <a:gd name="connsiteX8" fmla="*/ 4388345 w 4881966"/>
                          <a:gd name="connsiteY8" fmla="*/ 0 h 871072"/>
                          <a:gd name="connsiteX9" fmla="*/ 4881966 w 4881966"/>
                          <a:gd name="connsiteY9" fmla="*/ 0 h 871072"/>
                          <a:gd name="connsiteX10" fmla="*/ 4881966 w 4881966"/>
                          <a:gd name="connsiteY10" fmla="*/ 444247 h 871072"/>
                          <a:gd name="connsiteX11" fmla="*/ 4881966 w 4881966"/>
                          <a:gd name="connsiteY11" fmla="*/ 871072 h 871072"/>
                          <a:gd name="connsiteX12" fmla="*/ 4290706 w 4881966"/>
                          <a:gd name="connsiteY12" fmla="*/ 871072 h 871072"/>
                          <a:gd name="connsiteX13" fmla="*/ 3650626 w 4881966"/>
                          <a:gd name="connsiteY13" fmla="*/ 871072 h 871072"/>
                          <a:gd name="connsiteX14" fmla="*/ 3059365 w 4881966"/>
                          <a:gd name="connsiteY14" fmla="*/ 871072 h 871072"/>
                          <a:gd name="connsiteX15" fmla="*/ 2468105 w 4881966"/>
                          <a:gd name="connsiteY15" fmla="*/ 871072 h 871072"/>
                          <a:gd name="connsiteX16" fmla="*/ 1876845 w 4881966"/>
                          <a:gd name="connsiteY16" fmla="*/ 871072 h 871072"/>
                          <a:gd name="connsiteX17" fmla="*/ 1285584 w 4881966"/>
                          <a:gd name="connsiteY17" fmla="*/ 871072 h 871072"/>
                          <a:gd name="connsiteX18" fmla="*/ 840783 w 4881966"/>
                          <a:gd name="connsiteY18" fmla="*/ 871072 h 871072"/>
                          <a:gd name="connsiteX19" fmla="*/ 0 w 4881966"/>
                          <a:gd name="connsiteY19" fmla="*/ 871072 h 871072"/>
                          <a:gd name="connsiteX20" fmla="*/ 0 w 4881966"/>
                          <a:gd name="connsiteY20" fmla="*/ 418115 h 871072"/>
                          <a:gd name="connsiteX21" fmla="*/ 0 w 4881966"/>
                          <a:gd name="connsiteY21" fmla="*/ 0 h 8710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81966" h="871072" fill="none" extrusionOk="0">
                            <a:moveTo>
                              <a:pt x="0" y="0"/>
                            </a:moveTo>
                            <a:cubicBezTo>
                              <a:pt x="271251" y="-15507"/>
                              <a:pt x="331033" y="58206"/>
                              <a:pt x="591260" y="0"/>
                            </a:cubicBezTo>
                            <a:cubicBezTo>
                              <a:pt x="851487" y="-58206"/>
                              <a:pt x="964076" y="51572"/>
                              <a:pt x="1231340" y="0"/>
                            </a:cubicBezTo>
                            <a:cubicBezTo>
                              <a:pt x="1498604" y="-51572"/>
                              <a:pt x="1542602" y="11728"/>
                              <a:pt x="1724961" y="0"/>
                            </a:cubicBezTo>
                            <a:cubicBezTo>
                              <a:pt x="1907320" y="-11728"/>
                              <a:pt x="2074028" y="49585"/>
                              <a:pt x="2169763" y="0"/>
                            </a:cubicBezTo>
                            <a:cubicBezTo>
                              <a:pt x="2265498" y="-49585"/>
                              <a:pt x="2532457" y="4473"/>
                              <a:pt x="2663384" y="0"/>
                            </a:cubicBezTo>
                            <a:cubicBezTo>
                              <a:pt x="2794311" y="-4473"/>
                              <a:pt x="2972739" y="23707"/>
                              <a:pt x="3205824" y="0"/>
                            </a:cubicBezTo>
                            <a:cubicBezTo>
                              <a:pt x="3438909" y="-23707"/>
                              <a:pt x="3621408" y="66679"/>
                              <a:pt x="3845904" y="0"/>
                            </a:cubicBezTo>
                            <a:cubicBezTo>
                              <a:pt x="4070400" y="-66679"/>
                              <a:pt x="4180187" y="27154"/>
                              <a:pt x="4388345" y="0"/>
                            </a:cubicBezTo>
                            <a:cubicBezTo>
                              <a:pt x="4596503" y="-27154"/>
                              <a:pt x="4758880" y="35954"/>
                              <a:pt x="4881966" y="0"/>
                            </a:cubicBezTo>
                            <a:cubicBezTo>
                              <a:pt x="4907267" y="96794"/>
                              <a:pt x="4864763" y="308950"/>
                              <a:pt x="4881966" y="444247"/>
                            </a:cubicBezTo>
                            <a:cubicBezTo>
                              <a:pt x="4899169" y="579544"/>
                              <a:pt x="4841651" y="717994"/>
                              <a:pt x="4881966" y="871072"/>
                            </a:cubicBezTo>
                            <a:cubicBezTo>
                              <a:pt x="4632452" y="886419"/>
                              <a:pt x="4412638" y="823854"/>
                              <a:pt x="4290706" y="871072"/>
                            </a:cubicBezTo>
                            <a:cubicBezTo>
                              <a:pt x="4168774" y="918290"/>
                              <a:pt x="3919772" y="795708"/>
                              <a:pt x="3650626" y="871072"/>
                            </a:cubicBezTo>
                            <a:cubicBezTo>
                              <a:pt x="3381480" y="946436"/>
                              <a:pt x="3232614" y="827017"/>
                              <a:pt x="3059365" y="871072"/>
                            </a:cubicBezTo>
                            <a:cubicBezTo>
                              <a:pt x="2886116" y="915127"/>
                              <a:pt x="2761893" y="825763"/>
                              <a:pt x="2468105" y="871072"/>
                            </a:cubicBezTo>
                            <a:cubicBezTo>
                              <a:pt x="2174317" y="916381"/>
                              <a:pt x="2087805" y="819243"/>
                              <a:pt x="1876845" y="871072"/>
                            </a:cubicBezTo>
                            <a:cubicBezTo>
                              <a:pt x="1665885" y="922901"/>
                              <a:pt x="1490886" y="857368"/>
                              <a:pt x="1285584" y="871072"/>
                            </a:cubicBezTo>
                            <a:cubicBezTo>
                              <a:pt x="1080282" y="884776"/>
                              <a:pt x="971268" y="829531"/>
                              <a:pt x="840783" y="871072"/>
                            </a:cubicBezTo>
                            <a:cubicBezTo>
                              <a:pt x="710298" y="912613"/>
                              <a:pt x="393299" y="812949"/>
                              <a:pt x="0" y="871072"/>
                            </a:cubicBezTo>
                            <a:cubicBezTo>
                              <a:pt x="-2743" y="683259"/>
                              <a:pt x="45214" y="549112"/>
                              <a:pt x="0" y="418115"/>
                            </a:cubicBezTo>
                            <a:cubicBezTo>
                              <a:pt x="-45214" y="287118"/>
                              <a:pt x="39758" y="134974"/>
                              <a:pt x="0" y="0"/>
                            </a:cubicBezTo>
                            <a:close/>
                          </a:path>
                          <a:path w="4881966" h="871072" stroke="0" extrusionOk="0">
                            <a:moveTo>
                              <a:pt x="0" y="0"/>
                            </a:moveTo>
                            <a:cubicBezTo>
                              <a:pt x="195172" y="-39347"/>
                              <a:pt x="350916" y="57650"/>
                              <a:pt x="591260" y="0"/>
                            </a:cubicBezTo>
                            <a:cubicBezTo>
                              <a:pt x="831604" y="-57650"/>
                              <a:pt x="946457" y="29375"/>
                              <a:pt x="1084881" y="0"/>
                            </a:cubicBezTo>
                            <a:cubicBezTo>
                              <a:pt x="1223305" y="-29375"/>
                              <a:pt x="1423585" y="32599"/>
                              <a:pt x="1627322" y="0"/>
                            </a:cubicBezTo>
                            <a:cubicBezTo>
                              <a:pt x="1831059" y="-32599"/>
                              <a:pt x="1896888" y="26685"/>
                              <a:pt x="2072123" y="0"/>
                            </a:cubicBezTo>
                            <a:cubicBezTo>
                              <a:pt x="2247358" y="-26685"/>
                              <a:pt x="2410337" y="57491"/>
                              <a:pt x="2614564" y="0"/>
                            </a:cubicBezTo>
                            <a:cubicBezTo>
                              <a:pt x="2818791" y="-57491"/>
                              <a:pt x="2870978" y="46701"/>
                              <a:pt x="3059365" y="0"/>
                            </a:cubicBezTo>
                            <a:cubicBezTo>
                              <a:pt x="3247752" y="-46701"/>
                              <a:pt x="3395817" y="2888"/>
                              <a:pt x="3601806" y="0"/>
                            </a:cubicBezTo>
                            <a:cubicBezTo>
                              <a:pt x="3807795" y="-2888"/>
                              <a:pt x="3974741" y="5615"/>
                              <a:pt x="4095427" y="0"/>
                            </a:cubicBezTo>
                            <a:cubicBezTo>
                              <a:pt x="4216113" y="-5615"/>
                              <a:pt x="4589054" y="41764"/>
                              <a:pt x="4881966" y="0"/>
                            </a:cubicBezTo>
                            <a:cubicBezTo>
                              <a:pt x="4900607" y="188225"/>
                              <a:pt x="4873880" y="316539"/>
                              <a:pt x="4881966" y="444247"/>
                            </a:cubicBezTo>
                            <a:cubicBezTo>
                              <a:pt x="4890052" y="571955"/>
                              <a:pt x="4834277" y="693334"/>
                              <a:pt x="4881966" y="871072"/>
                            </a:cubicBezTo>
                            <a:cubicBezTo>
                              <a:pt x="4679603" y="897406"/>
                              <a:pt x="4536639" y="851978"/>
                              <a:pt x="4388345" y="871072"/>
                            </a:cubicBezTo>
                            <a:cubicBezTo>
                              <a:pt x="4240051" y="890166"/>
                              <a:pt x="3994796" y="861538"/>
                              <a:pt x="3748265" y="871072"/>
                            </a:cubicBezTo>
                            <a:cubicBezTo>
                              <a:pt x="3501734" y="880606"/>
                              <a:pt x="3336306" y="821210"/>
                              <a:pt x="3205824" y="871072"/>
                            </a:cubicBezTo>
                            <a:cubicBezTo>
                              <a:pt x="3075342" y="920934"/>
                              <a:pt x="2877302" y="821819"/>
                              <a:pt x="2712203" y="871072"/>
                            </a:cubicBezTo>
                            <a:cubicBezTo>
                              <a:pt x="2547104" y="920325"/>
                              <a:pt x="2344455" y="851712"/>
                              <a:pt x="2120943" y="871072"/>
                            </a:cubicBezTo>
                            <a:cubicBezTo>
                              <a:pt x="1897431" y="890432"/>
                              <a:pt x="1756098" y="848127"/>
                              <a:pt x="1480863" y="871072"/>
                            </a:cubicBezTo>
                            <a:cubicBezTo>
                              <a:pt x="1205628" y="894017"/>
                              <a:pt x="1262684" y="849178"/>
                              <a:pt x="1084881" y="871072"/>
                            </a:cubicBezTo>
                            <a:cubicBezTo>
                              <a:pt x="907078" y="892966"/>
                              <a:pt x="779077" y="828950"/>
                              <a:pt x="688900" y="871072"/>
                            </a:cubicBezTo>
                            <a:cubicBezTo>
                              <a:pt x="598723" y="913194"/>
                              <a:pt x="319872" y="821543"/>
                              <a:pt x="0" y="871072"/>
                            </a:cubicBezTo>
                            <a:cubicBezTo>
                              <a:pt x="-706" y="733145"/>
                              <a:pt x="38466" y="572526"/>
                              <a:pt x="0" y="418115"/>
                            </a:cubicBezTo>
                            <a:cubicBezTo>
                              <a:pt x="-38466" y="263704"/>
                              <a:pt x="18728" y="17458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26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Relationship between two or more variables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Cause and effect relationship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Causal variables vs Affected variables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Causal variables as </a:t>
            </a:r>
            <a:r>
              <a:rPr lang="en-US" sz="3200" dirty="0">
                <a:highlight>
                  <a:srgbClr val="FFFF00"/>
                </a:highlight>
              </a:rPr>
              <a:t>independent variables</a:t>
            </a:r>
            <a:r>
              <a:rPr lang="en-US" sz="3200" dirty="0"/>
              <a:t>; affected variables as 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65980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/>
              <p:nvPr/>
            </p:nvSpPr>
            <p:spPr>
              <a:xfrm>
                <a:off x="8471932" y="3309932"/>
                <a:ext cx="4881966" cy="1609736"/>
              </a:xfrm>
              <a:custGeom>
                <a:avLst/>
                <a:gdLst>
                  <a:gd name="connsiteX0" fmla="*/ 0 w 4881966"/>
                  <a:gd name="connsiteY0" fmla="*/ 0 h 1609736"/>
                  <a:gd name="connsiteX1" fmla="*/ 640080 w 4881966"/>
                  <a:gd name="connsiteY1" fmla="*/ 0 h 1609736"/>
                  <a:gd name="connsiteX2" fmla="*/ 1084881 w 4881966"/>
                  <a:gd name="connsiteY2" fmla="*/ 0 h 1609736"/>
                  <a:gd name="connsiteX3" fmla="*/ 1578502 w 4881966"/>
                  <a:gd name="connsiteY3" fmla="*/ 0 h 1609736"/>
                  <a:gd name="connsiteX4" fmla="*/ 2120943 w 4881966"/>
                  <a:gd name="connsiteY4" fmla="*/ 0 h 1609736"/>
                  <a:gd name="connsiteX5" fmla="*/ 2761023 w 4881966"/>
                  <a:gd name="connsiteY5" fmla="*/ 0 h 1609736"/>
                  <a:gd name="connsiteX6" fmla="*/ 3303464 w 4881966"/>
                  <a:gd name="connsiteY6" fmla="*/ 0 h 1609736"/>
                  <a:gd name="connsiteX7" fmla="*/ 3845904 w 4881966"/>
                  <a:gd name="connsiteY7" fmla="*/ 0 h 1609736"/>
                  <a:gd name="connsiteX8" fmla="*/ 4881966 w 4881966"/>
                  <a:gd name="connsiteY8" fmla="*/ 0 h 1609736"/>
                  <a:gd name="connsiteX9" fmla="*/ 4881966 w 4881966"/>
                  <a:gd name="connsiteY9" fmla="*/ 488287 h 1609736"/>
                  <a:gd name="connsiteX10" fmla="*/ 4881966 w 4881966"/>
                  <a:gd name="connsiteY10" fmla="*/ 1040963 h 1609736"/>
                  <a:gd name="connsiteX11" fmla="*/ 4881966 w 4881966"/>
                  <a:gd name="connsiteY11" fmla="*/ 1609736 h 1609736"/>
                  <a:gd name="connsiteX12" fmla="*/ 4388345 w 4881966"/>
                  <a:gd name="connsiteY12" fmla="*/ 1609736 h 1609736"/>
                  <a:gd name="connsiteX13" fmla="*/ 3797085 w 4881966"/>
                  <a:gd name="connsiteY13" fmla="*/ 1609736 h 1609736"/>
                  <a:gd name="connsiteX14" fmla="*/ 3205824 w 4881966"/>
                  <a:gd name="connsiteY14" fmla="*/ 1609736 h 1609736"/>
                  <a:gd name="connsiteX15" fmla="*/ 2614564 w 4881966"/>
                  <a:gd name="connsiteY15" fmla="*/ 1609736 h 1609736"/>
                  <a:gd name="connsiteX16" fmla="*/ 2169763 w 4881966"/>
                  <a:gd name="connsiteY16" fmla="*/ 1609736 h 1609736"/>
                  <a:gd name="connsiteX17" fmla="*/ 1676142 w 4881966"/>
                  <a:gd name="connsiteY17" fmla="*/ 1609736 h 1609736"/>
                  <a:gd name="connsiteX18" fmla="*/ 1036062 w 4881966"/>
                  <a:gd name="connsiteY18" fmla="*/ 1609736 h 1609736"/>
                  <a:gd name="connsiteX19" fmla="*/ 640080 w 4881966"/>
                  <a:gd name="connsiteY19" fmla="*/ 1609736 h 1609736"/>
                  <a:gd name="connsiteX20" fmla="*/ 0 w 4881966"/>
                  <a:gd name="connsiteY20" fmla="*/ 1609736 h 1609736"/>
                  <a:gd name="connsiteX21" fmla="*/ 0 w 4881966"/>
                  <a:gd name="connsiteY21" fmla="*/ 1057060 h 1609736"/>
                  <a:gd name="connsiteX22" fmla="*/ 0 w 4881966"/>
                  <a:gd name="connsiteY22" fmla="*/ 552676 h 1609736"/>
                  <a:gd name="connsiteX23" fmla="*/ 0 w 4881966"/>
                  <a:gd name="connsiteY23" fmla="*/ 0 h 1609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81966" h="1609736" fill="none" extrusionOk="0">
                    <a:moveTo>
                      <a:pt x="0" y="0"/>
                    </a:moveTo>
                    <a:cubicBezTo>
                      <a:pt x="273109" y="-28182"/>
                      <a:pt x="503234" y="64988"/>
                      <a:pt x="640080" y="0"/>
                    </a:cubicBezTo>
                    <a:cubicBezTo>
                      <a:pt x="776926" y="-64988"/>
                      <a:pt x="989453" y="4059"/>
                      <a:pt x="1084881" y="0"/>
                    </a:cubicBezTo>
                    <a:cubicBezTo>
                      <a:pt x="1180309" y="-4059"/>
                      <a:pt x="1447575" y="4473"/>
                      <a:pt x="1578502" y="0"/>
                    </a:cubicBezTo>
                    <a:cubicBezTo>
                      <a:pt x="1709429" y="-4473"/>
                      <a:pt x="1886751" y="19249"/>
                      <a:pt x="2120943" y="0"/>
                    </a:cubicBezTo>
                    <a:cubicBezTo>
                      <a:pt x="2355135" y="-19249"/>
                      <a:pt x="2536527" y="66679"/>
                      <a:pt x="2761023" y="0"/>
                    </a:cubicBezTo>
                    <a:cubicBezTo>
                      <a:pt x="2985519" y="-66679"/>
                      <a:pt x="3095306" y="27154"/>
                      <a:pt x="3303464" y="0"/>
                    </a:cubicBezTo>
                    <a:cubicBezTo>
                      <a:pt x="3511622" y="-27154"/>
                      <a:pt x="3599554" y="43313"/>
                      <a:pt x="3845904" y="0"/>
                    </a:cubicBezTo>
                    <a:cubicBezTo>
                      <a:pt x="4092254" y="-43313"/>
                      <a:pt x="4436991" y="115940"/>
                      <a:pt x="4881966" y="0"/>
                    </a:cubicBezTo>
                    <a:cubicBezTo>
                      <a:pt x="4917822" y="186524"/>
                      <a:pt x="4831166" y="292368"/>
                      <a:pt x="4881966" y="488287"/>
                    </a:cubicBezTo>
                    <a:cubicBezTo>
                      <a:pt x="4932766" y="684206"/>
                      <a:pt x="4829764" y="817567"/>
                      <a:pt x="4881966" y="1040963"/>
                    </a:cubicBezTo>
                    <a:cubicBezTo>
                      <a:pt x="4934168" y="1264359"/>
                      <a:pt x="4862812" y="1328215"/>
                      <a:pt x="4881966" y="1609736"/>
                    </a:cubicBezTo>
                    <a:cubicBezTo>
                      <a:pt x="4693160" y="1635165"/>
                      <a:pt x="4610297" y="1552232"/>
                      <a:pt x="4388345" y="1609736"/>
                    </a:cubicBezTo>
                    <a:cubicBezTo>
                      <a:pt x="4166393" y="1667240"/>
                      <a:pt x="4090873" y="1564427"/>
                      <a:pt x="3797085" y="1609736"/>
                    </a:cubicBezTo>
                    <a:cubicBezTo>
                      <a:pt x="3503297" y="1655045"/>
                      <a:pt x="3418209" y="1563005"/>
                      <a:pt x="3205824" y="1609736"/>
                    </a:cubicBezTo>
                    <a:cubicBezTo>
                      <a:pt x="2993439" y="1656467"/>
                      <a:pt x="2816389" y="1589417"/>
                      <a:pt x="2614564" y="1609736"/>
                    </a:cubicBezTo>
                    <a:cubicBezTo>
                      <a:pt x="2412739" y="1630055"/>
                      <a:pt x="2300248" y="1568195"/>
                      <a:pt x="2169763" y="1609736"/>
                    </a:cubicBezTo>
                    <a:cubicBezTo>
                      <a:pt x="2039278" y="1651277"/>
                      <a:pt x="1877624" y="1568616"/>
                      <a:pt x="1676142" y="1609736"/>
                    </a:cubicBezTo>
                    <a:cubicBezTo>
                      <a:pt x="1474660" y="1650856"/>
                      <a:pt x="1242915" y="1551801"/>
                      <a:pt x="1036062" y="1609736"/>
                    </a:cubicBezTo>
                    <a:cubicBezTo>
                      <a:pt x="829209" y="1667671"/>
                      <a:pt x="828685" y="1571072"/>
                      <a:pt x="640080" y="1609736"/>
                    </a:cubicBezTo>
                    <a:cubicBezTo>
                      <a:pt x="451475" y="1648400"/>
                      <a:pt x="269660" y="1595214"/>
                      <a:pt x="0" y="1609736"/>
                    </a:cubicBezTo>
                    <a:cubicBezTo>
                      <a:pt x="-8622" y="1467904"/>
                      <a:pt x="41604" y="1299297"/>
                      <a:pt x="0" y="1057060"/>
                    </a:cubicBezTo>
                    <a:cubicBezTo>
                      <a:pt x="-41604" y="814823"/>
                      <a:pt x="27063" y="671623"/>
                      <a:pt x="0" y="552676"/>
                    </a:cubicBezTo>
                    <a:cubicBezTo>
                      <a:pt x="-27063" y="433729"/>
                      <a:pt x="57670" y="232192"/>
                      <a:pt x="0" y="0"/>
                    </a:cubicBezTo>
                    <a:close/>
                  </a:path>
                  <a:path w="4881966" h="1609736" stroke="0" extrusionOk="0">
                    <a:moveTo>
                      <a:pt x="0" y="0"/>
                    </a:moveTo>
                    <a:cubicBezTo>
                      <a:pt x="195172" y="-39347"/>
                      <a:pt x="350916" y="57650"/>
                      <a:pt x="591260" y="0"/>
                    </a:cubicBezTo>
                    <a:cubicBezTo>
                      <a:pt x="831604" y="-57650"/>
                      <a:pt x="946457" y="29375"/>
                      <a:pt x="1084881" y="0"/>
                    </a:cubicBezTo>
                    <a:cubicBezTo>
                      <a:pt x="1223305" y="-29375"/>
                      <a:pt x="1423585" y="32599"/>
                      <a:pt x="1627322" y="0"/>
                    </a:cubicBezTo>
                    <a:cubicBezTo>
                      <a:pt x="1831059" y="-32599"/>
                      <a:pt x="1896888" y="26685"/>
                      <a:pt x="2072123" y="0"/>
                    </a:cubicBezTo>
                    <a:cubicBezTo>
                      <a:pt x="2247358" y="-26685"/>
                      <a:pt x="2410337" y="57491"/>
                      <a:pt x="2614564" y="0"/>
                    </a:cubicBezTo>
                    <a:cubicBezTo>
                      <a:pt x="2818791" y="-57491"/>
                      <a:pt x="2870978" y="46701"/>
                      <a:pt x="3059365" y="0"/>
                    </a:cubicBezTo>
                    <a:cubicBezTo>
                      <a:pt x="3247752" y="-46701"/>
                      <a:pt x="3395817" y="2888"/>
                      <a:pt x="3601806" y="0"/>
                    </a:cubicBezTo>
                    <a:cubicBezTo>
                      <a:pt x="3807795" y="-2888"/>
                      <a:pt x="3974741" y="5615"/>
                      <a:pt x="4095427" y="0"/>
                    </a:cubicBezTo>
                    <a:cubicBezTo>
                      <a:pt x="4216113" y="-5615"/>
                      <a:pt x="4589054" y="41764"/>
                      <a:pt x="4881966" y="0"/>
                    </a:cubicBezTo>
                    <a:cubicBezTo>
                      <a:pt x="4915499" y="245618"/>
                      <a:pt x="4852159" y="319426"/>
                      <a:pt x="4881966" y="552676"/>
                    </a:cubicBezTo>
                    <a:cubicBezTo>
                      <a:pt x="4911773" y="785926"/>
                      <a:pt x="4878155" y="956242"/>
                      <a:pt x="4881966" y="1105352"/>
                    </a:cubicBezTo>
                    <a:cubicBezTo>
                      <a:pt x="4885777" y="1254462"/>
                      <a:pt x="4822617" y="1400623"/>
                      <a:pt x="4881966" y="1609736"/>
                    </a:cubicBezTo>
                    <a:cubicBezTo>
                      <a:pt x="4725053" y="1653059"/>
                      <a:pt x="4459670" y="1565264"/>
                      <a:pt x="4339525" y="1609736"/>
                    </a:cubicBezTo>
                    <a:cubicBezTo>
                      <a:pt x="4219380" y="1654208"/>
                      <a:pt x="3920578" y="1557133"/>
                      <a:pt x="3797085" y="1609736"/>
                    </a:cubicBezTo>
                    <a:cubicBezTo>
                      <a:pt x="3673592" y="1662339"/>
                      <a:pt x="3468563" y="1560483"/>
                      <a:pt x="3303464" y="1609736"/>
                    </a:cubicBezTo>
                    <a:cubicBezTo>
                      <a:pt x="3138365" y="1658989"/>
                      <a:pt x="2937702" y="1593627"/>
                      <a:pt x="2712203" y="1609736"/>
                    </a:cubicBezTo>
                    <a:cubicBezTo>
                      <a:pt x="2486704" y="1625845"/>
                      <a:pt x="2347358" y="1586791"/>
                      <a:pt x="2072123" y="1609736"/>
                    </a:cubicBezTo>
                    <a:cubicBezTo>
                      <a:pt x="1796888" y="1632681"/>
                      <a:pt x="1853312" y="1584517"/>
                      <a:pt x="1676142" y="1609736"/>
                    </a:cubicBezTo>
                    <a:cubicBezTo>
                      <a:pt x="1498972" y="1634955"/>
                      <a:pt x="1372719" y="1568723"/>
                      <a:pt x="1280160" y="1609736"/>
                    </a:cubicBezTo>
                    <a:cubicBezTo>
                      <a:pt x="1187601" y="1650749"/>
                      <a:pt x="1000262" y="1560127"/>
                      <a:pt x="786539" y="1609736"/>
                    </a:cubicBezTo>
                    <a:cubicBezTo>
                      <a:pt x="572816" y="1659345"/>
                      <a:pt x="173215" y="1554981"/>
                      <a:pt x="0" y="1609736"/>
                    </a:cubicBezTo>
                    <a:cubicBezTo>
                      <a:pt x="-41061" y="1471299"/>
                      <a:pt x="1791" y="1241715"/>
                      <a:pt x="0" y="1105352"/>
                    </a:cubicBezTo>
                    <a:cubicBezTo>
                      <a:pt x="-1791" y="968989"/>
                      <a:pt x="60008" y="760028"/>
                      <a:pt x="0" y="552676"/>
                    </a:cubicBezTo>
                    <a:cubicBezTo>
                      <a:pt x="-60008" y="345324"/>
                      <a:pt x="58622" y="13997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  <a:p>
                <a:r>
                  <a:rPr lang="en-US" sz="4800" dirty="0"/>
                  <a:t>Fitted model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932" y="3309932"/>
                <a:ext cx="4881966" cy="1609736"/>
              </a:xfrm>
              <a:prstGeom prst="rect">
                <a:avLst/>
              </a:prstGeom>
              <a:blipFill>
                <a:blip r:embed="rId3"/>
                <a:stretch>
                  <a:fillRect l="-5179" b="-16304"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custGeom>
                        <a:avLst/>
                        <a:gdLst>
                          <a:gd name="connsiteX0" fmla="*/ 0 w 4881966"/>
                          <a:gd name="connsiteY0" fmla="*/ 0 h 1609736"/>
                          <a:gd name="connsiteX1" fmla="*/ 640080 w 4881966"/>
                          <a:gd name="connsiteY1" fmla="*/ 0 h 1609736"/>
                          <a:gd name="connsiteX2" fmla="*/ 1084881 w 4881966"/>
                          <a:gd name="connsiteY2" fmla="*/ 0 h 1609736"/>
                          <a:gd name="connsiteX3" fmla="*/ 1578502 w 4881966"/>
                          <a:gd name="connsiteY3" fmla="*/ 0 h 1609736"/>
                          <a:gd name="connsiteX4" fmla="*/ 2120943 w 4881966"/>
                          <a:gd name="connsiteY4" fmla="*/ 0 h 1609736"/>
                          <a:gd name="connsiteX5" fmla="*/ 2761023 w 4881966"/>
                          <a:gd name="connsiteY5" fmla="*/ 0 h 1609736"/>
                          <a:gd name="connsiteX6" fmla="*/ 3303464 w 4881966"/>
                          <a:gd name="connsiteY6" fmla="*/ 0 h 1609736"/>
                          <a:gd name="connsiteX7" fmla="*/ 3845904 w 4881966"/>
                          <a:gd name="connsiteY7" fmla="*/ 0 h 1609736"/>
                          <a:gd name="connsiteX8" fmla="*/ 4881966 w 4881966"/>
                          <a:gd name="connsiteY8" fmla="*/ 0 h 1609736"/>
                          <a:gd name="connsiteX9" fmla="*/ 4881966 w 4881966"/>
                          <a:gd name="connsiteY9" fmla="*/ 488287 h 1609736"/>
                          <a:gd name="connsiteX10" fmla="*/ 4881966 w 4881966"/>
                          <a:gd name="connsiteY10" fmla="*/ 1040963 h 1609736"/>
                          <a:gd name="connsiteX11" fmla="*/ 4881966 w 4881966"/>
                          <a:gd name="connsiteY11" fmla="*/ 1609736 h 1609736"/>
                          <a:gd name="connsiteX12" fmla="*/ 4388345 w 4881966"/>
                          <a:gd name="connsiteY12" fmla="*/ 1609736 h 1609736"/>
                          <a:gd name="connsiteX13" fmla="*/ 3797085 w 4881966"/>
                          <a:gd name="connsiteY13" fmla="*/ 1609736 h 1609736"/>
                          <a:gd name="connsiteX14" fmla="*/ 3205824 w 4881966"/>
                          <a:gd name="connsiteY14" fmla="*/ 1609736 h 1609736"/>
                          <a:gd name="connsiteX15" fmla="*/ 2614564 w 4881966"/>
                          <a:gd name="connsiteY15" fmla="*/ 1609736 h 1609736"/>
                          <a:gd name="connsiteX16" fmla="*/ 2169763 w 4881966"/>
                          <a:gd name="connsiteY16" fmla="*/ 1609736 h 1609736"/>
                          <a:gd name="connsiteX17" fmla="*/ 1676142 w 4881966"/>
                          <a:gd name="connsiteY17" fmla="*/ 1609736 h 1609736"/>
                          <a:gd name="connsiteX18" fmla="*/ 1036062 w 4881966"/>
                          <a:gd name="connsiteY18" fmla="*/ 1609736 h 1609736"/>
                          <a:gd name="connsiteX19" fmla="*/ 640080 w 4881966"/>
                          <a:gd name="connsiteY19" fmla="*/ 1609736 h 1609736"/>
                          <a:gd name="connsiteX20" fmla="*/ 0 w 4881966"/>
                          <a:gd name="connsiteY20" fmla="*/ 1609736 h 1609736"/>
                          <a:gd name="connsiteX21" fmla="*/ 0 w 4881966"/>
                          <a:gd name="connsiteY21" fmla="*/ 1057060 h 1609736"/>
                          <a:gd name="connsiteX22" fmla="*/ 0 w 4881966"/>
                          <a:gd name="connsiteY22" fmla="*/ 552676 h 1609736"/>
                          <a:gd name="connsiteX23" fmla="*/ 0 w 4881966"/>
                          <a:gd name="connsiteY23" fmla="*/ 0 h 160973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4881966" h="1609736" fill="none" extrusionOk="0">
                            <a:moveTo>
                              <a:pt x="0" y="0"/>
                            </a:moveTo>
                            <a:cubicBezTo>
                              <a:pt x="273109" y="-28182"/>
                              <a:pt x="503234" y="64988"/>
                              <a:pt x="640080" y="0"/>
                            </a:cubicBezTo>
                            <a:cubicBezTo>
                              <a:pt x="776926" y="-64988"/>
                              <a:pt x="989453" y="4059"/>
                              <a:pt x="1084881" y="0"/>
                            </a:cubicBezTo>
                            <a:cubicBezTo>
                              <a:pt x="1180309" y="-4059"/>
                              <a:pt x="1447575" y="4473"/>
                              <a:pt x="1578502" y="0"/>
                            </a:cubicBezTo>
                            <a:cubicBezTo>
                              <a:pt x="1709429" y="-4473"/>
                              <a:pt x="1886751" y="19249"/>
                              <a:pt x="2120943" y="0"/>
                            </a:cubicBezTo>
                            <a:cubicBezTo>
                              <a:pt x="2355135" y="-19249"/>
                              <a:pt x="2536527" y="66679"/>
                              <a:pt x="2761023" y="0"/>
                            </a:cubicBezTo>
                            <a:cubicBezTo>
                              <a:pt x="2985519" y="-66679"/>
                              <a:pt x="3095306" y="27154"/>
                              <a:pt x="3303464" y="0"/>
                            </a:cubicBezTo>
                            <a:cubicBezTo>
                              <a:pt x="3511622" y="-27154"/>
                              <a:pt x="3599554" y="43313"/>
                              <a:pt x="3845904" y="0"/>
                            </a:cubicBezTo>
                            <a:cubicBezTo>
                              <a:pt x="4092254" y="-43313"/>
                              <a:pt x="4436991" y="115940"/>
                              <a:pt x="4881966" y="0"/>
                            </a:cubicBezTo>
                            <a:cubicBezTo>
                              <a:pt x="4917822" y="186524"/>
                              <a:pt x="4831166" y="292368"/>
                              <a:pt x="4881966" y="488287"/>
                            </a:cubicBezTo>
                            <a:cubicBezTo>
                              <a:pt x="4932766" y="684206"/>
                              <a:pt x="4829764" y="817567"/>
                              <a:pt x="4881966" y="1040963"/>
                            </a:cubicBezTo>
                            <a:cubicBezTo>
                              <a:pt x="4934168" y="1264359"/>
                              <a:pt x="4862812" y="1328215"/>
                              <a:pt x="4881966" y="1609736"/>
                            </a:cubicBezTo>
                            <a:cubicBezTo>
                              <a:pt x="4693160" y="1635165"/>
                              <a:pt x="4610297" y="1552232"/>
                              <a:pt x="4388345" y="1609736"/>
                            </a:cubicBezTo>
                            <a:cubicBezTo>
                              <a:pt x="4166393" y="1667240"/>
                              <a:pt x="4090873" y="1564427"/>
                              <a:pt x="3797085" y="1609736"/>
                            </a:cubicBezTo>
                            <a:cubicBezTo>
                              <a:pt x="3503297" y="1655045"/>
                              <a:pt x="3418209" y="1563005"/>
                              <a:pt x="3205824" y="1609736"/>
                            </a:cubicBezTo>
                            <a:cubicBezTo>
                              <a:pt x="2993439" y="1656467"/>
                              <a:pt x="2816389" y="1589417"/>
                              <a:pt x="2614564" y="1609736"/>
                            </a:cubicBezTo>
                            <a:cubicBezTo>
                              <a:pt x="2412739" y="1630055"/>
                              <a:pt x="2300248" y="1568195"/>
                              <a:pt x="2169763" y="1609736"/>
                            </a:cubicBezTo>
                            <a:cubicBezTo>
                              <a:pt x="2039278" y="1651277"/>
                              <a:pt x="1877624" y="1568616"/>
                              <a:pt x="1676142" y="1609736"/>
                            </a:cubicBezTo>
                            <a:cubicBezTo>
                              <a:pt x="1474660" y="1650856"/>
                              <a:pt x="1242915" y="1551801"/>
                              <a:pt x="1036062" y="1609736"/>
                            </a:cubicBezTo>
                            <a:cubicBezTo>
                              <a:pt x="829209" y="1667671"/>
                              <a:pt x="828685" y="1571072"/>
                              <a:pt x="640080" y="1609736"/>
                            </a:cubicBezTo>
                            <a:cubicBezTo>
                              <a:pt x="451475" y="1648400"/>
                              <a:pt x="269660" y="1595214"/>
                              <a:pt x="0" y="1609736"/>
                            </a:cubicBezTo>
                            <a:cubicBezTo>
                              <a:pt x="-8622" y="1467904"/>
                              <a:pt x="41604" y="1299297"/>
                              <a:pt x="0" y="1057060"/>
                            </a:cubicBezTo>
                            <a:cubicBezTo>
                              <a:pt x="-41604" y="814823"/>
                              <a:pt x="27063" y="671623"/>
                              <a:pt x="0" y="552676"/>
                            </a:cubicBezTo>
                            <a:cubicBezTo>
                              <a:pt x="-27063" y="433729"/>
                              <a:pt x="57670" y="232192"/>
                              <a:pt x="0" y="0"/>
                            </a:cubicBezTo>
                            <a:close/>
                          </a:path>
                          <a:path w="4881966" h="1609736" stroke="0" extrusionOk="0">
                            <a:moveTo>
                              <a:pt x="0" y="0"/>
                            </a:moveTo>
                            <a:cubicBezTo>
                              <a:pt x="195172" y="-39347"/>
                              <a:pt x="350916" y="57650"/>
                              <a:pt x="591260" y="0"/>
                            </a:cubicBezTo>
                            <a:cubicBezTo>
                              <a:pt x="831604" y="-57650"/>
                              <a:pt x="946457" y="29375"/>
                              <a:pt x="1084881" y="0"/>
                            </a:cubicBezTo>
                            <a:cubicBezTo>
                              <a:pt x="1223305" y="-29375"/>
                              <a:pt x="1423585" y="32599"/>
                              <a:pt x="1627322" y="0"/>
                            </a:cubicBezTo>
                            <a:cubicBezTo>
                              <a:pt x="1831059" y="-32599"/>
                              <a:pt x="1896888" y="26685"/>
                              <a:pt x="2072123" y="0"/>
                            </a:cubicBezTo>
                            <a:cubicBezTo>
                              <a:pt x="2247358" y="-26685"/>
                              <a:pt x="2410337" y="57491"/>
                              <a:pt x="2614564" y="0"/>
                            </a:cubicBezTo>
                            <a:cubicBezTo>
                              <a:pt x="2818791" y="-57491"/>
                              <a:pt x="2870978" y="46701"/>
                              <a:pt x="3059365" y="0"/>
                            </a:cubicBezTo>
                            <a:cubicBezTo>
                              <a:pt x="3247752" y="-46701"/>
                              <a:pt x="3395817" y="2888"/>
                              <a:pt x="3601806" y="0"/>
                            </a:cubicBezTo>
                            <a:cubicBezTo>
                              <a:pt x="3807795" y="-2888"/>
                              <a:pt x="3974741" y="5615"/>
                              <a:pt x="4095427" y="0"/>
                            </a:cubicBezTo>
                            <a:cubicBezTo>
                              <a:pt x="4216113" y="-5615"/>
                              <a:pt x="4589054" y="41764"/>
                              <a:pt x="4881966" y="0"/>
                            </a:cubicBezTo>
                            <a:cubicBezTo>
                              <a:pt x="4915499" y="245618"/>
                              <a:pt x="4852159" y="319426"/>
                              <a:pt x="4881966" y="552676"/>
                            </a:cubicBezTo>
                            <a:cubicBezTo>
                              <a:pt x="4911773" y="785926"/>
                              <a:pt x="4878155" y="956242"/>
                              <a:pt x="4881966" y="1105352"/>
                            </a:cubicBezTo>
                            <a:cubicBezTo>
                              <a:pt x="4885777" y="1254462"/>
                              <a:pt x="4822617" y="1400623"/>
                              <a:pt x="4881966" y="1609736"/>
                            </a:cubicBezTo>
                            <a:cubicBezTo>
                              <a:pt x="4725053" y="1653059"/>
                              <a:pt x="4459670" y="1565264"/>
                              <a:pt x="4339525" y="1609736"/>
                            </a:cubicBezTo>
                            <a:cubicBezTo>
                              <a:pt x="4219380" y="1654208"/>
                              <a:pt x="3920578" y="1557133"/>
                              <a:pt x="3797085" y="1609736"/>
                            </a:cubicBezTo>
                            <a:cubicBezTo>
                              <a:pt x="3673592" y="1662339"/>
                              <a:pt x="3468563" y="1560483"/>
                              <a:pt x="3303464" y="1609736"/>
                            </a:cubicBezTo>
                            <a:cubicBezTo>
                              <a:pt x="3138365" y="1658989"/>
                              <a:pt x="2937702" y="1593627"/>
                              <a:pt x="2712203" y="1609736"/>
                            </a:cubicBezTo>
                            <a:cubicBezTo>
                              <a:pt x="2486704" y="1625845"/>
                              <a:pt x="2347358" y="1586791"/>
                              <a:pt x="2072123" y="1609736"/>
                            </a:cubicBezTo>
                            <a:cubicBezTo>
                              <a:pt x="1796888" y="1632681"/>
                              <a:pt x="1853312" y="1584517"/>
                              <a:pt x="1676142" y="1609736"/>
                            </a:cubicBezTo>
                            <a:cubicBezTo>
                              <a:pt x="1498972" y="1634955"/>
                              <a:pt x="1372719" y="1568723"/>
                              <a:pt x="1280160" y="1609736"/>
                            </a:cubicBezTo>
                            <a:cubicBezTo>
                              <a:pt x="1187601" y="1650749"/>
                              <a:pt x="1000262" y="1560127"/>
                              <a:pt x="786539" y="1609736"/>
                            </a:cubicBezTo>
                            <a:cubicBezTo>
                              <a:pt x="572816" y="1659345"/>
                              <a:pt x="173215" y="1554981"/>
                              <a:pt x="0" y="1609736"/>
                            </a:cubicBezTo>
                            <a:cubicBezTo>
                              <a:pt x="-41061" y="1471299"/>
                              <a:pt x="1791" y="1241715"/>
                              <a:pt x="0" y="1105352"/>
                            </a:cubicBezTo>
                            <a:cubicBezTo>
                              <a:pt x="-1791" y="968989"/>
                              <a:pt x="60008" y="760028"/>
                              <a:pt x="0" y="552676"/>
                            </a:cubicBezTo>
                            <a:cubicBezTo>
                              <a:pt x="-60008" y="345324"/>
                              <a:pt x="58622" y="139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916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F603B9-344E-BDA2-3F0D-8ED9D6D479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4011908"/>
              </p:ext>
            </p:extLst>
          </p:nvPr>
        </p:nvGraphicFramePr>
        <p:xfrm>
          <a:off x="1020762" y="2028683"/>
          <a:ext cx="3585694" cy="3341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805">
                  <a:extLst>
                    <a:ext uri="{9D8B030D-6E8A-4147-A177-3AD203B41FA5}">
                      <a16:colId xmlns:a16="http://schemas.microsoft.com/office/drawing/2014/main" val="1512910574"/>
                    </a:ext>
                  </a:extLst>
                </a:gridCol>
                <a:gridCol w="1726889">
                  <a:extLst>
                    <a:ext uri="{9D8B030D-6E8A-4147-A177-3AD203B41FA5}">
                      <a16:colId xmlns:a16="http://schemas.microsoft.com/office/drawing/2014/main" val="3608081797"/>
                    </a:ext>
                  </a:extLst>
                </a:gridCol>
              </a:tblGrid>
              <a:tr h="12691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Advertising cost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($ million)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Sales revenue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($ million</a:t>
                      </a: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98671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673059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617720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972936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3963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A2F2F3-95A2-F3A3-C46B-7C14B35D3435}"/>
              </a:ext>
            </a:extLst>
          </p:cNvPr>
          <p:cNvSpPr txBox="1"/>
          <p:nvPr/>
        </p:nvSpPr>
        <p:spPr>
          <a:xfrm>
            <a:off x="4869512" y="2028683"/>
            <a:ext cx="9246538" cy="3539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b="1" dirty="0"/>
              <a:t> Draw the scatter diagram.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Determine the fitted regression model of sales revenue on advertising cost.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Interpret the regression parameter.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Estimate sales revenue when advertising cost is $9.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77D6F8-A235-8971-D4BC-4A22D5D4BCBF}"/>
                  </a:ext>
                </a:extLst>
              </p:cNvPr>
              <p:cNvSpPr txBox="1"/>
              <p:nvPr/>
            </p:nvSpPr>
            <p:spPr>
              <a:xfrm>
                <a:off x="10416074" y="3435411"/>
                <a:ext cx="2339506" cy="54656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77D6F8-A235-8971-D4BC-4A22D5D4B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074" y="3435411"/>
                <a:ext cx="2339506" cy="546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12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05250-3D69-DB7C-22A2-7D7130D2A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AFFA-764A-9D02-1BB4-D933199E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Dependent &amp; Independent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D9547-F8BD-6D3A-B518-DB45B720E6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C4E0B-9C3D-0033-B474-596F726B4382}"/>
              </a:ext>
            </a:extLst>
          </p:cNvPr>
          <p:cNvSpPr txBox="1"/>
          <p:nvPr/>
        </p:nvSpPr>
        <p:spPr>
          <a:xfrm>
            <a:off x="258418" y="1749128"/>
            <a:ext cx="9084365" cy="707886"/>
          </a:xfrm>
          <a:custGeom>
            <a:avLst/>
            <a:gdLst>
              <a:gd name="connsiteX0" fmla="*/ 0 w 9084365"/>
              <a:gd name="connsiteY0" fmla="*/ 0 h 707886"/>
              <a:gd name="connsiteX1" fmla="*/ 749460 w 9084365"/>
              <a:gd name="connsiteY1" fmla="*/ 0 h 707886"/>
              <a:gd name="connsiteX2" fmla="*/ 1044702 w 9084365"/>
              <a:gd name="connsiteY2" fmla="*/ 0 h 707886"/>
              <a:gd name="connsiteX3" fmla="*/ 1703318 w 9084365"/>
              <a:gd name="connsiteY3" fmla="*/ 0 h 707886"/>
              <a:gd name="connsiteX4" fmla="*/ 1998560 w 9084365"/>
              <a:gd name="connsiteY4" fmla="*/ 0 h 707886"/>
              <a:gd name="connsiteX5" fmla="*/ 2475489 w 9084365"/>
              <a:gd name="connsiteY5" fmla="*/ 0 h 707886"/>
              <a:gd name="connsiteX6" fmla="*/ 2952419 w 9084365"/>
              <a:gd name="connsiteY6" fmla="*/ 0 h 707886"/>
              <a:gd name="connsiteX7" fmla="*/ 3611035 w 9084365"/>
              <a:gd name="connsiteY7" fmla="*/ 0 h 707886"/>
              <a:gd name="connsiteX8" fmla="*/ 4360495 w 9084365"/>
              <a:gd name="connsiteY8" fmla="*/ 0 h 707886"/>
              <a:gd name="connsiteX9" fmla="*/ 4837424 w 9084365"/>
              <a:gd name="connsiteY9" fmla="*/ 0 h 707886"/>
              <a:gd name="connsiteX10" fmla="*/ 5223510 w 9084365"/>
              <a:gd name="connsiteY10" fmla="*/ 0 h 707886"/>
              <a:gd name="connsiteX11" fmla="*/ 5882126 w 9084365"/>
              <a:gd name="connsiteY11" fmla="*/ 0 h 707886"/>
              <a:gd name="connsiteX12" fmla="*/ 6268212 w 9084365"/>
              <a:gd name="connsiteY12" fmla="*/ 0 h 707886"/>
              <a:gd name="connsiteX13" fmla="*/ 6926828 w 9084365"/>
              <a:gd name="connsiteY13" fmla="*/ 0 h 707886"/>
              <a:gd name="connsiteX14" fmla="*/ 7585445 w 9084365"/>
              <a:gd name="connsiteY14" fmla="*/ 0 h 707886"/>
              <a:gd name="connsiteX15" fmla="*/ 8334905 w 9084365"/>
              <a:gd name="connsiteY15" fmla="*/ 0 h 707886"/>
              <a:gd name="connsiteX16" fmla="*/ 9084365 w 9084365"/>
              <a:gd name="connsiteY16" fmla="*/ 0 h 707886"/>
              <a:gd name="connsiteX17" fmla="*/ 9084365 w 9084365"/>
              <a:gd name="connsiteY17" fmla="*/ 346864 h 707886"/>
              <a:gd name="connsiteX18" fmla="*/ 9084365 w 9084365"/>
              <a:gd name="connsiteY18" fmla="*/ 707886 h 707886"/>
              <a:gd name="connsiteX19" fmla="*/ 8425749 w 9084365"/>
              <a:gd name="connsiteY19" fmla="*/ 707886 h 707886"/>
              <a:gd name="connsiteX20" fmla="*/ 7767132 w 9084365"/>
              <a:gd name="connsiteY20" fmla="*/ 707886 h 707886"/>
              <a:gd name="connsiteX21" fmla="*/ 7471890 w 9084365"/>
              <a:gd name="connsiteY21" fmla="*/ 707886 h 707886"/>
              <a:gd name="connsiteX22" fmla="*/ 7176648 w 9084365"/>
              <a:gd name="connsiteY22" fmla="*/ 707886 h 707886"/>
              <a:gd name="connsiteX23" fmla="*/ 6790563 w 9084365"/>
              <a:gd name="connsiteY23" fmla="*/ 707886 h 707886"/>
              <a:gd name="connsiteX24" fmla="*/ 6222790 w 9084365"/>
              <a:gd name="connsiteY24" fmla="*/ 707886 h 707886"/>
              <a:gd name="connsiteX25" fmla="*/ 5655017 w 9084365"/>
              <a:gd name="connsiteY25" fmla="*/ 707886 h 707886"/>
              <a:gd name="connsiteX26" fmla="*/ 4905557 w 9084365"/>
              <a:gd name="connsiteY26" fmla="*/ 707886 h 707886"/>
              <a:gd name="connsiteX27" fmla="*/ 4156097 w 9084365"/>
              <a:gd name="connsiteY27" fmla="*/ 707886 h 707886"/>
              <a:gd name="connsiteX28" fmla="*/ 3860855 w 9084365"/>
              <a:gd name="connsiteY28" fmla="*/ 707886 h 707886"/>
              <a:gd name="connsiteX29" fmla="*/ 3383926 w 9084365"/>
              <a:gd name="connsiteY29" fmla="*/ 707886 h 707886"/>
              <a:gd name="connsiteX30" fmla="*/ 2816153 w 9084365"/>
              <a:gd name="connsiteY30" fmla="*/ 707886 h 707886"/>
              <a:gd name="connsiteX31" fmla="*/ 2066693 w 9084365"/>
              <a:gd name="connsiteY31" fmla="*/ 707886 h 707886"/>
              <a:gd name="connsiteX32" fmla="*/ 1771451 w 9084365"/>
              <a:gd name="connsiteY32" fmla="*/ 707886 h 707886"/>
              <a:gd name="connsiteX33" fmla="*/ 1476209 w 9084365"/>
              <a:gd name="connsiteY33" fmla="*/ 707886 h 707886"/>
              <a:gd name="connsiteX34" fmla="*/ 908437 w 9084365"/>
              <a:gd name="connsiteY34" fmla="*/ 707886 h 707886"/>
              <a:gd name="connsiteX35" fmla="*/ 522351 w 9084365"/>
              <a:gd name="connsiteY35" fmla="*/ 707886 h 707886"/>
              <a:gd name="connsiteX36" fmla="*/ 0 w 9084365"/>
              <a:gd name="connsiteY36" fmla="*/ 707886 h 707886"/>
              <a:gd name="connsiteX37" fmla="*/ 0 w 9084365"/>
              <a:gd name="connsiteY37" fmla="*/ 353943 h 707886"/>
              <a:gd name="connsiteX38" fmla="*/ 0 w 9084365"/>
              <a:gd name="connsiteY38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084365" h="707886" fill="none" extrusionOk="0">
                <a:moveTo>
                  <a:pt x="0" y="0"/>
                </a:moveTo>
                <a:cubicBezTo>
                  <a:pt x="185134" y="-24982"/>
                  <a:pt x="507636" y="8735"/>
                  <a:pt x="749460" y="0"/>
                </a:cubicBezTo>
                <a:cubicBezTo>
                  <a:pt x="991284" y="-8735"/>
                  <a:pt x="910689" y="22844"/>
                  <a:pt x="1044702" y="0"/>
                </a:cubicBezTo>
                <a:cubicBezTo>
                  <a:pt x="1178715" y="-22844"/>
                  <a:pt x="1509185" y="54299"/>
                  <a:pt x="1703318" y="0"/>
                </a:cubicBezTo>
                <a:cubicBezTo>
                  <a:pt x="1897451" y="-54299"/>
                  <a:pt x="1912327" y="4653"/>
                  <a:pt x="1998560" y="0"/>
                </a:cubicBezTo>
                <a:cubicBezTo>
                  <a:pt x="2084793" y="-4653"/>
                  <a:pt x="2312318" y="30624"/>
                  <a:pt x="2475489" y="0"/>
                </a:cubicBezTo>
                <a:cubicBezTo>
                  <a:pt x="2638660" y="-30624"/>
                  <a:pt x="2750596" y="915"/>
                  <a:pt x="2952419" y="0"/>
                </a:cubicBezTo>
                <a:cubicBezTo>
                  <a:pt x="3154242" y="-915"/>
                  <a:pt x="3376384" y="7366"/>
                  <a:pt x="3611035" y="0"/>
                </a:cubicBezTo>
                <a:cubicBezTo>
                  <a:pt x="3845686" y="-7366"/>
                  <a:pt x="4146939" y="16061"/>
                  <a:pt x="4360495" y="0"/>
                </a:cubicBezTo>
                <a:cubicBezTo>
                  <a:pt x="4574051" y="-16061"/>
                  <a:pt x="4644475" y="22211"/>
                  <a:pt x="4837424" y="0"/>
                </a:cubicBezTo>
                <a:cubicBezTo>
                  <a:pt x="5030373" y="-22211"/>
                  <a:pt x="5063655" y="4010"/>
                  <a:pt x="5223510" y="0"/>
                </a:cubicBezTo>
                <a:cubicBezTo>
                  <a:pt x="5383365" y="-4010"/>
                  <a:pt x="5574662" y="17556"/>
                  <a:pt x="5882126" y="0"/>
                </a:cubicBezTo>
                <a:cubicBezTo>
                  <a:pt x="6189590" y="-17556"/>
                  <a:pt x="6173873" y="23826"/>
                  <a:pt x="6268212" y="0"/>
                </a:cubicBezTo>
                <a:cubicBezTo>
                  <a:pt x="6362551" y="-23826"/>
                  <a:pt x="6599452" y="44410"/>
                  <a:pt x="6926828" y="0"/>
                </a:cubicBezTo>
                <a:cubicBezTo>
                  <a:pt x="7254204" y="-44410"/>
                  <a:pt x="7382439" y="40678"/>
                  <a:pt x="7585445" y="0"/>
                </a:cubicBezTo>
                <a:cubicBezTo>
                  <a:pt x="7788451" y="-40678"/>
                  <a:pt x="8172638" y="33730"/>
                  <a:pt x="8334905" y="0"/>
                </a:cubicBezTo>
                <a:cubicBezTo>
                  <a:pt x="8497172" y="-33730"/>
                  <a:pt x="8751867" y="59370"/>
                  <a:pt x="9084365" y="0"/>
                </a:cubicBezTo>
                <a:cubicBezTo>
                  <a:pt x="9107035" y="76995"/>
                  <a:pt x="9059751" y="204309"/>
                  <a:pt x="9084365" y="346864"/>
                </a:cubicBezTo>
                <a:cubicBezTo>
                  <a:pt x="9108979" y="489419"/>
                  <a:pt x="9052299" y="591537"/>
                  <a:pt x="9084365" y="707886"/>
                </a:cubicBezTo>
                <a:cubicBezTo>
                  <a:pt x="8850975" y="709912"/>
                  <a:pt x="8605911" y="632322"/>
                  <a:pt x="8425749" y="707886"/>
                </a:cubicBezTo>
                <a:cubicBezTo>
                  <a:pt x="8245587" y="783450"/>
                  <a:pt x="7952339" y="691195"/>
                  <a:pt x="7767132" y="707886"/>
                </a:cubicBezTo>
                <a:cubicBezTo>
                  <a:pt x="7581925" y="724577"/>
                  <a:pt x="7602557" y="676480"/>
                  <a:pt x="7471890" y="707886"/>
                </a:cubicBezTo>
                <a:cubicBezTo>
                  <a:pt x="7341223" y="739292"/>
                  <a:pt x="7280149" y="680806"/>
                  <a:pt x="7176648" y="707886"/>
                </a:cubicBezTo>
                <a:cubicBezTo>
                  <a:pt x="7073147" y="734966"/>
                  <a:pt x="6889511" y="682159"/>
                  <a:pt x="6790563" y="707886"/>
                </a:cubicBezTo>
                <a:cubicBezTo>
                  <a:pt x="6691616" y="733613"/>
                  <a:pt x="6501461" y="642488"/>
                  <a:pt x="6222790" y="707886"/>
                </a:cubicBezTo>
                <a:cubicBezTo>
                  <a:pt x="5944119" y="773284"/>
                  <a:pt x="5930338" y="656957"/>
                  <a:pt x="5655017" y="707886"/>
                </a:cubicBezTo>
                <a:cubicBezTo>
                  <a:pt x="5379696" y="758815"/>
                  <a:pt x="5144848" y="683184"/>
                  <a:pt x="4905557" y="707886"/>
                </a:cubicBezTo>
                <a:cubicBezTo>
                  <a:pt x="4666266" y="732588"/>
                  <a:pt x="4424365" y="646678"/>
                  <a:pt x="4156097" y="707886"/>
                </a:cubicBezTo>
                <a:cubicBezTo>
                  <a:pt x="3887829" y="769094"/>
                  <a:pt x="3986515" y="686923"/>
                  <a:pt x="3860855" y="707886"/>
                </a:cubicBezTo>
                <a:cubicBezTo>
                  <a:pt x="3735195" y="728849"/>
                  <a:pt x="3507414" y="700785"/>
                  <a:pt x="3383926" y="707886"/>
                </a:cubicBezTo>
                <a:cubicBezTo>
                  <a:pt x="3260438" y="714987"/>
                  <a:pt x="3026378" y="651855"/>
                  <a:pt x="2816153" y="707886"/>
                </a:cubicBezTo>
                <a:cubicBezTo>
                  <a:pt x="2605928" y="763917"/>
                  <a:pt x="2374772" y="689074"/>
                  <a:pt x="2066693" y="707886"/>
                </a:cubicBezTo>
                <a:cubicBezTo>
                  <a:pt x="1758614" y="726698"/>
                  <a:pt x="1861075" y="684076"/>
                  <a:pt x="1771451" y="707886"/>
                </a:cubicBezTo>
                <a:cubicBezTo>
                  <a:pt x="1681827" y="731696"/>
                  <a:pt x="1603016" y="706293"/>
                  <a:pt x="1476209" y="707886"/>
                </a:cubicBezTo>
                <a:cubicBezTo>
                  <a:pt x="1349402" y="709479"/>
                  <a:pt x="1155525" y="673556"/>
                  <a:pt x="908437" y="707886"/>
                </a:cubicBezTo>
                <a:cubicBezTo>
                  <a:pt x="661349" y="742216"/>
                  <a:pt x="698912" y="697303"/>
                  <a:pt x="522351" y="707886"/>
                </a:cubicBezTo>
                <a:cubicBezTo>
                  <a:pt x="345790" y="718469"/>
                  <a:pt x="131707" y="651548"/>
                  <a:pt x="0" y="707886"/>
                </a:cubicBezTo>
                <a:cubicBezTo>
                  <a:pt x="-13847" y="603072"/>
                  <a:pt x="25880" y="432308"/>
                  <a:pt x="0" y="353943"/>
                </a:cubicBezTo>
                <a:cubicBezTo>
                  <a:pt x="-25880" y="275578"/>
                  <a:pt x="2174" y="102655"/>
                  <a:pt x="0" y="0"/>
                </a:cubicBezTo>
                <a:close/>
              </a:path>
              <a:path w="9084365" h="707886" stroke="0" extrusionOk="0">
                <a:moveTo>
                  <a:pt x="0" y="0"/>
                </a:moveTo>
                <a:cubicBezTo>
                  <a:pt x="272501" y="-6609"/>
                  <a:pt x="362193" y="32779"/>
                  <a:pt x="658616" y="0"/>
                </a:cubicBezTo>
                <a:cubicBezTo>
                  <a:pt x="955039" y="-32779"/>
                  <a:pt x="905299" y="49117"/>
                  <a:pt x="1135546" y="0"/>
                </a:cubicBezTo>
                <a:cubicBezTo>
                  <a:pt x="1365793" y="-49117"/>
                  <a:pt x="1426743" y="42852"/>
                  <a:pt x="1703318" y="0"/>
                </a:cubicBezTo>
                <a:cubicBezTo>
                  <a:pt x="1979893" y="-42852"/>
                  <a:pt x="1944869" y="41058"/>
                  <a:pt x="2089404" y="0"/>
                </a:cubicBezTo>
                <a:cubicBezTo>
                  <a:pt x="2233939" y="-41058"/>
                  <a:pt x="2530368" y="67377"/>
                  <a:pt x="2657177" y="0"/>
                </a:cubicBezTo>
                <a:cubicBezTo>
                  <a:pt x="2783986" y="-67377"/>
                  <a:pt x="2943577" y="43889"/>
                  <a:pt x="3043262" y="0"/>
                </a:cubicBezTo>
                <a:cubicBezTo>
                  <a:pt x="3142948" y="-43889"/>
                  <a:pt x="3335950" y="44832"/>
                  <a:pt x="3611035" y="0"/>
                </a:cubicBezTo>
                <a:cubicBezTo>
                  <a:pt x="3886120" y="-44832"/>
                  <a:pt x="3896329" y="8127"/>
                  <a:pt x="4087964" y="0"/>
                </a:cubicBezTo>
                <a:cubicBezTo>
                  <a:pt x="4279599" y="-8127"/>
                  <a:pt x="4306238" y="28695"/>
                  <a:pt x="4474050" y="0"/>
                </a:cubicBezTo>
                <a:cubicBezTo>
                  <a:pt x="4641862" y="-28695"/>
                  <a:pt x="4996739" y="60835"/>
                  <a:pt x="5132666" y="0"/>
                </a:cubicBezTo>
                <a:cubicBezTo>
                  <a:pt x="5268593" y="-60835"/>
                  <a:pt x="5605900" y="81470"/>
                  <a:pt x="5882126" y="0"/>
                </a:cubicBezTo>
                <a:cubicBezTo>
                  <a:pt x="6158352" y="-81470"/>
                  <a:pt x="6385520" y="34257"/>
                  <a:pt x="6631586" y="0"/>
                </a:cubicBezTo>
                <a:cubicBezTo>
                  <a:pt x="6877652" y="-34257"/>
                  <a:pt x="6986915" y="6995"/>
                  <a:pt x="7108516" y="0"/>
                </a:cubicBezTo>
                <a:cubicBezTo>
                  <a:pt x="7230117" y="-6995"/>
                  <a:pt x="7458572" y="39041"/>
                  <a:pt x="7585445" y="0"/>
                </a:cubicBezTo>
                <a:cubicBezTo>
                  <a:pt x="7712318" y="-39041"/>
                  <a:pt x="8150405" y="64412"/>
                  <a:pt x="8334905" y="0"/>
                </a:cubicBezTo>
                <a:cubicBezTo>
                  <a:pt x="8519405" y="-64412"/>
                  <a:pt x="8805816" y="75696"/>
                  <a:pt x="9084365" y="0"/>
                </a:cubicBezTo>
                <a:cubicBezTo>
                  <a:pt x="9101893" y="98081"/>
                  <a:pt x="9063216" y="274804"/>
                  <a:pt x="9084365" y="361022"/>
                </a:cubicBezTo>
                <a:cubicBezTo>
                  <a:pt x="9105514" y="447240"/>
                  <a:pt x="9066885" y="587404"/>
                  <a:pt x="9084365" y="707886"/>
                </a:cubicBezTo>
                <a:cubicBezTo>
                  <a:pt x="8790149" y="778057"/>
                  <a:pt x="8685540" y="665677"/>
                  <a:pt x="8334905" y="707886"/>
                </a:cubicBezTo>
                <a:cubicBezTo>
                  <a:pt x="7984270" y="750095"/>
                  <a:pt x="8066796" y="686770"/>
                  <a:pt x="7857976" y="707886"/>
                </a:cubicBezTo>
                <a:cubicBezTo>
                  <a:pt x="7649156" y="729002"/>
                  <a:pt x="7399138" y="622695"/>
                  <a:pt x="7108516" y="707886"/>
                </a:cubicBezTo>
                <a:cubicBezTo>
                  <a:pt x="6817894" y="793077"/>
                  <a:pt x="6875488" y="693118"/>
                  <a:pt x="6722430" y="707886"/>
                </a:cubicBezTo>
                <a:cubicBezTo>
                  <a:pt x="6569372" y="722654"/>
                  <a:pt x="6414775" y="677318"/>
                  <a:pt x="6336345" y="707886"/>
                </a:cubicBezTo>
                <a:cubicBezTo>
                  <a:pt x="6257915" y="738454"/>
                  <a:pt x="5965979" y="663778"/>
                  <a:pt x="5768572" y="707886"/>
                </a:cubicBezTo>
                <a:cubicBezTo>
                  <a:pt x="5571165" y="751994"/>
                  <a:pt x="5397034" y="661535"/>
                  <a:pt x="5291643" y="707886"/>
                </a:cubicBezTo>
                <a:cubicBezTo>
                  <a:pt x="5186252" y="754237"/>
                  <a:pt x="4832158" y="705937"/>
                  <a:pt x="4633026" y="707886"/>
                </a:cubicBezTo>
                <a:cubicBezTo>
                  <a:pt x="4433894" y="709835"/>
                  <a:pt x="4272794" y="695485"/>
                  <a:pt x="3974410" y="707886"/>
                </a:cubicBezTo>
                <a:cubicBezTo>
                  <a:pt x="3676026" y="720287"/>
                  <a:pt x="3459469" y="630261"/>
                  <a:pt x="3224950" y="707886"/>
                </a:cubicBezTo>
                <a:cubicBezTo>
                  <a:pt x="2990431" y="785511"/>
                  <a:pt x="2715282" y="665975"/>
                  <a:pt x="2475489" y="707886"/>
                </a:cubicBezTo>
                <a:cubicBezTo>
                  <a:pt x="2235696" y="749797"/>
                  <a:pt x="2260941" y="664411"/>
                  <a:pt x="2089404" y="707886"/>
                </a:cubicBezTo>
                <a:cubicBezTo>
                  <a:pt x="1917868" y="751361"/>
                  <a:pt x="1645852" y="667212"/>
                  <a:pt x="1339944" y="707886"/>
                </a:cubicBezTo>
                <a:cubicBezTo>
                  <a:pt x="1034036" y="748560"/>
                  <a:pt x="1072552" y="680878"/>
                  <a:pt x="863015" y="707886"/>
                </a:cubicBezTo>
                <a:cubicBezTo>
                  <a:pt x="653478" y="734894"/>
                  <a:pt x="664868" y="693547"/>
                  <a:pt x="567773" y="707886"/>
                </a:cubicBezTo>
                <a:cubicBezTo>
                  <a:pt x="470678" y="722225"/>
                  <a:pt x="275002" y="642356"/>
                  <a:pt x="0" y="707886"/>
                </a:cubicBezTo>
                <a:cubicBezTo>
                  <a:pt x="-22751" y="622112"/>
                  <a:pt x="5433" y="540049"/>
                  <a:pt x="0" y="375180"/>
                </a:cubicBezTo>
                <a:cubicBezTo>
                  <a:pt x="-5433" y="210311"/>
                  <a:pt x="27682" y="15599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4000" dirty="0"/>
              <a:t>Regression model of “A” on “B”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9EF77-6A3F-1750-EBF4-A96F16A9C431}"/>
              </a:ext>
            </a:extLst>
          </p:cNvPr>
          <p:cNvSpPr txBox="1"/>
          <p:nvPr/>
        </p:nvSpPr>
        <p:spPr>
          <a:xfrm>
            <a:off x="258419" y="2699003"/>
            <a:ext cx="9084364" cy="707886"/>
          </a:xfrm>
          <a:custGeom>
            <a:avLst/>
            <a:gdLst>
              <a:gd name="connsiteX0" fmla="*/ 0 w 9084364"/>
              <a:gd name="connsiteY0" fmla="*/ 0 h 707886"/>
              <a:gd name="connsiteX1" fmla="*/ 749460 w 9084364"/>
              <a:gd name="connsiteY1" fmla="*/ 0 h 707886"/>
              <a:gd name="connsiteX2" fmla="*/ 1044702 w 9084364"/>
              <a:gd name="connsiteY2" fmla="*/ 0 h 707886"/>
              <a:gd name="connsiteX3" fmla="*/ 1703318 w 9084364"/>
              <a:gd name="connsiteY3" fmla="*/ 0 h 707886"/>
              <a:gd name="connsiteX4" fmla="*/ 1998560 w 9084364"/>
              <a:gd name="connsiteY4" fmla="*/ 0 h 707886"/>
              <a:gd name="connsiteX5" fmla="*/ 2475489 w 9084364"/>
              <a:gd name="connsiteY5" fmla="*/ 0 h 707886"/>
              <a:gd name="connsiteX6" fmla="*/ 2952418 w 9084364"/>
              <a:gd name="connsiteY6" fmla="*/ 0 h 707886"/>
              <a:gd name="connsiteX7" fmla="*/ 3611035 w 9084364"/>
              <a:gd name="connsiteY7" fmla="*/ 0 h 707886"/>
              <a:gd name="connsiteX8" fmla="*/ 4360495 w 9084364"/>
              <a:gd name="connsiteY8" fmla="*/ 0 h 707886"/>
              <a:gd name="connsiteX9" fmla="*/ 4837424 w 9084364"/>
              <a:gd name="connsiteY9" fmla="*/ 0 h 707886"/>
              <a:gd name="connsiteX10" fmla="*/ 5223509 w 9084364"/>
              <a:gd name="connsiteY10" fmla="*/ 0 h 707886"/>
              <a:gd name="connsiteX11" fmla="*/ 5882126 w 9084364"/>
              <a:gd name="connsiteY11" fmla="*/ 0 h 707886"/>
              <a:gd name="connsiteX12" fmla="*/ 6268211 w 9084364"/>
              <a:gd name="connsiteY12" fmla="*/ 0 h 707886"/>
              <a:gd name="connsiteX13" fmla="*/ 6926828 w 9084364"/>
              <a:gd name="connsiteY13" fmla="*/ 0 h 707886"/>
              <a:gd name="connsiteX14" fmla="*/ 7585444 w 9084364"/>
              <a:gd name="connsiteY14" fmla="*/ 0 h 707886"/>
              <a:gd name="connsiteX15" fmla="*/ 8334904 w 9084364"/>
              <a:gd name="connsiteY15" fmla="*/ 0 h 707886"/>
              <a:gd name="connsiteX16" fmla="*/ 9084364 w 9084364"/>
              <a:gd name="connsiteY16" fmla="*/ 0 h 707886"/>
              <a:gd name="connsiteX17" fmla="*/ 9084364 w 9084364"/>
              <a:gd name="connsiteY17" fmla="*/ 346864 h 707886"/>
              <a:gd name="connsiteX18" fmla="*/ 9084364 w 9084364"/>
              <a:gd name="connsiteY18" fmla="*/ 707886 h 707886"/>
              <a:gd name="connsiteX19" fmla="*/ 8425748 w 9084364"/>
              <a:gd name="connsiteY19" fmla="*/ 707886 h 707886"/>
              <a:gd name="connsiteX20" fmla="*/ 7767131 w 9084364"/>
              <a:gd name="connsiteY20" fmla="*/ 707886 h 707886"/>
              <a:gd name="connsiteX21" fmla="*/ 7471889 w 9084364"/>
              <a:gd name="connsiteY21" fmla="*/ 707886 h 707886"/>
              <a:gd name="connsiteX22" fmla="*/ 7176648 w 9084364"/>
              <a:gd name="connsiteY22" fmla="*/ 707886 h 707886"/>
              <a:gd name="connsiteX23" fmla="*/ 6790562 w 9084364"/>
              <a:gd name="connsiteY23" fmla="*/ 707886 h 707886"/>
              <a:gd name="connsiteX24" fmla="*/ 6222789 w 9084364"/>
              <a:gd name="connsiteY24" fmla="*/ 707886 h 707886"/>
              <a:gd name="connsiteX25" fmla="*/ 5655017 w 9084364"/>
              <a:gd name="connsiteY25" fmla="*/ 707886 h 707886"/>
              <a:gd name="connsiteX26" fmla="*/ 4905557 w 9084364"/>
              <a:gd name="connsiteY26" fmla="*/ 707886 h 707886"/>
              <a:gd name="connsiteX27" fmla="*/ 4156097 w 9084364"/>
              <a:gd name="connsiteY27" fmla="*/ 707886 h 707886"/>
              <a:gd name="connsiteX28" fmla="*/ 3860855 w 9084364"/>
              <a:gd name="connsiteY28" fmla="*/ 707886 h 707886"/>
              <a:gd name="connsiteX29" fmla="*/ 3383926 w 9084364"/>
              <a:gd name="connsiteY29" fmla="*/ 707886 h 707886"/>
              <a:gd name="connsiteX30" fmla="*/ 2816153 w 9084364"/>
              <a:gd name="connsiteY30" fmla="*/ 707886 h 707886"/>
              <a:gd name="connsiteX31" fmla="*/ 2066693 w 9084364"/>
              <a:gd name="connsiteY31" fmla="*/ 707886 h 707886"/>
              <a:gd name="connsiteX32" fmla="*/ 1771451 w 9084364"/>
              <a:gd name="connsiteY32" fmla="*/ 707886 h 707886"/>
              <a:gd name="connsiteX33" fmla="*/ 1476209 w 9084364"/>
              <a:gd name="connsiteY33" fmla="*/ 707886 h 707886"/>
              <a:gd name="connsiteX34" fmla="*/ 908436 w 9084364"/>
              <a:gd name="connsiteY34" fmla="*/ 707886 h 707886"/>
              <a:gd name="connsiteX35" fmla="*/ 522351 w 9084364"/>
              <a:gd name="connsiteY35" fmla="*/ 707886 h 707886"/>
              <a:gd name="connsiteX36" fmla="*/ 0 w 9084364"/>
              <a:gd name="connsiteY36" fmla="*/ 707886 h 707886"/>
              <a:gd name="connsiteX37" fmla="*/ 0 w 9084364"/>
              <a:gd name="connsiteY37" fmla="*/ 353943 h 707886"/>
              <a:gd name="connsiteX38" fmla="*/ 0 w 9084364"/>
              <a:gd name="connsiteY38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084364" h="707886" fill="none" extrusionOk="0">
                <a:moveTo>
                  <a:pt x="0" y="0"/>
                </a:moveTo>
                <a:cubicBezTo>
                  <a:pt x="185134" y="-24982"/>
                  <a:pt x="507636" y="8735"/>
                  <a:pt x="749460" y="0"/>
                </a:cubicBezTo>
                <a:cubicBezTo>
                  <a:pt x="991284" y="-8735"/>
                  <a:pt x="910689" y="22844"/>
                  <a:pt x="1044702" y="0"/>
                </a:cubicBezTo>
                <a:cubicBezTo>
                  <a:pt x="1178715" y="-22844"/>
                  <a:pt x="1509185" y="54299"/>
                  <a:pt x="1703318" y="0"/>
                </a:cubicBezTo>
                <a:cubicBezTo>
                  <a:pt x="1897451" y="-54299"/>
                  <a:pt x="1912327" y="4653"/>
                  <a:pt x="1998560" y="0"/>
                </a:cubicBezTo>
                <a:cubicBezTo>
                  <a:pt x="2084793" y="-4653"/>
                  <a:pt x="2312318" y="30624"/>
                  <a:pt x="2475489" y="0"/>
                </a:cubicBezTo>
                <a:cubicBezTo>
                  <a:pt x="2638660" y="-30624"/>
                  <a:pt x="2758032" y="7940"/>
                  <a:pt x="2952418" y="0"/>
                </a:cubicBezTo>
                <a:cubicBezTo>
                  <a:pt x="3146804" y="-7940"/>
                  <a:pt x="3374797" y="2258"/>
                  <a:pt x="3611035" y="0"/>
                </a:cubicBezTo>
                <a:cubicBezTo>
                  <a:pt x="3847273" y="-2258"/>
                  <a:pt x="4146939" y="16061"/>
                  <a:pt x="4360495" y="0"/>
                </a:cubicBezTo>
                <a:cubicBezTo>
                  <a:pt x="4574051" y="-16061"/>
                  <a:pt x="4644475" y="22211"/>
                  <a:pt x="4837424" y="0"/>
                </a:cubicBezTo>
                <a:cubicBezTo>
                  <a:pt x="5030373" y="-22211"/>
                  <a:pt x="5071370" y="4135"/>
                  <a:pt x="5223509" y="0"/>
                </a:cubicBezTo>
                <a:cubicBezTo>
                  <a:pt x="5375648" y="-4135"/>
                  <a:pt x="5568755" y="12285"/>
                  <a:pt x="5882126" y="0"/>
                </a:cubicBezTo>
                <a:cubicBezTo>
                  <a:pt x="6195497" y="-12285"/>
                  <a:pt x="6182482" y="30167"/>
                  <a:pt x="6268211" y="0"/>
                </a:cubicBezTo>
                <a:cubicBezTo>
                  <a:pt x="6353941" y="-30167"/>
                  <a:pt x="6794420" y="41073"/>
                  <a:pt x="6926828" y="0"/>
                </a:cubicBezTo>
                <a:cubicBezTo>
                  <a:pt x="7059236" y="-41073"/>
                  <a:pt x="7387123" y="43060"/>
                  <a:pt x="7585444" y="0"/>
                </a:cubicBezTo>
                <a:cubicBezTo>
                  <a:pt x="7783765" y="-43060"/>
                  <a:pt x="8172637" y="33730"/>
                  <a:pt x="8334904" y="0"/>
                </a:cubicBezTo>
                <a:cubicBezTo>
                  <a:pt x="8497171" y="-33730"/>
                  <a:pt x="8751866" y="59370"/>
                  <a:pt x="9084364" y="0"/>
                </a:cubicBezTo>
                <a:cubicBezTo>
                  <a:pt x="9107034" y="76995"/>
                  <a:pt x="9059750" y="204309"/>
                  <a:pt x="9084364" y="346864"/>
                </a:cubicBezTo>
                <a:cubicBezTo>
                  <a:pt x="9108978" y="489419"/>
                  <a:pt x="9052298" y="591537"/>
                  <a:pt x="9084364" y="707886"/>
                </a:cubicBezTo>
                <a:cubicBezTo>
                  <a:pt x="8850974" y="709912"/>
                  <a:pt x="8605910" y="632322"/>
                  <a:pt x="8425748" y="707886"/>
                </a:cubicBezTo>
                <a:cubicBezTo>
                  <a:pt x="8245586" y="783450"/>
                  <a:pt x="7952338" y="691195"/>
                  <a:pt x="7767131" y="707886"/>
                </a:cubicBezTo>
                <a:cubicBezTo>
                  <a:pt x="7581924" y="724577"/>
                  <a:pt x="7602556" y="676480"/>
                  <a:pt x="7471889" y="707886"/>
                </a:cubicBezTo>
                <a:cubicBezTo>
                  <a:pt x="7341222" y="739292"/>
                  <a:pt x="7267980" y="703409"/>
                  <a:pt x="7176648" y="707886"/>
                </a:cubicBezTo>
                <a:cubicBezTo>
                  <a:pt x="7085316" y="712363"/>
                  <a:pt x="6889802" y="685078"/>
                  <a:pt x="6790562" y="707886"/>
                </a:cubicBezTo>
                <a:cubicBezTo>
                  <a:pt x="6691322" y="730694"/>
                  <a:pt x="6501460" y="642488"/>
                  <a:pt x="6222789" y="707886"/>
                </a:cubicBezTo>
                <a:cubicBezTo>
                  <a:pt x="5944118" y="773284"/>
                  <a:pt x="5929355" y="654289"/>
                  <a:pt x="5655017" y="707886"/>
                </a:cubicBezTo>
                <a:cubicBezTo>
                  <a:pt x="5380679" y="761483"/>
                  <a:pt x="5144848" y="683184"/>
                  <a:pt x="4905557" y="707886"/>
                </a:cubicBezTo>
                <a:cubicBezTo>
                  <a:pt x="4666266" y="732588"/>
                  <a:pt x="4424365" y="646678"/>
                  <a:pt x="4156097" y="707886"/>
                </a:cubicBezTo>
                <a:cubicBezTo>
                  <a:pt x="3887829" y="769094"/>
                  <a:pt x="3986515" y="686923"/>
                  <a:pt x="3860855" y="707886"/>
                </a:cubicBezTo>
                <a:cubicBezTo>
                  <a:pt x="3735195" y="728849"/>
                  <a:pt x="3507414" y="700785"/>
                  <a:pt x="3383926" y="707886"/>
                </a:cubicBezTo>
                <a:cubicBezTo>
                  <a:pt x="3260438" y="714987"/>
                  <a:pt x="3026378" y="651855"/>
                  <a:pt x="2816153" y="707886"/>
                </a:cubicBezTo>
                <a:cubicBezTo>
                  <a:pt x="2605928" y="763917"/>
                  <a:pt x="2374772" y="689074"/>
                  <a:pt x="2066693" y="707886"/>
                </a:cubicBezTo>
                <a:cubicBezTo>
                  <a:pt x="1758614" y="726698"/>
                  <a:pt x="1861075" y="684076"/>
                  <a:pt x="1771451" y="707886"/>
                </a:cubicBezTo>
                <a:cubicBezTo>
                  <a:pt x="1681827" y="731696"/>
                  <a:pt x="1603016" y="706293"/>
                  <a:pt x="1476209" y="707886"/>
                </a:cubicBezTo>
                <a:cubicBezTo>
                  <a:pt x="1349402" y="709479"/>
                  <a:pt x="1162563" y="678240"/>
                  <a:pt x="908436" y="707886"/>
                </a:cubicBezTo>
                <a:cubicBezTo>
                  <a:pt x="654309" y="737532"/>
                  <a:pt x="698332" y="694559"/>
                  <a:pt x="522351" y="707886"/>
                </a:cubicBezTo>
                <a:cubicBezTo>
                  <a:pt x="346370" y="721213"/>
                  <a:pt x="131707" y="651548"/>
                  <a:pt x="0" y="707886"/>
                </a:cubicBezTo>
                <a:cubicBezTo>
                  <a:pt x="-13847" y="603072"/>
                  <a:pt x="25880" y="432308"/>
                  <a:pt x="0" y="353943"/>
                </a:cubicBezTo>
                <a:cubicBezTo>
                  <a:pt x="-25880" y="275578"/>
                  <a:pt x="2174" y="102655"/>
                  <a:pt x="0" y="0"/>
                </a:cubicBezTo>
                <a:close/>
              </a:path>
              <a:path w="9084364" h="707886" stroke="0" extrusionOk="0">
                <a:moveTo>
                  <a:pt x="0" y="0"/>
                </a:moveTo>
                <a:cubicBezTo>
                  <a:pt x="272501" y="-6609"/>
                  <a:pt x="362193" y="32779"/>
                  <a:pt x="658616" y="0"/>
                </a:cubicBezTo>
                <a:cubicBezTo>
                  <a:pt x="955039" y="-32779"/>
                  <a:pt x="905299" y="49117"/>
                  <a:pt x="1135546" y="0"/>
                </a:cubicBezTo>
                <a:cubicBezTo>
                  <a:pt x="1365793" y="-49117"/>
                  <a:pt x="1426743" y="42852"/>
                  <a:pt x="1703318" y="0"/>
                </a:cubicBezTo>
                <a:cubicBezTo>
                  <a:pt x="1979893" y="-42852"/>
                  <a:pt x="1944869" y="41058"/>
                  <a:pt x="2089404" y="0"/>
                </a:cubicBezTo>
                <a:cubicBezTo>
                  <a:pt x="2233939" y="-41058"/>
                  <a:pt x="2531636" y="4289"/>
                  <a:pt x="2657176" y="0"/>
                </a:cubicBezTo>
                <a:cubicBezTo>
                  <a:pt x="2782716" y="-4289"/>
                  <a:pt x="2941480" y="36657"/>
                  <a:pt x="3043262" y="0"/>
                </a:cubicBezTo>
                <a:cubicBezTo>
                  <a:pt x="3145044" y="-36657"/>
                  <a:pt x="3335950" y="44832"/>
                  <a:pt x="3611035" y="0"/>
                </a:cubicBezTo>
                <a:cubicBezTo>
                  <a:pt x="3886120" y="-44832"/>
                  <a:pt x="3896329" y="8127"/>
                  <a:pt x="4087964" y="0"/>
                </a:cubicBezTo>
                <a:cubicBezTo>
                  <a:pt x="4279599" y="-8127"/>
                  <a:pt x="4312716" y="31459"/>
                  <a:pt x="4474049" y="0"/>
                </a:cubicBezTo>
                <a:cubicBezTo>
                  <a:pt x="4635382" y="-31459"/>
                  <a:pt x="4992534" y="58491"/>
                  <a:pt x="5132666" y="0"/>
                </a:cubicBezTo>
                <a:cubicBezTo>
                  <a:pt x="5272798" y="-58491"/>
                  <a:pt x="5605900" y="81470"/>
                  <a:pt x="5882126" y="0"/>
                </a:cubicBezTo>
                <a:cubicBezTo>
                  <a:pt x="6158352" y="-81470"/>
                  <a:pt x="6385520" y="34257"/>
                  <a:pt x="6631586" y="0"/>
                </a:cubicBezTo>
                <a:cubicBezTo>
                  <a:pt x="6877652" y="-34257"/>
                  <a:pt x="6993169" y="14498"/>
                  <a:pt x="7108515" y="0"/>
                </a:cubicBezTo>
                <a:cubicBezTo>
                  <a:pt x="7223861" y="-14498"/>
                  <a:pt x="7458571" y="39041"/>
                  <a:pt x="7585444" y="0"/>
                </a:cubicBezTo>
                <a:cubicBezTo>
                  <a:pt x="7712317" y="-39041"/>
                  <a:pt x="8150404" y="64412"/>
                  <a:pt x="8334904" y="0"/>
                </a:cubicBezTo>
                <a:cubicBezTo>
                  <a:pt x="8519404" y="-64412"/>
                  <a:pt x="8805815" y="75696"/>
                  <a:pt x="9084364" y="0"/>
                </a:cubicBezTo>
                <a:cubicBezTo>
                  <a:pt x="9101892" y="98081"/>
                  <a:pt x="9063215" y="274804"/>
                  <a:pt x="9084364" y="361022"/>
                </a:cubicBezTo>
                <a:cubicBezTo>
                  <a:pt x="9105513" y="447240"/>
                  <a:pt x="9066884" y="587404"/>
                  <a:pt x="9084364" y="707886"/>
                </a:cubicBezTo>
                <a:cubicBezTo>
                  <a:pt x="8790148" y="778057"/>
                  <a:pt x="8685539" y="665677"/>
                  <a:pt x="8334904" y="707886"/>
                </a:cubicBezTo>
                <a:cubicBezTo>
                  <a:pt x="7984269" y="750095"/>
                  <a:pt x="8066795" y="686770"/>
                  <a:pt x="7857975" y="707886"/>
                </a:cubicBezTo>
                <a:cubicBezTo>
                  <a:pt x="7649155" y="729002"/>
                  <a:pt x="7399137" y="622695"/>
                  <a:pt x="7108515" y="707886"/>
                </a:cubicBezTo>
                <a:cubicBezTo>
                  <a:pt x="6817893" y="793077"/>
                  <a:pt x="6875487" y="693118"/>
                  <a:pt x="6722429" y="707886"/>
                </a:cubicBezTo>
                <a:cubicBezTo>
                  <a:pt x="6569371" y="722654"/>
                  <a:pt x="6414774" y="677318"/>
                  <a:pt x="6336344" y="707886"/>
                </a:cubicBezTo>
                <a:cubicBezTo>
                  <a:pt x="6257914" y="738454"/>
                  <a:pt x="5965978" y="663778"/>
                  <a:pt x="5768571" y="707886"/>
                </a:cubicBezTo>
                <a:cubicBezTo>
                  <a:pt x="5571164" y="751994"/>
                  <a:pt x="5397033" y="661535"/>
                  <a:pt x="5291642" y="707886"/>
                </a:cubicBezTo>
                <a:cubicBezTo>
                  <a:pt x="5186251" y="754237"/>
                  <a:pt x="4831829" y="704354"/>
                  <a:pt x="4633026" y="707886"/>
                </a:cubicBezTo>
                <a:cubicBezTo>
                  <a:pt x="4434223" y="711418"/>
                  <a:pt x="4274655" y="695692"/>
                  <a:pt x="3974409" y="707886"/>
                </a:cubicBezTo>
                <a:cubicBezTo>
                  <a:pt x="3674163" y="720080"/>
                  <a:pt x="3459468" y="630261"/>
                  <a:pt x="3224949" y="707886"/>
                </a:cubicBezTo>
                <a:cubicBezTo>
                  <a:pt x="2990430" y="785511"/>
                  <a:pt x="2714891" y="665174"/>
                  <a:pt x="2475489" y="707886"/>
                </a:cubicBezTo>
                <a:cubicBezTo>
                  <a:pt x="2236087" y="750598"/>
                  <a:pt x="2260941" y="664411"/>
                  <a:pt x="2089404" y="707886"/>
                </a:cubicBezTo>
                <a:cubicBezTo>
                  <a:pt x="1917868" y="751361"/>
                  <a:pt x="1645852" y="667212"/>
                  <a:pt x="1339944" y="707886"/>
                </a:cubicBezTo>
                <a:cubicBezTo>
                  <a:pt x="1034036" y="748560"/>
                  <a:pt x="1072552" y="680878"/>
                  <a:pt x="863015" y="707886"/>
                </a:cubicBezTo>
                <a:cubicBezTo>
                  <a:pt x="653478" y="734894"/>
                  <a:pt x="664868" y="693547"/>
                  <a:pt x="567773" y="707886"/>
                </a:cubicBezTo>
                <a:cubicBezTo>
                  <a:pt x="470678" y="722225"/>
                  <a:pt x="275002" y="642356"/>
                  <a:pt x="0" y="707886"/>
                </a:cubicBezTo>
                <a:cubicBezTo>
                  <a:pt x="-22751" y="622112"/>
                  <a:pt x="5433" y="540049"/>
                  <a:pt x="0" y="375180"/>
                </a:cubicBezTo>
                <a:cubicBezTo>
                  <a:pt x="-5433" y="210311"/>
                  <a:pt x="27682" y="15599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4000" dirty="0"/>
              <a:t>How “B” affects “A”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A483A-B17B-7A16-E57B-4C3B6227D61D}"/>
              </a:ext>
            </a:extLst>
          </p:cNvPr>
          <p:cNvSpPr txBox="1"/>
          <p:nvPr/>
        </p:nvSpPr>
        <p:spPr>
          <a:xfrm>
            <a:off x="258418" y="3591491"/>
            <a:ext cx="9084364" cy="707886"/>
          </a:xfrm>
          <a:custGeom>
            <a:avLst/>
            <a:gdLst>
              <a:gd name="connsiteX0" fmla="*/ 0 w 9084364"/>
              <a:gd name="connsiteY0" fmla="*/ 0 h 707886"/>
              <a:gd name="connsiteX1" fmla="*/ 749460 w 9084364"/>
              <a:gd name="connsiteY1" fmla="*/ 0 h 707886"/>
              <a:gd name="connsiteX2" fmla="*/ 1044702 w 9084364"/>
              <a:gd name="connsiteY2" fmla="*/ 0 h 707886"/>
              <a:gd name="connsiteX3" fmla="*/ 1703318 w 9084364"/>
              <a:gd name="connsiteY3" fmla="*/ 0 h 707886"/>
              <a:gd name="connsiteX4" fmla="*/ 1998560 w 9084364"/>
              <a:gd name="connsiteY4" fmla="*/ 0 h 707886"/>
              <a:gd name="connsiteX5" fmla="*/ 2475489 w 9084364"/>
              <a:gd name="connsiteY5" fmla="*/ 0 h 707886"/>
              <a:gd name="connsiteX6" fmla="*/ 2952418 w 9084364"/>
              <a:gd name="connsiteY6" fmla="*/ 0 h 707886"/>
              <a:gd name="connsiteX7" fmla="*/ 3611035 w 9084364"/>
              <a:gd name="connsiteY7" fmla="*/ 0 h 707886"/>
              <a:gd name="connsiteX8" fmla="*/ 4360495 w 9084364"/>
              <a:gd name="connsiteY8" fmla="*/ 0 h 707886"/>
              <a:gd name="connsiteX9" fmla="*/ 4837424 w 9084364"/>
              <a:gd name="connsiteY9" fmla="*/ 0 h 707886"/>
              <a:gd name="connsiteX10" fmla="*/ 5223509 w 9084364"/>
              <a:gd name="connsiteY10" fmla="*/ 0 h 707886"/>
              <a:gd name="connsiteX11" fmla="*/ 5882126 w 9084364"/>
              <a:gd name="connsiteY11" fmla="*/ 0 h 707886"/>
              <a:gd name="connsiteX12" fmla="*/ 6268211 w 9084364"/>
              <a:gd name="connsiteY12" fmla="*/ 0 h 707886"/>
              <a:gd name="connsiteX13" fmla="*/ 6926828 w 9084364"/>
              <a:gd name="connsiteY13" fmla="*/ 0 h 707886"/>
              <a:gd name="connsiteX14" fmla="*/ 7585444 w 9084364"/>
              <a:gd name="connsiteY14" fmla="*/ 0 h 707886"/>
              <a:gd name="connsiteX15" fmla="*/ 8334904 w 9084364"/>
              <a:gd name="connsiteY15" fmla="*/ 0 h 707886"/>
              <a:gd name="connsiteX16" fmla="*/ 9084364 w 9084364"/>
              <a:gd name="connsiteY16" fmla="*/ 0 h 707886"/>
              <a:gd name="connsiteX17" fmla="*/ 9084364 w 9084364"/>
              <a:gd name="connsiteY17" fmla="*/ 346864 h 707886"/>
              <a:gd name="connsiteX18" fmla="*/ 9084364 w 9084364"/>
              <a:gd name="connsiteY18" fmla="*/ 707886 h 707886"/>
              <a:gd name="connsiteX19" fmla="*/ 8425748 w 9084364"/>
              <a:gd name="connsiteY19" fmla="*/ 707886 h 707886"/>
              <a:gd name="connsiteX20" fmla="*/ 7767131 w 9084364"/>
              <a:gd name="connsiteY20" fmla="*/ 707886 h 707886"/>
              <a:gd name="connsiteX21" fmla="*/ 7471889 w 9084364"/>
              <a:gd name="connsiteY21" fmla="*/ 707886 h 707886"/>
              <a:gd name="connsiteX22" fmla="*/ 7176648 w 9084364"/>
              <a:gd name="connsiteY22" fmla="*/ 707886 h 707886"/>
              <a:gd name="connsiteX23" fmla="*/ 6790562 w 9084364"/>
              <a:gd name="connsiteY23" fmla="*/ 707886 h 707886"/>
              <a:gd name="connsiteX24" fmla="*/ 6222789 w 9084364"/>
              <a:gd name="connsiteY24" fmla="*/ 707886 h 707886"/>
              <a:gd name="connsiteX25" fmla="*/ 5655017 w 9084364"/>
              <a:gd name="connsiteY25" fmla="*/ 707886 h 707886"/>
              <a:gd name="connsiteX26" fmla="*/ 4905557 w 9084364"/>
              <a:gd name="connsiteY26" fmla="*/ 707886 h 707886"/>
              <a:gd name="connsiteX27" fmla="*/ 4156097 w 9084364"/>
              <a:gd name="connsiteY27" fmla="*/ 707886 h 707886"/>
              <a:gd name="connsiteX28" fmla="*/ 3860855 w 9084364"/>
              <a:gd name="connsiteY28" fmla="*/ 707886 h 707886"/>
              <a:gd name="connsiteX29" fmla="*/ 3383926 w 9084364"/>
              <a:gd name="connsiteY29" fmla="*/ 707886 h 707886"/>
              <a:gd name="connsiteX30" fmla="*/ 2816153 w 9084364"/>
              <a:gd name="connsiteY30" fmla="*/ 707886 h 707886"/>
              <a:gd name="connsiteX31" fmla="*/ 2066693 w 9084364"/>
              <a:gd name="connsiteY31" fmla="*/ 707886 h 707886"/>
              <a:gd name="connsiteX32" fmla="*/ 1771451 w 9084364"/>
              <a:gd name="connsiteY32" fmla="*/ 707886 h 707886"/>
              <a:gd name="connsiteX33" fmla="*/ 1476209 w 9084364"/>
              <a:gd name="connsiteY33" fmla="*/ 707886 h 707886"/>
              <a:gd name="connsiteX34" fmla="*/ 908436 w 9084364"/>
              <a:gd name="connsiteY34" fmla="*/ 707886 h 707886"/>
              <a:gd name="connsiteX35" fmla="*/ 522351 w 9084364"/>
              <a:gd name="connsiteY35" fmla="*/ 707886 h 707886"/>
              <a:gd name="connsiteX36" fmla="*/ 0 w 9084364"/>
              <a:gd name="connsiteY36" fmla="*/ 707886 h 707886"/>
              <a:gd name="connsiteX37" fmla="*/ 0 w 9084364"/>
              <a:gd name="connsiteY37" fmla="*/ 353943 h 707886"/>
              <a:gd name="connsiteX38" fmla="*/ 0 w 9084364"/>
              <a:gd name="connsiteY38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084364" h="707886" fill="none" extrusionOk="0">
                <a:moveTo>
                  <a:pt x="0" y="0"/>
                </a:moveTo>
                <a:cubicBezTo>
                  <a:pt x="185134" y="-24982"/>
                  <a:pt x="507636" y="8735"/>
                  <a:pt x="749460" y="0"/>
                </a:cubicBezTo>
                <a:cubicBezTo>
                  <a:pt x="991284" y="-8735"/>
                  <a:pt x="910689" y="22844"/>
                  <a:pt x="1044702" y="0"/>
                </a:cubicBezTo>
                <a:cubicBezTo>
                  <a:pt x="1178715" y="-22844"/>
                  <a:pt x="1509185" y="54299"/>
                  <a:pt x="1703318" y="0"/>
                </a:cubicBezTo>
                <a:cubicBezTo>
                  <a:pt x="1897451" y="-54299"/>
                  <a:pt x="1912327" y="4653"/>
                  <a:pt x="1998560" y="0"/>
                </a:cubicBezTo>
                <a:cubicBezTo>
                  <a:pt x="2084793" y="-4653"/>
                  <a:pt x="2312318" y="30624"/>
                  <a:pt x="2475489" y="0"/>
                </a:cubicBezTo>
                <a:cubicBezTo>
                  <a:pt x="2638660" y="-30624"/>
                  <a:pt x="2758032" y="7940"/>
                  <a:pt x="2952418" y="0"/>
                </a:cubicBezTo>
                <a:cubicBezTo>
                  <a:pt x="3146804" y="-7940"/>
                  <a:pt x="3374797" y="2258"/>
                  <a:pt x="3611035" y="0"/>
                </a:cubicBezTo>
                <a:cubicBezTo>
                  <a:pt x="3847273" y="-2258"/>
                  <a:pt x="4146939" y="16061"/>
                  <a:pt x="4360495" y="0"/>
                </a:cubicBezTo>
                <a:cubicBezTo>
                  <a:pt x="4574051" y="-16061"/>
                  <a:pt x="4644475" y="22211"/>
                  <a:pt x="4837424" y="0"/>
                </a:cubicBezTo>
                <a:cubicBezTo>
                  <a:pt x="5030373" y="-22211"/>
                  <a:pt x="5071370" y="4135"/>
                  <a:pt x="5223509" y="0"/>
                </a:cubicBezTo>
                <a:cubicBezTo>
                  <a:pt x="5375648" y="-4135"/>
                  <a:pt x="5568755" y="12285"/>
                  <a:pt x="5882126" y="0"/>
                </a:cubicBezTo>
                <a:cubicBezTo>
                  <a:pt x="6195497" y="-12285"/>
                  <a:pt x="6182482" y="30167"/>
                  <a:pt x="6268211" y="0"/>
                </a:cubicBezTo>
                <a:cubicBezTo>
                  <a:pt x="6353941" y="-30167"/>
                  <a:pt x="6794420" y="41073"/>
                  <a:pt x="6926828" y="0"/>
                </a:cubicBezTo>
                <a:cubicBezTo>
                  <a:pt x="7059236" y="-41073"/>
                  <a:pt x="7387123" y="43060"/>
                  <a:pt x="7585444" y="0"/>
                </a:cubicBezTo>
                <a:cubicBezTo>
                  <a:pt x="7783765" y="-43060"/>
                  <a:pt x="8172637" y="33730"/>
                  <a:pt x="8334904" y="0"/>
                </a:cubicBezTo>
                <a:cubicBezTo>
                  <a:pt x="8497171" y="-33730"/>
                  <a:pt x="8751866" y="59370"/>
                  <a:pt x="9084364" y="0"/>
                </a:cubicBezTo>
                <a:cubicBezTo>
                  <a:pt x="9107034" y="76995"/>
                  <a:pt x="9059750" y="204309"/>
                  <a:pt x="9084364" y="346864"/>
                </a:cubicBezTo>
                <a:cubicBezTo>
                  <a:pt x="9108978" y="489419"/>
                  <a:pt x="9052298" y="591537"/>
                  <a:pt x="9084364" y="707886"/>
                </a:cubicBezTo>
                <a:cubicBezTo>
                  <a:pt x="8850974" y="709912"/>
                  <a:pt x="8605910" y="632322"/>
                  <a:pt x="8425748" y="707886"/>
                </a:cubicBezTo>
                <a:cubicBezTo>
                  <a:pt x="8245586" y="783450"/>
                  <a:pt x="7952338" y="691195"/>
                  <a:pt x="7767131" y="707886"/>
                </a:cubicBezTo>
                <a:cubicBezTo>
                  <a:pt x="7581924" y="724577"/>
                  <a:pt x="7602556" y="676480"/>
                  <a:pt x="7471889" y="707886"/>
                </a:cubicBezTo>
                <a:cubicBezTo>
                  <a:pt x="7341222" y="739292"/>
                  <a:pt x="7267980" y="703409"/>
                  <a:pt x="7176648" y="707886"/>
                </a:cubicBezTo>
                <a:cubicBezTo>
                  <a:pt x="7085316" y="712363"/>
                  <a:pt x="6889802" y="685078"/>
                  <a:pt x="6790562" y="707886"/>
                </a:cubicBezTo>
                <a:cubicBezTo>
                  <a:pt x="6691322" y="730694"/>
                  <a:pt x="6501460" y="642488"/>
                  <a:pt x="6222789" y="707886"/>
                </a:cubicBezTo>
                <a:cubicBezTo>
                  <a:pt x="5944118" y="773284"/>
                  <a:pt x="5929355" y="654289"/>
                  <a:pt x="5655017" y="707886"/>
                </a:cubicBezTo>
                <a:cubicBezTo>
                  <a:pt x="5380679" y="761483"/>
                  <a:pt x="5144848" y="683184"/>
                  <a:pt x="4905557" y="707886"/>
                </a:cubicBezTo>
                <a:cubicBezTo>
                  <a:pt x="4666266" y="732588"/>
                  <a:pt x="4424365" y="646678"/>
                  <a:pt x="4156097" y="707886"/>
                </a:cubicBezTo>
                <a:cubicBezTo>
                  <a:pt x="3887829" y="769094"/>
                  <a:pt x="3986515" y="686923"/>
                  <a:pt x="3860855" y="707886"/>
                </a:cubicBezTo>
                <a:cubicBezTo>
                  <a:pt x="3735195" y="728849"/>
                  <a:pt x="3507414" y="700785"/>
                  <a:pt x="3383926" y="707886"/>
                </a:cubicBezTo>
                <a:cubicBezTo>
                  <a:pt x="3260438" y="714987"/>
                  <a:pt x="3026378" y="651855"/>
                  <a:pt x="2816153" y="707886"/>
                </a:cubicBezTo>
                <a:cubicBezTo>
                  <a:pt x="2605928" y="763917"/>
                  <a:pt x="2374772" y="689074"/>
                  <a:pt x="2066693" y="707886"/>
                </a:cubicBezTo>
                <a:cubicBezTo>
                  <a:pt x="1758614" y="726698"/>
                  <a:pt x="1861075" y="684076"/>
                  <a:pt x="1771451" y="707886"/>
                </a:cubicBezTo>
                <a:cubicBezTo>
                  <a:pt x="1681827" y="731696"/>
                  <a:pt x="1603016" y="706293"/>
                  <a:pt x="1476209" y="707886"/>
                </a:cubicBezTo>
                <a:cubicBezTo>
                  <a:pt x="1349402" y="709479"/>
                  <a:pt x="1162563" y="678240"/>
                  <a:pt x="908436" y="707886"/>
                </a:cubicBezTo>
                <a:cubicBezTo>
                  <a:pt x="654309" y="737532"/>
                  <a:pt x="698332" y="694559"/>
                  <a:pt x="522351" y="707886"/>
                </a:cubicBezTo>
                <a:cubicBezTo>
                  <a:pt x="346370" y="721213"/>
                  <a:pt x="131707" y="651548"/>
                  <a:pt x="0" y="707886"/>
                </a:cubicBezTo>
                <a:cubicBezTo>
                  <a:pt x="-13847" y="603072"/>
                  <a:pt x="25880" y="432308"/>
                  <a:pt x="0" y="353943"/>
                </a:cubicBezTo>
                <a:cubicBezTo>
                  <a:pt x="-25880" y="275578"/>
                  <a:pt x="2174" y="102655"/>
                  <a:pt x="0" y="0"/>
                </a:cubicBezTo>
                <a:close/>
              </a:path>
              <a:path w="9084364" h="707886" stroke="0" extrusionOk="0">
                <a:moveTo>
                  <a:pt x="0" y="0"/>
                </a:moveTo>
                <a:cubicBezTo>
                  <a:pt x="272501" y="-6609"/>
                  <a:pt x="362193" y="32779"/>
                  <a:pt x="658616" y="0"/>
                </a:cubicBezTo>
                <a:cubicBezTo>
                  <a:pt x="955039" y="-32779"/>
                  <a:pt x="905299" y="49117"/>
                  <a:pt x="1135546" y="0"/>
                </a:cubicBezTo>
                <a:cubicBezTo>
                  <a:pt x="1365793" y="-49117"/>
                  <a:pt x="1426743" y="42852"/>
                  <a:pt x="1703318" y="0"/>
                </a:cubicBezTo>
                <a:cubicBezTo>
                  <a:pt x="1979893" y="-42852"/>
                  <a:pt x="1944869" y="41058"/>
                  <a:pt x="2089404" y="0"/>
                </a:cubicBezTo>
                <a:cubicBezTo>
                  <a:pt x="2233939" y="-41058"/>
                  <a:pt x="2531636" y="4289"/>
                  <a:pt x="2657176" y="0"/>
                </a:cubicBezTo>
                <a:cubicBezTo>
                  <a:pt x="2782716" y="-4289"/>
                  <a:pt x="2941480" y="36657"/>
                  <a:pt x="3043262" y="0"/>
                </a:cubicBezTo>
                <a:cubicBezTo>
                  <a:pt x="3145044" y="-36657"/>
                  <a:pt x="3335950" y="44832"/>
                  <a:pt x="3611035" y="0"/>
                </a:cubicBezTo>
                <a:cubicBezTo>
                  <a:pt x="3886120" y="-44832"/>
                  <a:pt x="3896329" y="8127"/>
                  <a:pt x="4087964" y="0"/>
                </a:cubicBezTo>
                <a:cubicBezTo>
                  <a:pt x="4279599" y="-8127"/>
                  <a:pt x="4312716" y="31459"/>
                  <a:pt x="4474049" y="0"/>
                </a:cubicBezTo>
                <a:cubicBezTo>
                  <a:pt x="4635382" y="-31459"/>
                  <a:pt x="4992534" y="58491"/>
                  <a:pt x="5132666" y="0"/>
                </a:cubicBezTo>
                <a:cubicBezTo>
                  <a:pt x="5272798" y="-58491"/>
                  <a:pt x="5605900" y="81470"/>
                  <a:pt x="5882126" y="0"/>
                </a:cubicBezTo>
                <a:cubicBezTo>
                  <a:pt x="6158352" y="-81470"/>
                  <a:pt x="6385520" y="34257"/>
                  <a:pt x="6631586" y="0"/>
                </a:cubicBezTo>
                <a:cubicBezTo>
                  <a:pt x="6877652" y="-34257"/>
                  <a:pt x="6993169" y="14498"/>
                  <a:pt x="7108515" y="0"/>
                </a:cubicBezTo>
                <a:cubicBezTo>
                  <a:pt x="7223861" y="-14498"/>
                  <a:pt x="7458571" y="39041"/>
                  <a:pt x="7585444" y="0"/>
                </a:cubicBezTo>
                <a:cubicBezTo>
                  <a:pt x="7712317" y="-39041"/>
                  <a:pt x="8150404" y="64412"/>
                  <a:pt x="8334904" y="0"/>
                </a:cubicBezTo>
                <a:cubicBezTo>
                  <a:pt x="8519404" y="-64412"/>
                  <a:pt x="8805815" y="75696"/>
                  <a:pt x="9084364" y="0"/>
                </a:cubicBezTo>
                <a:cubicBezTo>
                  <a:pt x="9101892" y="98081"/>
                  <a:pt x="9063215" y="274804"/>
                  <a:pt x="9084364" y="361022"/>
                </a:cubicBezTo>
                <a:cubicBezTo>
                  <a:pt x="9105513" y="447240"/>
                  <a:pt x="9066884" y="587404"/>
                  <a:pt x="9084364" y="707886"/>
                </a:cubicBezTo>
                <a:cubicBezTo>
                  <a:pt x="8790148" y="778057"/>
                  <a:pt x="8685539" y="665677"/>
                  <a:pt x="8334904" y="707886"/>
                </a:cubicBezTo>
                <a:cubicBezTo>
                  <a:pt x="7984269" y="750095"/>
                  <a:pt x="8066795" y="686770"/>
                  <a:pt x="7857975" y="707886"/>
                </a:cubicBezTo>
                <a:cubicBezTo>
                  <a:pt x="7649155" y="729002"/>
                  <a:pt x="7399137" y="622695"/>
                  <a:pt x="7108515" y="707886"/>
                </a:cubicBezTo>
                <a:cubicBezTo>
                  <a:pt x="6817893" y="793077"/>
                  <a:pt x="6875487" y="693118"/>
                  <a:pt x="6722429" y="707886"/>
                </a:cubicBezTo>
                <a:cubicBezTo>
                  <a:pt x="6569371" y="722654"/>
                  <a:pt x="6414774" y="677318"/>
                  <a:pt x="6336344" y="707886"/>
                </a:cubicBezTo>
                <a:cubicBezTo>
                  <a:pt x="6257914" y="738454"/>
                  <a:pt x="5965978" y="663778"/>
                  <a:pt x="5768571" y="707886"/>
                </a:cubicBezTo>
                <a:cubicBezTo>
                  <a:pt x="5571164" y="751994"/>
                  <a:pt x="5397033" y="661535"/>
                  <a:pt x="5291642" y="707886"/>
                </a:cubicBezTo>
                <a:cubicBezTo>
                  <a:pt x="5186251" y="754237"/>
                  <a:pt x="4831829" y="704354"/>
                  <a:pt x="4633026" y="707886"/>
                </a:cubicBezTo>
                <a:cubicBezTo>
                  <a:pt x="4434223" y="711418"/>
                  <a:pt x="4274655" y="695692"/>
                  <a:pt x="3974409" y="707886"/>
                </a:cubicBezTo>
                <a:cubicBezTo>
                  <a:pt x="3674163" y="720080"/>
                  <a:pt x="3459468" y="630261"/>
                  <a:pt x="3224949" y="707886"/>
                </a:cubicBezTo>
                <a:cubicBezTo>
                  <a:pt x="2990430" y="785511"/>
                  <a:pt x="2714891" y="665174"/>
                  <a:pt x="2475489" y="707886"/>
                </a:cubicBezTo>
                <a:cubicBezTo>
                  <a:pt x="2236087" y="750598"/>
                  <a:pt x="2260941" y="664411"/>
                  <a:pt x="2089404" y="707886"/>
                </a:cubicBezTo>
                <a:cubicBezTo>
                  <a:pt x="1917868" y="751361"/>
                  <a:pt x="1645852" y="667212"/>
                  <a:pt x="1339944" y="707886"/>
                </a:cubicBezTo>
                <a:cubicBezTo>
                  <a:pt x="1034036" y="748560"/>
                  <a:pt x="1072552" y="680878"/>
                  <a:pt x="863015" y="707886"/>
                </a:cubicBezTo>
                <a:cubicBezTo>
                  <a:pt x="653478" y="734894"/>
                  <a:pt x="664868" y="693547"/>
                  <a:pt x="567773" y="707886"/>
                </a:cubicBezTo>
                <a:cubicBezTo>
                  <a:pt x="470678" y="722225"/>
                  <a:pt x="275002" y="642356"/>
                  <a:pt x="0" y="707886"/>
                </a:cubicBezTo>
                <a:cubicBezTo>
                  <a:pt x="-22751" y="622112"/>
                  <a:pt x="5433" y="540049"/>
                  <a:pt x="0" y="375180"/>
                </a:cubicBezTo>
                <a:cubicBezTo>
                  <a:pt x="-5433" y="210311"/>
                  <a:pt x="27682" y="15599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4000" dirty="0"/>
              <a:t>“A</a:t>
            </a:r>
            <a:r>
              <a:rPr lang="en-US" sz="4000"/>
              <a:t>” affected by </a:t>
            </a:r>
            <a:r>
              <a:rPr lang="en-US" sz="4000" dirty="0"/>
              <a:t>“B”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9E2CC-5278-3E7A-2C25-D7F80C6C6E29}"/>
              </a:ext>
            </a:extLst>
          </p:cNvPr>
          <p:cNvSpPr txBox="1"/>
          <p:nvPr/>
        </p:nvSpPr>
        <p:spPr>
          <a:xfrm>
            <a:off x="258418" y="4542175"/>
            <a:ext cx="9084365" cy="1323439"/>
          </a:xfrm>
          <a:custGeom>
            <a:avLst/>
            <a:gdLst>
              <a:gd name="connsiteX0" fmla="*/ 0 w 9084365"/>
              <a:gd name="connsiteY0" fmla="*/ 0 h 1323439"/>
              <a:gd name="connsiteX1" fmla="*/ 658616 w 9084365"/>
              <a:gd name="connsiteY1" fmla="*/ 0 h 1323439"/>
              <a:gd name="connsiteX2" fmla="*/ 1135546 w 9084365"/>
              <a:gd name="connsiteY2" fmla="*/ 0 h 1323439"/>
              <a:gd name="connsiteX3" fmla="*/ 1612475 w 9084365"/>
              <a:gd name="connsiteY3" fmla="*/ 0 h 1323439"/>
              <a:gd name="connsiteX4" fmla="*/ 2271091 w 9084365"/>
              <a:gd name="connsiteY4" fmla="*/ 0 h 1323439"/>
              <a:gd name="connsiteX5" fmla="*/ 3020551 w 9084365"/>
              <a:gd name="connsiteY5" fmla="*/ 0 h 1323439"/>
              <a:gd name="connsiteX6" fmla="*/ 3497481 w 9084365"/>
              <a:gd name="connsiteY6" fmla="*/ 0 h 1323439"/>
              <a:gd name="connsiteX7" fmla="*/ 3883566 w 9084365"/>
              <a:gd name="connsiteY7" fmla="*/ 0 h 1323439"/>
              <a:gd name="connsiteX8" fmla="*/ 4542183 w 9084365"/>
              <a:gd name="connsiteY8" fmla="*/ 0 h 1323439"/>
              <a:gd name="connsiteX9" fmla="*/ 4928268 w 9084365"/>
              <a:gd name="connsiteY9" fmla="*/ 0 h 1323439"/>
              <a:gd name="connsiteX10" fmla="*/ 5586884 w 9084365"/>
              <a:gd name="connsiteY10" fmla="*/ 0 h 1323439"/>
              <a:gd name="connsiteX11" fmla="*/ 6245501 w 9084365"/>
              <a:gd name="connsiteY11" fmla="*/ 0 h 1323439"/>
              <a:gd name="connsiteX12" fmla="*/ 6994961 w 9084365"/>
              <a:gd name="connsiteY12" fmla="*/ 0 h 1323439"/>
              <a:gd name="connsiteX13" fmla="*/ 7290203 w 9084365"/>
              <a:gd name="connsiteY13" fmla="*/ 0 h 1323439"/>
              <a:gd name="connsiteX14" fmla="*/ 7767132 w 9084365"/>
              <a:gd name="connsiteY14" fmla="*/ 0 h 1323439"/>
              <a:gd name="connsiteX15" fmla="*/ 8516592 w 9084365"/>
              <a:gd name="connsiteY15" fmla="*/ 0 h 1323439"/>
              <a:gd name="connsiteX16" fmla="*/ 9084365 w 9084365"/>
              <a:gd name="connsiteY16" fmla="*/ 0 h 1323439"/>
              <a:gd name="connsiteX17" fmla="*/ 9084365 w 9084365"/>
              <a:gd name="connsiteY17" fmla="*/ 454381 h 1323439"/>
              <a:gd name="connsiteX18" fmla="*/ 9084365 w 9084365"/>
              <a:gd name="connsiteY18" fmla="*/ 855824 h 1323439"/>
              <a:gd name="connsiteX19" fmla="*/ 9084365 w 9084365"/>
              <a:gd name="connsiteY19" fmla="*/ 1323439 h 1323439"/>
              <a:gd name="connsiteX20" fmla="*/ 8425749 w 9084365"/>
              <a:gd name="connsiteY20" fmla="*/ 1323439 h 1323439"/>
              <a:gd name="connsiteX21" fmla="*/ 7857976 w 9084365"/>
              <a:gd name="connsiteY21" fmla="*/ 1323439 h 1323439"/>
              <a:gd name="connsiteX22" fmla="*/ 7290203 w 9084365"/>
              <a:gd name="connsiteY22" fmla="*/ 1323439 h 1323439"/>
              <a:gd name="connsiteX23" fmla="*/ 6540743 w 9084365"/>
              <a:gd name="connsiteY23" fmla="*/ 1323439 h 1323439"/>
              <a:gd name="connsiteX24" fmla="*/ 5791283 w 9084365"/>
              <a:gd name="connsiteY24" fmla="*/ 1323439 h 1323439"/>
              <a:gd name="connsiteX25" fmla="*/ 5496041 w 9084365"/>
              <a:gd name="connsiteY25" fmla="*/ 1323439 h 1323439"/>
              <a:gd name="connsiteX26" fmla="*/ 5019112 w 9084365"/>
              <a:gd name="connsiteY26" fmla="*/ 1323439 h 1323439"/>
              <a:gd name="connsiteX27" fmla="*/ 4451339 w 9084365"/>
              <a:gd name="connsiteY27" fmla="*/ 1323439 h 1323439"/>
              <a:gd name="connsiteX28" fmla="*/ 3701879 w 9084365"/>
              <a:gd name="connsiteY28" fmla="*/ 1323439 h 1323439"/>
              <a:gd name="connsiteX29" fmla="*/ 3406637 w 9084365"/>
              <a:gd name="connsiteY29" fmla="*/ 1323439 h 1323439"/>
              <a:gd name="connsiteX30" fmla="*/ 3111395 w 9084365"/>
              <a:gd name="connsiteY30" fmla="*/ 1323439 h 1323439"/>
              <a:gd name="connsiteX31" fmla="*/ 2543622 w 9084365"/>
              <a:gd name="connsiteY31" fmla="*/ 1323439 h 1323439"/>
              <a:gd name="connsiteX32" fmla="*/ 2157537 w 9084365"/>
              <a:gd name="connsiteY32" fmla="*/ 1323439 h 1323439"/>
              <a:gd name="connsiteX33" fmla="*/ 1408077 w 9084365"/>
              <a:gd name="connsiteY33" fmla="*/ 1323439 h 1323439"/>
              <a:gd name="connsiteX34" fmla="*/ 840304 w 9084365"/>
              <a:gd name="connsiteY34" fmla="*/ 1323439 h 1323439"/>
              <a:gd name="connsiteX35" fmla="*/ 0 w 9084365"/>
              <a:gd name="connsiteY35" fmla="*/ 1323439 h 1323439"/>
              <a:gd name="connsiteX36" fmla="*/ 0 w 9084365"/>
              <a:gd name="connsiteY36" fmla="*/ 895527 h 1323439"/>
              <a:gd name="connsiteX37" fmla="*/ 0 w 9084365"/>
              <a:gd name="connsiteY37" fmla="*/ 480850 h 1323439"/>
              <a:gd name="connsiteX38" fmla="*/ 0 w 9084365"/>
              <a:gd name="connsiteY38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084365" h="1323439" fill="none" extrusionOk="0">
                <a:moveTo>
                  <a:pt x="0" y="0"/>
                </a:moveTo>
                <a:cubicBezTo>
                  <a:pt x="260792" y="-51512"/>
                  <a:pt x="426618" y="7054"/>
                  <a:pt x="658616" y="0"/>
                </a:cubicBezTo>
                <a:cubicBezTo>
                  <a:pt x="890614" y="-7054"/>
                  <a:pt x="965282" y="26345"/>
                  <a:pt x="1135546" y="0"/>
                </a:cubicBezTo>
                <a:cubicBezTo>
                  <a:pt x="1305810" y="-26345"/>
                  <a:pt x="1418089" y="7940"/>
                  <a:pt x="1612475" y="0"/>
                </a:cubicBezTo>
                <a:cubicBezTo>
                  <a:pt x="1806861" y="-7940"/>
                  <a:pt x="2036440" y="7366"/>
                  <a:pt x="2271091" y="0"/>
                </a:cubicBezTo>
                <a:cubicBezTo>
                  <a:pt x="2505742" y="-7366"/>
                  <a:pt x="2806995" y="16061"/>
                  <a:pt x="3020551" y="0"/>
                </a:cubicBezTo>
                <a:cubicBezTo>
                  <a:pt x="3234107" y="-16061"/>
                  <a:pt x="3303488" y="21956"/>
                  <a:pt x="3497481" y="0"/>
                </a:cubicBezTo>
                <a:cubicBezTo>
                  <a:pt x="3691474" y="-21956"/>
                  <a:pt x="3731427" y="4135"/>
                  <a:pt x="3883566" y="0"/>
                </a:cubicBezTo>
                <a:cubicBezTo>
                  <a:pt x="4035705" y="-4135"/>
                  <a:pt x="4228812" y="12285"/>
                  <a:pt x="4542183" y="0"/>
                </a:cubicBezTo>
                <a:cubicBezTo>
                  <a:pt x="4855554" y="-12285"/>
                  <a:pt x="4842539" y="30167"/>
                  <a:pt x="4928268" y="0"/>
                </a:cubicBezTo>
                <a:cubicBezTo>
                  <a:pt x="5013998" y="-30167"/>
                  <a:pt x="5259508" y="44410"/>
                  <a:pt x="5586884" y="0"/>
                </a:cubicBezTo>
                <a:cubicBezTo>
                  <a:pt x="5914260" y="-44410"/>
                  <a:pt x="6042495" y="40678"/>
                  <a:pt x="6245501" y="0"/>
                </a:cubicBezTo>
                <a:cubicBezTo>
                  <a:pt x="6448507" y="-40678"/>
                  <a:pt x="6832694" y="33730"/>
                  <a:pt x="6994961" y="0"/>
                </a:cubicBezTo>
                <a:cubicBezTo>
                  <a:pt x="7157228" y="-33730"/>
                  <a:pt x="7192290" y="33179"/>
                  <a:pt x="7290203" y="0"/>
                </a:cubicBezTo>
                <a:cubicBezTo>
                  <a:pt x="7388116" y="-33179"/>
                  <a:pt x="7602941" y="10888"/>
                  <a:pt x="7767132" y="0"/>
                </a:cubicBezTo>
                <a:cubicBezTo>
                  <a:pt x="7931323" y="-10888"/>
                  <a:pt x="8365114" y="24644"/>
                  <a:pt x="8516592" y="0"/>
                </a:cubicBezTo>
                <a:cubicBezTo>
                  <a:pt x="8668070" y="-24644"/>
                  <a:pt x="8957194" y="47074"/>
                  <a:pt x="9084365" y="0"/>
                </a:cubicBezTo>
                <a:cubicBezTo>
                  <a:pt x="9092750" y="183173"/>
                  <a:pt x="9043703" y="355807"/>
                  <a:pt x="9084365" y="454381"/>
                </a:cubicBezTo>
                <a:cubicBezTo>
                  <a:pt x="9125027" y="552955"/>
                  <a:pt x="9041276" y="773407"/>
                  <a:pt x="9084365" y="855824"/>
                </a:cubicBezTo>
                <a:cubicBezTo>
                  <a:pt x="9127454" y="938241"/>
                  <a:pt x="9056185" y="1104547"/>
                  <a:pt x="9084365" y="1323439"/>
                </a:cubicBezTo>
                <a:cubicBezTo>
                  <a:pt x="8768609" y="1364453"/>
                  <a:pt x="8667443" y="1292966"/>
                  <a:pt x="8425749" y="1323439"/>
                </a:cubicBezTo>
                <a:cubicBezTo>
                  <a:pt x="8184055" y="1353912"/>
                  <a:pt x="8136647" y="1258041"/>
                  <a:pt x="7857976" y="1323439"/>
                </a:cubicBezTo>
                <a:cubicBezTo>
                  <a:pt x="7579305" y="1388837"/>
                  <a:pt x="7565524" y="1272510"/>
                  <a:pt x="7290203" y="1323439"/>
                </a:cubicBezTo>
                <a:cubicBezTo>
                  <a:pt x="7014882" y="1374368"/>
                  <a:pt x="6780034" y="1298737"/>
                  <a:pt x="6540743" y="1323439"/>
                </a:cubicBezTo>
                <a:cubicBezTo>
                  <a:pt x="6301452" y="1348141"/>
                  <a:pt x="6059551" y="1262231"/>
                  <a:pt x="5791283" y="1323439"/>
                </a:cubicBezTo>
                <a:cubicBezTo>
                  <a:pt x="5523015" y="1384647"/>
                  <a:pt x="5621701" y="1302476"/>
                  <a:pt x="5496041" y="1323439"/>
                </a:cubicBezTo>
                <a:cubicBezTo>
                  <a:pt x="5370381" y="1344402"/>
                  <a:pt x="5142600" y="1316338"/>
                  <a:pt x="5019112" y="1323439"/>
                </a:cubicBezTo>
                <a:cubicBezTo>
                  <a:pt x="4895624" y="1330540"/>
                  <a:pt x="4661564" y="1267408"/>
                  <a:pt x="4451339" y="1323439"/>
                </a:cubicBezTo>
                <a:cubicBezTo>
                  <a:pt x="4241114" y="1379470"/>
                  <a:pt x="4009958" y="1304627"/>
                  <a:pt x="3701879" y="1323439"/>
                </a:cubicBezTo>
                <a:cubicBezTo>
                  <a:pt x="3393800" y="1342251"/>
                  <a:pt x="3496261" y="1299629"/>
                  <a:pt x="3406637" y="1323439"/>
                </a:cubicBezTo>
                <a:cubicBezTo>
                  <a:pt x="3317013" y="1347249"/>
                  <a:pt x="3238202" y="1321846"/>
                  <a:pt x="3111395" y="1323439"/>
                </a:cubicBezTo>
                <a:cubicBezTo>
                  <a:pt x="2984588" y="1325032"/>
                  <a:pt x="2797749" y="1293793"/>
                  <a:pt x="2543622" y="1323439"/>
                </a:cubicBezTo>
                <a:cubicBezTo>
                  <a:pt x="2289495" y="1353085"/>
                  <a:pt x="2333518" y="1310112"/>
                  <a:pt x="2157537" y="1323439"/>
                </a:cubicBezTo>
                <a:cubicBezTo>
                  <a:pt x="1981556" y="1336766"/>
                  <a:pt x="1758854" y="1275257"/>
                  <a:pt x="1408077" y="1323439"/>
                </a:cubicBezTo>
                <a:cubicBezTo>
                  <a:pt x="1057300" y="1371621"/>
                  <a:pt x="1067005" y="1294873"/>
                  <a:pt x="840304" y="1323439"/>
                </a:cubicBezTo>
                <a:cubicBezTo>
                  <a:pt x="613603" y="1352005"/>
                  <a:pt x="181298" y="1316793"/>
                  <a:pt x="0" y="1323439"/>
                </a:cubicBezTo>
                <a:cubicBezTo>
                  <a:pt x="-38035" y="1173412"/>
                  <a:pt x="24012" y="1034323"/>
                  <a:pt x="0" y="895527"/>
                </a:cubicBezTo>
                <a:cubicBezTo>
                  <a:pt x="-24012" y="756731"/>
                  <a:pt x="26233" y="594330"/>
                  <a:pt x="0" y="480850"/>
                </a:cubicBezTo>
                <a:cubicBezTo>
                  <a:pt x="-26233" y="367370"/>
                  <a:pt x="9414" y="235828"/>
                  <a:pt x="0" y="0"/>
                </a:cubicBezTo>
                <a:close/>
              </a:path>
              <a:path w="9084365" h="1323439" stroke="0" extrusionOk="0">
                <a:moveTo>
                  <a:pt x="0" y="0"/>
                </a:moveTo>
                <a:cubicBezTo>
                  <a:pt x="272501" y="-6609"/>
                  <a:pt x="362193" y="32779"/>
                  <a:pt x="658616" y="0"/>
                </a:cubicBezTo>
                <a:cubicBezTo>
                  <a:pt x="955039" y="-32779"/>
                  <a:pt x="905299" y="49117"/>
                  <a:pt x="1135546" y="0"/>
                </a:cubicBezTo>
                <a:cubicBezTo>
                  <a:pt x="1365793" y="-49117"/>
                  <a:pt x="1426743" y="42852"/>
                  <a:pt x="1703318" y="0"/>
                </a:cubicBezTo>
                <a:cubicBezTo>
                  <a:pt x="1979893" y="-42852"/>
                  <a:pt x="1944869" y="41058"/>
                  <a:pt x="2089404" y="0"/>
                </a:cubicBezTo>
                <a:cubicBezTo>
                  <a:pt x="2233939" y="-41058"/>
                  <a:pt x="2530368" y="67377"/>
                  <a:pt x="2657177" y="0"/>
                </a:cubicBezTo>
                <a:cubicBezTo>
                  <a:pt x="2783986" y="-67377"/>
                  <a:pt x="2943577" y="43889"/>
                  <a:pt x="3043262" y="0"/>
                </a:cubicBezTo>
                <a:cubicBezTo>
                  <a:pt x="3142948" y="-43889"/>
                  <a:pt x="3335950" y="44832"/>
                  <a:pt x="3611035" y="0"/>
                </a:cubicBezTo>
                <a:cubicBezTo>
                  <a:pt x="3886120" y="-44832"/>
                  <a:pt x="3896329" y="8127"/>
                  <a:pt x="4087964" y="0"/>
                </a:cubicBezTo>
                <a:cubicBezTo>
                  <a:pt x="4279599" y="-8127"/>
                  <a:pt x="4306238" y="28695"/>
                  <a:pt x="4474050" y="0"/>
                </a:cubicBezTo>
                <a:cubicBezTo>
                  <a:pt x="4641862" y="-28695"/>
                  <a:pt x="4996739" y="60835"/>
                  <a:pt x="5132666" y="0"/>
                </a:cubicBezTo>
                <a:cubicBezTo>
                  <a:pt x="5268593" y="-60835"/>
                  <a:pt x="5605900" y="81470"/>
                  <a:pt x="5882126" y="0"/>
                </a:cubicBezTo>
                <a:cubicBezTo>
                  <a:pt x="6158352" y="-81470"/>
                  <a:pt x="6385520" y="34257"/>
                  <a:pt x="6631586" y="0"/>
                </a:cubicBezTo>
                <a:cubicBezTo>
                  <a:pt x="6877652" y="-34257"/>
                  <a:pt x="6986915" y="6995"/>
                  <a:pt x="7108516" y="0"/>
                </a:cubicBezTo>
                <a:cubicBezTo>
                  <a:pt x="7230117" y="-6995"/>
                  <a:pt x="7458572" y="39041"/>
                  <a:pt x="7585445" y="0"/>
                </a:cubicBezTo>
                <a:cubicBezTo>
                  <a:pt x="7712318" y="-39041"/>
                  <a:pt x="8150405" y="64412"/>
                  <a:pt x="8334905" y="0"/>
                </a:cubicBezTo>
                <a:cubicBezTo>
                  <a:pt x="8519405" y="-64412"/>
                  <a:pt x="8805816" y="75696"/>
                  <a:pt x="9084365" y="0"/>
                </a:cubicBezTo>
                <a:cubicBezTo>
                  <a:pt x="9110621" y="131392"/>
                  <a:pt x="9075645" y="274415"/>
                  <a:pt x="9084365" y="454381"/>
                </a:cubicBezTo>
                <a:cubicBezTo>
                  <a:pt x="9093085" y="634347"/>
                  <a:pt x="9079359" y="691484"/>
                  <a:pt x="9084365" y="869058"/>
                </a:cubicBezTo>
                <a:cubicBezTo>
                  <a:pt x="9089371" y="1046632"/>
                  <a:pt x="9066275" y="1180482"/>
                  <a:pt x="9084365" y="1323439"/>
                </a:cubicBezTo>
                <a:cubicBezTo>
                  <a:pt x="8978797" y="1332648"/>
                  <a:pt x="8923696" y="1301716"/>
                  <a:pt x="8789123" y="1323439"/>
                </a:cubicBezTo>
                <a:cubicBezTo>
                  <a:pt x="8654550" y="1345162"/>
                  <a:pt x="8330285" y="1238248"/>
                  <a:pt x="8039663" y="1323439"/>
                </a:cubicBezTo>
                <a:cubicBezTo>
                  <a:pt x="7749041" y="1408630"/>
                  <a:pt x="7806549" y="1303429"/>
                  <a:pt x="7653578" y="1323439"/>
                </a:cubicBezTo>
                <a:cubicBezTo>
                  <a:pt x="7500608" y="1343449"/>
                  <a:pt x="7352708" y="1298600"/>
                  <a:pt x="7267492" y="1323439"/>
                </a:cubicBezTo>
                <a:cubicBezTo>
                  <a:pt x="7182276" y="1348278"/>
                  <a:pt x="6897126" y="1279331"/>
                  <a:pt x="6699719" y="1323439"/>
                </a:cubicBezTo>
                <a:cubicBezTo>
                  <a:pt x="6502312" y="1367547"/>
                  <a:pt x="6328181" y="1277088"/>
                  <a:pt x="6222790" y="1323439"/>
                </a:cubicBezTo>
                <a:cubicBezTo>
                  <a:pt x="6117399" y="1369790"/>
                  <a:pt x="5762977" y="1319907"/>
                  <a:pt x="5564174" y="1323439"/>
                </a:cubicBezTo>
                <a:cubicBezTo>
                  <a:pt x="5365371" y="1326971"/>
                  <a:pt x="5205803" y="1311245"/>
                  <a:pt x="4905557" y="1323439"/>
                </a:cubicBezTo>
                <a:cubicBezTo>
                  <a:pt x="4605311" y="1335633"/>
                  <a:pt x="4390616" y="1245814"/>
                  <a:pt x="4156097" y="1323439"/>
                </a:cubicBezTo>
                <a:cubicBezTo>
                  <a:pt x="3921578" y="1401064"/>
                  <a:pt x="3646039" y="1280727"/>
                  <a:pt x="3406637" y="1323439"/>
                </a:cubicBezTo>
                <a:cubicBezTo>
                  <a:pt x="3167235" y="1366151"/>
                  <a:pt x="3200845" y="1282700"/>
                  <a:pt x="3020551" y="1323439"/>
                </a:cubicBezTo>
                <a:cubicBezTo>
                  <a:pt x="2840257" y="1364178"/>
                  <a:pt x="2576999" y="1282765"/>
                  <a:pt x="2271091" y="1323439"/>
                </a:cubicBezTo>
                <a:cubicBezTo>
                  <a:pt x="1965183" y="1364113"/>
                  <a:pt x="2003699" y="1296431"/>
                  <a:pt x="1794162" y="1323439"/>
                </a:cubicBezTo>
                <a:cubicBezTo>
                  <a:pt x="1584625" y="1350447"/>
                  <a:pt x="1596015" y="1309100"/>
                  <a:pt x="1498920" y="1323439"/>
                </a:cubicBezTo>
                <a:cubicBezTo>
                  <a:pt x="1401825" y="1337778"/>
                  <a:pt x="1245601" y="1302664"/>
                  <a:pt x="1112835" y="1323439"/>
                </a:cubicBezTo>
                <a:cubicBezTo>
                  <a:pt x="980070" y="1344214"/>
                  <a:pt x="958078" y="1293988"/>
                  <a:pt x="817593" y="1323439"/>
                </a:cubicBezTo>
                <a:cubicBezTo>
                  <a:pt x="677108" y="1352890"/>
                  <a:pt x="187213" y="1225664"/>
                  <a:pt x="0" y="1323439"/>
                </a:cubicBezTo>
                <a:cubicBezTo>
                  <a:pt x="-38653" y="1118888"/>
                  <a:pt x="3076" y="1038657"/>
                  <a:pt x="0" y="855824"/>
                </a:cubicBezTo>
                <a:cubicBezTo>
                  <a:pt x="-3076" y="672992"/>
                  <a:pt x="11368" y="548960"/>
                  <a:pt x="0" y="401443"/>
                </a:cubicBezTo>
                <a:cubicBezTo>
                  <a:pt x="-11368" y="253926"/>
                  <a:pt x="39767" y="10745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4000" dirty="0"/>
              <a:t>Cause of “B”, “A” might be increase or decrease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B754A-25DF-5208-E573-489461AB323F}"/>
              </a:ext>
            </a:extLst>
          </p:cNvPr>
          <p:cNvSpPr txBox="1"/>
          <p:nvPr/>
        </p:nvSpPr>
        <p:spPr>
          <a:xfrm>
            <a:off x="258418" y="6108412"/>
            <a:ext cx="9084365" cy="707886"/>
          </a:xfrm>
          <a:custGeom>
            <a:avLst/>
            <a:gdLst>
              <a:gd name="connsiteX0" fmla="*/ 0 w 9084365"/>
              <a:gd name="connsiteY0" fmla="*/ 0 h 707886"/>
              <a:gd name="connsiteX1" fmla="*/ 749460 w 9084365"/>
              <a:gd name="connsiteY1" fmla="*/ 0 h 707886"/>
              <a:gd name="connsiteX2" fmla="*/ 1044702 w 9084365"/>
              <a:gd name="connsiteY2" fmla="*/ 0 h 707886"/>
              <a:gd name="connsiteX3" fmla="*/ 1703318 w 9084365"/>
              <a:gd name="connsiteY3" fmla="*/ 0 h 707886"/>
              <a:gd name="connsiteX4" fmla="*/ 1998560 w 9084365"/>
              <a:gd name="connsiteY4" fmla="*/ 0 h 707886"/>
              <a:gd name="connsiteX5" fmla="*/ 2475489 w 9084365"/>
              <a:gd name="connsiteY5" fmla="*/ 0 h 707886"/>
              <a:gd name="connsiteX6" fmla="*/ 2952419 w 9084365"/>
              <a:gd name="connsiteY6" fmla="*/ 0 h 707886"/>
              <a:gd name="connsiteX7" fmla="*/ 3611035 w 9084365"/>
              <a:gd name="connsiteY7" fmla="*/ 0 h 707886"/>
              <a:gd name="connsiteX8" fmla="*/ 4360495 w 9084365"/>
              <a:gd name="connsiteY8" fmla="*/ 0 h 707886"/>
              <a:gd name="connsiteX9" fmla="*/ 4837424 w 9084365"/>
              <a:gd name="connsiteY9" fmla="*/ 0 h 707886"/>
              <a:gd name="connsiteX10" fmla="*/ 5223510 w 9084365"/>
              <a:gd name="connsiteY10" fmla="*/ 0 h 707886"/>
              <a:gd name="connsiteX11" fmla="*/ 5882126 w 9084365"/>
              <a:gd name="connsiteY11" fmla="*/ 0 h 707886"/>
              <a:gd name="connsiteX12" fmla="*/ 6268212 w 9084365"/>
              <a:gd name="connsiteY12" fmla="*/ 0 h 707886"/>
              <a:gd name="connsiteX13" fmla="*/ 6926828 w 9084365"/>
              <a:gd name="connsiteY13" fmla="*/ 0 h 707886"/>
              <a:gd name="connsiteX14" fmla="*/ 7585445 w 9084365"/>
              <a:gd name="connsiteY14" fmla="*/ 0 h 707886"/>
              <a:gd name="connsiteX15" fmla="*/ 8334905 w 9084365"/>
              <a:gd name="connsiteY15" fmla="*/ 0 h 707886"/>
              <a:gd name="connsiteX16" fmla="*/ 9084365 w 9084365"/>
              <a:gd name="connsiteY16" fmla="*/ 0 h 707886"/>
              <a:gd name="connsiteX17" fmla="*/ 9084365 w 9084365"/>
              <a:gd name="connsiteY17" fmla="*/ 346864 h 707886"/>
              <a:gd name="connsiteX18" fmla="*/ 9084365 w 9084365"/>
              <a:gd name="connsiteY18" fmla="*/ 707886 h 707886"/>
              <a:gd name="connsiteX19" fmla="*/ 8425749 w 9084365"/>
              <a:gd name="connsiteY19" fmla="*/ 707886 h 707886"/>
              <a:gd name="connsiteX20" fmla="*/ 7767132 w 9084365"/>
              <a:gd name="connsiteY20" fmla="*/ 707886 h 707886"/>
              <a:gd name="connsiteX21" fmla="*/ 7471890 w 9084365"/>
              <a:gd name="connsiteY21" fmla="*/ 707886 h 707886"/>
              <a:gd name="connsiteX22" fmla="*/ 7176648 w 9084365"/>
              <a:gd name="connsiteY22" fmla="*/ 707886 h 707886"/>
              <a:gd name="connsiteX23" fmla="*/ 6790563 w 9084365"/>
              <a:gd name="connsiteY23" fmla="*/ 707886 h 707886"/>
              <a:gd name="connsiteX24" fmla="*/ 6222790 w 9084365"/>
              <a:gd name="connsiteY24" fmla="*/ 707886 h 707886"/>
              <a:gd name="connsiteX25" fmla="*/ 5655017 w 9084365"/>
              <a:gd name="connsiteY25" fmla="*/ 707886 h 707886"/>
              <a:gd name="connsiteX26" fmla="*/ 4905557 w 9084365"/>
              <a:gd name="connsiteY26" fmla="*/ 707886 h 707886"/>
              <a:gd name="connsiteX27" fmla="*/ 4156097 w 9084365"/>
              <a:gd name="connsiteY27" fmla="*/ 707886 h 707886"/>
              <a:gd name="connsiteX28" fmla="*/ 3860855 w 9084365"/>
              <a:gd name="connsiteY28" fmla="*/ 707886 h 707886"/>
              <a:gd name="connsiteX29" fmla="*/ 3383926 w 9084365"/>
              <a:gd name="connsiteY29" fmla="*/ 707886 h 707886"/>
              <a:gd name="connsiteX30" fmla="*/ 2816153 w 9084365"/>
              <a:gd name="connsiteY30" fmla="*/ 707886 h 707886"/>
              <a:gd name="connsiteX31" fmla="*/ 2066693 w 9084365"/>
              <a:gd name="connsiteY31" fmla="*/ 707886 h 707886"/>
              <a:gd name="connsiteX32" fmla="*/ 1771451 w 9084365"/>
              <a:gd name="connsiteY32" fmla="*/ 707886 h 707886"/>
              <a:gd name="connsiteX33" fmla="*/ 1476209 w 9084365"/>
              <a:gd name="connsiteY33" fmla="*/ 707886 h 707886"/>
              <a:gd name="connsiteX34" fmla="*/ 908437 w 9084365"/>
              <a:gd name="connsiteY34" fmla="*/ 707886 h 707886"/>
              <a:gd name="connsiteX35" fmla="*/ 522351 w 9084365"/>
              <a:gd name="connsiteY35" fmla="*/ 707886 h 707886"/>
              <a:gd name="connsiteX36" fmla="*/ 0 w 9084365"/>
              <a:gd name="connsiteY36" fmla="*/ 707886 h 707886"/>
              <a:gd name="connsiteX37" fmla="*/ 0 w 9084365"/>
              <a:gd name="connsiteY37" fmla="*/ 353943 h 707886"/>
              <a:gd name="connsiteX38" fmla="*/ 0 w 9084365"/>
              <a:gd name="connsiteY38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084365" h="707886" fill="none" extrusionOk="0">
                <a:moveTo>
                  <a:pt x="0" y="0"/>
                </a:moveTo>
                <a:cubicBezTo>
                  <a:pt x="185134" y="-24982"/>
                  <a:pt x="507636" y="8735"/>
                  <a:pt x="749460" y="0"/>
                </a:cubicBezTo>
                <a:cubicBezTo>
                  <a:pt x="991284" y="-8735"/>
                  <a:pt x="910689" y="22844"/>
                  <a:pt x="1044702" y="0"/>
                </a:cubicBezTo>
                <a:cubicBezTo>
                  <a:pt x="1178715" y="-22844"/>
                  <a:pt x="1509185" y="54299"/>
                  <a:pt x="1703318" y="0"/>
                </a:cubicBezTo>
                <a:cubicBezTo>
                  <a:pt x="1897451" y="-54299"/>
                  <a:pt x="1912327" y="4653"/>
                  <a:pt x="1998560" y="0"/>
                </a:cubicBezTo>
                <a:cubicBezTo>
                  <a:pt x="2084793" y="-4653"/>
                  <a:pt x="2312318" y="30624"/>
                  <a:pt x="2475489" y="0"/>
                </a:cubicBezTo>
                <a:cubicBezTo>
                  <a:pt x="2638660" y="-30624"/>
                  <a:pt x="2750596" y="915"/>
                  <a:pt x="2952419" y="0"/>
                </a:cubicBezTo>
                <a:cubicBezTo>
                  <a:pt x="3154242" y="-915"/>
                  <a:pt x="3376384" y="7366"/>
                  <a:pt x="3611035" y="0"/>
                </a:cubicBezTo>
                <a:cubicBezTo>
                  <a:pt x="3845686" y="-7366"/>
                  <a:pt x="4146939" y="16061"/>
                  <a:pt x="4360495" y="0"/>
                </a:cubicBezTo>
                <a:cubicBezTo>
                  <a:pt x="4574051" y="-16061"/>
                  <a:pt x="4644475" y="22211"/>
                  <a:pt x="4837424" y="0"/>
                </a:cubicBezTo>
                <a:cubicBezTo>
                  <a:pt x="5030373" y="-22211"/>
                  <a:pt x="5063655" y="4010"/>
                  <a:pt x="5223510" y="0"/>
                </a:cubicBezTo>
                <a:cubicBezTo>
                  <a:pt x="5383365" y="-4010"/>
                  <a:pt x="5574662" y="17556"/>
                  <a:pt x="5882126" y="0"/>
                </a:cubicBezTo>
                <a:cubicBezTo>
                  <a:pt x="6189590" y="-17556"/>
                  <a:pt x="6173873" y="23826"/>
                  <a:pt x="6268212" y="0"/>
                </a:cubicBezTo>
                <a:cubicBezTo>
                  <a:pt x="6362551" y="-23826"/>
                  <a:pt x="6599452" y="44410"/>
                  <a:pt x="6926828" y="0"/>
                </a:cubicBezTo>
                <a:cubicBezTo>
                  <a:pt x="7254204" y="-44410"/>
                  <a:pt x="7382439" y="40678"/>
                  <a:pt x="7585445" y="0"/>
                </a:cubicBezTo>
                <a:cubicBezTo>
                  <a:pt x="7788451" y="-40678"/>
                  <a:pt x="8172638" y="33730"/>
                  <a:pt x="8334905" y="0"/>
                </a:cubicBezTo>
                <a:cubicBezTo>
                  <a:pt x="8497172" y="-33730"/>
                  <a:pt x="8751867" y="59370"/>
                  <a:pt x="9084365" y="0"/>
                </a:cubicBezTo>
                <a:cubicBezTo>
                  <a:pt x="9107035" y="76995"/>
                  <a:pt x="9059751" y="204309"/>
                  <a:pt x="9084365" y="346864"/>
                </a:cubicBezTo>
                <a:cubicBezTo>
                  <a:pt x="9108979" y="489419"/>
                  <a:pt x="9052299" y="591537"/>
                  <a:pt x="9084365" y="707886"/>
                </a:cubicBezTo>
                <a:cubicBezTo>
                  <a:pt x="8850975" y="709912"/>
                  <a:pt x="8605911" y="632322"/>
                  <a:pt x="8425749" y="707886"/>
                </a:cubicBezTo>
                <a:cubicBezTo>
                  <a:pt x="8245587" y="783450"/>
                  <a:pt x="7952339" y="691195"/>
                  <a:pt x="7767132" y="707886"/>
                </a:cubicBezTo>
                <a:cubicBezTo>
                  <a:pt x="7581925" y="724577"/>
                  <a:pt x="7602557" y="676480"/>
                  <a:pt x="7471890" y="707886"/>
                </a:cubicBezTo>
                <a:cubicBezTo>
                  <a:pt x="7341223" y="739292"/>
                  <a:pt x="7280149" y="680806"/>
                  <a:pt x="7176648" y="707886"/>
                </a:cubicBezTo>
                <a:cubicBezTo>
                  <a:pt x="7073147" y="734966"/>
                  <a:pt x="6889511" y="682159"/>
                  <a:pt x="6790563" y="707886"/>
                </a:cubicBezTo>
                <a:cubicBezTo>
                  <a:pt x="6691616" y="733613"/>
                  <a:pt x="6501461" y="642488"/>
                  <a:pt x="6222790" y="707886"/>
                </a:cubicBezTo>
                <a:cubicBezTo>
                  <a:pt x="5944119" y="773284"/>
                  <a:pt x="5930338" y="656957"/>
                  <a:pt x="5655017" y="707886"/>
                </a:cubicBezTo>
                <a:cubicBezTo>
                  <a:pt x="5379696" y="758815"/>
                  <a:pt x="5144848" y="683184"/>
                  <a:pt x="4905557" y="707886"/>
                </a:cubicBezTo>
                <a:cubicBezTo>
                  <a:pt x="4666266" y="732588"/>
                  <a:pt x="4424365" y="646678"/>
                  <a:pt x="4156097" y="707886"/>
                </a:cubicBezTo>
                <a:cubicBezTo>
                  <a:pt x="3887829" y="769094"/>
                  <a:pt x="3986515" y="686923"/>
                  <a:pt x="3860855" y="707886"/>
                </a:cubicBezTo>
                <a:cubicBezTo>
                  <a:pt x="3735195" y="728849"/>
                  <a:pt x="3507414" y="700785"/>
                  <a:pt x="3383926" y="707886"/>
                </a:cubicBezTo>
                <a:cubicBezTo>
                  <a:pt x="3260438" y="714987"/>
                  <a:pt x="3026378" y="651855"/>
                  <a:pt x="2816153" y="707886"/>
                </a:cubicBezTo>
                <a:cubicBezTo>
                  <a:pt x="2605928" y="763917"/>
                  <a:pt x="2374772" y="689074"/>
                  <a:pt x="2066693" y="707886"/>
                </a:cubicBezTo>
                <a:cubicBezTo>
                  <a:pt x="1758614" y="726698"/>
                  <a:pt x="1861075" y="684076"/>
                  <a:pt x="1771451" y="707886"/>
                </a:cubicBezTo>
                <a:cubicBezTo>
                  <a:pt x="1681827" y="731696"/>
                  <a:pt x="1603016" y="706293"/>
                  <a:pt x="1476209" y="707886"/>
                </a:cubicBezTo>
                <a:cubicBezTo>
                  <a:pt x="1349402" y="709479"/>
                  <a:pt x="1155525" y="673556"/>
                  <a:pt x="908437" y="707886"/>
                </a:cubicBezTo>
                <a:cubicBezTo>
                  <a:pt x="661349" y="742216"/>
                  <a:pt x="698912" y="697303"/>
                  <a:pt x="522351" y="707886"/>
                </a:cubicBezTo>
                <a:cubicBezTo>
                  <a:pt x="345790" y="718469"/>
                  <a:pt x="131707" y="651548"/>
                  <a:pt x="0" y="707886"/>
                </a:cubicBezTo>
                <a:cubicBezTo>
                  <a:pt x="-13847" y="603072"/>
                  <a:pt x="25880" y="432308"/>
                  <a:pt x="0" y="353943"/>
                </a:cubicBezTo>
                <a:cubicBezTo>
                  <a:pt x="-25880" y="275578"/>
                  <a:pt x="2174" y="102655"/>
                  <a:pt x="0" y="0"/>
                </a:cubicBezTo>
                <a:close/>
              </a:path>
              <a:path w="9084365" h="707886" stroke="0" extrusionOk="0">
                <a:moveTo>
                  <a:pt x="0" y="0"/>
                </a:moveTo>
                <a:cubicBezTo>
                  <a:pt x="272501" y="-6609"/>
                  <a:pt x="362193" y="32779"/>
                  <a:pt x="658616" y="0"/>
                </a:cubicBezTo>
                <a:cubicBezTo>
                  <a:pt x="955039" y="-32779"/>
                  <a:pt x="905299" y="49117"/>
                  <a:pt x="1135546" y="0"/>
                </a:cubicBezTo>
                <a:cubicBezTo>
                  <a:pt x="1365793" y="-49117"/>
                  <a:pt x="1426743" y="42852"/>
                  <a:pt x="1703318" y="0"/>
                </a:cubicBezTo>
                <a:cubicBezTo>
                  <a:pt x="1979893" y="-42852"/>
                  <a:pt x="1944869" y="41058"/>
                  <a:pt x="2089404" y="0"/>
                </a:cubicBezTo>
                <a:cubicBezTo>
                  <a:pt x="2233939" y="-41058"/>
                  <a:pt x="2530368" y="67377"/>
                  <a:pt x="2657177" y="0"/>
                </a:cubicBezTo>
                <a:cubicBezTo>
                  <a:pt x="2783986" y="-67377"/>
                  <a:pt x="2943577" y="43889"/>
                  <a:pt x="3043262" y="0"/>
                </a:cubicBezTo>
                <a:cubicBezTo>
                  <a:pt x="3142948" y="-43889"/>
                  <a:pt x="3335950" y="44832"/>
                  <a:pt x="3611035" y="0"/>
                </a:cubicBezTo>
                <a:cubicBezTo>
                  <a:pt x="3886120" y="-44832"/>
                  <a:pt x="3896329" y="8127"/>
                  <a:pt x="4087964" y="0"/>
                </a:cubicBezTo>
                <a:cubicBezTo>
                  <a:pt x="4279599" y="-8127"/>
                  <a:pt x="4306238" y="28695"/>
                  <a:pt x="4474050" y="0"/>
                </a:cubicBezTo>
                <a:cubicBezTo>
                  <a:pt x="4641862" y="-28695"/>
                  <a:pt x="4996739" y="60835"/>
                  <a:pt x="5132666" y="0"/>
                </a:cubicBezTo>
                <a:cubicBezTo>
                  <a:pt x="5268593" y="-60835"/>
                  <a:pt x="5605900" y="81470"/>
                  <a:pt x="5882126" y="0"/>
                </a:cubicBezTo>
                <a:cubicBezTo>
                  <a:pt x="6158352" y="-81470"/>
                  <a:pt x="6385520" y="34257"/>
                  <a:pt x="6631586" y="0"/>
                </a:cubicBezTo>
                <a:cubicBezTo>
                  <a:pt x="6877652" y="-34257"/>
                  <a:pt x="6986915" y="6995"/>
                  <a:pt x="7108516" y="0"/>
                </a:cubicBezTo>
                <a:cubicBezTo>
                  <a:pt x="7230117" y="-6995"/>
                  <a:pt x="7458572" y="39041"/>
                  <a:pt x="7585445" y="0"/>
                </a:cubicBezTo>
                <a:cubicBezTo>
                  <a:pt x="7712318" y="-39041"/>
                  <a:pt x="8150405" y="64412"/>
                  <a:pt x="8334905" y="0"/>
                </a:cubicBezTo>
                <a:cubicBezTo>
                  <a:pt x="8519405" y="-64412"/>
                  <a:pt x="8805816" y="75696"/>
                  <a:pt x="9084365" y="0"/>
                </a:cubicBezTo>
                <a:cubicBezTo>
                  <a:pt x="9101893" y="98081"/>
                  <a:pt x="9063216" y="274804"/>
                  <a:pt x="9084365" y="361022"/>
                </a:cubicBezTo>
                <a:cubicBezTo>
                  <a:pt x="9105514" y="447240"/>
                  <a:pt x="9066885" y="587404"/>
                  <a:pt x="9084365" y="707886"/>
                </a:cubicBezTo>
                <a:cubicBezTo>
                  <a:pt x="8790149" y="778057"/>
                  <a:pt x="8685540" y="665677"/>
                  <a:pt x="8334905" y="707886"/>
                </a:cubicBezTo>
                <a:cubicBezTo>
                  <a:pt x="7984270" y="750095"/>
                  <a:pt x="8066796" y="686770"/>
                  <a:pt x="7857976" y="707886"/>
                </a:cubicBezTo>
                <a:cubicBezTo>
                  <a:pt x="7649156" y="729002"/>
                  <a:pt x="7399138" y="622695"/>
                  <a:pt x="7108516" y="707886"/>
                </a:cubicBezTo>
                <a:cubicBezTo>
                  <a:pt x="6817894" y="793077"/>
                  <a:pt x="6875488" y="693118"/>
                  <a:pt x="6722430" y="707886"/>
                </a:cubicBezTo>
                <a:cubicBezTo>
                  <a:pt x="6569372" y="722654"/>
                  <a:pt x="6414775" y="677318"/>
                  <a:pt x="6336345" y="707886"/>
                </a:cubicBezTo>
                <a:cubicBezTo>
                  <a:pt x="6257915" y="738454"/>
                  <a:pt x="5965979" y="663778"/>
                  <a:pt x="5768572" y="707886"/>
                </a:cubicBezTo>
                <a:cubicBezTo>
                  <a:pt x="5571165" y="751994"/>
                  <a:pt x="5397034" y="661535"/>
                  <a:pt x="5291643" y="707886"/>
                </a:cubicBezTo>
                <a:cubicBezTo>
                  <a:pt x="5186252" y="754237"/>
                  <a:pt x="4832158" y="705937"/>
                  <a:pt x="4633026" y="707886"/>
                </a:cubicBezTo>
                <a:cubicBezTo>
                  <a:pt x="4433894" y="709835"/>
                  <a:pt x="4272794" y="695485"/>
                  <a:pt x="3974410" y="707886"/>
                </a:cubicBezTo>
                <a:cubicBezTo>
                  <a:pt x="3676026" y="720287"/>
                  <a:pt x="3459469" y="630261"/>
                  <a:pt x="3224950" y="707886"/>
                </a:cubicBezTo>
                <a:cubicBezTo>
                  <a:pt x="2990431" y="785511"/>
                  <a:pt x="2715282" y="665975"/>
                  <a:pt x="2475489" y="707886"/>
                </a:cubicBezTo>
                <a:cubicBezTo>
                  <a:pt x="2235696" y="749797"/>
                  <a:pt x="2260941" y="664411"/>
                  <a:pt x="2089404" y="707886"/>
                </a:cubicBezTo>
                <a:cubicBezTo>
                  <a:pt x="1917868" y="751361"/>
                  <a:pt x="1645852" y="667212"/>
                  <a:pt x="1339944" y="707886"/>
                </a:cubicBezTo>
                <a:cubicBezTo>
                  <a:pt x="1034036" y="748560"/>
                  <a:pt x="1072552" y="680878"/>
                  <a:pt x="863015" y="707886"/>
                </a:cubicBezTo>
                <a:cubicBezTo>
                  <a:pt x="653478" y="734894"/>
                  <a:pt x="664868" y="693547"/>
                  <a:pt x="567773" y="707886"/>
                </a:cubicBezTo>
                <a:cubicBezTo>
                  <a:pt x="470678" y="722225"/>
                  <a:pt x="275002" y="642356"/>
                  <a:pt x="0" y="707886"/>
                </a:cubicBezTo>
                <a:cubicBezTo>
                  <a:pt x="-22751" y="622112"/>
                  <a:pt x="5433" y="540049"/>
                  <a:pt x="0" y="375180"/>
                </a:cubicBezTo>
                <a:cubicBezTo>
                  <a:pt x="-5433" y="210311"/>
                  <a:pt x="27682" y="15599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4000" dirty="0"/>
              <a:t>Predict “A” for the value of “B”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9E99E-B9F0-D6FE-B5B5-28AE4CEED2BC}"/>
              </a:ext>
            </a:extLst>
          </p:cNvPr>
          <p:cNvSpPr txBox="1"/>
          <p:nvPr/>
        </p:nvSpPr>
        <p:spPr>
          <a:xfrm>
            <a:off x="10448072" y="3620993"/>
            <a:ext cx="4030554" cy="1323439"/>
          </a:xfrm>
          <a:custGeom>
            <a:avLst/>
            <a:gdLst>
              <a:gd name="connsiteX0" fmla="*/ 0 w 4030554"/>
              <a:gd name="connsiteY0" fmla="*/ 0 h 1323439"/>
              <a:gd name="connsiteX1" fmla="*/ 656405 w 4030554"/>
              <a:gd name="connsiteY1" fmla="*/ 0 h 1323439"/>
              <a:gd name="connsiteX2" fmla="*/ 1272503 w 4030554"/>
              <a:gd name="connsiteY2" fmla="*/ 0 h 1323439"/>
              <a:gd name="connsiteX3" fmla="*/ 1767686 w 4030554"/>
              <a:gd name="connsiteY3" fmla="*/ 0 h 1323439"/>
              <a:gd name="connsiteX4" fmla="*/ 2424090 w 4030554"/>
              <a:gd name="connsiteY4" fmla="*/ 0 h 1323439"/>
              <a:gd name="connsiteX5" fmla="*/ 2959578 w 4030554"/>
              <a:gd name="connsiteY5" fmla="*/ 0 h 1323439"/>
              <a:gd name="connsiteX6" fmla="*/ 3454761 w 4030554"/>
              <a:gd name="connsiteY6" fmla="*/ 0 h 1323439"/>
              <a:gd name="connsiteX7" fmla="*/ 4030554 w 4030554"/>
              <a:gd name="connsiteY7" fmla="*/ 0 h 1323439"/>
              <a:gd name="connsiteX8" fmla="*/ 4030554 w 4030554"/>
              <a:gd name="connsiteY8" fmla="*/ 441146 h 1323439"/>
              <a:gd name="connsiteX9" fmla="*/ 4030554 w 4030554"/>
              <a:gd name="connsiteY9" fmla="*/ 908761 h 1323439"/>
              <a:gd name="connsiteX10" fmla="*/ 4030554 w 4030554"/>
              <a:gd name="connsiteY10" fmla="*/ 1323439 h 1323439"/>
              <a:gd name="connsiteX11" fmla="*/ 3575677 w 4030554"/>
              <a:gd name="connsiteY11" fmla="*/ 1323439 h 1323439"/>
              <a:gd name="connsiteX12" fmla="*/ 2919273 w 4030554"/>
              <a:gd name="connsiteY12" fmla="*/ 1323439 h 1323439"/>
              <a:gd name="connsiteX13" fmla="*/ 2424090 w 4030554"/>
              <a:gd name="connsiteY13" fmla="*/ 1323439 h 1323439"/>
              <a:gd name="connsiteX14" fmla="*/ 1767686 w 4030554"/>
              <a:gd name="connsiteY14" fmla="*/ 1323439 h 1323439"/>
              <a:gd name="connsiteX15" fmla="*/ 1111281 w 4030554"/>
              <a:gd name="connsiteY15" fmla="*/ 1323439 h 1323439"/>
              <a:gd name="connsiteX16" fmla="*/ 495182 w 4030554"/>
              <a:gd name="connsiteY16" fmla="*/ 1323439 h 1323439"/>
              <a:gd name="connsiteX17" fmla="*/ 0 w 4030554"/>
              <a:gd name="connsiteY17" fmla="*/ 1323439 h 1323439"/>
              <a:gd name="connsiteX18" fmla="*/ 0 w 4030554"/>
              <a:gd name="connsiteY18" fmla="*/ 869058 h 1323439"/>
              <a:gd name="connsiteX19" fmla="*/ 0 w 4030554"/>
              <a:gd name="connsiteY19" fmla="*/ 441146 h 1323439"/>
              <a:gd name="connsiteX20" fmla="*/ 0 w 4030554"/>
              <a:gd name="connsiteY20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30554" h="1323439" fill="none" extrusionOk="0">
                <a:moveTo>
                  <a:pt x="0" y="0"/>
                </a:moveTo>
                <a:cubicBezTo>
                  <a:pt x="139462" y="-4435"/>
                  <a:pt x="522069" y="46949"/>
                  <a:pt x="656405" y="0"/>
                </a:cubicBezTo>
                <a:cubicBezTo>
                  <a:pt x="790742" y="-46949"/>
                  <a:pt x="1118204" y="15563"/>
                  <a:pt x="1272503" y="0"/>
                </a:cubicBezTo>
                <a:cubicBezTo>
                  <a:pt x="1426802" y="-15563"/>
                  <a:pt x="1599112" y="52496"/>
                  <a:pt x="1767686" y="0"/>
                </a:cubicBezTo>
                <a:cubicBezTo>
                  <a:pt x="1936260" y="-52496"/>
                  <a:pt x="2096440" y="72353"/>
                  <a:pt x="2424090" y="0"/>
                </a:cubicBezTo>
                <a:cubicBezTo>
                  <a:pt x="2751740" y="-72353"/>
                  <a:pt x="2714372" y="55622"/>
                  <a:pt x="2959578" y="0"/>
                </a:cubicBezTo>
                <a:cubicBezTo>
                  <a:pt x="3204784" y="-55622"/>
                  <a:pt x="3336834" y="3818"/>
                  <a:pt x="3454761" y="0"/>
                </a:cubicBezTo>
                <a:cubicBezTo>
                  <a:pt x="3572688" y="-3818"/>
                  <a:pt x="3862015" y="8233"/>
                  <a:pt x="4030554" y="0"/>
                </a:cubicBezTo>
                <a:cubicBezTo>
                  <a:pt x="4048178" y="132388"/>
                  <a:pt x="4006909" y="337353"/>
                  <a:pt x="4030554" y="441146"/>
                </a:cubicBezTo>
                <a:cubicBezTo>
                  <a:pt x="4054199" y="544939"/>
                  <a:pt x="3995490" y="806683"/>
                  <a:pt x="4030554" y="908761"/>
                </a:cubicBezTo>
                <a:cubicBezTo>
                  <a:pt x="4065618" y="1010839"/>
                  <a:pt x="3995059" y="1137165"/>
                  <a:pt x="4030554" y="1323439"/>
                </a:cubicBezTo>
                <a:cubicBezTo>
                  <a:pt x="3863726" y="1360098"/>
                  <a:pt x="3716953" y="1303227"/>
                  <a:pt x="3575677" y="1323439"/>
                </a:cubicBezTo>
                <a:cubicBezTo>
                  <a:pt x="3434401" y="1343651"/>
                  <a:pt x="3161774" y="1293973"/>
                  <a:pt x="2919273" y="1323439"/>
                </a:cubicBezTo>
                <a:cubicBezTo>
                  <a:pt x="2676772" y="1352905"/>
                  <a:pt x="2628072" y="1284079"/>
                  <a:pt x="2424090" y="1323439"/>
                </a:cubicBezTo>
                <a:cubicBezTo>
                  <a:pt x="2220108" y="1362799"/>
                  <a:pt x="1993931" y="1301917"/>
                  <a:pt x="1767686" y="1323439"/>
                </a:cubicBezTo>
                <a:cubicBezTo>
                  <a:pt x="1541441" y="1344961"/>
                  <a:pt x="1296135" y="1301415"/>
                  <a:pt x="1111281" y="1323439"/>
                </a:cubicBezTo>
                <a:cubicBezTo>
                  <a:pt x="926428" y="1345463"/>
                  <a:pt x="768350" y="1252172"/>
                  <a:pt x="495182" y="1323439"/>
                </a:cubicBezTo>
                <a:cubicBezTo>
                  <a:pt x="222014" y="1394706"/>
                  <a:pt x="239946" y="1322972"/>
                  <a:pt x="0" y="1323439"/>
                </a:cubicBezTo>
                <a:cubicBezTo>
                  <a:pt x="-29693" y="1162512"/>
                  <a:pt x="24142" y="1020193"/>
                  <a:pt x="0" y="869058"/>
                </a:cubicBezTo>
                <a:cubicBezTo>
                  <a:pt x="-24142" y="717923"/>
                  <a:pt x="49529" y="560251"/>
                  <a:pt x="0" y="441146"/>
                </a:cubicBezTo>
                <a:cubicBezTo>
                  <a:pt x="-49529" y="322041"/>
                  <a:pt x="20425" y="92841"/>
                  <a:pt x="0" y="0"/>
                </a:cubicBezTo>
                <a:close/>
              </a:path>
              <a:path w="4030554" h="1323439" stroke="0" extrusionOk="0">
                <a:moveTo>
                  <a:pt x="0" y="0"/>
                </a:moveTo>
                <a:cubicBezTo>
                  <a:pt x="279007" y="-69849"/>
                  <a:pt x="469337" y="46570"/>
                  <a:pt x="616099" y="0"/>
                </a:cubicBezTo>
                <a:cubicBezTo>
                  <a:pt x="762861" y="-46570"/>
                  <a:pt x="960494" y="26029"/>
                  <a:pt x="1151587" y="0"/>
                </a:cubicBezTo>
                <a:cubicBezTo>
                  <a:pt x="1342680" y="-26029"/>
                  <a:pt x="1596359" y="37267"/>
                  <a:pt x="1727380" y="0"/>
                </a:cubicBezTo>
                <a:cubicBezTo>
                  <a:pt x="1858401" y="-37267"/>
                  <a:pt x="2017604" y="45686"/>
                  <a:pt x="2222563" y="0"/>
                </a:cubicBezTo>
                <a:cubicBezTo>
                  <a:pt x="2427522" y="-45686"/>
                  <a:pt x="2513826" y="37412"/>
                  <a:pt x="2798356" y="0"/>
                </a:cubicBezTo>
                <a:cubicBezTo>
                  <a:pt x="3082886" y="-37412"/>
                  <a:pt x="3055422" y="13938"/>
                  <a:pt x="3293538" y="0"/>
                </a:cubicBezTo>
                <a:cubicBezTo>
                  <a:pt x="3531654" y="-13938"/>
                  <a:pt x="3767087" y="936"/>
                  <a:pt x="4030554" y="0"/>
                </a:cubicBezTo>
                <a:cubicBezTo>
                  <a:pt x="4035088" y="135910"/>
                  <a:pt x="4008149" y="284403"/>
                  <a:pt x="4030554" y="427912"/>
                </a:cubicBezTo>
                <a:cubicBezTo>
                  <a:pt x="4052959" y="571421"/>
                  <a:pt x="4006646" y="695366"/>
                  <a:pt x="4030554" y="855824"/>
                </a:cubicBezTo>
                <a:cubicBezTo>
                  <a:pt x="4054462" y="1016282"/>
                  <a:pt x="4022173" y="1216668"/>
                  <a:pt x="4030554" y="1323439"/>
                </a:cubicBezTo>
                <a:cubicBezTo>
                  <a:pt x="3792813" y="1331221"/>
                  <a:pt x="3582235" y="1322018"/>
                  <a:pt x="3414455" y="1323439"/>
                </a:cubicBezTo>
                <a:cubicBezTo>
                  <a:pt x="3246675" y="1324860"/>
                  <a:pt x="3062392" y="1266134"/>
                  <a:pt x="2878967" y="1323439"/>
                </a:cubicBezTo>
                <a:cubicBezTo>
                  <a:pt x="2695542" y="1380744"/>
                  <a:pt x="2364618" y="1291430"/>
                  <a:pt x="2222563" y="1323439"/>
                </a:cubicBezTo>
                <a:cubicBezTo>
                  <a:pt x="2080508" y="1355448"/>
                  <a:pt x="1856187" y="1294436"/>
                  <a:pt x="1646769" y="1323439"/>
                </a:cubicBezTo>
                <a:cubicBezTo>
                  <a:pt x="1437351" y="1352442"/>
                  <a:pt x="1303237" y="1281203"/>
                  <a:pt x="1111281" y="1323439"/>
                </a:cubicBezTo>
                <a:cubicBezTo>
                  <a:pt x="919325" y="1365675"/>
                  <a:pt x="726474" y="1323049"/>
                  <a:pt x="495182" y="1323439"/>
                </a:cubicBezTo>
                <a:cubicBezTo>
                  <a:pt x="263890" y="1323829"/>
                  <a:pt x="247481" y="1297036"/>
                  <a:pt x="0" y="1323439"/>
                </a:cubicBezTo>
                <a:cubicBezTo>
                  <a:pt x="-27847" y="1183915"/>
                  <a:pt x="41400" y="1101979"/>
                  <a:pt x="0" y="921996"/>
                </a:cubicBezTo>
                <a:cubicBezTo>
                  <a:pt x="-41400" y="742013"/>
                  <a:pt x="46142" y="714217"/>
                  <a:pt x="0" y="507318"/>
                </a:cubicBezTo>
                <a:cubicBezTo>
                  <a:pt x="-46142" y="300419"/>
                  <a:pt x="5278" y="124065"/>
                  <a:pt x="0" y="0"/>
                </a:cubicBezTo>
                <a:close/>
              </a:path>
            </a:pathLst>
          </a:custGeom>
          <a:solidFill>
            <a:srgbClr val="92D05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4000" dirty="0"/>
              <a:t>A = Dependent; B = Independent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116B0D9-583C-D66B-A230-13BE92AB9DB5}"/>
              </a:ext>
            </a:extLst>
          </p:cNvPr>
          <p:cNvSpPr/>
          <p:nvPr/>
        </p:nvSpPr>
        <p:spPr>
          <a:xfrm>
            <a:off x="9422673" y="1749128"/>
            <a:ext cx="945509" cy="5067170"/>
          </a:xfrm>
          <a:custGeom>
            <a:avLst/>
            <a:gdLst>
              <a:gd name="connsiteX0" fmla="*/ 0 w 945509"/>
              <a:gd name="connsiteY0" fmla="*/ 0 h 5067170"/>
              <a:gd name="connsiteX1" fmla="*/ 472755 w 945509"/>
              <a:gd name="connsiteY1" fmla="*/ 78789 h 5067170"/>
              <a:gd name="connsiteX2" fmla="*/ 472755 w 945509"/>
              <a:gd name="connsiteY2" fmla="*/ 672791 h 5067170"/>
              <a:gd name="connsiteX3" fmla="*/ 472755 w 945509"/>
              <a:gd name="connsiteY3" fmla="*/ 1314313 h 5067170"/>
              <a:gd name="connsiteX4" fmla="*/ 472755 w 945509"/>
              <a:gd name="connsiteY4" fmla="*/ 1932074 h 5067170"/>
              <a:gd name="connsiteX5" fmla="*/ 472755 w 945509"/>
              <a:gd name="connsiteY5" fmla="*/ 2454796 h 5067170"/>
              <a:gd name="connsiteX6" fmla="*/ 945510 w 945509"/>
              <a:gd name="connsiteY6" fmla="*/ 2533585 h 5067170"/>
              <a:gd name="connsiteX7" fmla="*/ 472755 w 945509"/>
              <a:gd name="connsiteY7" fmla="*/ 2612374 h 5067170"/>
              <a:gd name="connsiteX8" fmla="*/ 472755 w 945509"/>
              <a:gd name="connsiteY8" fmla="*/ 3253896 h 5067170"/>
              <a:gd name="connsiteX9" fmla="*/ 472755 w 945509"/>
              <a:gd name="connsiteY9" fmla="*/ 3824138 h 5067170"/>
              <a:gd name="connsiteX10" fmla="*/ 472755 w 945509"/>
              <a:gd name="connsiteY10" fmla="*/ 4346859 h 5067170"/>
              <a:gd name="connsiteX11" fmla="*/ 472755 w 945509"/>
              <a:gd name="connsiteY11" fmla="*/ 4988381 h 5067170"/>
              <a:gd name="connsiteX12" fmla="*/ 0 w 945509"/>
              <a:gd name="connsiteY12" fmla="*/ 5067170 h 5067170"/>
              <a:gd name="connsiteX13" fmla="*/ 0 w 945509"/>
              <a:gd name="connsiteY13" fmla="*/ 4605495 h 5067170"/>
              <a:gd name="connsiteX14" fmla="*/ 0 w 945509"/>
              <a:gd name="connsiteY14" fmla="*/ 3991804 h 5067170"/>
              <a:gd name="connsiteX15" fmla="*/ 0 w 945509"/>
              <a:gd name="connsiteY15" fmla="*/ 3327442 h 5067170"/>
              <a:gd name="connsiteX16" fmla="*/ 0 w 945509"/>
              <a:gd name="connsiteY16" fmla="*/ 2663079 h 5067170"/>
              <a:gd name="connsiteX17" fmla="*/ 0 w 945509"/>
              <a:gd name="connsiteY17" fmla="*/ 2049389 h 5067170"/>
              <a:gd name="connsiteX18" fmla="*/ 0 w 945509"/>
              <a:gd name="connsiteY18" fmla="*/ 1486370 h 5067170"/>
              <a:gd name="connsiteX19" fmla="*/ 0 w 945509"/>
              <a:gd name="connsiteY19" fmla="*/ 1075366 h 5067170"/>
              <a:gd name="connsiteX20" fmla="*/ 0 w 945509"/>
              <a:gd name="connsiteY20" fmla="*/ 512347 h 5067170"/>
              <a:gd name="connsiteX21" fmla="*/ 0 w 945509"/>
              <a:gd name="connsiteY21" fmla="*/ 0 h 5067170"/>
              <a:gd name="connsiteX0" fmla="*/ 0 w 945509"/>
              <a:gd name="connsiteY0" fmla="*/ 0 h 5067170"/>
              <a:gd name="connsiteX1" fmla="*/ 472755 w 945509"/>
              <a:gd name="connsiteY1" fmla="*/ 78789 h 5067170"/>
              <a:gd name="connsiteX2" fmla="*/ 472755 w 945509"/>
              <a:gd name="connsiteY2" fmla="*/ 625271 h 5067170"/>
              <a:gd name="connsiteX3" fmla="*/ 472755 w 945509"/>
              <a:gd name="connsiteY3" fmla="*/ 1243032 h 5067170"/>
              <a:gd name="connsiteX4" fmla="*/ 472755 w 945509"/>
              <a:gd name="connsiteY4" fmla="*/ 1813274 h 5067170"/>
              <a:gd name="connsiteX5" fmla="*/ 472755 w 945509"/>
              <a:gd name="connsiteY5" fmla="*/ 2454796 h 5067170"/>
              <a:gd name="connsiteX6" fmla="*/ 945510 w 945509"/>
              <a:gd name="connsiteY6" fmla="*/ 2533585 h 5067170"/>
              <a:gd name="connsiteX7" fmla="*/ 472755 w 945509"/>
              <a:gd name="connsiteY7" fmla="*/ 2612374 h 5067170"/>
              <a:gd name="connsiteX8" fmla="*/ 472755 w 945509"/>
              <a:gd name="connsiteY8" fmla="*/ 3135096 h 5067170"/>
              <a:gd name="connsiteX9" fmla="*/ 472755 w 945509"/>
              <a:gd name="connsiteY9" fmla="*/ 3681577 h 5067170"/>
              <a:gd name="connsiteX10" fmla="*/ 472755 w 945509"/>
              <a:gd name="connsiteY10" fmla="*/ 4275579 h 5067170"/>
              <a:gd name="connsiteX11" fmla="*/ 472755 w 945509"/>
              <a:gd name="connsiteY11" fmla="*/ 4988381 h 5067170"/>
              <a:gd name="connsiteX12" fmla="*/ 0 w 945509"/>
              <a:gd name="connsiteY12" fmla="*/ 5067170 h 506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5509" h="5067170" stroke="0" extrusionOk="0">
                <a:moveTo>
                  <a:pt x="0" y="0"/>
                </a:moveTo>
                <a:cubicBezTo>
                  <a:pt x="261051" y="-2464"/>
                  <a:pt x="479377" y="43209"/>
                  <a:pt x="472755" y="78789"/>
                </a:cubicBezTo>
                <a:cubicBezTo>
                  <a:pt x="487328" y="322093"/>
                  <a:pt x="451457" y="460226"/>
                  <a:pt x="472755" y="672791"/>
                </a:cubicBezTo>
                <a:cubicBezTo>
                  <a:pt x="494053" y="885356"/>
                  <a:pt x="424792" y="1159772"/>
                  <a:pt x="472755" y="1314313"/>
                </a:cubicBezTo>
                <a:cubicBezTo>
                  <a:pt x="520718" y="1468854"/>
                  <a:pt x="466736" y="1743560"/>
                  <a:pt x="472755" y="1932074"/>
                </a:cubicBezTo>
                <a:cubicBezTo>
                  <a:pt x="478774" y="2120588"/>
                  <a:pt x="438422" y="2258879"/>
                  <a:pt x="472755" y="2454796"/>
                </a:cubicBezTo>
                <a:cubicBezTo>
                  <a:pt x="459458" y="2485728"/>
                  <a:pt x="723110" y="2569894"/>
                  <a:pt x="945510" y="2533585"/>
                </a:cubicBezTo>
                <a:cubicBezTo>
                  <a:pt x="684188" y="2530170"/>
                  <a:pt x="468915" y="2570760"/>
                  <a:pt x="472755" y="2612374"/>
                </a:cubicBezTo>
                <a:cubicBezTo>
                  <a:pt x="478677" y="2920622"/>
                  <a:pt x="439853" y="3048597"/>
                  <a:pt x="472755" y="3253896"/>
                </a:cubicBezTo>
                <a:cubicBezTo>
                  <a:pt x="505657" y="3459195"/>
                  <a:pt x="442912" y="3635843"/>
                  <a:pt x="472755" y="3824138"/>
                </a:cubicBezTo>
                <a:cubicBezTo>
                  <a:pt x="502598" y="4012433"/>
                  <a:pt x="411611" y="4188451"/>
                  <a:pt x="472755" y="4346859"/>
                </a:cubicBezTo>
                <a:cubicBezTo>
                  <a:pt x="533899" y="4505267"/>
                  <a:pt x="434322" y="4736470"/>
                  <a:pt x="472755" y="4988381"/>
                </a:cubicBezTo>
                <a:cubicBezTo>
                  <a:pt x="442088" y="5029299"/>
                  <a:pt x="242379" y="5072775"/>
                  <a:pt x="0" y="5067170"/>
                </a:cubicBezTo>
                <a:cubicBezTo>
                  <a:pt x="-30322" y="4930811"/>
                  <a:pt x="28410" y="4793345"/>
                  <a:pt x="0" y="4605495"/>
                </a:cubicBezTo>
                <a:cubicBezTo>
                  <a:pt x="-28410" y="4417646"/>
                  <a:pt x="47894" y="4197069"/>
                  <a:pt x="0" y="3991804"/>
                </a:cubicBezTo>
                <a:cubicBezTo>
                  <a:pt x="-47894" y="3786539"/>
                  <a:pt x="35118" y="3597357"/>
                  <a:pt x="0" y="3327442"/>
                </a:cubicBezTo>
                <a:cubicBezTo>
                  <a:pt x="-35118" y="3057527"/>
                  <a:pt x="51568" y="2983710"/>
                  <a:pt x="0" y="2663079"/>
                </a:cubicBezTo>
                <a:cubicBezTo>
                  <a:pt x="-51568" y="2342448"/>
                  <a:pt x="36372" y="2345942"/>
                  <a:pt x="0" y="2049389"/>
                </a:cubicBezTo>
                <a:cubicBezTo>
                  <a:pt x="-36372" y="1752836"/>
                  <a:pt x="48167" y="1699855"/>
                  <a:pt x="0" y="1486370"/>
                </a:cubicBezTo>
                <a:cubicBezTo>
                  <a:pt x="-48167" y="1272885"/>
                  <a:pt x="6429" y="1176121"/>
                  <a:pt x="0" y="1075366"/>
                </a:cubicBezTo>
                <a:cubicBezTo>
                  <a:pt x="-6429" y="974611"/>
                  <a:pt x="33093" y="781504"/>
                  <a:pt x="0" y="512347"/>
                </a:cubicBezTo>
                <a:cubicBezTo>
                  <a:pt x="-33093" y="243190"/>
                  <a:pt x="59780" y="214504"/>
                  <a:pt x="0" y="0"/>
                </a:cubicBezTo>
                <a:close/>
              </a:path>
              <a:path w="945509" h="5067170" fill="none" extrusionOk="0">
                <a:moveTo>
                  <a:pt x="0" y="0"/>
                </a:moveTo>
                <a:cubicBezTo>
                  <a:pt x="258406" y="-1084"/>
                  <a:pt x="474038" y="39054"/>
                  <a:pt x="472755" y="78789"/>
                </a:cubicBezTo>
                <a:cubicBezTo>
                  <a:pt x="513606" y="332474"/>
                  <a:pt x="407626" y="422242"/>
                  <a:pt x="472755" y="625271"/>
                </a:cubicBezTo>
                <a:cubicBezTo>
                  <a:pt x="537884" y="828300"/>
                  <a:pt x="408006" y="1045109"/>
                  <a:pt x="472755" y="1243032"/>
                </a:cubicBezTo>
                <a:cubicBezTo>
                  <a:pt x="537504" y="1440955"/>
                  <a:pt x="428110" y="1576921"/>
                  <a:pt x="472755" y="1813274"/>
                </a:cubicBezTo>
                <a:cubicBezTo>
                  <a:pt x="517400" y="2049627"/>
                  <a:pt x="452239" y="2169167"/>
                  <a:pt x="472755" y="2454796"/>
                </a:cubicBezTo>
                <a:cubicBezTo>
                  <a:pt x="411704" y="2507549"/>
                  <a:pt x="674965" y="2574756"/>
                  <a:pt x="945510" y="2533585"/>
                </a:cubicBezTo>
                <a:cubicBezTo>
                  <a:pt x="675950" y="2539142"/>
                  <a:pt x="472733" y="2571028"/>
                  <a:pt x="472755" y="2612374"/>
                </a:cubicBezTo>
                <a:cubicBezTo>
                  <a:pt x="522532" y="2717951"/>
                  <a:pt x="432113" y="3002019"/>
                  <a:pt x="472755" y="3135096"/>
                </a:cubicBezTo>
                <a:cubicBezTo>
                  <a:pt x="513397" y="3268173"/>
                  <a:pt x="458663" y="3455127"/>
                  <a:pt x="472755" y="3681577"/>
                </a:cubicBezTo>
                <a:cubicBezTo>
                  <a:pt x="486847" y="3908027"/>
                  <a:pt x="460610" y="4039195"/>
                  <a:pt x="472755" y="4275579"/>
                </a:cubicBezTo>
                <a:cubicBezTo>
                  <a:pt x="484900" y="4511963"/>
                  <a:pt x="468865" y="4794583"/>
                  <a:pt x="472755" y="4988381"/>
                </a:cubicBezTo>
                <a:cubicBezTo>
                  <a:pt x="475819" y="5043040"/>
                  <a:pt x="284374" y="5080566"/>
                  <a:pt x="0" y="5067170"/>
                </a:cubicBezTo>
              </a:path>
              <a:path w="945509" h="5067170" fill="none" stroke="0" extrusionOk="0">
                <a:moveTo>
                  <a:pt x="0" y="0"/>
                </a:moveTo>
                <a:cubicBezTo>
                  <a:pt x="257167" y="7835"/>
                  <a:pt x="464140" y="27862"/>
                  <a:pt x="472755" y="78789"/>
                </a:cubicBezTo>
                <a:cubicBezTo>
                  <a:pt x="519726" y="282255"/>
                  <a:pt x="454856" y="501722"/>
                  <a:pt x="472755" y="672791"/>
                </a:cubicBezTo>
                <a:cubicBezTo>
                  <a:pt x="490654" y="843860"/>
                  <a:pt x="436386" y="1130886"/>
                  <a:pt x="472755" y="1290553"/>
                </a:cubicBezTo>
                <a:cubicBezTo>
                  <a:pt x="509124" y="1450220"/>
                  <a:pt x="422801" y="1614500"/>
                  <a:pt x="472755" y="1884554"/>
                </a:cubicBezTo>
                <a:cubicBezTo>
                  <a:pt x="522709" y="2154608"/>
                  <a:pt x="467672" y="2183312"/>
                  <a:pt x="472755" y="2454796"/>
                </a:cubicBezTo>
                <a:cubicBezTo>
                  <a:pt x="463532" y="2505861"/>
                  <a:pt x="667600" y="2546135"/>
                  <a:pt x="945510" y="2533585"/>
                </a:cubicBezTo>
                <a:cubicBezTo>
                  <a:pt x="680169" y="2523297"/>
                  <a:pt x="477084" y="2566900"/>
                  <a:pt x="472755" y="2612374"/>
                </a:cubicBezTo>
                <a:cubicBezTo>
                  <a:pt x="508837" y="2870264"/>
                  <a:pt x="426762" y="3031752"/>
                  <a:pt x="472755" y="3230136"/>
                </a:cubicBezTo>
                <a:cubicBezTo>
                  <a:pt x="518748" y="3428520"/>
                  <a:pt x="449325" y="3574570"/>
                  <a:pt x="472755" y="3776617"/>
                </a:cubicBezTo>
                <a:cubicBezTo>
                  <a:pt x="496185" y="3978664"/>
                  <a:pt x="471674" y="4213028"/>
                  <a:pt x="472755" y="4418139"/>
                </a:cubicBezTo>
                <a:cubicBezTo>
                  <a:pt x="473836" y="4623250"/>
                  <a:pt x="409030" y="4742257"/>
                  <a:pt x="472755" y="4988381"/>
                </a:cubicBezTo>
                <a:cubicBezTo>
                  <a:pt x="474628" y="5038121"/>
                  <a:pt x="212861" y="5076351"/>
                  <a:pt x="0" y="5067170"/>
                </a:cubicBezTo>
              </a:path>
            </a:pathLst>
          </a:custGeom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511591020">
                  <a:prstGeom prst="rightBrac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8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73A0F-C708-DA5D-FA14-155BD8365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EB45-8FE4-92C7-3DA5-1F97980A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7D3E59-101D-B2F0-27E1-87A77508FDA3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020762" y="2028683"/>
          <a:ext cx="3585694" cy="3341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805">
                  <a:extLst>
                    <a:ext uri="{9D8B030D-6E8A-4147-A177-3AD203B41FA5}">
                      <a16:colId xmlns:a16="http://schemas.microsoft.com/office/drawing/2014/main" val="1512910574"/>
                    </a:ext>
                  </a:extLst>
                </a:gridCol>
                <a:gridCol w="1726889">
                  <a:extLst>
                    <a:ext uri="{9D8B030D-6E8A-4147-A177-3AD203B41FA5}">
                      <a16:colId xmlns:a16="http://schemas.microsoft.com/office/drawing/2014/main" val="3608081797"/>
                    </a:ext>
                  </a:extLst>
                </a:gridCol>
              </a:tblGrid>
              <a:tr h="12691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Advertising cost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($ million)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Sales revenue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($ million</a:t>
                      </a: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98671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673059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617720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972936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3963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42F36A-584F-D019-38B7-AAC61441EB6A}"/>
              </a:ext>
            </a:extLst>
          </p:cNvPr>
          <p:cNvSpPr txBox="1"/>
          <p:nvPr/>
        </p:nvSpPr>
        <p:spPr>
          <a:xfrm>
            <a:off x="4869512" y="2028683"/>
            <a:ext cx="9246538" cy="3539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b="1" dirty="0"/>
              <a:t> Draw the scatter diagram.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Determine the fitted regression model of sales revenue on advertising cost.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Interpret the regression parameter.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Estimate sales revenue when advertising cost is $9.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84824-CF0D-31EE-4D58-6C5D440C04D7}"/>
                  </a:ext>
                </a:extLst>
              </p:cNvPr>
              <p:cNvSpPr txBox="1"/>
              <p:nvPr/>
            </p:nvSpPr>
            <p:spPr>
              <a:xfrm>
                <a:off x="10416074" y="3435411"/>
                <a:ext cx="2339506" cy="54656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77D6F8-A235-8971-D4BC-4A22D5D4B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074" y="3435411"/>
                <a:ext cx="2339506" cy="546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783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030031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=81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030031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8219" r="-300000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8219" r="-200588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8219" r="-100196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8" t="-8219" r="-392" b="-5821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243836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243836" r="-20058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43836" r="-100196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8" t="-243836" r="-392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/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83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4×81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10×28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4×30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=2.2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=7−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2.2×2.5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/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means that an increase of $1 million in advertising cost, the average sales revenue will increase $2.2 million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blipFill>
                <a:blip r:embed="rId3"/>
                <a:stretch>
                  <a:fillRect l="-1224" t="-2500" b="-1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/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400" b="1" dirty="0"/>
                  <a:t> means that, if there is no advertising cost then average sales revenue would be $1.5 million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blipFill>
                <a:blip r:embed="rId4"/>
                <a:stretch>
                  <a:fillRect l="-1224" t="-5882" r="-49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5ADA0-9BFC-24DA-EC7B-38C696137B60}"/>
                  </a:ext>
                </a:extLst>
              </p:cNvPr>
              <p:cNvSpPr txBox="1"/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5ADA0-9BFC-24DA-EC7B-38C696137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3D2E4-B9CB-681C-216B-F0D13109E84C}"/>
                  </a:ext>
                </a:extLst>
              </p:cNvPr>
              <p:cNvSpPr txBox="1"/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=9: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=1.5+2.2×9=21.3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3D2E4-B9CB-681C-216B-F0D13109E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70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5C38D-0989-FEEB-DDCF-BA9E4E4F3B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5271030"/>
          </a:xfrm>
        </p:spPr>
        <p:txBody>
          <a:bodyPr>
            <a:normAutofit/>
          </a:bodyPr>
          <a:lstStyle/>
          <a:p>
            <a:pPr algn="just"/>
            <a:endParaRPr lang="en-US" sz="3200" dirty="0"/>
          </a:p>
          <a:p>
            <a:pPr algn="just"/>
            <a:r>
              <a:rPr lang="en-US" sz="3200" dirty="0"/>
              <a:t> If other variables are held constant, the price of XOM will decrease by 1.5 unit if the interest rate in the markets increases by 1 unit.</a:t>
            </a:r>
          </a:p>
          <a:p>
            <a:endParaRPr lang="en-US" sz="3200" dirty="0"/>
          </a:p>
          <a:p>
            <a:pPr algn="just"/>
            <a:r>
              <a:rPr lang="en-US" sz="3200" dirty="0"/>
              <a:t> If other variables are held constant, the price of XOM will increase by 7.8 unit if the price of oil in the markets increases by 1 unit.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5ADA0-9BFC-24DA-EC7B-38C696137B60}"/>
                  </a:ext>
                </a:extLst>
              </p:cNvPr>
              <p:cNvSpPr txBox="1"/>
              <p:nvPr/>
            </p:nvSpPr>
            <p:spPr>
              <a:xfrm>
                <a:off x="4726266" y="118059"/>
                <a:ext cx="9778628" cy="286232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=75−1.5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+7.8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𝑂𝑃</m:t>
                      </m:r>
                    </m:oMath>
                  </m:oMathPara>
                </a14:m>
                <a:endParaRPr lang="en-US" sz="3600" dirty="0"/>
              </a:p>
              <a:p>
                <a:endParaRPr lang="en-US" sz="3600" i="0" dirty="0">
                  <a:latin typeface="+mj-lt"/>
                </a:endParaRPr>
              </a:p>
              <a:p>
                <a:r>
                  <a:rPr lang="en-US" sz="3600" i="0" dirty="0">
                    <a:latin typeface="+mj-lt"/>
                  </a:rPr>
                  <a:t>XOM = </a:t>
                </a:r>
                <a:r>
                  <a:rPr lang="en-US" sz="3600" b="0" i="0" dirty="0">
                    <a:latin typeface="+mj-lt"/>
                  </a:rPr>
                  <a:t>T</a:t>
                </a:r>
                <a:r>
                  <a:rPr lang="en-US" sz="3600" i="0" dirty="0">
                    <a:latin typeface="+mj-lt"/>
                  </a:rPr>
                  <a:t>he price of Exon Mobil</a:t>
                </a:r>
                <a:endParaRPr lang="en-US" sz="3600" dirty="0"/>
              </a:p>
              <a:p>
                <a:r>
                  <a:rPr lang="en-US" sz="3600" dirty="0"/>
                  <a:t>IR = Interest rate</a:t>
                </a:r>
              </a:p>
              <a:p>
                <a:r>
                  <a:rPr lang="en-US" sz="3600" dirty="0"/>
                  <a:t>OP = Oil price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5ADA0-9BFC-24DA-EC7B-38C696137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266" y="118059"/>
                <a:ext cx="9778628" cy="2862322"/>
              </a:xfrm>
              <a:prstGeom prst="rect">
                <a:avLst/>
              </a:prstGeom>
              <a:blipFill>
                <a:blip r:embed="rId2"/>
                <a:stretch>
                  <a:fillRect l="-1806" b="-6992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70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535F0-8E01-B8C0-F968-3EE9DB040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9771-B799-768B-3233-E337D2CD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CA05F9E-FA0F-5175-AA6C-25E6BC8F74E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83692551"/>
              </p:ext>
            </p:extLst>
          </p:nvPr>
        </p:nvGraphicFramePr>
        <p:xfrm>
          <a:off x="1096963" y="2840038"/>
          <a:ext cx="1243647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745">
                  <a:extLst>
                    <a:ext uri="{9D8B030D-6E8A-4147-A177-3AD203B41FA5}">
                      <a16:colId xmlns:a16="http://schemas.microsoft.com/office/drawing/2014/main" val="4147061047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1699311558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3520099702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4030136581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2327596078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558913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Investment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90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Profit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3180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16D479-A55F-1C64-1883-B80BBBAEDA62}"/>
              </a:ext>
            </a:extLst>
          </p:cNvPr>
          <p:cNvSpPr txBox="1"/>
          <p:nvPr/>
        </p:nvSpPr>
        <p:spPr>
          <a:xfrm>
            <a:off x="2219091" y="4687713"/>
            <a:ext cx="10192214" cy="584775"/>
          </a:xfrm>
          <a:custGeom>
            <a:avLst/>
            <a:gdLst>
              <a:gd name="connsiteX0" fmla="*/ 0 w 10192214"/>
              <a:gd name="connsiteY0" fmla="*/ 0 h 584775"/>
              <a:gd name="connsiteX1" fmla="*/ 781403 w 10192214"/>
              <a:gd name="connsiteY1" fmla="*/ 0 h 584775"/>
              <a:gd name="connsiteX2" fmla="*/ 1664728 w 10192214"/>
              <a:gd name="connsiteY2" fmla="*/ 0 h 584775"/>
              <a:gd name="connsiteX3" fmla="*/ 2242287 w 10192214"/>
              <a:gd name="connsiteY3" fmla="*/ 0 h 584775"/>
              <a:gd name="connsiteX4" fmla="*/ 3125612 w 10192214"/>
              <a:gd name="connsiteY4" fmla="*/ 0 h 584775"/>
              <a:gd name="connsiteX5" fmla="*/ 3703171 w 10192214"/>
              <a:gd name="connsiteY5" fmla="*/ 0 h 584775"/>
              <a:gd name="connsiteX6" fmla="*/ 4586496 w 10192214"/>
              <a:gd name="connsiteY6" fmla="*/ 0 h 584775"/>
              <a:gd name="connsiteX7" fmla="*/ 5469822 w 10192214"/>
              <a:gd name="connsiteY7" fmla="*/ 0 h 584775"/>
              <a:gd name="connsiteX8" fmla="*/ 6251225 w 10192214"/>
              <a:gd name="connsiteY8" fmla="*/ 0 h 584775"/>
              <a:gd name="connsiteX9" fmla="*/ 7032628 w 10192214"/>
              <a:gd name="connsiteY9" fmla="*/ 0 h 584775"/>
              <a:gd name="connsiteX10" fmla="*/ 7406342 w 10192214"/>
              <a:gd name="connsiteY10" fmla="*/ 0 h 584775"/>
              <a:gd name="connsiteX11" fmla="*/ 8187745 w 10192214"/>
              <a:gd name="connsiteY11" fmla="*/ 0 h 584775"/>
              <a:gd name="connsiteX12" fmla="*/ 8765304 w 10192214"/>
              <a:gd name="connsiteY12" fmla="*/ 0 h 584775"/>
              <a:gd name="connsiteX13" fmla="*/ 9546707 w 10192214"/>
              <a:gd name="connsiteY13" fmla="*/ 0 h 584775"/>
              <a:gd name="connsiteX14" fmla="*/ 10192214 w 10192214"/>
              <a:gd name="connsiteY14" fmla="*/ 0 h 584775"/>
              <a:gd name="connsiteX15" fmla="*/ 10192214 w 10192214"/>
              <a:gd name="connsiteY15" fmla="*/ 584775 h 584775"/>
              <a:gd name="connsiteX16" fmla="*/ 9818499 w 10192214"/>
              <a:gd name="connsiteY16" fmla="*/ 584775 h 584775"/>
              <a:gd name="connsiteX17" fmla="*/ 8935174 w 10192214"/>
              <a:gd name="connsiteY17" fmla="*/ 584775 h 584775"/>
              <a:gd name="connsiteX18" fmla="*/ 8153771 w 10192214"/>
              <a:gd name="connsiteY18" fmla="*/ 584775 h 584775"/>
              <a:gd name="connsiteX19" fmla="*/ 7270446 w 10192214"/>
              <a:gd name="connsiteY19" fmla="*/ 584775 h 584775"/>
              <a:gd name="connsiteX20" fmla="*/ 6387121 w 10192214"/>
              <a:gd name="connsiteY20" fmla="*/ 584775 h 584775"/>
              <a:gd name="connsiteX21" fmla="*/ 5707640 w 10192214"/>
              <a:gd name="connsiteY21" fmla="*/ 584775 h 584775"/>
              <a:gd name="connsiteX22" fmla="*/ 4824315 w 10192214"/>
              <a:gd name="connsiteY22" fmla="*/ 584775 h 584775"/>
              <a:gd name="connsiteX23" fmla="*/ 4246756 w 10192214"/>
              <a:gd name="connsiteY23" fmla="*/ 584775 h 584775"/>
              <a:gd name="connsiteX24" fmla="*/ 3771119 w 10192214"/>
              <a:gd name="connsiteY24" fmla="*/ 584775 h 584775"/>
              <a:gd name="connsiteX25" fmla="*/ 3397405 w 10192214"/>
              <a:gd name="connsiteY25" fmla="*/ 584775 h 584775"/>
              <a:gd name="connsiteX26" fmla="*/ 3023690 w 10192214"/>
              <a:gd name="connsiteY26" fmla="*/ 584775 h 584775"/>
              <a:gd name="connsiteX27" fmla="*/ 2446131 w 10192214"/>
              <a:gd name="connsiteY27" fmla="*/ 584775 h 584775"/>
              <a:gd name="connsiteX28" fmla="*/ 1970495 w 10192214"/>
              <a:gd name="connsiteY28" fmla="*/ 584775 h 584775"/>
              <a:gd name="connsiteX29" fmla="*/ 1087169 w 10192214"/>
              <a:gd name="connsiteY29" fmla="*/ 584775 h 584775"/>
              <a:gd name="connsiteX30" fmla="*/ 0 w 10192214"/>
              <a:gd name="connsiteY30" fmla="*/ 584775 h 584775"/>
              <a:gd name="connsiteX31" fmla="*/ 0 w 10192214"/>
              <a:gd name="connsiteY31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192214" h="584775" fill="none" extrusionOk="0">
                <a:moveTo>
                  <a:pt x="0" y="0"/>
                </a:moveTo>
                <a:cubicBezTo>
                  <a:pt x="370540" y="-338"/>
                  <a:pt x="548393" y="-33614"/>
                  <a:pt x="781403" y="0"/>
                </a:cubicBezTo>
                <a:cubicBezTo>
                  <a:pt x="1014413" y="33614"/>
                  <a:pt x="1394085" y="28516"/>
                  <a:pt x="1664728" y="0"/>
                </a:cubicBezTo>
                <a:cubicBezTo>
                  <a:pt x="1935371" y="-28516"/>
                  <a:pt x="1996925" y="-22770"/>
                  <a:pt x="2242287" y="0"/>
                </a:cubicBezTo>
                <a:cubicBezTo>
                  <a:pt x="2487649" y="22770"/>
                  <a:pt x="2835301" y="-24989"/>
                  <a:pt x="3125612" y="0"/>
                </a:cubicBezTo>
                <a:cubicBezTo>
                  <a:pt x="3415923" y="24989"/>
                  <a:pt x="3520482" y="27061"/>
                  <a:pt x="3703171" y="0"/>
                </a:cubicBezTo>
                <a:cubicBezTo>
                  <a:pt x="3885860" y="-27061"/>
                  <a:pt x="4242928" y="37880"/>
                  <a:pt x="4586496" y="0"/>
                </a:cubicBezTo>
                <a:cubicBezTo>
                  <a:pt x="4930065" y="-37880"/>
                  <a:pt x="5114463" y="11778"/>
                  <a:pt x="5469822" y="0"/>
                </a:cubicBezTo>
                <a:cubicBezTo>
                  <a:pt x="5825181" y="-11778"/>
                  <a:pt x="6016307" y="29462"/>
                  <a:pt x="6251225" y="0"/>
                </a:cubicBezTo>
                <a:cubicBezTo>
                  <a:pt x="6486143" y="-29462"/>
                  <a:pt x="6691122" y="-8820"/>
                  <a:pt x="7032628" y="0"/>
                </a:cubicBezTo>
                <a:cubicBezTo>
                  <a:pt x="7374134" y="8820"/>
                  <a:pt x="7313078" y="2875"/>
                  <a:pt x="7406342" y="0"/>
                </a:cubicBezTo>
                <a:cubicBezTo>
                  <a:pt x="7499606" y="-2875"/>
                  <a:pt x="7968692" y="-2033"/>
                  <a:pt x="8187745" y="0"/>
                </a:cubicBezTo>
                <a:cubicBezTo>
                  <a:pt x="8406798" y="2033"/>
                  <a:pt x="8506999" y="27799"/>
                  <a:pt x="8765304" y="0"/>
                </a:cubicBezTo>
                <a:cubicBezTo>
                  <a:pt x="9023609" y="-27799"/>
                  <a:pt x="9165281" y="38709"/>
                  <a:pt x="9546707" y="0"/>
                </a:cubicBezTo>
                <a:cubicBezTo>
                  <a:pt x="9928133" y="-38709"/>
                  <a:pt x="10056424" y="-8269"/>
                  <a:pt x="10192214" y="0"/>
                </a:cubicBezTo>
                <a:cubicBezTo>
                  <a:pt x="10212844" y="257145"/>
                  <a:pt x="10179159" y="380166"/>
                  <a:pt x="10192214" y="584775"/>
                </a:cubicBezTo>
                <a:cubicBezTo>
                  <a:pt x="10024225" y="598712"/>
                  <a:pt x="9954791" y="578618"/>
                  <a:pt x="9818499" y="584775"/>
                </a:cubicBezTo>
                <a:cubicBezTo>
                  <a:pt x="9682208" y="590932"/>
                  <a:pt x="9113246" y="626059"/>
                  <a:pt x="8935174" y="584775"/>
                </a:cubicBezTo>
                <a:cubicBezTo>
                  <a:pt x="8757103" y="543491"/>
                  <a:pt x="8386594" y="585988"/>
                  <a:pt x="8153771" y="584775"/>
                </a:cubicBezTo>
                <a:cubicBezTo>
                  <a:pt x="7920948" y="583562"/>
                  <a:pt x="7547946" y="580530"/>
                  <a:pt x="7270446" y="584775"/>
                </a:cubicBezTo>
                <a:cubicBezTo>
                  <a:pt x="6992947" y="589020"/>
                  <a:pt x="6598051" y="568560"/>
                  <a:pt x="6387121" y="584775"/>
                </a:cubicBezTo>
                <a:cubicBezTo>
                  <a:pt x="6176191" y="600990"/>
                  <a:pt x="6002449" y="598063"/>
                  <a:pt x="5707640" y="584775"/>
                </a:cubicBezTo>
                <a:cubicBezTo>
                  <a:pt x="5412831" y="571487"/>
                  <a:pt x="5254022" y="610915"/>
                  <a:pt x="4824315" y="584775"/>
                </a:cubicBezTo>
                <a:cubicBezTo>
                  <a:pt x="4394609" y="558635"/>
                  <a:pt x="4456069" y="577205"/>
                  <a:pt x="4246756" y="584775"/>
                </a:cubicBezTo>
                <a:cubicBezTo>
                  <a:pt x="4037443" y="592345"/>
                  <a:pt x="3950139" y="568196"/>
                  <a:pt x="3771119" y="584775"/>
                </a:cubicBezTo>
                <a:cubicBezTo>
                  <a:pt x="3592099" y="601354"/>
                  <a:pt x="3538723" y="575103"/>
                  <a:pt x="3397405" y="584775"/>
                </a:cubicBezTo>
                <a:cubicBezTo>
                  <a:pt x="3256087" y="594447"/>
                  <a:pt x="3191050" y="569655"/>
                  <a:pt x="3023690" y="584775"/>
                </a:cubicBezTo>
                <a:cubicBezTo>
                  <a:pt x="2856330" y="599895"/>
                  <a:pt x="2686860" y="585250"/>
                  <a:pt x="2446131" y="584775"/>
                </a:cubicBezTo>
                <a:cubicBezTo>
                  <a:pt x="2205402" y="584300"/>
                  <a:pt x="2175115" y="592327"/>
                  <a:pt x="1970495" y="584775"/>
                </a:cubicBezTo>
                <a:cubicBezTo>
                  <a:pt x="1765875" y="577223"/>
                  <a:pt x="1490347" y="600605"/>
                  <a:pt x="1087169" y="584775"/>
                </a:cubicBezTo>
                <a:cubicBezTo>
                  <a:pt x="683991" y="568945"/>
                  <a:pt x="411882" y="605735"/>
                  <a:pt x="0" y="584775"/>
                </a:cubicBezTo>
                <a:cubicBezTo>
                  <a:pt x="-11470" y="378793"/>
                  <a:pt x="-27573" y="125237"/>
                  <a:pt x="0" y="0"/>
                </a:cubicBezTo>
                <a:close/>
              </a:path>
              <a:path w="10192214" h="584775" stroke="0" extrusionOk="0">
                <a:moveTo>
                  <a:pt x="0" y="0"/>
                </a:moveTo>
                <a:cubicBezTo>
                  <a:pt x="251982" y="400"/>
                  <a:pt x="428921" y="2718"/>
                  <a:pt x="577559" y="0"/>
                </a:cubicBezTo>
                <a:cubicBezTo>
                  <a:pt x="726197" y="-2718"/>
                  <a:pt x="1020742" y="19872"/>
                  <a:pt x="1358962" y="0"/>
                </a:cubicBezTo>
                <a:cubicBezTo>
                  <a:pt x="1697182" y="-19872"/>
                  <a:pt x="1837754" y="3029"/>
                  <a:pt x="2038443" y="0"/>
                </a:cubicBezTo>
                <a:cubicBezTo>
                  <a:pt x="2239132" y="-3029"/>
                  <a:pt x="2323651" y="3043"/>
                  <a:pt x="2514079" y="0"/>
                </a:cubicBezTo>
                <a:cubicBezTo>
                  <a:pt x="2704507" y="-3043"/>
                  <a:pt x="2830984" y="-496"/>
                  <a:pt x="2989716" y="0"/>
                </a:cubicBezTo>
                <a:cubicBezTo>
                  <a:pt x="3148448" y="496"/>
                  <a:pt x="3291040" y="-3907"/>
                  <a:pt x="3567275" y="0"/>
                </a:cubicBezTo>
                <a:cubicBezTo>
                  <a:pt x="3843510" y="3907"/>
                  <a:pt x="3980097" y="6141"/>
                  <a:pt x="4348678" y="0"/>
                </a:cubicBezTo>
                <a:cubicBezTo>
                  <a:pt x="4717259" y="-6141"/>
                  <a:pt x="4930661" y="-36999"/>
                  <a:pt x="5232003" y="0"/>
                </a:cubicBezTo>
                <a:cubicBezTo>
                  <a:pt x="5533346" y="36999"/>
                  <a:pt x="5577779" y="6703"/>
                  <a:pt x="5707640" y="0"/>
                </a:cubicBezTo>
                <a:cubicBezTo>
                  <a:pt x="5837501" y="-6703"/>
                  <a:pt x="6105524" y="-31321"/>
                  <a:pt x="6489043" y="0"/>
                </a:cubicBezTo>
                <a:cubicBezTo>
                  <a:pt x="6872562" y="31321"/>
                  <a:pt x="7172473" y="-37547"/>
                  <a:pt x="7372368" y="0"/>
                </a:cubicBezTo>
                <a:cubicBezTo>
                  <a:pt x="7572264" y="37547"/>
                  <a:pt x="7889691" y="13685"/>
                  <a:pt x="8153771" y="0"/>
                </a:cubicBezTo>
                <a:cubicBezTo>
                  <a:pt x="8417851" y="-13685"/>
                  <a:pt x="8423735" y="-13838"/>
                  <a:pt x="8527486" y="0"/>
                </a:cubicBezTo>
                <a:cubicBezTo>
                  <a:pt x="8631238" y="13838"/>
                  <a:pt x="8915045" y="-12352"/>
                  <a:pt x="9105045" y="0"/>
                </a:cubicBezTo>
                <a:cubicBezTo>
                  <a:pt x="9295045" y="12352"/>
                  <a:pt x="9743145" y="-21730"/>
                  <a:pt x="10192214" y="0"/>
                </a:cubicBezTo>
                <a:cubicBezTo>
                  <a:pt x="10178790" y="203330"/>
                  <a:pt x="10188966" y="421709"/>
                  <a:pt x="10192214" y="584775"/>
                </a:cubicBezTo>
                <a:cubicBezTo>
                  <a:pt x="9833039" y="575759"/>
                  <a:pt x="9537330" y="588933"/>
                  <a:pt x="9308889" y="584775"/>
                </a:cubicBezTo>
                <a:cubicBezTo>
                  <a:pt x="9080448" y="580617"/>
                  <a:pt x="8994112" y="571458"/>
                  <a:pt x="8731330" y="584775"/>
                </a:cubicBezTo>
                <a:cubicBezTo>
                  <a:pt x="8468548" y="598092"/>
                  <a:pt x="8327086" y="579527"/>
                  <a:pt x="8051849" y="584775"/>
                </a:cubicBezTo>
                <a:cubicBezTo>
                  <a:pt x="7776612" y="590023"/>
                  <a:pt x="7802246" y="582787"/>
                  <a:pt x="7678135" y="584775"/>
                </a:cubicBezTo>
                <a:cubicBezTo>
                  <a:pt x="7554024" y="586763"/>
                  <a:pt x="7479324" y="576312"/>
                  <a:pt x="7304420" y="584775"/>
                </a:cubicBezTo>
                <a:cubicBezTo>
                  <a:pt x="7129517" y="593238"/>
                  <a:pt x="6603237" y="588650"/>
                  <a:pt x="6421095" y="584775"/>
                </a:cubicBezTo>
                <a:cubicBezTo>
                  <a:pt x="6238953" y="580900"/>
                  <a:pt x="5954055" y="583998"/>
                  <a:pt x="5741614" y="584775"/>
                </a:cubicBezTo>
                <a:cubicBezTo>
                  <a:pt x="5529173" y="585552"/>
                  <a:pt x="5552970" y="578557"/>
                  <a:pt x="5367899" y="584775"/>
                </a:cubicBezTo>
                <a:cubicBezTo>
                  <a:pt x="5182829" y="590993"/>
                  <a:pt x="4950840" y="564510"/>
                  <a:pt x="4688418" y="584775"/>
                </a:cubicBezTo>
                <a:cubicBezTo>
                  <a:pt x="4425996" y="605040"/>
                  <a:pt x="4174554" y="604817"/>
                  <a:pt x="3907015" y="584775"/>
                </a:cubicBezTo>
                <a:cubicBezTo>
                  <a:pt x="3639476" y="564733"/>
                  <a:pt x="3718571" y="591135"/>
                  <a:pt x="3533301" y="584775"/>
                </a:cubicBezTo>
                <a:cubicBezTo>
                  <a:pt x="3348031" y="578415"/>
                  <a:pt x="3322358" y="574379"/>
                  <a:pt x="3159586" y="584775"/>
                </a:cubicBezTo>
                <a:cubicBezTo>
                  <a:pt x="2996814" y="595171"/>
                  <a:pt x="2686322" y="611403"/>
                  <a:pt x="2378183" y="584775"/>
                </a:cubicBezTo>
                <a:cubicBezTo>
                  <a:pt x="2070044" y="558147"/>
                  <a:pt x="2063056" y="585032"/>
                  <a:pt x="1800624" y="584775"/>
                </a:cubicBezTo>
                <a:cubicBezTo>
                  <a:pt x="1538192" y="584518"/>
                  <a:pt x="1379662" y="573652"/>
                  <a:pt x="1121144" y="584775"/>
                </a:cubicBezTo>
                <a:cubicBezTo>
                  <a:pt x="862626" y="595898"/>
                  <a:pt x="429845" y="553228"/>
                  <a:pt x="0" y="584775"/>
                </a:cubicBezTo>
                <a:cubicBezTo>
                  <a:pt x="-1893" y="453644"/>
                  <a:pt x="-27802" y="22861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256764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Estimate linear regression line of profit on investment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26B960-7D54-BD15-5B16-A957F0C9B56C}"/>
                  </a:ext>
                </a:extLst>
              </p:cNvPr>
              <p:cNvSpPr txBox="1"/>
              <p:nvPr/>
            </p:nvSpPr>
            <p:spPr>
              <a:xfrm>
                <a:off x="8641663" y="5272488"/>
                <a:ext cx="564963" cy="584775"/>
              </a:xfrm>
              <a:custGeom>
                <a:avLst/>
                <a:gdLst>
                  <a:gd name="connsiteX0" fmla="*/ 0 w 564963"/>
                  <a:gd name="connsiteY0" fmla="*/ 0 h 584775"/>
                  <a:gd name="connsiteX1" fmla="*/ 564963 w 564963"/>
                  <a:gd name="connsiteY1" fmla="*/ 0 h 584775"/>
                  <a:gd name="connsiteX2" fmla="*/ 564963 w 564963"/>
                  <a:gd name="connsiteY2" fmla="*/ 584775 h 584775"/>
                  <a:gd name="connsiteX3" fmla="*/ 0 w 564963"/>
                  <a:gd name="connsiteY3" fmla="*/ 584775 h 584775"/>
                  <a:gd name="connsiteX4" fmla="*/ 0 w 564963"/>
                  <a:gd name="connsiteY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963" h="584775" fill="none" extrusionOk="0">
                    <a:moveTo>
                      <a:pt x="0" y="0"/>
                    </a:moveTo>
                    <a:cubicBezTo>
                      <a:pt x="276851" y="-7193"/>
                      <a:pt x="432690" y="-25064"/>
                      <a:pt x="564963" y="0"/>
                    </a:cubicBezTo>
                    <a:cubicBezTo>
                      <a:pt x="580831" y="149644"/>
                      <a:pt x="538129" y="386918"/>
                      <a:pt x="564963" y="584775"/>
                    </a:cubicBezTo>
                    <a:cubicBezTo>
                      <a:pt x="409132" y="589424"/>
                      <a:pt x="227566" y="587121"/>
                      <a:pt x="0" y="584775"/>
                    </a:cubicBezTo>
                    <a:cubicBezTo>
                      <a:pt x="-14226" y="364366"/>
                      <a:pt x="1971" y="262723"/>
                      <a:pt x="0" y="0"/>
                    </a:cubicBezTo>
                    <a:close/>
                  </a:path>
                  <a:path w="564963" h="584775" stroke="0" extrusionOk="0">
                    <a:moveTo>
                      <a:pt x="0" y="0"/>
                    </a:moveTo>
                    <a:cubicBezTo>
                      <a:pt x="271030" y="-3992"/>
                      <a:pt x="320435" y="-4361"/>
                      <a:pt x="564963" y="0"/>
                    </a:cubicBezTo>
                    <a:cubicBezTo>
                      <a:pt x="555614" y="170681"/>
                      <a:pt x="547302" y="368753"/>
                      <a:pt x="564963" y="584775"/>
                    </a:cubicBezTo>
                    <a:cubicBezTo>
                      <a:pt x="406826" y="584779"/>
                      <a:pt x="174403" y="593589"/>
                      <a:pt x="0" y="584775"/>
                    </a:cubicBezTo>
                    <a:cubicBezTo>
                      <a:pt x="-23027" y="415772"/>
                      <a:pt x="23185" y="14911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26B960-7D54-BD15-5B16-A957F0C9B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663" y="5272488"/>
                <a:ext cx="5649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custGeom>
                        <a:avLst/>
                        <a:gdLst>
                          <a:gd name="connsiteX0" fmla="*/ 0 w 564963"/>
                          <a:gd name="connsiteY0" fmla="*/ 0 h 584775"/>
                          <a:gd name="connsiteX1" fmla="*/ 564963 w 564963"/>
                          <a:gd name="connsiteY1" fmla="*/ 0 h 584775"/>
                          <a:gd name="connsiteX2" fmla="*/ 564963 w 564963"/>
                          <a:gd name="connsiteY2" fmla="*/ 584775 h 584775"/>
                          <a:gd name="connsiteX3" fmla="*/ 0 w 564963"/>
                          <a:gd name="connsiteY3" fmla="*/ 584775 h 584775"/>
                          <a:gd name="connsiteX4" fmla="*/ 0 w 564963"/>
                          <a:gd name="connsiteY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4963" h="584775" fill="none" extrusionOk="0">
                            <a:moveTo>
                              <a:pt x="0" y="0"/>
                            </a:moveTo>
                            <a:cubicBezTo>
                              <a:pt x="276851" y="-7193"/>
                              <a:pt x="432690" y="-25064"/>
                              <a:pt x="564963" y="0"/>
                            </a:cubicBezTo>
                            <a:cubicBezTo>
                              <a:pt x="580831" y="149644"/>
                              <a:pt x="538129" y="386918"/>
                              <a:pt x="564963" y="584775"/>
                            </a:cubicBezTo>
                            <a:cubicBezTo>
                              <a:pt x="409132" y="589424"/>
                              <a:pt x="227566" y="587121"/>
                              <a:pt x="0" y="584775"/>
                            </a:cubicBezTo>
                            <a:cubicBezTo>
                              <a:pt x="-14226" y="364366"/>
                              <a:pt x="1971" y="262723"/>
                              <a:pt x="0" y="0"/>
                            </a:cubicBezTo>
                            <a:close/>
                          </a:path>
                          <a:path w="564963" h="584775" stroke="0" extrusionOk="0">
                            <a:moveTo>
                              <a:pt x="0" y="0"/>
                            </a:moveTo>
                            <a:cubicBezTo>
                              <a:pt x="271030" y="-3992"/>
                              <a:pt x="320435" y="-4361"/>
                              <a:pt x="564963" y="0"/>
                            </a:cubicBezTo>
                            <a:cubicBezTo>
                              <a:pt x="555614" y="170681"/>
                              <a:pt x="547302" y="368753"/>
                              <a:pt x="564963" y="584775"/>
                            </a:cubicBezTo>
                            <a:cubicBezTo>
                              <a:pt x="406826" y="584779"/>
                              <a:pt x="174403" y="593589"/>
                              <a:pt x="0" y="584775"/>
                            </a:cubicBezTo>
                            <a:cubicBezTo>
                              <a:pt x="-23027" y="415772"/>
                              <a:pt x="23185" y="14911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A1E1C3-C1A5-9FBA-94CE-683276B633E4}"/>
                  </a:ext>
                </a:extLst>
              </p:cNvPr>
              <p:cNvSpPr txBox="1"/>
              <p:nvPr/>
            </p:nvSpPr>
            <p:spPr>
              <a:xfrm>
                <a:off x="10809475" y="5272487"/>
                <a:ext cx="582595" cy="584775"/>
              </a:xfrm>
              <a:custGeom>
                <a:avLst/>
                <a:gdLst>
                  <a:gd name="connsiteX0" fmla="*/ 0 w 582595"/>
                  <a:gd name="connsiteY0" fmla="*/ 0 h 584775"/>
                  <a:gd name="connsiteX1" fmla="*/ 582595 w 582595"/>
                  <a:gd name="connsiteY1" fmla="*/ 0 h 584775"/>
                  <a:gd name="connsiteX2" fmla="*/ 582595 w 582595"/>
                  <a:gd name="connsiteY2" fmla="*/ 584775 h 584775"/>
                  <a:gd name="connsiteX3" fmla="*/ 0 w 582595"/>
                  <a:gd name="connsiteY3" fmla="*/ 584775 h 584775"/>
                  <a:gd name="connsiteX4" fmla="*/ 0 w 582595"/>
                  <a:gd name="connsiteY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595" h="584775" fill="none" extrusionOk="0">
                    <a:moveTo>
                      <a:pt x="0" y="0"/>
                    </a:moveTo>
                    <a:cubicBezTo>
                      <a:pt x="232535" y="17862"/>
                      <a:pt x="455866" y="19950"/>
                      <a:pt x="582595" y="0"/>
                    </a:cubicBezTo>
                    <a:cubicBezTo>
                      <a:pt x="598463" y="149644"/>
                      <a:pt x="555761" y="386918"/>
                      <a:pt x="582595" y="584775"/>
                    </a:cubicBezTo>
                    <a:cubicBezTo>
                      <a:pt x="333817" y="567931"/>
                      <a:pt x="273636" y="609813"/>
                      <a:pt x="0" y="584775"/>
                    </a:cubicBezTo>
                    <a:cubicBezTo>
                      <a:pt x="-14226" y="364366"/>
                      <a:pt x="1971" y="262723"/>
                      <a:pt x="0" y="0"/>
                    </a:cubicBezTo>
                    <a:close/>
                  </a:path>
                  <a:path w="582595" h="584775" stroke="0" extrusionOk="0">
                    <a:moveTo>
                      <a:pt x="0" y="0"/>
                    </a:moveTo>
                    <a:cubicBezTo>
                      <a:pt x="218200" y="5350"/>
                      <a:pt x="387934" y="4385"/>
                      <a:pt x="582595" y="0"/>
                    </a:cubicBezTo>
                    <a:cubicBezTo>
                      <a:pt x="573246" y="170681"/>
                      <a:pt x="564934" y="368753"/>
                      <a:pt x="582595" y="584775"/>
                    </a:cubicBezTo>
                    <a:cubicBezTo>
                      <a:pt x="344212" y="578493"/>
                      <a:pt x="161792" y="579336"/>
                      <a:pt x="0" y="584775"/>
                    </a:cubicBezTo>
                    <a:cubicBezTo>
                      <a:pt x="-23027" y="415772"/>
                      <a:pt x="23185" y="14911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A1E1C3-C1A5-9FBA-94CE-683276B63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475" y="5272487"/>
                <a:ext cx="58259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custGeom>
                        <a:avLst/>
                        <a:gdLst>
                          <a:gd name="connsiteX0" fmla="*/ 0 w 582595"/>
                          <a:gd name="connsiteY0" fmla="*/ 0 h 584775"/>
                          <a:gd name="connsiteX1" fmla="*/ 582595 w 582595"/>
                          <a:gd name="connsiteY1" fmla="*/ 0 h 584775"/>
                          <a:gd name="connsiteX2" fmla="*/ 582595 w 582595"/>
                          <a:gd name="connsiteY2" fmla="*/ 584775 h 584775"/>
                          <a:gd name="connsiteX3" fmla="*/ 0 w 582595"/>
                          <a:gd name="connsiteY3" fmla="*/ 584775 h 584775"/>
                          <a:gd name="connsiteX4" fmla="*/ 0 w 582595"/>
                          <a:gd name="connsiteY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82595" h="584775" fill="none" extrusionOk="0">
                            <a:moveTo>
                              <a:pt x="0" y="0"/>
                            </a:moveTo>
                            <a:cubicBezTo>
                              <a:pt x="232535" y="17862"/>
                              <a:pt x="455866" y="19950"/>
                              <a:pt x="582595" y="0"/>
                            </a:cubicBezTo>
                            <a:cubicBezTo>
                              <a:pt x="598463" y="149644"/>
                              <a:pt x="555761" y="386918"/>
                              <a:pt x="582595" y="584775"/>
                            </a:cubicBezTo>
                            <a:cubicBezTo>
                              <a:pt x="333817" y="567931"/>
                              <a:pt x="273636" y="609813"/>
                              <a:pt x="0" y="584775"/>
                            </a:cubicBezTo>
                            <a:cubicBezTo>
                              <a:pt x="-14226" y="364366"/>
                              <a:pt x="1971" y="262723"/>
                              <a:pt x="0" y="0"/>
                            </a:cubicBezTo>
                            <a:close/>
                          </a:path>
                          <a:path w="582595" h="584775" stroke="0" extrusionOk="0">
                            <a:moveTo>
                              <a:pt x="0" y="0"/>
                            </a:moveTo>
                            <a:cubicBezTo>
                              <a:pt x="218200" y="5350"/>
                              <a:pt x="387934" y="4385"/>
                              <a:pt x="582595" y="0"/>
                            </a:cubicBezTo>
                            <a:cubicBezTo>
                              <a:pt x="573246" y="170681"/>
                              <a:pt x="564934" y="368753"/>
                              <a:pt x="582595" y="584775"/>
                            </a:cubicBezTo>
                            <a:cubicBezTo>
                              <a:pt x="344212" y="578493"/>
                              <a:pt x="161792" y="579336"/>
                              <a:pt x="0" y="584775"/>
                            </a:cubicBezTo>
                            <a:cubicBezTo>
                              <a:pt x="-23027" y="415772"/>
                              <a:pt x="23185" y="14911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9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How precise such predictions are?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Is this regression equation is useful for prediction?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To answer these questions, we need “Coefficient of Determination”- </a:t>
                </a:r>
                <a:r>
                  <a:rPr lang="en-US" sz="3200" dirty="0">
                    <a:highlight>
                      <a:srgbClr val="FFFF00"/>
                    </a:highlight>
                  </a:rPr>
                  <a:t>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3200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32C188-3D15-F322-3E87-CE646034872A}"/>
                  </a:ext>
                </a:extLst>
              </p:cNvPr>
              <p:cNvSpPr txBox="1"/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=9: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=1.5+2.2×9=21.3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32C188-3D15-F322-3E87-CE6460348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71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The coefficient of determination tells the percent of the variation in the dependent variable that is explained (determined) by the model and the explanatory variable. It is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b="1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33" t="-3116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51B8CF-5E11-A3B5-F8CA-9395E4D0763A}"/>
                  </a:ext>
                </a:extLst>
              </p:cNvPr>
              <p:cNvSpPr txBox="1"/>
              <p:nvPr/>
            </p:nvSpPr>
            <p:spPr>
              <a:xfrm>
                <a:off x="1788667" y="5346308"/>
                <a:ext cx="11052313" cy="1603131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Century Schoolbook" panose="02040604050505020304" pitchFamily="18" charset="0"/>
                  </a:rPr>
                  <a:t>Range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𝑬𝒒𝒖𝒂𝒕𝒊𝒐𝒏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𝒏𝒐𝒕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𝒖𝒔𝒆𝒇𝒖𝒍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𝒑𝒓𝒆𝒅𝒊𝒄𝒕𝒊𝒐𝒏𝒔</m:t>
                      </m:r>
                    </m:oMath>
                  </m:oMathPara>
                </a14:m>
                <a:endParaRPr lang="en-US" sz="3200" b="1" dirty="0">
                  <a:latin typeface="Century Schoolbook" panose="020406040505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𝑬𝒒𝒖𝒂𝒕𝒊𝒐𝒏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𝒖𝒔𝒆𝒇𝒖𝒍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𝒑𝒓𝒆𝒅𝒊𝒄𝒕𝒊𝒐𝒏𝒔</m:t>
                      </m:r>
                    </m:oMath>
                  </m:oMathPara>
                </a14:m>
                <a:endParaRPr lang="en-US" sz="3200" b="1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51B8CF-5E11-A3B5-F8CA-9395E4D07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7" y="5346308"/>
                <a:ext cx="11052313" cy="1603131"/>
              </a:xfrm>
              <a:prstGeom prst="rect">
                <a:avLst/>
              </a:prstGeom>
              <a:blipFill>
                <a:blip r:embed="rId3"/>
                <a:stretch>
                  <a:fillRect l="-1322" t="-415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05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Relationship between two or more variables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Cause and effect relationship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Causal variables vs Affected variables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Causal variables as independent variables; affected variables as </a:t>
            </a:r>
            <a:r>
              <a:rPr lang="en-US" sz="3200">
                <a:highlight>
                  <a:srgbClr val="FFFF00"/>
                </a:highlight>
              </a:rPr>
              <a:t>dependent variables</a:t>
            </a:r>
            <a:endParaRPr lang="en-US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0178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/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C6E547F-DD17-8D52-DDA3-B5D179587DEA}"/>
              </a:ext>
            </a:extLst>
          </p:cNvPr>
          <p:cNvSpPr txBox="1"/>
          <p:nvPr/>
        </p:nvSpPr>
        <p:spPr>
          <a:xfrm>
            <a:off x="4860898" y="3530025"/>
            <a:ext cx="490859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SSE = Error Sum of Square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D40B6-B95B-E22D-9923-562EBB24416E}"/>
              </a:ext>
            </a:extLst>
          </p:cNvPr>
          <p:cNvSpPr txBox="1"/>
          <p:nvPr/>
        </p:nvSpPr>
        <p:spPr>
          <a:xfrm>
            <a:off x="4860898" y="4547740"/>
            <a:ext cx="490859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SST = Total Sum of Square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8B2BBE-177B-8091-D2A9-B8C5D3345795}"/>
              </a:ext>
            </a:extLst>
          </p:cNvPr>
          <p:cNvCxnSpPr>
            <a:endCxn id="4" idx="1"/>
          </p:cNvCxnSpPr>
          <p:nvPr/>
        </p:nvCxnSpPr>
        <p:spPr>
          <a:xfrm flipV="1">
            <a:off x="4012163" y="3822413"/>
            <a:ext cx="848735" cy="292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B4FC72-2126-CCE9-3BFE-D50F3CC91D2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012162" y="4658285"/>
            <a:ext cx="848736" cy="1818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52E19-C1A9-CD2C-AE47-2EF9A6900B48}"/>
                  </a:ext>
                </a:extLst>
              </p:cNvPr>
              <p:cNvSpPr txBox="1"/>
              <p:nvPr/>
            </p:nvSpPr>
            <p:spPr>
              <a:xfrm>
                <a:off x="8714787" y="1819203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52E19-C1A9-CD2C-AE47-2EF9A6900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787" y="1819203"/>
                <a:ext cx="3992807" cy="1284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5F55E2-A060-4E25-B9DB-52A36C7ECF16}"/>
                  </a:ext>
                </a:extLst>
              </p:cNvPr>
              <p:cNvSpPr txBox="1"/>
              <p:nvPr/>
            </p:nvSpPr>
            <p:spPr>
              <a:xfrm>
                <a:off x="8714786" y="5565455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5F55E2-A060-4E25-B9DB-52A36C7E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786" y="5565455"/>
                <a:ext cx="3992807" cy="1284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EEFB904-A8C8-C2CB-0547-62589CF674B5}"/>
              </a:ext>
            </a:extLst>
          </p:cNvPr>
          <p:cNvCxnSpPr>
            <a:stCxn id="4" idx="0"/>
            <a:endCxn id="12" idx="1"/>
          </p:cNvCxnSpPr>
          <p:nvPr/>
        </p:nvCxnSpPr>
        <p:spPr>
          <a:xfrm rot="5400000" flipH="1" flipV="1">
            <a:off x="7480791" y="2296030"/>
            <a:ext cx="1068402" cy="139958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018998-D3F4-8E65-EDCE-E31A78C09FD2}"/>
              </a:ext>
            </a:extLst>
          </p:cNvPr>
          <p:cNvCxnSpPr>
            <a:stCxn id="5" idx="2"/>
            <a:endCxn id="13" idx="1"/>
          </p:cNvCxnSpPr>
          <p:nvPr/>
        </p:nvCxnSpPr>
        <p:spPr>
          <a:xfrm rot="16200000" flipH="1">
            <a:off x="7477312" y="4970401"/>
            <a:ext cx="1075360" cy="139958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2B840-BCD7-6381-2739-6649C65474BA}"/>
                  </a:ext>
                </a:extLst>
              </p:cNvPr>
              <p:cNvSpPr txBox="1"/>
              <p:nvPr/>
            </p:nvSpPr>
            <p:spPr>
              <a:xfrm>
                <a:off x="332714" y="1555942"/>
                <a:ext cx="6336179" cy="1569660"/>
              </a:xfrm>
              <a:custGeom>
                <a:avLst/>
                <a:gdLst>
                  <a:gd name="connsiteX0" fmla="*/ 0 w 6336179"/>
                  <a:gd name="connsiteY0" fmla="*/ 0 h 1569660"/>
                  <a:gd name="connsiteX1" fmla="*/ 639378 w 6336179"/>
                  <a:gd name="connsiteY1" fmla="*/ 0 h 1569660"/>
                  <a:gd name="connsiteX2" fmla="*/ 1152033 w 6336179"/>
                  <a:gd name="connsiteY2" fmla="*/ 0 h 1569660"/>
                  <a:gd name="connsiteX3" fmla="*/ 1728049 w 6336179"/>
                  <a:gd name="connsiteY3" fmla="*/ 0 h 1569660"/>
                  <a:gd name="connsiteX4" fmla="*/ 2367427 w 6336179"/>
                  <a:gd name="connsiteY4" fmla="*/ 0 h 1569660"/>
                  <a:gd name="connsiteX5" fmla="*/ 2816720 w 6336179"/>
                  <a:gd name="connsiteY5" fmla="*/ 0 h 1569660"/>
                  <a:gd name="connsiteX6" fmla="*/ 3392736 w 6336179"/>
                  <a:gd name="connsiteY6" fmla="*/ 0 h 1569660"/>
                  <a:gd name="connsiteX7" fmla="*/ 4032114 w 6336179"/>
                  <a:gd name="connsiteY7" fmla="*/ 0 h 1569660"/>
                  <a:gd name="connsiteX8" fmla="*/ 4734854 w 6336179"/>
                  <a:gd name="connsiteY8" fmla="*/ 0 h 1569660"/>
                  <a:gd name="connsiteX9" fmla="*/ 5437594 w 6336179"/>
                  <a:gd name="connsiteY9" fmla="*/ 0 h 1569660"/>
                  <a:gd name="connsiteX10" fmla="*/ 6336179 w 6336179"/>
                  <a:gd name="connsiteY10" fmla="*/ 0 h 1569660"/>
                  <a:gd name="connsiteX11" fmla="*/ 6336179 w 6336179"/>
                  <a:gd name="connsiteY11" fmla="*/ 523220 h 1569660"/>
                  <a:gd name="connsiteX12" fmla="*/ 6336179 w 6336179"/>
                  <a:gd name="connsiteY12" fmla="*/ 1030743 h 1569660"/>
                  <a:gd name="connsiteX13" fmla="*/ 6336179 w 6336179"/>
                  <a:gd name="connsiteY13" fmla="*/ 1569660 h 1569660"/>
                  <a:gd name="connsiteX14" fmla="*/ 5823525 w 6336179"/>
                  <a:gd name="connsiteY14" fmla="*/ 1569660 h 1569660"/>
                  <a:gd name="connsiteX15" fmla="*/ 5437594 w 6336179"/>
                  <a:gd name="connsiteY15" fmla="*/ 1569660 h 1569660"/>
                  <a:gd name="connsiteX16" fmla="*/ 4861577 w 6336179"/>
                  <a:gd name="connsiteY16" fmla="*/ 1569660 h 1569660"/>
                  <a:gd name="connsiteX17" fmla="*/ 4348923 w 6336179"/>
                  <a:gd name="connsiteY17" fmla="*/ 1569660 h 1569660"/>
                  <a:gd name="connsiteX18" fmla="*/ 3646183 w 6336179"/>
                  <a:gd name="connsiteY18" fmla="*/ 1569660 h 1569660"/>
                  <a:gd name="connsiteX19" fmla="*/ 3070167 w 6336179"/>
                  <a:gd name="connsiteY19" fmla="*/ 1569660 h 1569660"/>
                  <a:gd name="connsiteX20" fmla="*/ 2430789 w 6336179"/>
                  <a:gd name="connsiteY20" fmla="*/ 1569660 h 1569660"/>
                  <a:gd name="connsiteX21" fmla="*/ 1728049 w 6336179"/>
                  <a:gd name="connsiteY21" fmla="*/ 1569660 h 1569660"/>
                  <a:gd name="connsiteX22" fmla="*/ 1342118 w 6336179"/>
                  <a:gd name="connsiteY22" fmla="*/ 1569660 h 1569660"/>
                  <a:gd name="connsiteX23" fmla="*/ 829463 w 6336179"/>
                  <a:gd name="connsiteY23" fmla="*/ 1569660 h 1569660"/>
                  <a:gd name="connsiteX24" fmla="*/ 0 w 6336179"/>
                  <a:gd name="connsiteY24" fmla="*/ 1569660 h 1569660"/>
                  <a:gd name="connsiteX25" fmla="*/ 0 w 6336179"/>
                  <a:gd name="connsiteY25" fmla="*/ 1046440 h 1569660"/>
                  <a:gd name="connsiteX26" fmla="*/ 0 w 6336179"/>
                  <a:gd name="connsiteY26" fmla="*/ 538917 h 1569660"/>
                  <a:gd name="connsiteX27" fmla="*/ 0 w 6336179"/>
                  <a:gd name="connsiteY27" fmla="*/ 0 h 156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336179" h="1569660" fill="none" extrusionOk="0">
                    <a:moveTo>
                      <a:pt x="0" y="0"/>
                    </a:moveTo>
                    <a:cubicBezTo>
                      <a:pt x="192683" y="-62312"/>
                      <a:pt x="411623" y="67432"/>
                      <a:pt x="639378" y="0"/>
                    </a:cubicBezTo>
                    <a:cubicBezTo>
                      <a:pt x="867133" y="-67432"/>
                      <a:pt x="919005" y="31112"/>
                      <a:pt x="1152033" y="0"/>
                    </a:cubicBezTo>
                    <a:cubicBezTo>
                      <a:pt x="1385061" y="-31112"/>
                      <a:pt x="1491813" y="49668"/>
                      <a:pt x="1728049" y="0"/>
                    </a:cubicBezTo>
                    <a:cubicBezTo>
                      <a:pt x="1964285" y="-49668"/>
                      <a:pt x="2150394" y="13798"/>
                      <a:pt x="2367427" y="0"/>
                    </a:cubicBezTo>
                    <a:cubicBezTo>
                      <a:pt x="2584460" y="-13798"/>
                      <a:pt x="2668092" y="5195"/>
                      <a:pt x="2816720" y="0"/>
                    </a:cubicBezTo>
                    <a:cubicBezTo>
                      <a:pt x="2965348" y="-5195"/>
                      <a:pt x="3107270" y="53713"/>
                      <a:pt x="3392736" y="0"/>
                    </a:cubicBezTo>
                    <a:cubicBezTo>
                      <a:pt x="3678202" y="-53713"/>
                      <a:pt x="3773919" y="72844"/>
                      <a:pt x="4032114" y="0"/>
                    </a:cubicBezTo>
                    <a:cubicBezTo>
                      <a:pt x="4290309" y="-72844"/>
                      <a:pt x="4435230" y="52125"/>
                      <a:pt x="4734854" y="0"/>
                    </a:cubicBezTo>
                    <a:cubicBezTo>
                      <a:pt x="5034478" y="-52125"/>
                      <a:pt x="5214903" y="27736"/>
                      <a:pt x="5437594" y="0"/>
                    </a:cubicBezTo>
                    <a:cubicBezTo>
                      <a:pt x="5660285" y="-27736"/>
                      <a:pt x="6154433" y="19561"/>
                      <a:pt x="6336179" y="0"/>
                    </a:cubicBezTo>
                    <a:cubicBezTo>
                      <a:pt x="6370534" y="189008"/>
                      <a:pt x="6298966" y="291456"/>
                      <a:pt x="6336179" y="523220"/>
                    </a:cubicBezTo>
                    <a:cubicBezTo>
                      <a:pt x="6373392" y="754984"/>
                      <a:pt x="6328518" y="900851"/>
                      <a:pt x="6336179" y="1030743"/>
                    </a:cubicBezTo>
                    <a:cubicBezTo>
                      <a:pt x="6343840" y="1160635"/>
                      <a:pt x="6272041" y="1350400"/>
                      <a:pt x="6336179" y="1569660"/>
                    </a:cubicBezTo>
                    <a:cubicBezTo>
                      <a:pt x="6095094" y="1575069"/>
                      <a:pt x="6073970" y="1516687"/>
                      <a:pt x="5823525" y="1569660"/>
                    </a:cubicBezTo>
                    <a:cubicBezTo>
                      <a:pt x="5573080" y="1622633"/>
                      <a:pt x="5600147" y="1565968"/>
                      <a:pt x="5437594" y="1569660"/>
                    </a:cubicBezTo>
                    <a:cubicBezTo>
                      <a:pt x="5275041" y="1573352"/>
                      <a:pt x="5073967" y="1565269"/>
                      <a:pt x="4861577" y="1569660"/>
                    </a:cubicBezTo>
                    <a:cubicBezTo>
                      <a:pt x="4649187" y="1574051"/>
                      <a:pt x="4508311" y="1562600"/>
                      <a:pt x="4348923" y="1569660"/>
                    </a:cubicBezTo>
                    <a:cubicBezTo>
                      <a:pt x="4189535" y="1576720"/>
                      <a:pt x="3837951" y="1544434"/>
                      <a:pt x="3646183" y="1569660"/>
                    </a:cubicBezTo>
                    <a:cubicBezTo>
                      <a:pt x="3454415" y="1594886"/>
                      <a:pt x="3273527" y="1537157"/>
                      <a:pt x="3070167" y="1569660"/>
                    </a:cubicBezTo>
                    <a:cubicBezTo>
                      <a:pt x="2866807" y="1602163"/>
                      <a:pt x="2612820" y="1531127"/>
                      <a:pt x="2430789" y="1569660"/>
                    </a:cubicBezTo>
                    <a:cubicBezTo>
                      <a:pt x="2248758" y="1608193"/>
                      <a:pt x="2000369" y="1545893"/>
                      <a:pt x="1728049" y="1569660"/>
                    </a:cubicBezTo>
                    <a:cubicBezTo>
                      <a:pt x="1455729" y="1593427"/>
                      <a:pt x="1459947" y="1560213"/>
                      <a:pt x="1342118" y="1569660"/>
                    </a:cubicBezTo>
                    <a:cubicBezTo>
                      <a:pt x="1224289" y="1579107"/>
                      <a:pt x="979260" y="1512465"/>
                      <a:pt x="829463" y="1569660"/>
                    </a:cubicBezTo>
                    <a:cubicBezTo>
                      <a:pt x="679667" y="1626855"/>
                      <a:pt x="189325" y="1488972"/>
                      <a:pt x="0" y="1569660"/>
                    </a:cubicBezTo>
                    <a:cubicBezTo>
                      <a:pt x="-55058" y="1370813"/>
                      <a:pt x="57581" y="1278858"/>
                      <a:pt x="0" y="1046440"/>
                    </a:cubicBezTo>
                    <a:cubicBezTo>
                      <a:pt x="-57581" y="814022"/>
                      <a:pt x="55265" y="694102"/>
                      <a:pt x="0" y="538917"/>
                    </a:cubicBezTo>
                    <a:cubicBezTo>
                      <a:pt x="-55265" y="383732"/>
                      <a:pt x="29483" y="152792"/>
                      <a:pt x="0" y="0"/>
                    </a:cubicBezTo>
                    <a:close/>
                  </a:path>
                  <a:path w="6336179" h="1569660" stroke="0" extrusionOk="0">
                    <a:moveTo>
                      <a:pt x="0" y="0"/>
                    </a:moveTo>
                    <a:cubicBezTo>
                      <a:pt x="109812" y="-10048"/>
                      <a:pt x="303646" y="43244"/>
                      <a:pt x="449293" y="0"/>
                    </a:cubicBezTo>
                    <a:cubicBezTo>
                      <a:pt x="594940" y="-43244"/>
                      <a:pt x="699250" y="9487"/>
                      <a:pt x="835224" y="0"/>
                    </a:cubicBezTo>
                    <a:cubicBezTo>
                      <a:pt x="971198" y="-9487"/>
                      <a:pt x="1190238" y="31495"/>
                      <a:pt x="1347878" y="0"/>
                    </a:cubicBezTo>
                    <a:cubicBezTo>
                      <a:pt x="1505518" y="-31495"/>
                      <a:pt x="1651309" y="42982"/>
                      <a:pt x="1923894" y="0"/>
                    </a:cubicBezTo>
                    <a:cubicBezTo>
                      <a:pt x="2196479" y="-42982"/>
                      <a:pt x="2363416" y="54796"/>
                      <a:pt x="2563272" y="0"/>
                    </a:cubicBezTo>
                    <a:cubicBezTo>
                      <a:pt x="2763128" y="-54796"/>
                      <a:pt x="2799900" y="5759"/>
                      <a:pt x="3012565" y="0"/>
                    </a:cubicBezTo>
                    <a:cubicBezTo>
                      <a:pt x="3225230" y="-5759"/>
                      <a:pt x="3361515" y="37359"/>
                      <a:pt x="3525220" y="0"/>
                    </a:cubicBezTo>
                    <a:cubicBezTo>
                      <a:pt x="3688925" y="-37359"/>
                      <a:pt x="4045705" y="15509"/>
                      <a:pt x="4227959" y="0"/>
                    </a:cubicBezTo>
                    <a:cubicBezTo>
                      <a:pt x="4410213" y="-15509"/>
                      <a:pt x="4559122" y="45328"/>
                      <a:pt x="4867338" y="0"/>
                    </a:cubicBezTo>
                    <a:cubicBezTo>
                      <a:pt x="5175554" y="-45328"/>
                      <a:pt x="5123451" y="6392"/>
                      <a:pt x="5253268" y="0"/>
                    </a:cubicBezTo>
                    <a:cubicBezTo>
                      <a:pt x="5383085" y="-6392"/>
                      <a:pt x="5503320" y="28710"/>
                      <a:pt x="5702561" y="0"/>
                    </a:cubicBezTo>
                    <a:cubicBezTo>
                      <a:pt x="5901802" y="-28710"/>
                      <a:pt x="6175781" y="48493"/>
                      <a:pt x="6336179" y="0"/>
                    </a:cubicBezTo>
                    <a:cubicBezTo>
                      <a:pt x="6369409" y="140415"/>
                      <a:pt x="6325595" y="271402"/>
                      <a:pt x="6336179" y="538917"/>
                    </a:cubicBezTo>
                    <a:cubicBezTo>
                      <a:pt x="6346763" y="806432"/>
                      <a:pt x="6302942" y="800974"/>
                      <a:pt x="6336179" y="1015047"/>
                    </a:cubicBezTo>
                    <a:cubicBezTo>
                      <a:pt x="6369416" y="1229120"/>
                      <a:pt x="6312918" y="1435767"/>
                      <a:pt x="6336179" y="1569660"/>
                    </a:cubicBezTo>
                    <a:cubicBezTo>
                      <a:pt x="6086988" y="1609508"/>
                      <a:pt x="5851463" y="1561756"/>
                      <a:pt x="5696801" y="1569660"/>
                    </a:cubicBezTo>
                    <a:cubicBezTo>
                      <a:pt x="5542139" y="1577564"/>
                      <a:pt x="5363727" y="1549234"/>
                      <a:pt x="5247508" y="1569660"/>
                    </a:cubicBezTo>
                    <a:cubicBezTo>
                      <a:pt x="5131289" y="1590086"/>
                      <a:pt x="4845503" y="1554269"/>
                      <a:pt x="4671492" y="1569660"/>
                    </a:cubicBezTo>
                    <a:cubicBezTo>
                      <a:pt x="4497481" y="1585051"/>
                      <a:pt x="4388340" y="1537900"/>
                      <a:pt x="4285561" y="1569660"/>
                    </a:cubicBezTo>
                    <a:cubicBezTo>
                      <a:pt x="4182782" y="1601420"/>
                      <a:pt x="4017662" y="1523884"/>
                      <a:pt x="3899630" y="1569660"/>
                    </a:cubicBezTo>
                    <a:cubicBezTo>
                      <a:pt x="3781598" y="1615436"/>
                      <a:pt x="3466840" y="1551884"/>
                      <a:pt x="3323614" y="1569660"/>
                    </a:cubicBezTo>
                    <a:cubicBezTo>
                      <a:pt x="3180388" y="1587436"/>
                      <a:pt x="2818480" y="1541357"/>
                      <a:pt x="2684236" y="1569660"/>
                    </a:cubicBezTo>
                    <a:cubicBezTo>
                      <a:pt x="2549992" y="1597963"/>
                      <a:pt x="2227429" y="1548976"/>
                      <a:pt x="2108220" y="1569660"/>
                    </a:cubicBezTo>
                    <a:cubicBezTo>
                      <a:pt x="1989011" y="1590344"/>
                      <a:pt x="1775001" y="1552103"/>
                      <a:pt x="1658927" y="1569660"/>
                    </a:cubicBezTo>
                    <a:cubicBezTo>
                      <a:pt x="1542853" y="1587217"/>
                      <a:pt x="1387942" y="1557210"/>
                      <a:pt x="1146272" y="1569660"/>
                    </a:cubicBezTo>
                    <a:cubicBezTo>
                      <a:pt x="904602" y="1582110"/>
                      <a:pt x="883541" y="1541809"/>
                      <a:pt x="633618" y="1569660"/>
                    </a:cubicBezTo>
                    <a:cubicBezTo>
                      <a:pt x="383695" y="1597511"/>
                      <a:pt x="254273" y="1553105"/>
                      <a:pt x="0" y="1569660"/>
                    </a:cubicBezTo>
                    <a:cubicBezTo>
                      <a:pt x="-19950" y="1427599"/>
                      <a:pt x="50508" y="1259815"/>
                      <a:pt x="0" y="1093530"/>
                    </a:cubicBezTo>
                    <a:cubicBezTo>
                      <a:pt x="-50508" y="927245"/>
                      <a:pt x="17374" y="747050"/>
                      <a:pt x="0" y="617400"/>
                    </a:cubicBezTo>
                    <a:cubicBezTo>
                      <a:pt x="-17374" y="487750"/>
                      <a:pt x="34903" y="143272"/>
                      <a:pt x="0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0747574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>
                    <a:latin typeface="Cambria Math" panose="02040503050406030204" pitchFamily="18" charset="0"/>
                  </a:rPr>
                  <a:t>For simple linear regression: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𝐶𝑜𝑟𝑟𝑒𝑙𝑎𝑡𝑖𝑜𝑛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𝐶𝑜𝑒𝑓𝑓𝑖𝑐𝑖𝑒𝑛𝑡</m:t>
                              </m:r>
                            </m:e>
                          </m:d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2B840-BCD7-6381-2739-6649C6547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14" y="1555942"/>
                <a:ext cx="6336179" cy="1569660"/>
              </a:xfrm>
              <a:prstGeom prst="rect">
                <a:avLst/>
              </a:prstGeom>
              <a:blipFill>
                <a:blip r:embed="rId5"/>
                <a:stretch>
                  <a:fillRect l="-2004" t="-2985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07475747">
                      <a:custGeom>
                        <a:avLst/>
                        <a:gdLst>
                          <a:gd name="connsiteX0" fmla="*/ 0 w 6336179"/>
                          <a:gd name="connsiteY0" fmla="*/ 0 h 1569660"/>
                          <a:gd name="connsiteX1" fmla="*/ 639378 w 6336179"/>
                          <a:gd name="connsiteY1" fmla="*/ 0 h 1569660"/>
                          <a:gd name="connsiteX2" fmla="*/ 1152033 w 6336179"/>
                          <a:gd name="connsiteY2" fmla="*/ 0 h 1569660"/>
                          <a:gd name="connsiteX3" fmla="*/ 1728049 w 6336179"/>
                          <a:gd name="connsiteY3" fmla="*/ 0 h 1569660"/>
                          <a:gd name="connsiteX4" fmla="*/ 2367427 w 6336179"/>
                          <a:gd name="connsiteY4" fmla="*/ 0 h 1569660"/>
                          <a:gd name="connsiteX5" fmla="*/ 2816720 w 6336179"/>
                          <a:gd name="connsiteY5" fmla="*/ 0 h 1569660"/>
                          <a:gd name="connsiteX6" fmla="*/ 3392736 w 6336179"/>
                          <a:gd name="connsiteY6" fmla="*/ 0 h 1569660"/>
                          <a:gd name="connsiteX7" fmla="*/ 4032114 w 6336179"/>
                          <a:gd name="connsiteY7" fmla="*/ 0 h 1569660"/>
                          <a:gd name="connsiteX8" fmla="*/ 4734854 w 6336179"/>
                          <a:gd name="connsiteY8" fmla="*/ 0 h 1569660"/>
                          <a:gd name="connsiteX9" fmla="*/ 5437594 w 6336179"/>
                          <a:gd name="connsiteY9" fmla="*/ 0 h 1569660"/>
                          <a:gd name="connsiteX10" fmla="*/ 6336179 w 6336179"/>
                          <a:gd name="connsiteY10" fmla="*/ 0 h 1569660"/>
                          <a:gd name="connsiteX11" fmla="*/ 6336179 w 6336179"/>
                          <a:gd name="connsiteY11" fmla="*/ 523220 h 1569660"/>
                          <a:gd name="connsiteX12" fmla="*/ 6336179 w 6336179"/>
                          <a:gd name="connsiteY12" fmla="*/ 1030743 h 1569660"/>
                          <a:gd name="connsiteX13" fmla="*/ 6336179 w 6336179"/>
                          <a:gd name="connsiteY13" fmla="*/ 1569660 h 1569660"/>
                          <a:gd name="connsiteX14" fmla="*/ 5823525 w 6336179"/>
                          <a:gd name="connsiteY14" fmla="*/ 1569660 h 1569660"/>
                          <a:gd name="connsiteX15" fmla="*/ 5437594 w 6336179"/>
                          <a:gd name="connsiteY15" fmla="*/ 1569660 h 1569660"/>
                          <a:gd name="connsiteX16" fmla="*/ 4861577 w 6336179"/>
                          <a:gd name="connsiteY16" fmla="*/ 1569660 h 1569660"/>
                          <a:gd name="connsiteX17" fmla="*/ 4348923 w 6336179"/>
                          <a:gd name="connsiteY17" fmla="*/ 1569660 h 1569660"/>
                          <a:gd name="connsiteX18" fmla="*/ 3646183 w 6336179"/>
                          <a:gd name="connsiteY18" fmla="*/ 1569660 h 1569660"/>
                          <a:gd name="connsiteX19" fmla="*/ 3070167 w 6336179"/>
                          <a:gd name="connsiteY19" fmla="*/ 1569660 h 1569660"/>
                          <a:gd name="connsiteX20" fmla="*/ 2430789 w 6336179"/>
                          <a:gd name="connsiteY20" fmla="*/ 1569660 h 1569660"/>
                          <a:gd name="connsiteX21" fmla="*/ 1728049 w 6336179"/>
                          <a:gd name="connsiteY21" fmla="*/ 1569660 h 1569660"/>
                          <a:gd name="connsiteX22" fmla="*/ 1342118 w 6336179"/>
                          <a:gd name="connsiteY22" fmla="*/ 1569660 h 1569660"/>
                          <a:gd name="connsiteX23" fmla="*/ 829463 w 6336179"/>
                          <a:gd name="connsiteY23" fmla="*/ 1569660 h 1569660"/>
                          <a:gd name="connsiteX24" fmla="*/ 0 w 6336179"/>
                          <a:gd name="connsiteY24" fmla="*/ 1569660 h 1569660"/>
                          <a:gd name="connsiteX25" fmla="*/ 0 w 6336179"/>
                          <a:gd name="connsiteY25" fmla="*/ 1046440 h 1569660"/>
                          <a:gd name="connsiteX26" fmla="*/ 0 w 6336179"/>
                          <a:gd name="connsiteY26" fmla="*/ 538917 h 1569660"/>
                          <a:gd name="connsiteX27" fmla="*/ 0 w 6336179"/>
                          <a:gd name="connsiteY27" fmla="*/ 0 h 15696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6336179" h="1569660" fill="none" extrusionOk="0">
                            <a:moveTo>
                              <a:pt x="0" y="0"/>
                            </a:moveTo>
                            <a:cubicBezTo>
                              <a:pt x="192683" y="-62312"/>
                              <a:pt x="411623" y="67432"/>
                              <a:pt x="639378" y="0"/>
                            </a:cubicBezTo>
                            <a:cubicBezTo>
                              <a:pt x="867133" y="-67432"/>
                              <a:pt x="919005" y="31112"/>
                              <a:pt x="1152033" y="0"/>
                            </a:cubicBezTo>
                            <a:cubicBezTo>
                              <a:pt x="1385061" y="-31112"/>
                              <a:pt x="1491813" y="49668"/>
                              <a:pt x="1728049" y="0"/>
                            </a:cubicBezTo>
                            <a:cubicBezTo>
                              <a:pt x="1964285" y="-49668"/>
                              <a:pt x="2150394" y="13798"/>
                              <a:pt x="2367427" y="0"/>
                            </a:cubicBezTo>
                            <a:cubicBezTo>
                              <a:pt x="2584460" y="-13798"/>
                              <a:pt x="2668092" y="5195"/>
                              <a:pt x="2816720" y="0"/>
                            </a:cubicBezTo>
                            <a:cubicBezTo>
                              <a:pt x="2965348" y="-5195"/>
                              <a:pt x="3107270" y="53713"/>
                              <a:pt x="3392736" y="0"/>
                            </a:cubicBezTo>
                            <a:cubicBezTo>
                              <a:pt x="3678202" y="-53713"/>
                              <a:pt x="3773919" y="72844"/>
                              <a:pt x="4032114" y="0"/>
                            </a:cubicBezTo>
                            <a:cubicBezTo>
                              <a:pt x="4290309" y="-72844"/>
                              <a:pt x="4435230" y="52125"/>
                              <a:pt x="4734854" y="0"/>
                            </a:cubicBezTo>
                            <a:cubicBezTo>
                              <a:pt x="5034478" y="-52125"/>
                              <a:pt x="5214903" y="27736"/>
                              <a:pt x="5437594" y="0"/>
                            </a:cubicBezTo>
                            <a:cubicBezTo>
                              <a:pt x="5660285" y="-27736"/>
                              <a:pt x="6154433" y="19561"/>
                              <a:pt x="6336179" y="0"/>
                            </a:cubicBezTo>
                            <a:cubicBezTo>
                              <a:pt x="6370534" y="189008"/>
                              <a:pt x="6298966" y="291456"/>
                              <a:pt x="6336179" y="523220"/>
                            </a:cubicBezTo>
                            <a:cubicBezTo>
                              <a:pt x="6373392" y="754984"/>
                              <a:pt x="6328518" y="900851"/>
                              <a:pt x="6336179" y="1030743"/>
                            </a:cubicBezTo>
                            <a:cubicBezTo>
                              <a:pt x="6343840" y="1160635"/>
                              <a:pt x="6272041" y="1350400"/>
                              <a:pt x="6336179" y="1569660"/>
                            </a:cubicBezTo>
                            <a:cubicBezTo>
                              <a:pt x="6095094" y="1575069"/>
                              <a:pt x="6073970" y="1516687"/>
                              <a:pt x="5823525" y="1569660"/>
                            </a:cubicBezTo>
                            <a:cubicBezTo>
                              <a:pt x="5573080" y="1622633"/>
                              <a:pt x="5600147" y="1565968"/>
                              <a:pt x="5437594" y="1569660"/>
                            </a:cubicBezTo>
                            <a:cubicBezTo>
                              <a:pt x="5275041" y="1573352"/>
                              <a:pt x="5073967" y="1565269"/>
                              <a:pt x="4861577" y="1569660"/>
                            </a:cubicBezTo>
                            <a:cubicBezTo>
                              <a:pt x="4649187" y="1574051"/>
                              <a:pt x="4508311" y="1562600"/>
                              <a:pt x="4348923" y="1569660"/>
                            </a:cubicBezTo>
                            <a:cubicBezTo>
                              <a:pt x="4189535" y="1576720"/>
                              <a:pt x="3837951" y="1544434"/>
                              <a:pt x="3646183" y="1569660"/>
                            </a:cubicBezTo>
                            <a:cubicBezTo>
                              <a:pt x="3454415" y="1594886"/>
                              <a:pt x="3273527" y="1537157"/>
                              <a:pt x="3070167" y="1569660"/>
                            </a:cubicBezTo>
                            <a:cubicBezTo>
                              <a:pt x="2866807" y="1602163"/>
                              <a:pt x="2612820" y="1531127"/>
                              <a:pt x="2430789" y="1569660"/>
                            </a:cubicBezTo>
                            <a:cubicBezTo>
                              <a:pt x="2248758" y="1608193"/>
                              <a:pt x="2000369" y="1545893"/>
                              <a:pt x="1728049" y="1569660"/>
                            </a:cubicBezTo>
                            <a:cubicBezTo>
                              <a:pt x="1455729" y="1593427"/>
                              <a:pt x="1459947" y="1560213"/>
                              <a:pt x="1342118" y="1569660"/>
                            </a:cubicBezTo>
                            <a:cubicBezTo>
                              <a:pt x="1224289" y="1579107"/>
                              <a:pt x="979260" y="1512465"/>
                              <a:pt x="829463" y="1569660"/>
                            </a:cubicBezTo>
                            <a:cubicBezTo>
                              <a:pt x="679667" y="1626855"/>
                              <a:pt x="189325" y="1488972"/>
                              <a:pt x="0" y="1569660"/>
                            </a:cubicBezTo>
                            <a:cubicBezTo>
                              <a:pt x="-55058" y="1370813"/>
                              <a:pt x="57581" y="1278858"/>
                              <a:pt x="0" y="1046440"/>
                            </a:cubicBezTo>
                            <a:cubicBezTo>
                              <a:pt x="-57581" y="814022"/>
                              <a:pt x="55265" y="694102"/>
                              <a:pt x="0" y="538917"/>
                            </a:cubicBezTo>
                            <a:cubicBezTo>
                              <a:pt x="-55265" y="383732"/>
                              <a:pt x="29483" y="152792"/>
                              <a:pt x="0" y="0"/>
                            </a:cubicBezTo>
                            <a:close/>
                          </a:path>
                          <a:path w="6336179" h="1569660" stroke="0" extrusionOk="0">
                            <a:moveTo>
                              <a:pt x="0" y="0"/>
                            </a:moveTo>
                            <a:cubicBezTo>
                              <a:pt x="109812" y="-10048"/>
                              <a:pt x="303646" y="43244"/>
                              <a:pt x="449293" y="0"/>
                            </a:cubicBezTo>
                            <a:cubicBezTo>
                              <a:pt x="594940" y="-43244"/>
                              <a:pt x="699250" y="9487"/>
                              <a:pt x="835224" y="0"/>
                            </a:cubicBezTo>
                            <a:cubicBezTo>
                              <a:pt x="971198" y="-9487"/>
                              <a:pt x="1190238" y="31495"/>
                              <a:pt x="1347878" y="0"/>
                            </a:cubicBezTo>
                            <a:cubicBezTo>
                              <a:pt x="1505518" y="-31495"/>
                              <a:pt x="1651309" y="42982"/>
                              <a:pt x="1923894" y="0"/>
                            </a:cubicBezTo>
                            <a:cubicBezTo>
                              <a:pt x="2196479" y="-42982"/>
                              <a:pt x="2363416" y="54796"/>
                              <a:pt x="2563272" y="0"/>
                            </a:cubicBezTo>
                            <a:cubicBezTo>
                              <a:pt x="2763128" y="-54796"/>
                              <a:pt x="2799900" y="5759"/>
                              <a:pt x="3012565" y="0"/>
                            </a:cubicBezTo>
                            <a:cubicBezTo>
                              <a:pt x="3225230" y="-5759"/>
                              <a:pt x="3361515" y="37359"/>
                              <a:pt x="3525220" y="0"/>
                            </a:cubicBezTo>
                            <a:cubicBezTo>
                              <a:pt x="3688925" y="-37359"/>
                              <a:pt x="4045705" y="15509"/>
                              <a:pt x="4227959" y="0"/>
                            </a:cubicBezTo>
                            <a:cubicBezTo>
                              <a:pt x="4410213" y="-15509"/>
                              <a:pt x="4559122" y="45328"/>
                              <a:pt x="4867338" y="0"/>
                            </a:cubicBezTo>
                            <a:cubicBezTo>
                              <a:pt x="5175554" y="-45328"/>
                              <a:pt x="5123451" y="6392"/>
                              <a:pt x="5253268" y="0"/>
                            </a:cubicBezTo>
                            <a:cubicBezTo>
                              <a:pt x="5383085" y="-6392"/>
                              <a:pt x="5503320" y="28710"/>
                              <a:pt x="5702561" y="0"/>
                            </a:cubicBezTo>
                            <a:cubicBezTo>
                              <a:pt x="5901802" y="-28710"/>
                              <a:pt x="6175781" y="48493"/>
                              <a:pt x="6336179" y="0"/>
                            </a:cubicBezTo>
                            <a:cubicBezTo>
                              <a:pt x="6369409" y="140415"/>
                              <a:pt x="6325595" y="271402"/>
                              <a:pt x="6336179" y="538917"/>
                            </a:cubicBezTo>
                            <a:cubicBezTo>
                              <a:pt x="6346763" y="806432"/>
                              <a:pt x="6302942" y="800974"/>
                              <a:pt x="6336179" y="1015047"/>
                            </a:cubicBezTo>
                            <a:cubicBezTo>
                              <a:pt x="6369416" y="1229120"/>
                              <a:pt x="6312918" y="1435767"/>
                              <a:pt x="6336179" y="1569660"/>
                            </a:cubicBezTo>
                            <a:cubicBezTo>
                              <a:pt x="6086988" y="1609508"/>
                              <a:pt x="5851463" y="1561756"/>
                              <a:pt x="5696801" y="1569660"/>
                            </a:cubicBezTo>
                            <a:cubicBezTo>
                              <a:pt x="5542139" y="1577564"/>
                              <a:pt x="5363727" y="1549234"/>
                              <a:pt x="5247508" y="1569660"/>
                            </a:cubicBezTo>
                            <a:cubicBezTo>
                              <a:pt x="5131289" y="1590086"/>
                              <a:pt x="4845503" y="1554269"/>
                              <a:pt x="4671492" y="1569660"/>
                            </a:cubicBezTo>
                            <a:cubicBezTo>
                              <a:pt x="4497481" y="1585051"/>
                              <a:pt x="4388340" y="1537900"/>
                              <a:pt x="4285561" y="1569660"/>
                            </a:cubicBezTo>
                            <a:cubicBezTo>
                              <a:pt x="4182782" y="1601420"/>
                              <a:pt x="4017662" y="1523884"/>
                              <a:pt x="3899630" y="1569660"/>
                            </a:cubicBezTo>
                            <a:cubicBezTo>
                              <a:pt x="3781598" y="1615436"/>
                              <a:pt x="3466840" y="1551884"/>
                              <a:pt x="3323614" y="1569660"/>
                            </a:cubicBezTo>
                            <a:cubicBezTo>
                              <a:pt x="3180388" y="1587436"/>
                              <a:pt x="2818480" y="1541357"/>
                              <a:pt x="2684236" y="1569660"/>
                            </a:cubicBezTo>
                            <a:cubicBezTo>
                              <a:pt x="2549992" y="1597963"/>
                              <a:pt x="2227429" y="1548976"/>
                              <a:pt x="2108220" y="1569660"/>
                            </a:cubicBezTo>
                            <a:cubicBezTo>
                              <a:pt x="1989011" y="1590344"/>
                              <a:pt x="1775001" y="1552103"/>
                              <a:pt x="1658927" y="1569660"/>
                            </a:cubicBezTo>
                            <a:cubicBezTo>
                              <a:pt x="1542853" y="1587217"/>
                              <a:pt x="1387942" y="1557210"/>
                              <a:pt x="1146272" y="1569660"/>
                            </a:cubicBezTo>
                            <a:cubicBezTo>
                              <a:pt x="904602" y="1582110"/>
                              <a:pt x="883541" y="1541809"/>
                              <a:pt x="633618" y="1569660"/>
                            </a:cubicBezTo>
                            <a:cubicBezTo>
                              <a:pt x="383695" y="1597511"/>
                              <a:pt x="254273" y="1553105"/>
                              <a:pt x="0" y="1569660"/>
                            </a:cubicBezTo>
                            <a:cubicBezTo>
                              <a:pt x="-19950" y="1427599"/>
                              <a:pt x="50508" y="1259815"/>
                              <a:pt x="0" y="1093530"/>
                            </a:cubicBezTo>
                            <a:cubicBezTo>
                              <a:pt x="-50508" y="927245"/>
                              <a:pt x="17374" y="747050"/>
                              <a:pt x="0" y="617400"/>
                            </a:cubicBezTo>
                            <a:cubicBezTo>
                              <a:pt x="-17374" y="487750"/>
                              <a:pt x="34903" y="14327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39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3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</p:nvPr>
            </p:nvGraphicFramePr>
            <p:xfrm>
              <a:off x="1417159" y="1992349"/>
              <a:ext cx="11796080" cy="3929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49020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2949020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2949020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2949020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</a:tblGrid>
                  <a:tr h="12303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𝑪𝒐𝒓𝒓𝒆𝒍𝒂𝒕𝒊𝒐𝒏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6746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0.964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0.964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=0.929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6746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6746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6746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269551423"/>
                  </p:ext>
                </p:extLst>
              </p:nvPr>
            </p:nvGraphicFramePr>
            <p:xfrm>
              <a:off x="1417159" y="1992349"/>
              <a:ext cx="11796080" cy="3929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49020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2949020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2949020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2949020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</a:tblGrid>
                  <a:tr h="12303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7" t="-4455" r="-300413" b="-2212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7" t="-4455" r="-200413" b="-2212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07" t="-4455" r="-100413" b="-2212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207" t="-4455" r="-413" b="-2212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6746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0.964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207" t="-47523" r="-413" b="-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6746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6746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6746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D3A37-7275-233E-F698-B75A7920ABA9}"/>
                  </a:ext>
                </a:extLst>
              </p:cNvPr>
              <p:cNvSpPr txBox="1"/>
              <p:nvPr/>
            </p:nvSpPr>
            <p:spPr>
              <a:xfrm>
                <a:off x="2254984" y="6039569"/>
                <a:ext cx="10120431" cy="2062103"/>
              </a:xfrm>
              <a:custGeom>
                <a:avLst/>
                <a:gdLst>
                  <a:gd name="connsiteX0" fmla="*/ 0 w 10120431"/>
                  <a:gd name="connsiteY0" fmla="*/ 0 h 2062103"/>
                  <a:gd name="connsiteX1" fmla="*/ 674695 w 10120431"/>
                  <a:gd name="connsiteY1" fmla="*/ 0 h 2062103"/>
                  <a:gd name="connsiteX2" fmla="*/ 1349391 w 10120431"/>
                  <a:gd name="connsiteY2" fmla="*/ 0 h 2062103"/>
                  <a:gd name="connsiteX3" fmla="*/ 1720473 w 10120431"/>
                  <a:gd name="connsiteY3" fmla="*/ 0 h 2062103"/>
                  <a:gd name="connsiteX4" fmla="*/ 2091556 w 10120431"/>
                  <a:gd name="connsiteY4" fmla="*/ 0 h 2062103"/>
                  <a:gd name="connsiteX5" fmla="*/ 2665047 w 10120431"/>
                  <a:gd name="connsiteY5" fmla="*/ 0 h 2062103"/>
                  <a:gd name="connsiteX6" fmla="*/ 3542151 w 10120431"/>
                  <a:gd name="connsiteY6" fmla="*/ 0 h 2062103"/>
                  <a:gd name="connsiteX7" fmla="*/ 4318051 w 10120431"/>
                  <a:gd name="connsiteY7" fmla="*/ 0 h 2062103"/>
                  <a:gd name="connsiteX8" fmla="*/ 4992746 w 10120431"/>
                  <a:gd name="connsiteY8" fmla="*/ 0 h 2062103"/>
                  <a:gd name="connsiteX9" fmla="*/ 5363828 w 10120431"/>
                  <a:gd name="connsiteY9" fmla="*/ 0 h 2062103"/>
                  <a:gd name="connsiteX10" fmla="*/ 5836115 w 10120431"/>
                  <a:gd name="connsiteY10" fmla="*/ 0 h 2062103"/>
                  <a:gd name="connsiteX11" fmla="*/ 6308402 w 10120431"/>
                  <a:gd name="connsiteY11" fmla="*/ 0 h 2062103"/>
                  <a:gd name="connsiteX12" fmla="*/ 6881893 w 10120431"/>
                  <a:gd name="connsiteY12" fmla="*/ 0 h 2062103"/>
                  <a:gd name="connsiteX13" fmla="*/ 7354180 w 10120431"/>
                  <a:gd name="connsiteY13" fmla="*/ 0 h 2062103"/>
                  <a:gd name="connsiteX14" fmla="*/ 7725262 w 10120431"/>
                  <a:gd name="connsiteY14" fmla="*/ 0 h 2062103"/>
                  <a:gd name="connsiteX15" fmla="*/ 8399958 w 10120431"/>
                  <a:gd name="connsiteY15" fmla="*/ 0 h 2062103"/>
                  <a:gd name="connsiteX16" fmla="*/ 9175857 w 10120431"/>
                  <a:gd name="connsiteY16" fmla="*/ 0 h 2062103"/>
                  <a:gd name="connsiteX17" fmla="*/ 10120431 w 10120431"/>
                  <a:gd name="connsiteY17" fmla="*/ 0 h 2062103"/>
                  <a:gd name="connsiteX18" fmla="*/ 10120431 w 10120431"/>
                  <a:gd name="connsiteY18" fmla="*/ 625505 h 2062103"/>
                  <a:gd name="connsiteX19" fmla="*/ 10120431 w 10120431"/>
                  <a:gd name="connsiteY19" fmla="*/ 1292251 h 2062103"/>
                  <a:gd name="connsiteX20" fmla="*/ 10120431 w 10120431"/>
                  <a:gd name="connsiteY20" fmla="*/ 2062103 h 2062103"/>
                  <a:gd name="connsiteX21" fmla="*/ 9445736 w 10120431"/>
                  <a:gd name="connsiteY21" fmla="*/ 2062103 h 2062103"/>
                  <a:gd name="connsiteX22" fmla="*/ 8771040 w 10120431"/>
                  <a:gd name="connsiteY22" fmla="*/ 2062103 h 2062103"/>
                  <a:gd name="connsiteX23" fmla="*/ 7995140 w 10120431"/>
                  <a:gd name="connsiteY23" fmla="*/ 2062103 h 2062103"/>
                  <a:gd name="connsiteX24" fmla="*/ 7421649 w 10120431"/>
                  <a:gd name="connsiteY24" fmla="*/ 2062103 h 2062103"/>
                  <a:gd name="connsiteX25" fmla="*/ 6949363 w 10120431"/>
                  <a:gd name="connsiteY25" fmla="*/ 2062103 h 2062103"/>
                  <a:gd name="connsiteX26" fmla="*/ 6072259 w 10120431"/>
                  <a:gd name="connsiteY26" fmla="*/ 2062103 h 2062103"/>
                  <a:gd name="connsiteX27" fmla="*/ 5498768 w 10120431"/>
                  <a:gd name="connsiteY27" fmla="*/ 2062103 h 2062103"/>
                  <a:gd name="connsiteX28" fmla="*/ 4925276 w 10120431"/>
                  <a:gd name="connsiteY28" fmla="*/ 2062103 h 2062103"/>
                  <a:gd name="connsiteX29" fmla="*/ 4250581 w 10120431"/>
                  <a:gd name="connsiteY29" fmla="*/ 2062103 h 2062103"/>
                  <a:gd name="connsiteX30" fmla="*/ 3879499 w 10120431"/>
                  <a:gd name="connsiteY30" fmla="*/ 2062103 h 2062103"/>
                  <a:gd name="connsiteX31" fmla="*/ 3204803 w 10120431"/>
                  <a:gd name="connsiteY31" fmla="*/ 2062103 h 2062103"/>
                  <a:gd name="connsiteX32" fmla="*/ 2631312 w 10120431"/>
                  <a:gd name="connsiteY32" fmla="*/ 2062103 h 2062103"/>
                  <a:gd name="connsiteX33" fmla="*/ 1754208 w 10120431"/>
                  <a:gd name="connsiteY33" fmla="*/ 2062103 h 2062103"/>
                  <a:gd name="connsiteX34" fmla="*/ 1079513 w 10120431"/>
                  <a:gd name="connsiteY34" fmla="*/ 2062103 h 2062103"/>
                  <a:gd name="connsiteX35" fmla="*/ 0 w 10120431"/>
                  <a:gd name="connsiteY35" fmla="*/ 2062103 h 2062103"/>
                  <a:gd name="connsiteX36" fmla="*/ 0 w 10120431"/>
                  <a:gd name="connsiteY36" fmla="*/ 1333493 h 2062103"/>
                  <a:gd name="connsiteX37" fmla="*/ 0 w 10120431"/>
                  <a:gd name="connsiteY37" fmla="*/ 625505 h 2062103"/>
                  <a:gd name="connsiteX38" fmla="*/ 0 w 10120431"/>
                  <a:gd name="connsiteY38" fmla="*/ 0 h 2062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120431" h="2062103" fill="none" extrusionOk="0">
                    <a:moveTo>
                      <a:pt x="0" y="0"/>
                    </a:moveTo>
                    <a:cubicBezTo>
                      <a:pt x="297515" y="120"/>
                      <a:pt x="531096" y="24255"/>
                      <a:pt x="674695" y="0"/>
                    </a:cubicBezTo>
                    <a:cubicBezTo>
                      <a:pt x="818295" y="-24255"/>
                      <a:pt x="1102439" y="-11058"/>
                      <a:pt x="1349391" y="0"/>
                    </a:cubicBezTo>
                    <a:cubicBezTo>
                      <a:pt x="1596343" y="11058"/>
                      <a:pt x="1638671" y="14084"/>
                      <a:pt x="1720473" y="0"/>
                    </a:cubicBezTo>
                    <a:cubicBezTo>
                      <a:pt x="1802275" y="-14084"/>
                      <a:pt x="1916771" y="13205"/>
                      <a:pt x="2091556" y="0"/>
                    </a:cubicBezTo>
                    <a:cubicBezTo>
                      <a:pt x="2266341" y="-13205"/>
                      <a:pt x="2451503" y="-24470"/>
                      <a:pt x="2665047" y="0"/>
                    </a:cubicBezTo>
                    <a:cubicBezTo>
                      <a:pt x="2878591" y="24470"/>
                      <a:pt x="3250771" y="20454"/>
                      <a:pt x="3542151" y="0"/>
                    </a:cubicBezTo>
                    <a:cubicBezTo>
                      <a:pt x="3833531" y="-20454"/>
                      <a:pt x="3961888" y="24077"/>
                      <a:pt x="4318051" y="0"/>
                    </a:cubicBezTo>
                    <a:cubicBezTo>
                      <a:pt x="4674214" y="-24077"/>
                      <a:pt x="4750788" y="15875"/>
                      <a:pt x="4992746" y="0"/>
                    </a:cubicBezTo>
                    <a:cubicBezTo>
                      <a:pt x="5234704" y="-15875"/>
                      <a:pt x="5213198" y="-8627"/>
                      <a:pt x="5363828" y="0"/>
                    </a:cubicBezTo>
                    <a:cubicBezTo>
                      <a:pt x="5514458" y="8627"/>
                      <a:pt x="5624922" y="-4588"/>
                      <a:pt x="5836115" y="0"/>
                    </a:cubicBezTo>
                    <a:cubicBezTo>
                      <a:pt x="6047308" y="4588"/>
                      <a:pt x="6090090" y="-16101"/>
                      <a:pt x="6308402" y="0"/>
                    </a:cubicBezTo>
                    <a:cubicBezTo>
                      <a:pt x="6526714" y="16101"/>
                      <a:pt x="6618072" y="-16495"/>
                      <a:pt x="6881893" y="0"/>
                    </a:cubicBezTo>
                    <a:cubicBezTo>
                      <a:pt x="7145714" y="16495"/>
                      <a:pt x="7171233" y="-2069"/>
                      <a:pt x="7354180" y="0"/>
                    </a:cubicBezTo>
                    <a:cubicBezTo>
                      <a:pt x="7537127" y="2069"/>
                      <a:pt x="7585769" y="-15783"/>
                      <a:pt x="7725262" y="0"/>
                    </a:cubicBezTo>
                    <a:cubicBezTo>
                      <a:pt x="7864755" y="15783"/>
                      <a:pt x="8216616" y="4607"/>
                      <a:pt x="8399958" y="0"/>
                    </a:cubicBezTo>
                    <a:cubicBezTo>
                      <a:pt x="8583300" y="-4607"/>
                      <a:pt x="9014063" y="27961"/>
                      <a:pt x="9175857" y="0"/>
                    </a:cubicBezTo>
                    <a:cubicBezTo>
                      <a:pt x="9337651" y="-27961"/>
                      <a:pt x="9711375" y="-7887"/>
                      <a:pt x="10120431" y="0"/>
                    </a:cubicBezTo>
                    <a:cubicBezTo>
                      <a:pt x="10136749" y="273997"/>
                      <a:pt x="10135645" y="479852"/>
                      <a:pt x="10120431" y="625505"/>
                    </a:cubicBezTo>
                    <a:cubicBezTo>
                      <a:pt x="10105217" y="771158"/>
                      <a:pt x="10129887" y="1119268"/>
                      <a:pt x="10120431" y="1292251"/>
                    </a:cubicBezTo>
                    <a:cubicBezTo>
                      <a:pt x="10110975" y="1465234"/>
                      <a:pt x="10087761" y="1716131"/>
                      <a:pt x="10120431" y="2062103"/>
                    </a:cubicBezTo>
                    <a:cubicBezTo>
                      <a:pt x="9932655" y="2044012"/>
                      <a:pt x="9683416" y="2066714"/>
                      <a:pt x="9445736" y="2062103"/>
                    </a:cubicBezTo>
                    <a:cubicBezTo>
                      <a:pt x="9208056" y="2057492"/>
                      <a:pt x="9077363" y="2050378"/>
                      <a:pt x="8771040" y="2062103"/>
                    </a:cubicBezTo>
                    <a:cubicBezTo>
                      <a:pt x="8464717" y="2073828"/>
                      <a:pt x="8266092" y="2070463"/>
                      <a:pt x="7995140" y="2062103"/>
                    </a:cubicBezTo>
                    <a:cubicBezTo>
                      <a:pt x="7724188" y="2053743"/>
                      <a:pt x="7550901" y="2067262"/>
                      <a:pt x="7421649" y="2062103"/>
                    </a:cubicBezTo>
                    <a:cubicBezTo>
                      <a:pt x="7292397" y="2056944"/>
                      <a:pt x="7151975" y="2082318"/>
                      <a:pt x="6949363" y="2062103"/>
                    </a:cubicBezTo>
                    <a:cubicBezTo>
                      <a:pt x="6746751" y="2041888"/>
                      <a:pt x="6385400" y="2105415"/>
                      <a:pt x="6072259" y="2062103"/>
                    </a:cubicBezTo>
                    <a:cubicBezTo>
                      <a:pt x="5759118" y="2018791"/>
                      <a:pt x="5693790" y="2044470"/>
                      <a:pt x="5498768" y="2062103"/>
                    </a:cubicBezTo>
                    <a:cubicBezTo>
                      <a:pt x="5303746" y="2079736"/>
                      <a:pt x="5043817" y="2057087"/>
                      <a:pt x="4925276" y="2062103"/>
                    </a:cubicBezTo>
                    <a:cubicBezTo>
                      <a:pt x="4806735" y="2067119"/>
                      <a:pt x="4578389" y="2092846"/>
                      <a:pt x="4250581" y="2062103"/>
                    </a:cubicBezTo>
                    <a:cubicBezTo>
                      <a:pt x="3922774" y="2031360"/>
                      <a:pt x="4029355" y="2067219"/>
                      <a:pt x="3879499" y="2062103"/>
                    </a:cubicBezTo>
                    <a:cubicBezTo>
                      <a:pt x="3729643" y="2056987"/>
                      <a:pt x="3397823" y="2087294"/>
                      <a:pt x="3204803" y="2062103"/>
                    </a:cubicBezTo>
                    <a:cubicBezTo>
                      <a:pt x="3011783" y="2036912"/>
                      <a:pt x="2916126" y="2038971"/>
                      <a:pt x="2631312" y="2062103"/>
                    </a:cubicBezTo>
                    <a:cubicBezTo>
                      <a:pt x="2346498" y="2085235"/>
                      <a:pt x="2012731" y="2092089"/>
                      <a:pt x="1754208" y="2062103"/>
                    </a:cubicBezTo>
                    <a:cubicBezTo>
                      <a:pt x="1495685" y="2032117"/>
                      <a:pt x="1254942" y="2071187"/>
                      <a:pt x="1079513" y="2062103"/>
                    </a:cubicBezTo>
                    <a:cubicBezTo>
                      <a:pt x="904084" y="2053019"/>
                      <a:pt x="380888" y="2111409"/>
                      <a:pt x="0" y="2062103"/>
                    </a:cubicBezTo>
                    <a:cubicBezTo>
                      <a:pt x="14383" y="1805512"/>
                      <a:pt x="-12349" y="1515883"/>
                      <a:pt x="0" y="1333493"/>
                    </a:cubicBezTo>
                    <a:cubicBezTo>
                      <a:pt x="12349" y="1151103"/>
                      <a:pt x="24735" y="862934"/>
                      <a:pt x="0" y="625505"/>
                    </a:cubicBezTo>
                    <a:cubicBezTo>
                      <a:pt x="-24735" y="388076"/>
                      <a:pt x="19181" y="159622"/>
                      <a:pt x="0" y="0"/>
                    </a:cubicBezTo>
                    <a:close/>
                  </a:path>
                  <a:path w="10120431" h="2062103" stroke="0" extrusionOk="0">
                    <a:moveTo>
                      <a:pt x="0" y="0"/>
                    </a:moveTo>
                    <a:cubicBezTo>
                      <a:pt x="110594" y="-7204"/>
                      <a:pt x="335920" y="-19825"/>
                      <a:pt x="472287" y="0"/>
                    </a:cubicBezTo>
                    <a:cubicBezTo>
                      <a:pt x="608654" y="19825"/>
                      <a:pt x="685724" y="-3182"/>
                      <a:pt x="843369" y="0"/>
                    </a:cubicBezTo>
                    <a:cubicBezTo>
                      <a:pt x="1001014" y="3182"/>
                      <a:pt x="1264541" y="-22595"/>
                      <a:pt x="1416860" y="0"/>
                    </a:cubicBezTo>
                    <a:cubicBezTo>
                      <a:pt x="1569179" y="22595"/>
                      <a:pt x="1805782" y="20100"/>
                      <a:pt x="2091556" y="0"/>
                    </a:cubicBezTo>
                    <a:cubicBezTo>
                      <a:pt x="2377330" y="-20100"/>
                      <a:pt x="2510494" y="-22057"/>
                      <a:pt x="2867455" y="0"/>
                    </a:cubicBezTo>
                    <a:cubicBezTo>
                      <a:pt x="3224416" y="22057"/>
                      <a:pt x="3146356" y="10159"/>
                      <a:pt x="3339742" y="0"/>
                    </a:cubicBezTo>
                    <a:cubicBezTo>
                      <a:pt x="3533128" y="-10159"/>
                      <a:pt x="3713931" y="-8847"/>
                      <a:pt x="3913233" y="0"/>
                    </a:cubicBezTo>
                    <a:cubicBezTo>
                      <a:pt x="4112535" y="8847"/>
                      <a:pt x="4597183" y="-29832"/>
                      <a:pt x="4790337" y="0"/>
                    </a:cubicBezTo>
                    <a:cubicBezTo>
                      <a:pt x="4983491" y="29832"/>
                      <a:pt x="5359176" y="-2016"/>
                      <a:pt x="5566237" y="0"/>
                    </a:cubicBezTo>
                    <a:cubicBezTo>
                      <a:pt x="5773298" y="2016"/>
                      <a:pt x="5808693" y="16423"/>
                      <a:pt x="5937320" y="0"/>
                    </a:cubicBezTo>
                    <a:cubicBezTo>
                      <a:pt x="6065947" y="-16423"/>
                      <a:pt x="6190503" y="-12934"/>
                      <a:pt x="6409606" y="0"/>
                    </a:cubicBezTo>
                    <a:cubicBezTo>
                      <a:pt x="6628709" y="12934"/>
                      <a:pt x="6656352" y="8900"/>
                      <a:pt x="6780689" y="0"/>
                    </a:cubicBezTo>
                    <a:cubicBezTo>
                      <a:pt x="6905026" y="-8900"/>
                      <a:pt x="7294585" y="-668"/>
                      <a:pt x="7556588" y="0"/>
                    </a:cubicBezTo>
                    <a:cubicBezTo>
                      <a:pt x="7818591" y="668"/>
                      <a:pt x="8030427" y="9131"/>
                      <a:pt x="8332488" y="0"/>
                    </a:cubicBezTo>
                    <a:cubicBezTo>
                      <a:pt x="8634549" y="-9131"/>
                      <a:pt x="8562002" y="1077"/>
                      <a:pt x="8703571" y="0"/>
                    </a:cubicBezTo>
                    <a:cubicBezTo>
                      <a:pt x="8845140" y="-1077"/>
                      <a:pt x="9211295" y="16000"/>
                      <a:pt x="9378266" y="0"/>
                    </a:cubicBezTo>
                    <a:cubicBezTo>
                      <a:pt x="9545237" y="-16000"/>
                      <a:pt x="9948851" y="-36848"/>
                      <a:pt x="10120431" y="0"/>
                    </a:cubicBezTo>
                    <a:cubicBezTo>
                      <a:pt x="10131963" y="129988"/>
                      <a:pt x="10098658" y="387335"/>
                      <a:pt x="10120431" y="625505"/>
                    </a:cubicBezTo>
                    <a:cubicBezTo>
                      <a:pt x="10142204" y="863676"/>
                      <a:pt x="10091195" y="1084465"/>
                      <a:pt x="10120431" y="1312872"/>
                    </a:cubicBezTo>
                    <a:cubicBezTo>
                      <a:pt x="10149667" y="1541279"/>
                      <a:pt x="10088783" y="1695096"/>
                      <a:pt x="10120431" y="2062103"/>
                    </a:cubicBezTo>
                    <a:cubicBezTo>
                      <a:pt x="9811550" y="2088396"/>
                      <a:pt x="9602014" y="2059160"/>
                      <a:pt x="9445736" y="2062103"/>
                    </a:cubicBezTo>
                    <a:cubicBezTo>
                      <a:pt x="9289458" y="2065046"/>
                      <a:pt x="9039151" y="2026380"/>
                      <a:pt x="8669836" y="2062103"/>
                    </a:cubicBezTo>
                    <a:cubicBezTo>
                      <a:pt x="8300521" y="2097826"/>
                      <a:pt x="8292918" y="2034658"/>
                      <a:pt x="7995140" y="2062103"/>
                    </a:cubicBezTo>
                    <a:cubicBezTo>
                      <a:pt x="7697362" y="2089548"/>
                      <a:pt x="7659553" y="2063835"/>
                      <a:pt x="7522854" y="2062103"/>
                    </a:cubicBezTo>
                    <a:cubicBezTo>
                      <a:pt x="7386155" y="2060371"/>
                      <a:pt x="7094981" y="2037631"/>
                      <a:pt x="6949363" y="2062103"/>
                    </a:cubicBezTo>
                    <a:cubicBezTo>
                      <a:pt x="6803745" y="2086575"/>
                      <a:pt x="6645506" y="2060111"/>
                      <a:pt x="6375872" y="2062103"/>
                    </a:cubicBezTo>
                    <a:cubicBezTo>
                      <a:pt x="6106238" y="2064095"/>
                      <a:pt x="6096979" y="2073138"/>
                      <a:pt x="5903585" y="2062103"/>
                    </a:cubicBezTo>
                    <a:cubicBezTo>
                      <a:pt x="5710191" y="2051068"/>
                      <a:pt x="5708022" y="2070982"/>
                      <a:pt x="5532502" y="2062103"/>
                    </a:cubicBezTo>
                    <a:cubicBezTo>
                      <a:pt x="5356982" y="2053224"/>
                      <a:pt x="5285292" y="2067944"/>
                      <a:pt x="5161420" y="2062103"/>
                    </a:cubicBezTo>
                    <a:cubicBezTo>
                      <a:pt x="5037548" y="2056262"/>
                      <a:pt x="4848514" y="2047951"/>
                      <a:pt x="4689133" y="2062103"/>
                    </a:cubicBezTo>
                    <a:cubicBezTo>
                      <a:pt x="4529752" y="2076255"/>
                      <a:pt x="4185037" y="2045985"/>
                      <a:pt x="4014438" y="2062103"/>
                    </a:cubicBezTo>
                    <a:cubicBezTo>
                      <a:pt x="3843839" y="2078221"/>
                      <a:pt x="3500292" y="2055761"/>
                      <a:pt x="3339742" y="2062103"/>
                    </a:cubicBezTo>
                    <a:cubicBezTo>
                      <a:pt x="3179192" y="2068445"/>
                      <a:pt x="3012979" y="2061448"/>
                      <a:pt x="2867455" y="2062103"/>
                    </a:cubicBezTo>
                    <a:cubicBezTo>
                      <a:pt x="2721931" y="2062758"/>
                      <a:pt x="2414287" y="2088641"/>
                      <a:pt x="2192760" y="2062103"/>
                    </a:cubicBezTo>
                    <a:cubicBezTo>
                      <a:pt x="1971234" y="2035565"/>
                      <a:pt x="1642912" y="2065386"/>
                      <a:pt x="1416860" y="2062103"/>
                    </a:cubicBezTo>
                    <a:cubicBezTo>
                      <a:pt x="1190808" y="2058820"/>
                      <a:pt x="351299" y="2064295"/>
                      <a:pt x="0" y="2062103"/>
                    </a:cubicBezTo>
                    <a:cubicBezTo>
                      <a:pt x="18747" y="1841986"/>
                      <a:pt x="-17779" y="1671100"/>
                      <a:pt x="0" y="1415977"/>
                    </a:cubicBezTo>
                    <a:cubicBezTo>
                      <a:pt x="17779" y="1160854"/>
                      <a:pt x="-11391" y="857927"/>
                      <a:pt x="0" y="707989"/>
                    </a:cubicBezTo>
                    <a:cubicBezTo>
                      <a:pt x="11391" y="558051"/>
                      <a:pt x="31474" y="200403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07475747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b="1" dirty="0"/>
                  <a:t>Interpretation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/>
                  <a:t>: </a:t>
                </a:r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=0.929</m:t>
                    </m:r>
                  </m:oMath>
                </a14:m>
                <a:r>
                  <a:rPr lang="en-US" sz="3200" dirty="0"/>
                  <a:t> 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92.9%</m:t>
                    </m:r>
                  </m:oMath>
                </a14:m>
                <a:r>
                  <a:rPr lang="en-US" sz="3200" dirty="0"/>
                  <a:t>. It indicates that, almost 93% of the variability of the dependent variables explained by the independent variables.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D3A37-7275-233E-F698-B75A7920A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984" y="6039569"/>
                <a:ext cx="10120431" cy="2062103"/>
              </a:xfrm>
              <a:prstGeom prst="rect">
                <a:avLst/>
              </a:prstGeom>
              <a:blipFill>
                <a:blip r:embed="rId3"/>
                <a:stretch>
                  <a:fillRect l="-1318" t="-1714" r="-1198" b="-7143"/>
                </a:stretch>
              </a:blip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07475747">
                      <a:custGeom>
                        <a:avLst/>
                        <a:gdLst>
                          <a:gd name="connsiteX0" fmla="*/ 0 w 10120431"/>
                          <a:gd name="connsiteY0" fmla="*/ 0 h 2062103"/>
                          <a:gd name="connsiteX1" fmla="*/ 674695 w 10120431"/>
                          <a:gd name="connsiteY1" fmla="*/ 0 h 2062103"/>
                          <a:gd name="connsiteX2" fmla="*/ 1349391 w 10120431"/>
                          <a:gd name="connsiteY2" fmla="*/ 0 h 2062103"/>
                          <a:gd name="connsiteX3" fmla="*/ 1720473 w 10120431"/>
                          <a:gd name="connsiteY3" fmla="*/ 0 h 2062103"/>
                          <a:gd name="connsiteX4" fmla="*/ 2091556 w 10120431"/>
                          <a:gd name="connsiteY4" fmla="*/ 0 h 2062103"/>
                          <a:gd name="connsiteX5" fmla="*/ 2665047 w 10120431"/>
                          <a:gd name="connsiteY5" fmla="*/ 0 h 2062103"/>
                          <a:gd name="connsiteX6" fmla="*/ 3542151 w 10120431"/>
                          <a:gd name="connsiteY6" fmla="*/ 0 h 2062103"/>
                          <a:gd name="connsiteX7" fmla="*/ 4318051 w 10120431"/>
                          <a:gd name="connsiteY7" fmla="*/ 0 h 2062103"/>
                          <a:gd name="connsiteX8" fmla="*/ 4992746 w 10120431"/>
                          <a:gd name="connsiteY8" fmla="*/ 0 h 2062103"/>
                          <a:gd name="connsiteX9" fmla="*/ 5363828 w 10120431"/>
                          <a:gd name="connsiteY9" fmla="*/ 0 h 2062103"/>
                          <a:gd name="connsiteX10" fmla="*/ 5836115 w 10120431"/>
                          <a:gd name="connsiteY10" fmla="*/ 0 h 2062103"/>
                          <a:gd name="connsiteX11" fmla="*/ 6308402 w 10120431"/>
                          <a:gd name="connsiteY11" fmla="*/ 0 h 2062103"/>
                          <a:gd name="connsiteX12" fmla="*/ 6881893 w 10120431"/>
                          <a:gd name="connsiteY12" fmla="*/ 0 h 2062103"/>
                          <a:gd name="connsiteX13" fmla="*/ 7354180 w 10120431"/>
                          <a:gd name="connsiteY13" fmla="*/ 0 h 2062103"/>
                          <a:gd name="connsiteX14" fmla="*/ 7725262 w 10120431"/>
                          <a:gd name="connsiteY14" fmla="*/ 0 h 2062103"/>
                          <a:gd name="connsiteX15" fmla="*/ 8399958 w 10120431"/>
                          <a:gd name="connsiteY15" fmla="*/ 0 h 2062103"/>
                          <a:gd name="connsiteX16" fmla="*/ 9175857 w 10120431"/>
                          <a:gd name="connsiteY16" fmla="*/ 0 h 2062103"/>
                          <a:gd name="connsiteX17" fmla="*/ 10120431 w 10120431"/>
                          <a:gd name="connsiteY17" fmla="*/ 0 h 2062103"/>
                          <a:gd name="connsiteX18" fmla="*/ 10120431 w 10120431"/>
                          <a:gd name="connsiteY18" fmla="*/ 625505 h 2062103"/>
                          <a:gd name="connsiteX19" fmla="*/ 10120431 w 10120431"/>
                          <a:gd name="connsiteY19" fmla="*/ 1292251 h 2062103"/>
                          <a:gd name="connsiteX20" fmla="*/ 10120431 w 10120431"/>
                          <a:gd name="connsiteY20" fmla="*/ 2062103 h 2062103"/>
                          <a:gd name="connsiteX21" fmla="*/ 9445736 w 10120431"/>
                          <a:gd name="connsiteY21" fmla="*/ 2062103 h 2062103"/>
                          <a:gd name="connsiteX22" fmla="*/ 8771040 w 10120431"/>
                          <a:gd name="connsiteY22" fmla="*/ 2062103 h 2062103"/>
                          <a:gd name="connsiteX23" fmla="*/ 7995140 w 10120431"/>
                          <a:gd name="connsiteY23" fmla="*/ 2062103 h 2062103"/>
                          <a:gd name="connsiteX24" fmla="*/ 7421649 w 10120431"/>
                          <a:gd name="connsiteY24" fmla="*/ 2062103 h 2062103"/>
                          <a:gd name="connsiteX25" fmla="*/ 6949363 w 10120431"/>
                          <a:gd name="connsiteY25" fmla="*/ 2062103 h 2062103"/>
                          <a:gd name="connsiteX26" fmla="*/ 6072259 w 10120431"/>
                          <a:gd name="connsiteY26" fmla="*/ 2062103 h 2062103"/>
                          <a:gd name="connsiteX27" fmla="*/ 5498768 w 10120431"/>
                          <a:gd name="connsiteY27" fmla="*/ 2062103 h 2062103"/>
                          <a:gd name="connsiteX28" fmla="*/ 4925276 w 10120431"/>
                          <a:gd name="connsiteY28" fmla="*/ 2062103 h 2062103"/>
                          <a:gd name="connsiteX29" fmla="*/ 4250581 w 10120431"/>
                          <a:gd name="connsiteY29" fmla="*/ 2062103 h 2062103"/>
                          <a:gd name="connsiteX30" fmla="*/ 3879499 w 10120431"/>
                          <a:gd name="connsiteY30" fmla="*/ 2062103 h 2062103"/>
                          <a:gd name="connsiteX31" fmla="*/ 3204803 w 10120431"/>
                          <a:gd name="connsiteY31" fmla="*/ 2062103 h 2062103"/>
                          <a:gd name="connsiteX32" fmla="*/ 2631312 w 10120431"/>
                          <a:gd name="connsiteY32" fmla="*/ 2062103 h 2062103"/>
                          <a:gd name="connsiteX33" fmla="*/ 1754208 w 10120431"/>
                          <a:gd name="connsiteY33" fmla="*/ 2062103 h 2062103"/>
                          <a:gd name="connsiteX34" fmla="*/ 1079513 w 10120431"/>
                          <a:gd name="connsiteY34" fmla="*/ 2062103 h 2062103"/>
                          <a:gd name="connsiteX35" fmla="*/ 0 w 10120431"/>
                          <a:gd name="connsiteY35" fmla="*/ 2062103 h 2062103"/>
                          <a:gd name="connsiteX36" fmla="*/ 0 w 10120431"/>
                          <a:gd name="connsiteY36" fmla="*/ 1333493 h 2062103"/>
                          <a:gd name="connsiteX37" fmla="*/ 0 w 10120431"/>
                          <a:gd name="connsiteY37" fmla="*/ 625505 h 2062103"/>
                          <a:gd name="connsiteX38" fmla="*/ 0 w 10120431"/>
                          <a:gd name="connsiteY38" fmla="*/ 0 h 20621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</a:cxnLst>
                        <a:rect l="l" t="t" r="r" b="b"/>
                        <a:pathLst>
                          <a:path w="10120431" h="2062103" fill="none" extrusionOk="0">
                            <a:moveTo>
                              <a:pt x="0" y="0"/>
                            </a:moveTo>
                            <a:cubicBezTo>
                              <a:pt x="297515" y="120"/>
                              <a:pt x="531096" y="24255"/>
                              <a:pt x="674695" y="0"/>
                            </a:cubicBezTo>
                            <a:cubicBezTo>
                              <a:pt x="818295" y="-24255"/>
                              <a:pt x="1102439" y="-11058"/>
                              <a:pt x="1349391" y="0"/>
                            </a:cubicBezTo>
                            <a:cubicBezTo>
                              <a:pt x="1596343" y="11058"/>
                              <a:pt x="1638671" y="14084"/>
                              <a:pt x="1720473" y="0"/>
                            </a:cubicBezTo>
                            <a:cubicBezTo>
                              <a:pt x="1802275" y="-14084"/>
                              <a:pt x="1916771" y="13205"/>
                              <a:pt x="2091556" y="0"/>
                            </a:cubicBezTo>
                            <a:cubicBezTo>
                              <a:pt x="2266341" y="-13205"/>
                              <a:pt x="2451503" y="-24470"/>
                              <a:pt x="2665047" y="0"/>
                            </a:cubicBezTo>
                            <a:cubicBezTo>
                              <a:pt x="2878591" y="24470"/>
                              <a:pt x="3250771" y="20454"/>
                              <a:pt x="3542151" y="0"/>
                            </a:cubicBezTo>
                            <a:cubicBezTo>
                              <a:pt x="3833531" y="-20454"/>
                              <a:pt x="3961888" y="24077"/>
                              <a:pt x="4318051" y="0"/>
                            </a:cubicBezTo>
                            <a:cubicBezTo>
                              <a:pt x="4674214" y="-24077"/>
                              <a:pt x="4750788" y="15875"/>
                              <a:pt x="4992746" y="0"/>
                            </a:cubicBezTo>
                            <a:cubicBezTo>
                              <a:pt x="5234704" y="-15875"/>
                              <a:pt x="5213198" y="-8627"/>
                              <a:pt x="5363828" y="0"/>
                            </a:cubicBezTo>
                            <a:cubicBezTo>
                              <a:pt x="5514458" y="8627"/>
                              <a:pt x="5624922" y="-4588"/>
                              <a:pt x="5836115" y="0"/>
                            </a:cubicBezTo>
                            <a:cubicBezTo>
                              <a:pt x="6047308" y="4588"/>
                              <a:pt x="6090090" y="-16101"/>
                              <a:pt x="6308402" y="0"/>
                            </a:cubicBezTo>
                            <a:cubicBezTo>
                              <a:pt x="6526714" y="16101"/>
                              <a:pt x="6618072" y="-16495"/>
                              <a:pt x="6881893" y="0"/>
                            </a:cubicBezTo>
                            <a:cubicBezTo>
                              <a:pt x="7145714" y="16495"/>
                              <a:pt x="7171233" y="-2069"/>
                              <a:pt x="7354180" y="0"/>
                            </a:cubicBezTo>
                            <a:cubicBezTo>
                              <a:pt x="7537127" y="2069"/>
                              <a:pt x="7585769" y="-15783"/>
                              <a:pt x="7725262" y="0"/>
                            </a:cubicBezTo>
                            <a:cubicBezTo>
                              <a:pt x="7864755" y="15783"/>
                              <a:pt x="8216616" y="4607"/>
                              <a:pt x="8399958" y="0"/>
                            </a:cubicBezTo>
                            <a:cubicBezTo>
                              <a:pt x="8583300" y="-4607"/>
                              <a:pt x="9014063" y="27961"/>
                              <a:pt x="9175857" y="0"/>
                            </a:cubicBezTo>
                            <a:cubicBezTo>
                              <a:pt x="9337651" y="-27961"/>
                              <a:pt x="9711375" y="-7887"/>
                              <a:pt x="10120431" y="0"/>
                            </a:cubicBezTo>
                            <a:cubicBezTo>
                              <a:pt x="10136749" y="273997"/>
                              <a:pt x="10135645" y="479852"/>
                              <a:pt x="10120431" y="625505"/>
                            </a:cubicBezTo>
                            <a:cubicBezTo>
                              <a:pt x="10105217" y="771158"/>
                              <a:pt x="10129887" y="1119268"/>
                              <a:pt x="10120431" y="1292251"/>
                            </a:cubicBezTo>
                            <a:cubicBezTo>
                              <a:pt x="10110975" y="1465234"/>
                              <a:pt x="10087761" y="1716131"/>
                              <a:pt x="10120431" y="2062103"/>
                            </a:cubicBezTo>
                            <a:cubicBezTo>
                              <a:pt x="9932655" y="2044012"/>
                              <a:pt x="9683416" y="2066714"/>
                              <a:pt x="9445736" y="2062103"/>
                            </a:cubicBezTo>
                            <a:cubicBezTo>
                              <a:pt x="9208056" y="2057492"/>
                              <a:pt x="9077363" y="2050378"/>
                              <a:pt x="8771040" y="2062103"/>
                            </a:cubicBezTo>
                            <a:cubicBezTo>
                              <a:pt x="8464717" y="2073828"/>
                              <a:pt x="8266092" y="2070463"/>
                              <a:pt x="7995140" y="2062103"/>
                            </a:cubicBezTo>
                            <a:cubicBezTo>
                              <a:pt x="7724188" y="2053743"/>
                              <a:pt x="7550901" y="2067262"/>
                              <a:pt x="7421649" y="2062103"/>
                            </a:cubicBezTo>
                            <a:cubicBezTo>
                              <a:pt x="7292397" y="2056944"/>
                              <a:pt x="7151975" y="2082318"/>
                              <a:pt x="6949363" y="2062103"/>
                            </a:cubicBezTo>
                            <a:cubicBezTo>
                              <a:pt x="6746751" y="2041888"/>
                              <a:pt x="6385400" y="2105415"/>
                              <a:pt x="6072259" y="2062103"/>
                            </a:cubicBezTo>
                            <a:cubicBezTo>
                              <a:pt x="5759118" y="2018791"/>
                              <a:pt x="5693790" y="2044470"/>
                              <a:pt x="5498768" y="2062103"/>
                            </a:cubicBezTo>
                            <a:cubicBezTo>
                              <a:pt x="5303746" y="2079736"/>
                              <a:pt x="5043817" y="2057087"/>
                              <a:pt x="4925276" y="2062103"/>
                            </a:cubicBezTo>
                            <a:cubicBezTo>
                              <a:pt x="4806735" y="2067119"/>
                              <a:pt x="4578389" y="2092846"/>
                              <a:pt x="4250581" y="2062103"/>
                            </a:cubicBezTo>
                            <a:cubicBezTo>
                              <a:pt x="3922774" y="2031360"/>
                              <a:pt x="4029355" y="2067219"/>
                              <a:pt x="3879499" y="2062103"/>
                            </a:cubicBezTo>
                            <a:cubicBezTo>
                              <a:pt x="3729643" y="2056987"/>
                              <a:pt x="3397823" y="2087294"/>
                              <a:pt x="3204803" y="2062103"/>
                            </a:cubicBezTo>
                            <a:cubicBezTo>
                              <a:pt x="3011783" y="2036912"/>
                              <a:pt x="2916126" y="2038971"/>
                              <a:pt x="2631312" y="2062103"/>
                            </a:cubicBezTo>
                            <a:cubicBezTo>
                              <a:pt x="2346498" y="2085235"/>
                              <a:pt x="2012731" y="2092089"/>
                              <a:pt x="1754208" y="2062103"/>
                            </a:cubicBezTo>
                            <a:cubicBezTo>
                              <a:pt x="1495685" y="2032117"/>
                              <a:pt x="1254942" y="2071187"/>
                              <a:pt x="1079513" y="2062103"/>
                            </a:cubicBezTo>
                            <a:cubicBezTo>
                              <a:pt x="904084" y="2053019"/>
                              <a:pt x="380888" y="2111409"/>
                              <a:pt x="0" y="2062103"/>
                            </a:cubicBezTo>
                            <a:cubicBezTo>
                              <a:pt x="14383" y="1805512"/>
                              <a:pt x="-12349" y="1515883"/>
                              <a:pt x="0" y="1333493"/>
                            </a:cubicBezTo>
                            <a:cubicBezTo>
                              <a:pt x="12349" y="1151103"/>
                              <a:pt x="24735" y="862934"/>
                              <a:pt x="0" y="625505"/>
                            </a:cubicBezTo>
                            <a:cubicBezTo>
                              <a:pt x="-24735" y="388076"/>
                              <a:pt x="19181" y="159622"/>
                              <a:pt x="0" y="0"/>
                            </a:cubicBezTo>
                            <a:close/>
                          </a:path>
                          <a:path w="10120431" h="2062103" stroke="0" extrusionOk="0">
                            <a:moveTo>
                              <a:pt x="0" y="0"/>
                            </a:moveTo>
                            <a:cubicBezTo>
                              <a:pt x="110594" y="-7204"/>
                              <a:pt x="335920" y="-19825"/>
                              <a:pt x="472287" y="0"/>
                            </a:cubicBezTo>
                            <a:cubicBezTo>
                              <a:pt x="608654" y="19825"/>
                              <a:pt x="685724" y="-3182"/>
                              <a:pt x="843369" y="0"/>
                            </a:cubicBezTo>
                            <a:cubicBezTo>
                              <a:pt x="1001014" y="3182"/>
                              <a:pt x="1264541" y="-22595"/>
                              <a:pt x="1416860" y="0"/>
                            </a:cubicBezTo>
                            <a:cubicBezTo>
                              <a:pt x="1569179" y="22595"/>
                              <a:pt x="1805782" y="20100"/>
                              <a:pt x="2091556" y="0"/>
                            </a:cubicBezTo>
                            <a:cubicBezTo>
                              <a:pt x="2377330" y="-20100"/>
                              <a:pt x="2510494" y="-22057"/>
                              <a:pt x="2867455" y="0"/>
                            </a:cubicBezTo>
                            <a:cubicBezTo>
                              <a:pt x="3224416" y="22057"/>
                              <a:pt x="3146356" y="10159"/>
                              <a:pt x="3339742" y="0"/>
                            </a:cubicBezTo>
                            <a:cubicBezTo>
                              <a:pt x="3533128" y="-10159"/>
                              <a:pt x="3713931" y="-8847"/>
                              <a:pt x="3913233" y="0"/>
                            </a:cubicBezTo>
                            <a:cubicBezTo>
                              <a:pt x="4112535" y="8847"/>
                              <a:pt x="4597183" y="-29832"/>
                              <a:pt x="4790337" y="0"/>
                            </a:cubicBezTo>
                            <a:cubicBezTo>
                              <a:pt x="4983491" y="29832"/>
                              <a:pt x="5359176" y="-2016"/>
                              <a:pt x="5566237" y="0"/>
                            </a:cubicBezTo>
                            <a:cubicBezTo>
                              <a:pt x="5773298" y="2016"/>
                              <a:pt x="5808693" y="16423"/>
                              <a:pt x="5937320" y="0"/>
                            </a:cubicBezTo>
                            <a:cubicBezTo>
                              <a:pt x="6065947" y="-16423"/>
                              <a:pt x="6190503" y="-12934"/>
                              <a:pt x="6409606" y="0"/>
                            </a:cubicBezTo>
                            <a:cubicBezTo>
                              <a:pt x="6628709" y="12934"/>
                              <a:pt x="6656352" y="8900"/>
                              <a:pt x="6780689" y="0"/>
                            </a:cubicBezTo>
                            <a:cubicBezTo>
                              <a:pt x="6905026" y="-8900"/>
                              <a:pt x="7294585" y="-668"/>
                              <a:pt x="7556588" y="0"/>
                            </a:cubicBezTo>
                            <a:cubicBezTo>
                              <a:pt x="7818591" y="668"/>
                              <a:pt x="8030427" y="9131"/>
                              <a:pt x="8332488" y="0"/>
                            </a:cubicBezTo>
                            <a:cubicBezTo>
                              <a:pt x="8634549" y="-9131"/>
                              <a:pt x="8562002" y="1077"/>
                              <a:pt x="8703571" y="0"/>
                            </a:cubicBezTo>
                            <a:cubicBezTo>
                              <a:pt x="8845140" y="-1077"/>
                              <a:pt x="9211295" y="16000"/>
                              <a:pt x="9378266" y="0"/>
                            </a:cubicBezTo>
                            <a:cubicBezTo>
                              <a:pt x="9545237" y="-16000"/>
                              <a:pt x="9948851" y="-36848"/>
                              <a:pt x="10120431" y="0"/>
                            </a:cubicBezTo>
                            <a:cubicBezTo>
                              <a:pt x="10131963" y="129988"/>
                              <a:pt x="10098658" y="387335"/>
                              <a:pt x="10120431" y="625505"/>
                            </a:cubicBezTo>
                            <a:cubicBezTo>
                              <a:pt x="10142204" y="863676"/>
                              <a:pt x="10091195" y="1084465"/>
                              <a:pt x="10120431" y="1312872"/>
                            </a:cubicBezTo>
                            <a:cubicBezTo>
                              <a:pt x="10149667" y="1541279"/>
                              <a:pt x="10088783" y="1695096"/>
                              <a:pt x="10120431" y="2062103"/>
                            </a:cubicBezTo>
                            <a:cubicBezTo>
                              <a:pt x="9811550" y="2088396"/>
                              <a:pt x="9602014" y="2059160"/>
                              <a:pt x="9445736" y="2062103"/>
                            </a:cubicBezTo>
                            <a:cubicBezTo>
                              <a:pt x="9289458" y="2065046"/>
                              <a:pt x="9039151" y="2026380"/>
                              <a:pt x="8669836" y="2062103"/>
                            </a:cubicBezTo>
                            <a:cubicBezTo>
                              <a:pt x="8300521" y="2097826"/>
                              <a:pt x="8292918" y="2034658"/>
                              <a:pt x="7995140" y="2062103"/>
                            </a:cubicBezTo>
                            <a:cubicBezTo>
                              <a:pt x="7697362" y="2089548"/>
                              <a:pt x="7659553" y="2063835"/>
                              <a:pt x="7522854" y="2062103"/>
                            </a:cubicBezTo>
                            <a:cubicBezTo>
                              <a:pt x="7386155" y="2060371"/>
                              <a:pt x="7094981" y="2037631"/>
                              <a:pt x="6949363" y="2062103"/>
                            </a:cubicBezTo>
                            <a:cubicBezTo>
                              <a:pt x="6803745" y="2086575"/>
                              <a:pt x="6645506" y="2060111"/>
                              <a:pt x="6375872" y="2062103"/>
                            </a:cubicBezTo>
                            <a:cubicBezTo>
                              <a:pt x="6106238" y="2064095"/>
                              <a:pt x="6096979" y="2073138"/>
                              <a:pt x="5903585" y="2062103"/>
                            </a:cubicBezTo>
                            <a:cubicBezTo>
                              <a:pt x="5710191" y="2051068"/>
                              <a:pt x="5708022" y="2070982"/>
                              <a:pt x="5532502" y="2062103"/>
                            </a:cubicBezTo>
                            <a:cubicBezTo>
                              <a:pt x="5356982" y="2053224"/>
                              <a:pt x="5285292" y="2067944"/>
                              <a:pt x="5161420" y="2062103"/>
                            </a:cubicBezTo>
                            <a:cubicBezTo>
                              <a:pt x="5037548" y="2056262"/>
                              <a:pt x="4848514" y="2047951"/>
                              <a:pt x="4689133" y="2062103"/>
                            </a:cubicBezTo>
                            <a:cubicBezTo>
                              <a:pt x="4529752" y="2076255"/>
                              <a:pt x="4185037" y="2045985"/>
                              <a:pt x="4014438" y="2062103"/>
                            </a:cubicBezTo>
                            <a:cubicBezTo>
                              <a:pt x="3843839" y="2078221"/>
                              <a:pt x="3500292" y="2055761"/>
                              <a:pt x="3339742" y="2062103"/>
                            </a:cubicBezTo>
                            <a:cubicBezTo>
                              <a:pt x="3179192" y="2068445"/>
                              <a:pt x="3012979" y="2061448"/>
                              <a:pt x="2867455" y="2062103"/>
                            </a:cubicBezTo>
                            <a:cubicBezTo>
                              <a:pt x="2721931" y="2062758"/>
                              <a:pt x="2414287" y="2088641"/>
                              <a:pt x="2192760" y="2062103"/>
                            </a:cubicBezTo>
                            <a:cubicBezTo>
                              <a:pt x="1971234" y="2035565"/>
                              <a:pt x="1642912" y="2065386"/>
                              <a:pt x="1416860" y="2062103"/>
                            </a:cubicBezTo>
                            <a:cubicBezTo>
                              <a:pt x="1190808" y="2058820"/>
                              <a:pt x="351299" y="2064295"/>
                              <a:pt x="0" y="2062103"/>
                            </a:cubicBezTo>
                            <a:cubicBezTo>
                              <a:pt x="18747" y="1841986"/>
                              <a:pt x="-17779" y="1671100"/>
                              <a:pt x="0" y="1415977"/>
                            </a:cubicBezTo>
                            <a:cubicBezTo>
                              <a:pt x="17779" y="1160854"/>
                              <a:pt x="-11391" y="857927"/>
                              <a:pt x="0" y="707989"/>
                            </a:cubicBezTo>
                            <a:cubicBezTo>
                              <a:pt x="11391" y="558051"/>
                              <a:pt x="31474" y="20040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90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8C228-CD33-0EDF-5619-8FC3B0EE5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B89F-21A1-8C8C-9269-D333F815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Error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392C6F5-3A2D-D818-FEE1-2F948ADF87B5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394970933"/>
                  </p:ext>
                </p:extLst>
              </p:nvPr>
            </p:nvGraphicFramePr>
            <p:xfrm>
              <a:off x="968358" y="3448805"/>
              <a:ext cx="12693684" cy="3246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3421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</a:tblGrid>
                  <a:tr h="1016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392C6F5-3A2D-D818-FEE1-2F948ADF87B5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394970933"/>
                  </p:ext>
                </p:extLst>
              </p:nvPr>
            </p:nvGraphicFramePr>
            <p:xfrm>
              <a:off x="968358" y="3448805"/>
              <a:ext cx="12693684" cy="3246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3421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</a:tblGrid>
                  <a:tr h="10165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2" t="-5389" r="-300384" b="-232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92" t="-5389" r="-200384" b="-232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192" t="-5389" r="-100384" b="-232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192" t="-5389" r="-384" b="-232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6A823-1493-6F88-090B-BF1ABFE6F2C5}"/>
                  </a:ext>
                </a:extLst>
              </p:cNvPr>
              <p:cNvSpPr txBox="1"/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6A823-1493-6F88-090B-BF1ABFE6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664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11DFE-2114-FFAC-8134-38A8C7102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5748-1B5F-965A-2EE8-E8562BF8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Properties of Regression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F1E6FD-F7D0-C48E-5144-ADF24C79E70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840510"/>
                <a:ext cx="12436591" cy="529161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Regression coefficient has unit.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Regression coefficients are not symmetric function,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F1E6FD-F7D0-C48E-5144-ADF24C79E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840510"/>
                <a:ext cx="12436591" cy="5291619"/>
              </a:xfrm>
              <a:blipFill>
                <a:blip r:embed="rId2"/>
                <a:stretch>
                  <a:fillRect l="-931" t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18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2F2F3-95A2-F3A3-C46B-7C14B35D3435}"/>
              </a:ext>
            </a:extLst>
          </p:cNvPr>
          <p:cNvSpPr txBox="1"/>
          <p:nvPr/>
        </p:nvSpPr>
        <p:spPr>
          <a:xfrm>
            <a:off x="1096966" y="2865033"/>
            <a:ext cx="12436469" cy="52629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b="1" dirty="0"/>
              <a:t> Calculate correlation coefficient with proper interpretation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 algn="just">
              <a:buAutoNum type="alphaLcParenR"/>
            </a:pPr>
            <a:r>
              <a:rPr lang="en-US" sz="2800" b="1" dirty="0"/>
              <a:t> Estimate the liner regression model of project completion time on training score. Interpret the regression parameter.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Predict the project completion time if the training score is 55.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How accurate your prediction?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 algn="just">
              <a:buAutoNum type="alphaLcParenR"/>
            </a:pPr>
            <a:r>
              <a:rPr lang="en-US" sz="2800" b="1" dirty="0"/>
              <a:t> Suppose you found a mistake in the training score for the 2nd employee after fitting the model. The correct score is 88. Now Calculate the corrected regression parameter.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F4795AC-F6EF-9577-B628-C24057AC22F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21624884"/>
              </p:ext>
            </p:extLst>
          </p:nvPr>
        </p:nvGraphicFramePr>
        <p:xfrm>
          <a:off x="1096965" y="1563573"/>
          <a:ext cx="1243647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830">
                  <a:extLst>
                    <a:ext uri="{9D8B030D-6E8A-4147-A177-3AD203B41FA5}">
                      <a16:colId xmlns:a16="http://schemas.microsoft.com/office/drawing/2014/main" val="531468285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1436713701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1562131715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3371467792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444909631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1407600819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1506220487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2906690651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2751061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</a:rPr>
                        <a:t>PCT: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14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</a:rPr>
                        <a:t>TS: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3347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6785D32-A3E2-1F48-CCAF-224E4D82A2FA}"/>
              </a:ext>
            </a:extLst>
          </p:cNvPr>
          <p:cNvSpPr txBox="1"/>
          <p:nvPr/>
        </p:nvSpPr>
        <p:spPr>
          <a:xfrm>
            <a:off x="8368748" y="217407"/>
            <a:ext cx="5934766" cy="1077218"/>
          </a:xfrm>
          <a:custGeom>
            <a:avLst/>
            <a:gdLst>
              <a:gd name="connsiteX0" fmla="*/ 0 w 5934766"/>
              <a:gd name="connsiteY0" fmla="*/ 0 h 1077218"/>
              <a:gd name="connsiteX1" fmla="*/ 540723 w 5934766"/>
              <a:gd name="connsiteY1" fmla="*/ 0 h 1077218"/>
              <a:gd name="connsiteX2" fmla="*/ 1200142 w 5934766"/>
              <a:gd name="connsiteY2" fmla="*/ 0 h 1077218"/>
              <a:gd name="connsiteX3" fmla="*/ 1978255 w 5934766"/>
              <a:gd name="connsiteY3" fmla="*/ 0 h 1077218"/>
              <a:gd name="connsiteX4" fmla="*/ 2578326 w 5934766"/>
              <a:gd name="connsiteY4" fmla="*/ 0 h 1077218"/>
              <a:gd name="connsiteX5" fmla="*/ 3237745 w 5934766"/>
              <a:gd name="connsiteY5" fmla="*/ 0 h 1077218"/>
              <a:gd name="connsiteX6" fmla="*/ 3778468 w 5934766"/>
              <a:gd name="connsiteY6" fmla="*/ 0 h 1077218"/>
              <a:gd name="connsiteX7" fmla="*/ 4378538 w 5934766"/>
              <a:gd name="connsiteY7" fmla="*/ 0 h 1077218"/>
              <a:gd name="connsiteX8" fmla="*/ 4859914 w 5934766"/>
              <a:gd name="connsiteY8" fmla="*/ 0 h 1077218"/>
              <a:gd name="connsiteX9" fmla="*/ 5934766 w 5934766"/>
              <a:gd name="connsiteY9" fmla="*/ 0 h 1077218"/>
              <a:gd name="connsiteX10" fmla="*/ 5934766 w 5934766"/>
              <a:gd name="connsiteY10" fmla="*/ 538609 h 1077218"/>
              <a:gd name="connsiteX11" fmla="*/ 5934766 w 5934766"/>
              <a:gd name="connsiteY11" fmla="*/ 1077218 h 1077218"/>
              <a:gd name="connsiteX12" fmla="*/ 5216000 w 5934766"/>
              <a:gd name="connsiteY12" fmla="*/ 1077218 h 1077218"/>
              <a:gd name="connsiteX13" fmla="*/ 4734624 w 5934766"/>
              <a:gd name="connsiteY13" fmla="*/ 1077218 h 1077218"/>
              <a:gd name="connsiteX14" fmla="*/ 4134554 w 5934766"/>
              <a:gd name="connsiteY14" fmla="*/ 1077218 h 1077218"/>
              <a:gd name="connsiteX15" fmla="*/ 3593831 w 5934766"/>
              <a:gd name="connsiteY15" fmla="*/ 1077218 h 1077218"/>
              <a:gd name="connsiteX16" fmla="*/ 2934412 w 5934766"/>
              <a:gd name="connsiteY16" fmla="*/ 1077218 h 1077218"/>
              <a:gd name="connsiteX17" fmla="*/ 2274994 w 5934766"/>
              <a:gd name="connsiteY17" fmla="*/ 1077218 h 1077218"/>
              <a:gd name="connsiteX18" fmla="*/ 1734271 w 5934766"/>
              <a:gd name="connsiteY18" fmla="*/ 1077218 h 1077218"/>
              <a:gd name="connsiteX19" fmla="*/ 956157 w 5934766"/>
              <a:gd name="connsiteY19" fmla="*/ 1077218 h 1077218"/>
              <a:gd name="connsiteX20" fmla="*/ 0 w 5934766"/>
              <a:gd name="connsiteY20" fmla="*/ 1077218 h 1077218"/>
              <a:gd name="connsiteX21" fmla="*/ 0 w 5934766"/>
              <a:gd name="connsiteY21" fmla="*/ 560153 h 1077218"/>
              <a:gd name="connsiteX22" fmla="*/ 0 w 5934766"/>
              <a:gd name="connsiteY22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34766" h="1077218" fill="none" extrusionOk="0">
                <a:moveTo>
                  <a:pt x="0" y="0"/>
                </a:moveTo>
                <a:cubicBezTo>
                  <a:pt x="245822" y="4698"/>
                  <a:pt x="372308" y="15711"/>
                  <a:pt x="540723" y="0"/>
                </a:cubicBezTo>
                <a:cubicBezTo>
                  <a:pt x="709138" y="-15711"/>
                  <a:pt x="1016973" y="-25347"/>
                  <a:pt x="1200142" y="0"/>
                </a:cubicBezTo>
                <a:cubicBezTo>
                  <a:pt x="1383311" y="25347"/>
                  <a:pt x="1630037" y="12870"/>
                  <a:pt x="1978255" y="0"/>
                </a:cubicBezTo>
                <a:cubicBezTo>
                  <a:pt x="2326473" y="-12870"/>
                  <a:pt x="2441277" y="-6685"/>
                  <a:pt x="2578326" y="0"/>
                </a:cubicBezTo>
                <a:cubicBezTo>
                  <a:pt x="2715375" y="6685"/>
                  <a:pt x="2917551" y="-5215"/>
                  <a:pt x="3237745" y="0"/>
                </a:cubicBezTo>
                <a:cubicBezTo>
                  <a:pt x="3557939" y="5215"/>
                  <a:pt x="3531036" y="-12920"/>
                  <a:pt x="3778468" y="0"/>
                </a:cubicBezTo>
                <a:cubicBezTo>
                  <a:pt x="4025900" y="12920"/>
                  <a:pt x="4220017" y="-28716"/>
                  <a:pt x="4378538" y="0"/>
                </a:cubicBezTo>
                <a:cubicBezTo>
                  <a:pt x="4537059" y="28716"/>
                  <a:pt x="4717063" y="10389"/>
                  <a:pt x="4859914" y="0"/>
                </a:cubicBezTo>
                <a:cubicBezTo>
                  <a:pt x="5002765" y="-10389"/>
                  <a:pt x="5692372" y="-6305"/>
                  <a:pt x="5934766" y="0"/>
                </a:cubicBezTo>
                <a:cubicBezTo>
                  <a:pt x="5929980" y="265279"/>
                  <a:pt x="5943874" y="389207"/>
                  <a:pt x="5934766" y="538609"/>
                </a:cubicBezTo>
                <a:cubicBezTo>
                  <a:pt x="5925658" y="688011"/>
                  <a:pt x="5951071" y="915811"/>
                  <a:pt x="5934766" y="1077218"/>
                </a:cubicBezTo>
                <a:cubicBezTo>
                  <a:pt x="5768523" y="1055737"/>
                  <a:pt x="5378455" y="1087775"/>
                  <a:pt x="5216000" y="1077218"/>
                </a:cubicBezTo>
                <a:cubicBezTo>
                  <a:pt x="5053545" y="1066661"/>
                  <a:pt x="4862516" y="1057325"/>
                  <a:pt x="4734624" y="1077218"/>
                </a:cubicBezTo>
                <a:cubicBezTo>
                  <a:pt x="4606732" y="1097111"/>
                  <a:pt x="4415501" y="1083946"/>
                  <a:pt x="4134554" y="1077218"/>
                </a:cubicBezTo>
                <a:cubicBezTo>
                  <a:pt x="3853607" y="1070491"/>
                  <a:pt x="3851561" y="1098773"/>
                  <a:pt x="3593831" y="1077218"/>
                </a:cubicBezTo>
                <a:cubicBezTo>
                  <a:pt x="3336101" y="1055663"/>
                  <a:pt x="3083455" y="1070840"/>
                  <a:pt x="2934412" y="1077218"/>
                </a:cubicBezTo>
                <a:cubicBezTo>
                  <a:pt x="2785369" y="1083596"/>
                  <a:pt x="2483108" y="1104794"/>
                  <a:pt x="2274994" y="1077218"/>
                </a:cubicBezTo>
                <a:cubicBezTo>
                  <a:pt x="2066880" y="1049642"/>
                  <a:pt x="2002162" y="1051243"/>
                  <a:pt x="1734271" y="1077218"/>
                </a:cubicBezTo>
                <a:cubicBezTo>
                  <a:pt x="1466380" y="1103193"/>
                  <a:pt x="1133788" y="1115101"/>
                  <a:pt x="956157" y="1077218"/>
                </a:cubicBezTo>
                <a:cubicBezTo>
                  <a:pt x="778526" y="1039335"/>
                  <a:pt x="336497" y="1068348"/>
                  <a:pt x="0" y="1077218"/>
                </a:cubicBezTo>
                <a:cubicBezTo>
                  <a:pt x="22619" y="902784"/>
                  <a:pt x="4507" y="748047"/>
                  <a:pt x="0" y="560153"/>
                </a:cubicBezTo>
                <a:cubicBezTo>
                  <a:pt x="-4507" y="372259"/>
                  <a:pt x="17899" y="126467"/>
                  <a:pt x="0" y="0"/>
                </a:cubicBezTo>
                <a:close/>
              </a:path>
              <a:path w="5934766" h="1077218" stroke="0" extrusionOk="0">
                <a:moveTo>
                  <a:pt x="0" y="0"/>
                </a:moveTo>
                <a:cubicBezTo>
                  <a:pt x="299952" y="19486"/>
                  <a:pt x="301623" y="-28686"/>
                  <a:pt x="600071" y="0"/>
                </a:cubicBezTo>
                <a:cubicBezTo>
                  <a:pt x="898519" y="28686"/>
                  <a:pt x="962227" y="-24392"/>
                  <a:pt x="1200142" y="0"/>
                </a:cubicBezTo>
                <a:cubicBezTo>
                  <a:pt x="1438057" y="24392"/>
                  <a:pt x="1678076" y="-16564"/>
                  <a:pt x="1978255" y="0"/>
                </a:cubicBezTo>
                <a:cubicBezTo>
                  <a:pt x="2278434" y="16564"/>
                  <a:pt x="2322508" y="18199"/>
                  <a:pt x="2637674" y="0"/>
                </a:cubicBezTo>
                <a:cubicBezTo>
                  <a:pt x="2952840" y="-18199"/>
                  <a:pt x="3154143" y="35604"/>
                  <a:pt x="3415788" y="0"/>
                </a:cubicBezTo>
                <a:cubicBezTo>
                  <a:pt x="3677433" y="-35604"/>
                  <a:pt x="3801657" y="-22217"/>
                  <a:pt x="4134554" y="0"/>
                </a:cubicBezTo>
                <a:cubicBezTo>
                  <a:pt x="4467451" y="22217"/>
                  <a:pt x="4660598" y="-11422"/>
                  <a:pt x="4793972" y="0"/>
                </a:cubicBezTo>
                <a:cubicBezTo>
                  <a:pt x="4927346" y="11422"/>
                  <a:pt x="5434184" y="-20438"/>
                  <a:pt x="5934766" y="0"/>
                </a:cubicBezTo>
                <a:cubicBezTo>
                  <a:pt x="5925391" y="211197"/>
                  <a:pt x="5939174" y="327438"/>
                  <a:pt x="5934766" y="560153"/>
                </a:cubicBezTo>
                <a:cubicBezTo>
                  <a:pt x="5930358" y="792868"/>
                  <a:pt x="5919590" y="889403"/>
                  <a:pt x="5934766" y="1077218"/>
                </a:cubicBezTo>
                <a:cubicBezTo>
                  <a:pt x="5798746" y="1075368"/>
                  <a:pt x="5602667" y="1093879"/>
                  <a:pt x="5453391" y="1077218"/>
                </a:cubicBezTo>
                <a:cubicBezTo>
                  <a:pt x="5304115" y="1060557"/>
                  <a:pt x="5029531" y="1100209"/>
                  <a:pt x="4793972" y="1077218"/>
                </a:cubicBezTo>
                <a:cubicBezTo>
                  <a:pt x="4558413" y="1054227"/>
                  <a:pt x="4340643" y="1055214"/>
                  <a:pt x="4075206" y="1077218"/>
                </a:cubicBezTo>
                <a:cubicBezTo>
                  <a:pt x="3809769" y="1099222"/>
                  <a:pt x="3653881" y="1072891"/>
                  <a:pt x="3415788" y="1077218"/>
                </a:cubicBezTo>
                <a:cubicBezTo>
                  <a:pt x="3177695" y="1081545"/>
                  <a:pt x="2916549" y="1079122"/>
                  <a:pt x="2756369" y="1077218"/>
                </a:cubicBezTo>
                <a:cubicBezTo>
                  <a:pt x="2596189" y="1075314"/>
                  <a:pt x="2361410" y="1089373"/>
                  <a:pt x="2215646" y="1077218"/>
                </a:cubicBezTo>
                <a:cubicBezTo>
                  <a:pt x="2069882" y="1065063"/>
                  <a:pt x="1791117" y="1059177"/>
                  <a:pt x="1615575" y="1077218"/>
                </a:cubicBezTo>
                <a:cubicBezTo>
                  <a:pt x="1440033" y="1095259"/>
                  <a:pt x="1196609" y="1044706"/>
                  <a:pt x="896809" y="1077218"/>
                </a:cubicBezTo>
                <a:cubicBezTo>
                  <a:pt x="597009" y="1109730"/>
                  <a:pt x="277061" y="1079114"/>
                  <a:pt x="0" y="1077218"/>
                </a:cubicBezTo>
                <a:cubicBezTo>
                  <a:pt x="-2832" y="893759"/>
                  <a:pt x="12858" y="673448"/>
                  <a:pt x="0" y="517065"/>
                </a:cubicBezTo>
                <a:cubicBezTo>
                  <a:pt x="-12858" y="360682"/>
                  <a:pt x="9138" y="14137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5925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PCT = Project Completion Time</a:t>
            </a:r>
          </a:p>
          <a:p>
            <a:r>
              <a:rPr lang="en-US" sz="3200" dirty="0"/>
              <a:t>TS = Training Score</a:t>
            </a:r>
          </a:p>
        </p:txBody>
      </p:sp>
    </p:spTree>
    <p:extLst>
      <p:ext uri="{BB962C8B-B14F-4D97-AF65-F5344CB8AC3E}">
        <p14:creationId xmlns:p14="http://schemas.microsoft.com/office/powerpoint/2010/main" val="207713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Regression refers to the cause-and-effect relationship between two or more variables, where affected variables are dependent variables and causal variables are independent variables.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This relationship is mathematically expressed, highlighting the impact of independent variables on dependent variables.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839520-0FC6-75B8-286A-DBE8B7E5C5C2}"/>
                  </a:ext>
                </a:extLst>
              </p:cNvPr>
              <p:cNvSpPr txBox="1"/>
              <p:nvPr/>
            </p:nvSpPr>
            <p:spPr>
              <a:xfrm>
                <a:off x="8410942" y="318052"/>
                <a:ext cx="4686668" cy="5232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𝑫𝒆𝒑𝒆𝒏𝒅𝒆𝒏𝒕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𝒗𝒂𝒓𝒊𝒂𝒃𝒍𝒆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839520-0FC6-75B8-286A-DBE8B7E5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942" y="318052"/>
                <a:ext cx="468666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B0B92-48D5-B936-411C-044499B88830}"/>
                  </a:ext>
                </a:extLst>
              </p:cNvPr>
              <p:cNvSpPr txBox="1"/>
              <p:nvPr/>
            </p:nvSpPr>
            <p:spPr>
              <a:xfrm>
                <a:off x="8418258" y="1113183"/>
                <a:ext cx="4935640" cy="5232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𝑰𝒏𝒅𝒆𝒑𝒆𝒏𝒅𝒆𝒏𝒕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𝒗𝒂𝒓𝒊𝒂𝒃𝒍𝒆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B0B92-48D5-B936-411C-044499B88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258" y="1113183"/>
                <a:ext cx="49356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6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6AF18-431A-ED30-7CBB-098DC4D6E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09F3-EF9E-9544-BC84-A0885FDE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C5104-D6F4-3F1F-8E6B-8737EECAAD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 There is a positive relationship between income and expenditure, i.e. an increase in income increases expenditures.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 As increase in income causes an increase in expenditures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 “Income” as independent variable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 and “Expenditures” as dependent variable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C5104-D6F4-3F1F-8E6B-8737EECAA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20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 vs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43149E-B407-59CE-EA0E-71232552AA8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46189148"/>
              </p:ext>
            </p:extLst>
          </p:nvPr>
        </p:nvGraphicFramePr>
        <p:xfrm>
          <a:off x="266039" y="2028682"/>
          <a:ext cx="14047120" cy="6103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3560">
                  <a:extLst>
                    <a:ext uri="{9D8B030D-6E8A-4147-A177-3AD203B41FA5}">
                      <a16:colId xmlns:a16="http://schemas.microsoft.com/office/drawing/2014/main" val="4189334057"/>
                    </a:ext>
                  </a:extLst>
                </a:gridCol>
                <a:gridCol w="7023560">
                  <a:extLst>
                    <a:ext uri="{9D8B030D-6E8A-4147-A177-3AD203B41FA5}">
                      <a16:colId xmlns:a16="http://schemas.microsoft.com/office/drawing/2014/main" val="2818283863"/>
                    </a:ext>
                  </a:extLst>
                </a:gridCol>
              </a:tblGrid>
              <a:tr h="62505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Correlation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601978"/>
                  </a:ext>
                </a:extLst>
              </a:tr>
              <a:tr h="2169297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1. Correlation is a statistical measure that determines the association between two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1. Regression describe how to numerically relate an independent variable to the 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716995"/>
                  </a:ext>
                </a:extLst>
              </a:tr>
              <a:tr h="1654549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2. There is no dependent variable and independent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2. Must be one dependent variable and one independent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060312"/>
                  </a:ext>
                </a:extLst>
              </a:tr>
              <a:tr h="1654549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3. To represent the linear relationship between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3. To represent the cause and effect relationship between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49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14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742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</a:t>
            </a:r>
            <a:r>
              <a:rPr lang="en-US" sz="3200" dirty="0">
                <a:highlight>
                  <a:srgbClr val="FFFF00"/>
                </a:highlight>
              </a:rPr>
              <a:t>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3697665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802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1020</TotalTime>
  <Words>1550</Words>
  <Application>Microsoft Office PowerPoint</Application>
  <PresentationFormat>Custom</PresentationFormat>
  <Paragraphs>375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Cambria Math</vt:lpstr>
      <vt:lpstr>Century Schoolbook</vt:lpstr>
      <vt:lpstr>Georgia</vt:lpstr>
      <vt:lpstr>Trebuchet MS</vt:lpstr>
      <vt:lpstr>Wingdings</vt:lpstr>
      <vt:lpstr>Wood Type</vt:lpstr>
      <vt:lpstr>Regression</vt:lpstr>
      <vt:lpstr>Regression</vt:lpstr>
      <vt:lpstr>Regression</vt:lpstr>
      <vt:lpstr>Regression</vt:lpstr>
      <vt:lpstr>Regression</vt:lpstr>
      <vt:lpstr>Regression</vt:lpstr>
      <vt:lpstr>Correlation vs Regression</vt:lpstr>
      <vt:lpstr>Types of Regression</vt:lpstr>
      <vt:lpstr>Types of Regression</vt:lpstr>
      <vt:lpstr>Types of Regression</vt:lpstr>
      <vt:lpstr>Types of Regression</vt:lpstr>
      <vt:lpstr>Types of Regression</vt:lpstr>
      <vt:lpstr>Types of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Example</vt:lpstr>
      <vt:lpstr>Dependent &amp; Independent</vt:lpstr>
      <vt:lpstr>Example</vt:lpstr>
      <vt:lpstr>Example</vt:lpstr>
      <vt:lpstr>Example</vt:lpstr>
      <vt:lpstr>Example</vt:lpstr>
      <vt:lpstr>Self practice</vt:lpstr>
      <vt:lpstr>Goodness of Fit</vt:lpstr>
      <vt:lpstr>Coefficient of determination</vt:lpstr>
      <vt:lpstr>Coefficient of determination</vt:lpstr>
      <vt:lpstr>Coefficient of determination</vt:lpstr>
      <vt:lpstr>Error Calculation</vt:lpstr>
      <vt:lpstr>Properties of Regression Coefficients</vt:lpstr>
      <vt:lpstr>Self Practice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728</cp:revision>
  <dcterms:created xsi:type="dcterms:W3CDTF">2023-10-05T14:06:45Z</dcterms:created>
  <dcterms:modified xsi:type="dcterms:W3CDTF">2024-12-02T18:09:29Z</dcterms:modified>
</cp:coreProperties>
</file>