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notesMasterIdLst>
    <p:notesMasterId r:id="rId26"/>
  </p:notesMasterIdLst>
  <p:sldIdLst>
    <p:sldId id="256" r:id="rId2"/>
    <p:sldId id="368" r:id="rId3"/>
    <p:sldId id="370" r:id="rId4"/>
    <p:sldId id="371" r:id="rId5"/>
    <p:sldId id="372" r:id="rId6"/>
    <p:sldId id="374" r:id="rId7"/>
    <p:sldId id="377" r:id="rId8"/>
    <p:sldId id="375" r:id="rId9"/>
    <p:sldId id="382" r:id="rId10"/>
    <p:sldId id="383" r:id="rId11"/>
    <p:sldId id="384" r:id="rId12"/>
    <p:sldId id="385" r:id="rId13"/>
    <p:sldId id="388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363" r:id="rId25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endParaRPr lang="en-US" sz="3200" dirty="0"/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endParaRPr lang="en-US" sz="3200" dirty="0"/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04538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r>
            <a:rPr lang="en-US" sz="3200" dirty="0"/>
            <a:t>Skewness</a:t>
          </a:r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endParaRPr lang="en-US" sz="3200" dirty="0"/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16537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60FA03-8E56-45C2-9211-C9BDF6C22764}" type="doc">
      <dgm:prSet loTypeId="urn:diagrams.loki3.com/VaryingWidthList" loCatId="list" qsTypeId="urn:microsoft.com/office/officeart/2005/8/quickstyle/simple1" qsCatId="simple" csTypeId="urn:microsoft.com/office/officeart/2005/8/colors/accent0_1" csCatId="mainScheme" phldr="1"/>
      <dgm:spPr/>
    </dgm:pt>
    <dgm:pt modelId="{02E68F5B-7603-47C9-B54C-8EE2D1ED3EFE}">
      <dgm:prSet phldrT="[Text]" custT="1"/>
      <dgm:spPr/>
      <dgm:t>
        <a:bodyPr/>
        <a:lstStyle/>
        <a:p>
          <a:r>
            <a:rPr lang="en-US" sz="3200" dirty="0"/>
            <a:t>Skewness</a:t>
          </a:r>
        </a:p>
      </dgm:t>
    </dgm:pt>
    <dgm:pt modelId="{04B4E0C4-C5E0-461F-AEEB-37E24A3C6B7E}" type="parTrans" cxnId="{F2065532-085C-40A5-B42A-0EBF0D7334FE}">
      <dgm:prSet/>
      <dgm:spPr/>
      <dgm:t>
        <a:bodyPr/>
        <a:lstStyle/>
        <a:p>
          <a:endParaRPr lang="en-US"/>
        </a:p>
      </dgm:t>
    </dgm:pt>
    <dgm:pt modelId="{5276A00E-518F-46ED-B490-5DAC441A0B6A}" type="sibTrans" cxnId="{F2065532-085C-40A5-B42A-0EBF0D7334FE}">
      <dgm:prSet/>
      <dgm:spPr/>
      <dgm:t>
        <a:bodyPr/>
        <a:lstStyle/>
        <a:p>
          <a:endParaRPr lang="en-US"/>
        </a:p>
      </dgm:t>
    </dgm:pt>
    <dgm:pt modelId="{04289EF1-3241-4210-A8F8-9909B5F0BD0E}">
      <dgm:prSet phldrT="[Text]" custT="1"/>
      <dgm:spPr/>
      <dgm:t>
        <a:bodyPr/>
        <a:lstStyle/>
        <a:p>
          <a:r>
            <a:rPr lang="en-US" sz="3200" dirty="0"/>
            <a:t>Kurtosis</a:t>
          </a:r>
        </a:p>
      </dgm:t>
    </dgm:pt>
    <dgm:pt modelId="{73B92D67-756E-497C-BC07-F649E3EAE0B1}" type="parTrans" cxnId="{DF2F87BD-B909-43A7-B999-334A1C90849D}">
      <dgm:prSet/>
      <dgm:spPr/>
      <dgm:t>
        <a:bodyPr/>
        <a:lstStyle/>
        <a:p>
          <a:endParaRPr lang="en-US"/>
        </a:p>
      </dgm:t>
    </dgm:pt>
    <dgm:pt modelId="{A49CD323-93E2-4371-BFD5-A9E6464BDC14}" type="sibTrans" cxnId="{DF2F87BD-B909-43A7-B999-334A1C90849D}">
      <dgm:prSet/>
      <dgm:spPr/>
      <dgm:t>
        <a:bodyPr/>
        <a:lstStyle/>
        <a:p>
          <a:endParaRPr lang="en-US"/>
        </a:p>
      </dgm:t>
    </dgm:pt>
    <dgm:pt modelId="{732A2BF4-DA35-4E4A-9BFB-B9355573B8F7}" type="pres">
      <dgm:prSet presAssocID="{AA60FA03-8E56-45C2-9211-C9BDF6C22764}" presName="Name0" presStyleCnt="0">
        <dgm:presLayoutVars>
          <dgm:resizeHandles/>
        </dgm:presLayoutVars>
      </dgm:prSet>
      <dgm:spPr/>
    </dgm:pt>
    <dgm:pt modelId="{60FA8EFA-80BC-469A-8FD6-63883D93A117}" type="pres">
      <dgm:prSet presAssocID="{02E68F5B-7603-47C9-B54C-8EE2D1ED3EFE}" presName="text" presStyleLbl="node1" presStyleIdx="0" presStyleCnt="2">
        <dgm:presLayoutVars>
          <dgm:bulletEnabled val="1"/>
        </dgm:presLayoutVars>
      </dgm:prSet>
      <dgm:spPr/>
    </dgm:pt>
    <dgm:pt modelId="{1692BD05-25C6-40EC-92B0-1C0DB875B1FA}" type="pres">
      <dgm:prSet presAssocID="{5276A00E-518F-46ED-B490-5DAC441A0B6A}" presName="space" presStyleCnt="0"/>
      <dgm:spPr/>
    </dgm:pt>
    <dgm:pt modelId="{AC5FB06C-A006-4C34-9175-06534233E112}" type="pres">
      <dgm:prSet presAssocID="{04289EF1-3241-4210-A8F8-9909B5F0BD0E}" presName="text" presStyleLbl="node1" presStyleIdx="1" presStyleCnt="2" custScaleX="116537">
        <dgm:presLayoutVars>
          <dgm:bulletEnabled val="1"/>
        </dgm:presLayoutVars>
      </dgm:prSet>
      <dgm:spPr/>
    </dgm:pt>
  </dgm:ptLst>
  <dgm:cxnLst>
    <dgm:cxn modelId="{F2065532-085C-40A5-B42A-0EBF0D7334FE}" srcId="{AA60FA03-8E56-45C2-9211-C9BDF6C22764}" destId="{02E68F5B-7603-47C9-B54C-8EE2D1ED3EFE}" srcOrd="0" destOrd="0" parTransId="{04B4E0C4-C5E0-461F-AEEB-37E24A3C6B7E}" sibTransId="{5276A00E-518F-46ED-B490-5DAC441A0B6A}"/>
    <dgm:cxn modelId="{D6B04C37-E897-4B63-AB6A-5378414AA6DA}" type="presOf" srcId="{02E68F5B-7603-47C9-B54C-8EE2D1ED3EFE}" destId="{60FA8EFA-80BC-469A-8FD6-63883D93A117}" srcOrd="0" destOrd="0" presId="urn:diagrams.loki3.com/VaryingWidthList"/>
    <dgm:cxn modelId="{4D29C580-BFA9-4EB4-BFB2-F39180BF2BD8}" type="presOf" srcId="{AA60FA03-8E56-45C2-9211-C9BDF6C22764}" destId="{732A2BF4-DA35-4E4A-9BFB-B9355573B8F7}" srcOrd="0" destOrd="0" presId="urn:diagrams.loki3.com/VaryingWidthList"/>
    <dgm:cxn modelId="{471452BA-CCCE-4FAB-BD6E-B369D29ABBB4}" type="presOf" srcId="{04289EF1-3241-4210-A8F8-9909B5F0BD0E}" destId="{AC5FB06C-A006-4C34-9175-06534233E112}" srcOrd="0" destOrd="0" presId="urn:diagrams.loki3.com/VaryingWidthList"/>
    <dgm:cxn modelId="{DF2F87BD-B909-43A7-B999-334A1C90849D}" srcId="{AA60FA03-8E56-45C2-9211-C9BDF6C22764}" destId="{04289EF1-3241-4210-A8F8-9909B5F0BD0E}" srcOrd="1" destOrd="0" parTransId="{73B92D67-756E-497C-BC07-F649E3EAE0B1}" sibTransId="{A49CD323-93E2-4371-BFD5-A9E6464BDC14}"/>
    <dgm:cxn modelId="{9E453C93-2ED3-43E4-B2A5-238EBE00D99A}" type="presParOf" srcId="{732A2BF4-DA35-4E4A-9BFB-B9355573B8F7}" destId="{60FA8EFA-80BC-469A-8FD6-63883D93A117}" srcOrd="0" destOrd="0" presId="urn:diagrams.loki3.com/VaryingWidthList"/>
    <dgm:cxn modelId="{C16C956F-D01B-4CB3-9A72-A62ABA42BFFB}" type="presParOf" srcId="{732A2BF4-DA35-4E4A-9BFB-B9355573B8F7}" destId="{1692BD05-25C6-40EC-92B0-1C0DB875B1FA}" srcOrd="1" destOrd="0" presId="urn:diagrams.loki3.com/VaryingWidthList"/>
    <dgm:cxn modelId="{9A1D2D17-2DDE-4201-B1FB-1FDE3D0E882E}" type="presParOf" srcId="{732A2BF4-DA35-4E4A-9BFB-B9355573B8F7}" destId="{AC5FB06C-A006-4C34-9175-06534233E112}" srcOrd="2" destOrd="0" presId="urn:diagrams.loki3.com/VaryingWidth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328F05-E469-4140-B4C9-C6614F58CC18}" type="doc">
      <dgm:prSet loTypeId="urn:microsoft.com/office/officeart/2008/layout/PictureStrip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AA6F4-E6A3-440B-8858-696F91AF79AD}">
      <dgm:prSet phldrT="[Text]"/>
      <dgm:spPr/>
      <dgm:t>
        <a:bodyPr/>
        <a:lstStyle/>
        <a:p>
          <a:r>
            <a:rPr lang="en-US" dirty="0"/>
            <a:t>Positive skewness</a:t>
          </a:r>
        </a:p>
      </dgm:t>
    </dgm:pt>
    <dgm:pt modelId="{7DFE7AB7-177D-4BCA-ADD7-FCB5A1DF3410}" type="parTrans" cxnId="{8C33715E-49B0-469F-9FD2-B5C5351E585B}">
      <dgm:prSet/>
      <dgm:spPr/>
      <dgm:t>
        <a:bodyPr/>
        <a:lstStyle/>
        <a:p>
          <a:endParaRPr lang="en-US"/>
        </a:p>
      </dgm:t>
    </dgm:pt>
    <dgm:pt modelId="{506375A5-824B-463A-BA32-8F255CDAF98B}" type="sibTrans" cxnId="{8C33715E-49B0-469F-9FD2-B5C5351E585B}">
      <dgm:prSet/>
      <dgm:spPr/>
      <dgm:t>
        <a:bodyPr/>
        <a:lstStyle/>
        <a:p>
          <a:endParaRPr lang="en-US"/>
        </a:p>
      </dgm:t>
    </dgm:pt>
    <dgm:pt modelId="{B6C7041B-44AC-412D-844E-0EB9D9BD2405}">
      <dgm:prSet phldrT="[Text]"/>
      <dgm:spPr/>
      <dgm:t>
        <a:bodyPr/>
        <a:lstStyle/>
        <a:p>
          <a:r>
            <a:rPr lang="en-US" dirty="0"/>
            <a:t>Negative skewness</a:t>
          </a:r>
        </a:p>
      </dgm:t>
    </dgm:pt>
    <dgm:pt modelId="{99EF4C97-8E4C-4DEF-8F12-F6C4D8D05CA7}" type="parTrans" cxnId="{B672CAE2-154F-42C7-BC77-1EF913826846}">
      <dgm:prSet/>
      <dgm:spPr/>
      <dgm:t>
        <a:bodyPr/>
        <a:lstStyle/>
        <a:p>
          <a:endParaRPr lang="en-US"/>
        </a:p>
      </dgm:t>
    </dgm:pt>
    <dgm:pt modelId="{74DA32EC-4EF3-4772-9D0B-E16C9450FA1D}" type="sibTrans" cxnId="{B672CAE2-154F-42C7-BC77-1EF913826846}">
      <dgm:prSet/>
      <dgm:spPr/>
      <dgm:t>
        <a:bodyPr/>
        <a:lstStyle/>
        <a:p>
          <a:endParaRPr lang="en-US"/>
        </a:p>
      </dgm:t>
    </dgm:pt>
    <dgm:pt modelId="{1B1F5C6F-7272-4584-A138-38348C822FC1}" type="pres">
      <dgm:prSet presAssocID="{6C328F05-E469-4140-B4C9-C6614F58CC18}" presName="Name0" presStyleCnt="0">
        <dgm:presLayoutVars>
          <dgm:dir/>
          <dgm:resizeHandles val="exact"/>
        </dgm:presLayoutVars>
      </dgm:prSet>
      <dgm:spPr/>
    </dgm:pt>
    <dgm:pt modelId="{2C1DEA3E-64C8-4934-939E-2928215AA51A}" type="pres">
      <dgm:prSet presAssocID="{750AA6F4-E6A3-440B-8858-696F91AF79AD}" presName="composite" presStyleCnt="0"/>
      <dgm:spPr/>
    </dgm:pt>
    <dgm:pt modelId="{2EF9D4D9-B860-462E-A0F5-8FF3BFE3DB16}" type="pres">
      <dgm:prSet presAssocID="{750AA6F4-E6A3-440B-8858-696F91AF79AD}" presName="rect1" presStyleLbl="trAlignAcc1" presStyleIdx="0" presStyleCnt="2">
        <dgm:presLayoutVars>
          <dgm:bulletEnabled val="1"/>
        </dgm:presLayoutVars>
      </dgm:prSet>
      <dgm:spPr/>
    </dgm:pt>
    <dgm:pt modelId="{E0EDA793-0040-47F7-9921-6B5D0F80508D}" type="pres">
      <dgm:prSet presAssocID="{750AA6F4-E6A3-440B-8858-696F91AF79AD}" presName="rect2" presStyleLbl="fgImgPlace1" presStyleIdx="0" presStyleCnt="2"/>
      <dgm:spPr/>
    </dgm:pt>
    <dgm:pt modelId="{559ECFB3-6FDE-432E-916A-191CFB13212F}" type="pres">
      <dgm:prSet presAssocID="{506375A5-824B-463A-BA32-8F255CDAF98B}" presName="sibTrans" presStyleCnt="0"/>
      <dgm:spPr/>
    </dgm:pt>
    <dgm:pt modelId="{710A8B26-7C00-4355-843C-9A1D19ED272D}" type="pres">
      <dgm:prSet presAssocID="{B6C7041B-44AC-412D-844E-0EB9D9BD2405}" presName="composite" presStyleCnt="0"/>
      <dgm:spPr/>
    </dgm:pt>
    <dgm:pt modelId="{E2AA1F19-75E6-4D27-809F-D9ED4FA4B60C}" type="pres">
      <dgm:prSet presAssocID="{B6C7041B-44AC-412D-844E-0EB9D9BD2405}" presName="rect1" presStyleLbl="trAlignAcc1" presStyleIdx="1" presStyleCnt="2">
        <dgm:presLayoutVars>
          <dgm:bulletEnabled val="1"/>
        </dgm:presLayoutVars>
      </dgm:prSet>
      <dgm:spPr/>
    </dgm:pt>
    <dgm:pt modelId="{21CB0BB3-E2AB-4FAB-9169-5E988E9B0ABF}" type="pres">
      <dgm:prSet presAssocID="{B6C7041B-44AC-412D-844E-0EB9D9BD2405}" presName="rect2" presStyleLbl="fgImgPlace1" presStyleIdx="1" presStyleCnt="2"/>
      <dgm:spPr/>
    </dgm:pt>
  </dgm:ptLst>
  <dgm:cxnLst>
    <dgm:cxn modelId="{E6EF0802-08FF-4C2D-81D7-522D8C19105F}" type="presOf" srcId="{750AA6F4-E6A3-440B-8858-696F91AF79AD}" destId="{2EF9D4D9-B860-462E-A0F5-8FF3BFE3DB16}" srcOrd="0" destOrd="0" presId="urn:microsoft.com/office/officeart/2008/layout/PictureStrips"/>
    <dgm:cxn modelId="{8C33715E-49B0-469F-9FD2-B5C5351E585B}" srcId="{6C328F05-E469-4140-B4C9-C6614F58CC18}" destId="{750AA6F4-E6A3-440B-8858-696F91AF79AD}" srcOrd="0" destOrd="0" parTransId="{7DFE7AB7-177D-4BCA-ADD7-FCB5A1DF3410}" sibTransId="{506375A5-824B-463A-BA32-8F255CDAF98B}"/>
    <dgm:cxn modelId="{AF39F6AB-BA34-4DCA-B2F6-7F6C00D8F33A}" type="presOf" srcId="{6C328F05-E469-4140-B4C9-C6614F58CC18}" destId="{1B1F5C6F-7272-4584-A138-38348C822FC1}" srcOrd="0" destOrd="0" presId="urn:microsoft.com/office/officeart/2008/layout/PictureStrips"/>
    <dgm:cxn modelId="{B672CAE2-154F-42C7-BC77-1EF913826846}" srcId="{6C328F05-E469-4140-B4C9-C6614F58CC18}" destId="{B6C7041B-44AC-412D-844E-0EB9D9BD2405}" srcOrd="1" destOrd="0" parTransId="{99EF4C97-8E4C-4DEF-8F12-F6C4D8D05CA7}" sibTransId="{74DA32EC-4EF3-4772-9D0B-E16C9450FA1D}"/>
    <dgm:cxn modelId="{60E83CE6-FBD1-43E4-881D-EE611BBF3818}" type="presOf" srcId="{B6C7041B-44AC-412D-844E-0EB9D9BD2405}" destId="{E2AA1F19-75E6-4D27-809F-D9ED4FA4B60C}" srcOrd="0" destOrd="0" presId="urn:microsoft.com/office/officeart/2008/layout/PictureStrips"/>
    <dgm:cxn modelId="{32A6923A-8BDA-4B46-920F-DAA85B4D53D8}" type="presParOf" srcId="{1B1F5C6F-7272-4584-A138-38348C822FC1}" destId="{2C1DEA3E-64C8-4934-939E-2928215AA51A}" srcOrd="0" destOrd="0" presId="urn:microsoft.com/office/officeart/2008/layout/PictureStrips"/>
    <dgm:cxn modelId="{9668328C-E8AE-490B-9163-001A233D07CD}" type="presParOf" srcId="{2C1DEA3E-64C8-4934-939E-2928215AA51A}" destId="{2EF9D4D9-B860-462E-A0F5-8FF3BFE3DB16}" srcOrd="0" destOrd="0" presId="urn:microsoft.com/office/officeart/2008/layout/PictureStrips"/>
    <dgm:cxn modelId="{E513F422-EF62-4A84-A34B-3461525A0FA8}" type="presParOf" srcId="{2C1DEA3E-64C8-4934-939E-2928215AA51A}" destId="{E0EDA793-0040-47F7-9921-6B5D0F80508D}" srcOrd="1" destOrd="0" presId="urn:microsoft.com/office/officeart/2008/layout/PictureStrips"/>
    <dgm:cxn modelId="{6D55F836-F78C-4DFA-805B-2374CB4FDCC4}" type="presParOf" srcId="{1B1F5C6F-7272-4584-A138-38348C822FC1}" destId="{559ECFB3-6FDE-432E-916A-191CFB13212F}" srcOrd="1" destOrd="0" presId="urn:microsoft.com/office/officeart/2008/layout/PictureStrips"/>
    <dgm:cxn modelId="{3A6F2265-8EAF-46D6-B225-20108AC66659}" type="presParOf" srcId="{1B1F5C6F-7272-4584-A138-38348C822FC1}" destId="{710A8B26-7C00-4355-843C-9A1D19ED272D}" srcOrd="2" destOrd="0" presId="urn:microsoft.com/office/officeart/2008/layout/PictureStrips"/>
    <dgm:cxn modelId="{53E4CAC4-91FB-4C75-BBA6-AA239FF4D1AB}" type="presParOf" srcId="{710A8B26-7C00-4355-843C-9A1D19ED272D}" destId="{E2AA1F19-75E6-4D27-809F-D9ED4FA4B60C}" srcOrd="0" destOrd="0" presId="urn:microsoft.com/office/officeart/2008/layout/PictureStrips"/>
    <dgm:cxn modelId="{D5117354-DBB2-45FF-A4E4-772195D21E90}" type="presParOf" srcId="{710A8B26-7C00-4355-843C-9A1D19ED272D}" destId="{21CB0BB3-E2AB-4FAB-9169-5E988E9B0ABF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2367649" y="42"/>
          <a:ext cx="72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367649" y="42"/>
        <a:ext cx="720000" cy="1712450"/>
      </dsp:txXfrm>
    </dsp:sp>
    <dsp:sp modelId="{AC5FB06C-A006-4C34-9175-06534233E112}">
      <dsp:nvSpPr>
        <dsp:cNvPr id="0" name=""/>
        <dsp:cNvSpPr/>
      </dsp:nvSpPr>
      <dsp:spPr>
        <a:xfrm>
          <a:off x="2351312" y="1798115"/>
          <a:ext cx="752673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351312" y="1798115"/>
        <a:ext cx="752673" cy="1712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1782649" y="42"/>
          <a:ext cx="189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Skewness</a:t>
          </a:r>
        </a:p>
      </dsp:txBody>
      <dsp:txXfrm>
        <a:off x="1782649" y="42"/>
        <a:ext cx="1890000" cy="1712450"/>
      </dsp:txXfrm>
    </dsp:sp>
    <dsp:sp modelId="{AC5FB06C-A006-4C34-9175-06534233E112}">
      <dsp:nvSpPr>
        <dsp:cNvPr id="0" name=""/>
        <dsp:cNvSpPr/>
      </dsp:nvSpPr>
      <dsp:spPr>
        <a:xfrm>
          <a:off x="2308115" y="1798115"/>
          <a:ext cx="839066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 dirty="0"/>
        </a:p>
      </dsp:txBody>
      <dsp:txXfrm>
        <a:off x="2308115" y="1798115"/>
        <a:ext cx="839066" cy="1712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A8EFA-80BC-469A-8FD6-63883D93A117}">
      <dsp:nvSpPr>
        <dsp:cNvPr id="0" name=""/>
        <dsp:cNvSpPr/>
      </dsp:nvSpPr>
      <dsp:spPr>
        <a:xfrm>
          <a:off x="1782649" y="42"/>
          <a:ext cx="1890000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Skewness</a:t>
          </a:r>
        </a:p>
      </dsp:txBody>
      <dsp:txXfrm>
        <a:off x="1782649" y="42"/>
        <a:ext cx="1890000" cy="1712450"/>
      </dsp:txXfrm>
    </dsp:sp>
    <dsp:sp modelId="{AC5FB06C-A006-4C34-9175-06534233E112}">
      <dsp:nvSpPr>
        <dsp:cNvPr id="0" name=""/>
        <dsp:cNvSpPr/>
      </dsp:nvSpPr>
      <dsp:spPr>
        <a:xfrm>
          <a:off x="1783699" y="1798115"/>
          <a:ext cx="1887899" cy="17124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Kurtosis</a:t>
          </a:r>
        </a:p>
      </dsp:txBody>
      <dsp:txXfrm>
        <a:off x="1783699" y="1798115"/>
        <a:ext cx="1887899" cy="1712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9D4D9-B860-462E-A0F5-8FF3BFE3DB16}">
      <dsp:nvSpPr>
        <dsp:cNvPr id="0" name=""/>
        <dsp:cNvSpPr/>
      </dsp:nvSpPr>
      <dsp:spPr>
        <a:xfrm>
          <a:off x="1679907" y="246674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Positive skewness</a:t>
          </a:r>
        </a:p>
      </dsp:txBody>
      <dsp:txXfrm>
        <a:off x="1679907" y="246674"/>
        <a:ext cx="4795917" cy="1498724"/>
      </dsp:txXfrm>
    </dsp:sp>
    <dsp:sp modelId="{E0EDA793-0040-47F7-9921-6B5D0F80508D}">
      <dsp:nvSpPr>
        <dsp:cNvPr id="0" name=""/>
        <dsp:cNvSpPr/>
      </dsp:nvSpPr>
      <dsp:spPr>
        <a:xfrm>
          <a:off x="1480077" y="30191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AA1F19-75E6-4D27-809F-D9ED4FA4B60C}">
      <dsp:nvSpPr>
        <dsp:cNvPr id="0" name=""/>
        <dsp:cNvSpPr/>
      </dsp:nvSpPr>
      <dsp:spPr>
        <a:xfrm>
          <a:off x="1679907" y="2133401"/>
          <a:ext cx="4795917" cy="1498724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5136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Negative skewness</a:t>
          </a:r>
        </a:p>
      </dsp:txBody>
      <dsp:txXfrm>
        <a:off x="1679907" y="2133401"/>
        <a:ext cx="4795917" cy="1498724"/>
      </dsp:txXfrm>
    </dsp:sp>
    <dsp:sp modelId="{21CB0BB3-E2AB-4FAB-9169-5E988E9B0ABF}">
      <dsp:nvSpPr>
        <dsp:cNvPr id="0" name=""/>
        <dsp:cNvSpPr/>
      </dsp:nvSpPr>
      <dsp:spPr>
        <a:xfrm>
          <a:off x="1480077" y="1916918"/>
          <a:ext cx="1049106" cy="1573660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B520D-9332-4F38-8ED3-DBB0A0E71044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88CC9-EF3D-4594-8715-E0C737785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6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0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7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324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961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88CC9-EF3D-4594-8715-E0C737785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81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F0FDF-351B-42C9-08D9-AC5BE961E3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573" y="2124075"/>
            <a:ext cx="10905255" cy="41084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/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31B561-864C-B058-F64F-58E79B4B4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818" y="6234287"/>
                <a:ext cx="423795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/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𝑀𝑒𝑑𝑖𝑎𝑛</m:t>
                      </m:r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&lt;</m:t>
                      </m:r>
                      <m:r>
                        <a:rPr lang="en-US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𝑀𝑜𝑑𝑒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CA31E1A-55E1-8982-3DEC-D49D7D4B9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8627" y="6234287"/>
                <a:ext cx="423795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03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43D938-B305-FA4B-9C3B-F32F6725A2DC}"/>
                  </a:ext>
                </a:extLst>
              </p:cNvPr>
              <p:cNvSpPr txBox="1"/>
              <p:nvPr/>
            </p:nvSpPr>
            <p:spPr>
              <a:xfrm>
                <a:off x="533764" y="6302542"/>
                <a:ext cx="6016327" cy="523220"/>
              </a:xfrm>
              <a:custGeom>
                <a:avLst/>
                <a:gdLst>
                  <a:gd name="connsiteX0" fmla="*/ 0 w 6016327"/>
                  <a:gd name="connsiteY0" fmla="*/ 0 h 523220"/>
                  <a:gd name="connsiteX1" fmla="*/ 548154 w 6016327"/>
                  <a:gd name="connsiteY1" fmla="*/ 0 h 523220"/>
                  <a:gd name="connsiteX2" fmla="*/ 1156472 w 6016327"/>
                  <a:gd name="connsiteY2" fmla="*/ 0 h 523220"/>
                  <a:gd name="connsiteX3" fmla="*/ 1704626 w 6016327"/>
                  <a:gd name="connsiteY3" fmla="*/ 0 h 523220"/>
                  <a:gd name="connsiteX4" fmla="*/ 2433270 w 6016327"/>
                  <a:gd name="connsiteY4" fmla="*/ 0 h 523220"/>
                  <a:gd name="connsiteX5" fmla="*/ 3101751 w 6016327"/>
                  <a:gd name="connsiteY5" fmla="*/ 0 h 523220"/>
                  <a:gd name="connsiteX6" fmla="*/ 3770232 w 6016327"/>
                  <a:gd name="connsiteY6" fmla="*/ 0 h 523220"/>
                  <a:gd name="connsiteX7" fmla="*/ 4559039 w 6016327"/>
                  <a:gd name="connsiteY7" fmla="*/ 0 h 523220"/>
                  <a:gd name="connsiteX8" fmla="*/ 5287683 w 6016327"/>
                  <a:gd name="connsiteY8" fmla="*/ 0 h 523220"/>
                  <a:gd name="connsiteX9" fmla="*/ 6016327 w 6016327"/>
                  <a:gd name="connsiteY9" fmla="*/ 0 h 523220"/>
                  <a:gd name="connsiteX10" fmla="*/ 6016327 w 6016327"/>
                  <a:gd name="connsiteY10" fmla="*/ 523220 h 523220"/>
                  <a:gd name="connsiteX11" fmla="*/ 5528336 w 6016327"/>
                  <a:gd name="connsiteY11" fmla="*/ 523220 h 523220"/>
                  <a:gd name="connsiteX12" fmla="*/ 4980182 w 6016327"/>
                  <a:gd name="connsiteY12" fmla="*/ 523220 h 523220"/>
                  <a:gd name="connsiteX13" fmla="*/ 4251538 w 6016327"/>
                  <a:gd name="connsiteY13" fmla="*/ 523220 h 523220"/>
                  <a:gd name="connsiteX14" fmla="*/ 3462730 w 6016327"/>
                  <a:gd name="connsiteY14" fmla="*/ 523220 h 523220"/>
                  <a:gd name="connsiteX15" fmla="*/ 2854413 w 6016327"/>
                  <a:gd name="connsiteY15" fmla="*/ 523220 h 523220"/>
                  <a:gd name="connsiteX16" fmla="*/ 2065606 w 6016327"/>
                  <a:gd name="connsiteY16" fmla="*/ 523220 h 523220"/>
                  <a:gd name="connsiteX17" fmla="*/ 1517451 w 6016327"/>
                  <a:gd name="connsiteY17" fmla="*/ 523220 h 523220"/>
                  <a:gd name="connsiteX18" fmla="*/ 1029460 w 6016327"/>
                  <a:gd name="connsiteY18" fmla="*/ 523220 h 523220"/>
                  <a:gd name="connsiteX19" fmla="*/ 0 w 6016327"/>
                  <a:gd name="connsiteY19" fmla="*/ 523220 h 523220"/>
                  <a:gd name="connsiteX20" fmla="*/ 0 w 6016327"/>
                  <a:gd name="connsiteY20" fmla="*/ 0 h 523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016327" h="523220" fill="none" extrusionOk="0">
                    <a:moveTo>
                      <a:pt x="0" y="0"/>
                    </a:moveTo>
                    <a:cubicBezTo>
                      <a:pt x="193615" y="4187"/>
                      <a:pt x="283495" y="-6184"/>
                      <a:pt x="548154" y="0"/>
                    </a:cubicBezTo>
                    <a:cubicBezTo>
                      <a:pt x="812813" y="6184"/>
                      <a:pt x="981256" y="27316"/>
                      <a:pt x="1156472" y="0"/>
                    </a:cubicBezTo>
                    <a:cubicBezTo>
                      <a:pt x="1331688" y="-27316"/>
                      <a:pt x="1511461" y="-20787"/>
                      <a:pt x="1704626" y="0"/>
                    </a:cubicBezTo>
                    <a:cubicBezTo>
                      <a:pt x="1897791" y="20787"/>
                      <a:pt x="2144549" y="1366"/>
                      <a:pt x="2433270" y="0"/>
                    </a:cubicBezTo>
                    <a:cubicBezTo>
                      <a:pt x="2721991" y="-1366"/>
                      <a:pt x="2775088" y="29635"/>
                      <a:pt x="3101751" y="0"/>
                    </a:cubicBezTo>
                    <a:cubicBezTo>
                      <a:pt x="3428414" y="-29635"/>
                      <a:pt x="3510009" y="-27435"/>
                      <a:pt x="3770232" y="0"/>
                    </a:cubicBezTo>
                    <a:cubicBezTo>
                      <a:pt x="4030455" y="27435"/>
                      <a:pt x="4196137" y="-15074"/>
                      <a:pt x="4559039" y="0"/>
                    </a:cubicBezTo>
                    <a:cubicBezTo>
                      <a:pt x="4921941" y="15074"/>
                      <a:pt x="5003607" y="-19157"/>
                      <a:pt x="5287683" y="0"/>
                    </a:cubicBezTo>
                    <a:cubicBezTo>
                      <a:pt x="5571759" y="19157"/>
                      <a:pt x="5789081" y="15657"/>
                      <a:pt x="6016327" y="0"/>
                    </a:cubicBezTo>
                    <a:cubicBezTo>
                      <a:pt x="6029188" y="154835"/>
                      <a:pt x="6003796" y="263784"/>
                      <a:pt x="6016327" y="523220"/>
                    </a:cubicBezTo>
                    <a:cubicBezTo>
                      <a:pt x="5832977" y="544868"/>
                      <a:pt x="5665700" y="537782"/>
                      <a:pt x="5528336" y="523220"/>
                    </a:cubicBezTo>
                    <a:cubicBezTo>
                      <a:pt x="5390972" y="508658"/>
                      <a:pt x="5245986" y="541299"/>
                      <a:pt x="4980182" y="523220"/>
                    </a:cubicBezTo>
                    <a:cubicBezTo>
                      <a:pt x="4714378" y="505141"/>
                      <a:pt x="4434860" y="505494"/>
                      <a:pt x="4251538" y="523220"/>
                    </a:cubicBezTo>
                    <a:cubicBezTo>
                      <a:pt x="4068216" y="540946"/>
                      <a:pt x="3737225" y="541953"/>
                      <a:pt x="3462730" y="523220"/>
                    </a:cubicBezTo>
                    <a:cubicBezTo>
                      <a:pt x="3188235" y="504487"/>
                      <a:pt x="2991172" y="517025"/>
                      <a:pt x="2854413" y="523220"/>
                    </a:cubicBezTo>
                    <a:cubicBezTo>
                      <a:pt x="2717654" y="529415"/>
                      <a:pt x="2230936" y="489448"/>
                      <a:pt x="2065606" y="523220"/>
                    </a:cubicBezTo>
                    <a:cubicBezTo>
                      <a:pt x="1900276" y="556992"/>
                      <a:pt x="1683929" y="532372"/>
                      <a:pt x="1517451" y="523220"/>
                    </a:cubicBezTo>
                    <a:cubicBezTo>
                      <a:pt x="1350974" y="514068"/>
                      <a:pt x="1170131" y="530934"/>
                      <a:pt x="1029460" y="523220"/>
                    </a:cubicBezTo>
                    <a:cubicBezTo>
                      <a:pt x="888789" y="515506"/>
                      <a:pt x="506662" y="541845"/>
                      <a:pt x="0" y="523220"/>
                    </a:cubicBezTo>
                    <a:cubicBezTo>
                      <a:pt x="16519" y="373631"/>
                      <a:pt x="18560" y="169840"/>
                      <a:pt x="0" y="0"/>
                    </a:cubicBezTo>
                    <a:close/>
                  </a:path>
                  <a:path w="6016327" h="523220" stroke="0" extrusionOk="0">
                    <a:moveTo>
                      <a:pt x="0" y="0"/>
                    </a:moveTo>
                    <a:cubicBezTo>
                      <a:pt x="142422" y="17713"/>
                      <a:pt x="454592" y="-23021"/>
                      <a:pt x="608318" y="0"/>
                    </a:cubicBezTo>
                    <a:cubicBezTo>
                      <a:pt x="762044" y="23021"/>
                      <a:pt x="869984" y="11401"/>
                      <a:pt x="1096308" y="0"/>
                    </a:cubicBezTo>
                    <a:cubicBezTo>
                      <a:pt x="1322632" y="-11401"/>
                      <a:pt x="1596601" y="-29771"/>
                      <a:pt x="1885116" y="0"/>
                    </a:cubicBezTo>
                    <a:cubicBezTo>
                      <a:pt x="2173631" y="29771"/>
                      <a:pt x="2357953" y="13850"/>
                      <a:pt x="2493433" y="0"/>
                    </a:cubicBezTo>
                    <a:cubicBezTo>
                      <a:pt x="2628913" y="-13850"/>
                      <a:pt x="2925258" y="-11622"/>
                      <a:pt x="3101751" y="0"/>
                    </a:cubicBezTo>
                    <a:cubicBezTo>
                      <a:pt x="3278244" y="11622"/>
                      <a:pt x="3699274" y="16332"/>
                      <a:pt x="3890558" y="0"/>
                    </a:cubicBezTo>
                    <a:cubicBezTo>
                      <a:pt x="4081842" y="-16332"/>
                      <a:pt x="4189255" y="1239"/>
                      <a:pt x="4438712" y="0"/>
                    </a:cubicBezTo>
                    <a:cubicBezTo>
                      <a:pt x="4688169" y="-1239"/>
                      <a:pt x="4930683" y="7053"/>
                      <a:pt x="5227520" y="0"/>
                    </a:cubicBezTo>
                    <a:cubicBezTo>
                      <a:pt x="5524357" y="-7053"/>
                      <a:pt x="5668476" y="907"/>
                      <a:pt x="6016327" y="0"/>
                    </a:cubicBezTo>
                    <a:cubicBezTo>
                      <a:pt x="6031591" y="166921"/>
                      <a:pt x="6004699" y="355699"/>
                      <a:pt x="6016327" y="523220"/>
                    </a:cubicBezTo>
                    <a:cubicBezTo>
                      <a:pt x="5810694" y="505620"/>
                      <a:pt x="5533425" y="513638"/>
                      <a:pt x="5347846" y="523220"/>
                    </a:cubicBezTo>
                    <a:cubicBezTo>
                      <a:pt x="5162267" y="532802"/>
                      <a:pt x="5027953" y="531392"/>
                      <a:pt x="4739529" y="523220"/>
                    </a:cubicBezTo>
                    <a:cubicBezTo>
                      <a:pt x="4451105" y="515048"/>
                      <a:pt x="4215641" y="507733"/>
                      <a:pt x="3950721" y="523220"/>
                    </a:cubicBezTo>
                    <a:cubicBezTo>
                      <a:pt x="3685801" y="538707"/>
                      <a:pt x="3394200" y="551684"/>
                      <a:pt x="3161914" y="523220"/>
                    </a:cubicBezTo>
                    <a:cubicBezTo>
                      <a:pt x="2929628" y="494756"/>
                      <a:pt x="2767822" y="550584"/>
                      <a:pt x="2613760" y="523220"/>
                    </a:cubicBezTo>
                    <a:cubicBezTo>
                      <a:pt x="2459698" y="495856"/>
                      <a:pt x="2153232" y="540084"/>
                      <a:pt x="1945279" y="523220"/>
                    </a:cubicBezTo>
                    <a:cubicBezTo>
                      <a:pt x="1737326" y="506356"/>
                      <a:pt x="1319961" y="522043"/>
                      <a:pt x="1156472" y="523220"/>
                    </a:cubicBezTo>
                    <a:cubicBezTo>
                      <a:pt x="992983" y="524397"/>
                      <a:pt x="253510" y="575042"/>
                      <a:pt x="0" y="523220"/>
                    </a:cubicBezTo>
                    <a:cubicBezTo>
                      <a:pt x="-4128" y="320647"/>
                      <a:pt x="-20072" y="15244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𝑀𝑜𝑑𝑒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𝑀𝑒𝑑𝑖𝑎𝑛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43D938-B305-FA4B-9C3B-F32F6725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64" y="6302542"/>
                <a:ext cx="601632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016327"/>
                          <a:gd name="connsiteY0" fmla="*/ 0 h 523220"/>
                          <a:gd name="connsiteX1" fmla="*/ 548154 w 6016327"/>
                          <a:gd name="connsiteY1" fmla="*/ 0 h 523220"/>
                          <a:gd name="connsiteX2" fmla="*/ 1156472 w 6016327"/>
                          <a:gd name="connsiteY2" fmla="*/ 0 h 523220"/>
                          <a:gd name="connsiteX3" fmla="*/ 1704626 w 6016327"/>
                          <a:gd name="connsiteY3" fmla="*/ 0 h 523220"/>
                          <a:gd name="connsiteX4" fmla="*/ 2433270 w 6016327"/>
                          <a:gd name="connsiteY4" fmla="*/ 0 h 523220"/>
                          <a:gd name="connsiteX5" fmla="*/ 3101751 w 6016327"/>
                          <a:gd name="connsiteY5" fmla="*/ 0 h 523220"/>
                          <a:gd name="connsiteX6" fmla="*/ 3770232 w 6016327"/>
                          <a:gd name="connsiteY6" fmla="*/ 0 h 523220"/>
                          <a:gd name="connsiteX7" fmla="*/ 4559039 w 6016327"/>
                          <a:gd name="connsiteY7" fmla="*/ 0 h 523220"/>
                          <a:gd name="connsiteX8" fmla="*/ 5287683 w 6016327"/>
                          <a:gd name="connsiteY8" fmla="*/ 0 h 523220"/>
                          <a:gd name="connsiteX9" fmla="*/ 6016327 w 6016327"/>
                          <a:gd name="connsiteY9" fmla="*/ 0 h 523220"/>
                          <a:gd name="connsiteX10" fmla="*/ 6016327 w 6016327"/>
                          <a:gd name="connsiteY10" fmla="*/ 523220 h 523220"/>
                          <a:gd name="connsiteX11" fmla="*/ 5528336 w 6016327"/>
                          <a:gd name="connsiteY11" fmla="*/ 523220 h 523220"/>
                          <a:gd name="connsiteX12" fmla="*/ 4980182 w 6016327"/>
                          <a:gd name="connsiteY12" fmla="*/ 523220 h 523220"/>
                          <a:gd name="connsiteX13" fmla="*/ 4251538 w 6016327"/>
                          <a:gd name="connsiteY13" fmla="*/ 523220 h 523220"/>
                          <a:gd name="connsiteX14" fmla="*/ 3462730 w 6016327"/>
                          <a:gd name="connsiteY14" fmla="*/ 523220 h 523220"/>
                          <a:gd name="connsiteX15" fmla="*/ 2854413 w 6016327"/>
                          <a:gd name="connsiteY15" fmla="*/ 523220 h 523220"/>
                          <a:gd name="connsiteX16" fmla="*/ 2065606 w 6016327"/>
                          <a:gd name="connsiteY16" fmla="*/ 523220 h 523220"/>
                          <a:gd name="connsiteX17" fmla="*/ 1517451 w 6016327"/>
                          <a:gd name="connsiteY17" fmla="*/ 523220 h 523220"/>
                          <a:gd name="connsiteX18" fmla="*/ 1029460 w 6016327"/>
                          <a:gd name="connsiteY18" fmla="*/ 523220 h 523220"/>
                          <a:gd name="connsiteX19" fmla="*/ 0 w 6016327"/>
                          <a:gd name="connsiteY19" fmla="*/ 523220 h 523220"/>
                          <a:gd name="connsiteX20" fmla="*/ 0 w 6016327"/>
                          <a:gd name="connsiteY20" fmla="*/ 0 h 5232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6016327" h="523220" fill="none" extrusionOk="0">
                            <a:moveTo>
                              <a:pt x="0" y="0"/>
                            </a:moveTo>
                            <a:cubicBezTo>
                              <a:pt x="193615" y="4187"/>
                              <a:pt x="283495" y="-6184"/>
                              <a:pt x="548154" y="0"/>
                            </a:cubicBezTo>
                            <a:cubicBezTo>
                              <a:pt x="812813" y="6184"/>
                              <a:pt x="981256" y="27316"/>
                              <a:pt x="1156472" y="0"/>
                            </a:cubicBezTo>
                            <a:cubicBezTo>
                              <a:pt x="1331688" y="-27316"/>
                              <a:pt x="1511461" y="-20787"/>
                              <a:pt x="1704626" y="0"/>
                            </a:cubicBezTo>
                            <a:cubicBezTo>
                              <a:pt x="1897791" y="20787"/>
                              <a:pt x="2144549" y="1366"/>
                              <a:pt x="2433270" y="0"/>
                            </a:cubicBezTo>
                            <a:cubicBezTo>
                              <a:pt x="2721991" y="-1366"/>
                              <a:pt x="2775088" y="29635"/>
                              <a:pt x="3101751" y="0"/>
                            </a:cubicBezTo>
                            <a:cubicBezTo>
                              <a:pt x="3428414" y="-29635"/>
                              <a:pt x="3510009" y="-27435"/>
                              <a:pt x="3770232" y="0"/>
                            </a:cubicBezTo>
                            <a:cubicBezTo>
                              <a:pt x="4030455" y="27435"/>
                              <a:pt x="4196137" y="-15074"/>
                              <a:pt x="4559039" y="0"/>
                            </a:cubicBezTo>
                            <a:cubicBezTo>
                              <a:pt x="4921941" y="15074"/>
                              <a:pt x="5003607" y="-19157"/>
                              <a:pt x="5287683" y="0"/>
                            </a:cubicBezTo>
                            <a:cubicBezTo>
                              <a:pt x="5571759" y="19157"/>
                              <a:pt x="5789081" y="15657"/>
                              <a:pt x="6016327" y="0"/>
                            </a:cubicBezTo>
                            <a:cubicBezTo>
                              <a:pt x="6029188" y="154835"/>
                              <a:pt x="6003796" y="263784"/>
                              <a:pt x="6016327" y="523220"/>
                            </a:cubicBezTo>
                            <a:cubicBezTo>
                              <a:pt x="5832977" y="544868"/>
                              <a:pt x="5665700" y="537782"/>
                              <a:pt x="5528336" y="523220"/>
                            </a:cubicBezTo>
                            <a:cubicBezTo>
                              <a:pt x="5390972" y="508658"/>
                              <a:pt x="5245986" y="541299"/>
                              <a:pt x="4980182" y="523220"/>
                            </a:cubicBezTo>
                            <a:cubicBezTo>
                              <a:pt x="4714378" y="505141"/>
                              <a:pt x="4434860" y="505494"/>
                              <a:pt x="4251538" y="523220"/>
                            </a:cubicBezTo>
                            <a:cubicBezTo>
                              <a:pt x="4068216" y="540946"/>
                              <a:pt x="3737225" y="541953"/>
                              <a:pt x="3462730" y="523220"/>
                            </a:cubicBezTo>
                            <a:cubicBezTo>
                              <a:pt x="3188235" y="504487"/>
                              <a:pt x="2991172" y="517025"/>
                              <a:pt x="2854413" y="523220"/>
                            </a:cubicBezTo>
                            <a:cubicBezTo>
                              <a:pt x="2717654" y="529415"/>
                              <a:pt x="2230936" y="489448"/>
                              <a:pt x="2065606" y="523220"/>
                            </a:cubicBezTo>
                            <a:cubicBezTo>
                              <a:pt x="1900276" y="556992"/>
                              <a:pt x="1683929" y="532372"/>
                              <a:pt x="1517451" y="523220"/>
                            </a:cubicBezTo>
                            <a:cubicBezTo>
                              <a:pt x="1350974" y="514068"/>
                              <a:pt x="1170131" y="530934"/>
                              <a:pt x="1029460" y="523220"/>
                            </a:cubicBezTo>
                            <a:cubicBezTo>
                              <a:pt x="888789" y="515506"/>
                              <a:pt x="506662" y="541845"/>
                              <a:pt x="0" y="523220"/>
                            </a:cubicBezTo>
                            <a:cubicBezTo>
                              <a:pt x="16519" y="373631"/>
                              <a:pt x="18560" y="169840"/>
                              <a:pt x="0" y="0"/>
                            </a:cubicBezTo>
                            <a:close/>
                          </a:path>
                          <a:path w="6016327" h="523220" stroke="0" extrusionOk="0">
                            <a:moveTo>
                              <a:pt x="0" y="0"/>
                            </a:moveTo>
                            <a:cubicBezTo>
                              <a:pt x="142422" y="17713"/>
                              <a:pt x="454592" y="-23021"/>
                              <a:pt x="608318" y="0"/>
                            </a:cubicBezTo>
                            <a:cubicBezTo>
                              <a:pt x="762044" y="23021"/>
                              <a:pt x="869984" y="11401"/>
                              <a:pt x="1096308" y="0"/>
                            </a:cubicBezTo>
                            <a:cubicBezTo>
                              <a:pt x="1322632" y="-11401"/>
                              <a:pt x="1596601" y="-29771"/>
                              <a:pt x="1885116" y="0"/>
                            </a:cubicBezTo>
                            <a:cubicBezTo>
                              <a:pt x="2173631" y="29771"/>
                              <a:pt x="2357953" y="13850"/>
                              <a:pt x="2493433" y="0"/>
                            </a:cubicBezTo>
                            <a:cubicBezTo>
                              <a:pt x="2628913" y="-13850"/>
                              <a:pt x="2925258" y="-11622"/>
                              <a:pt x="3101751" y="0"/>
                            </a:cubicBezTo>
                            <a:cubicBezTo>
                              <a:pt x="3278244" y="11622"/>
                              <a:pt x="3699274" y="16332"/>
                              <a:pt x="3890558" y="0"/>
                            </a:cubicBezTo>
                            <a:cubicBezTo>
                              <a:pt x="4081842" y="-16332"/>
                              <a:pt x="4189255" y="1239"/>
                              <a:pt x="4438712" y="0"/>
                            </a:cubicBezTo>
                            <a:cubicBezTo>
                              <a:pt x="4688169" y="-1239"/>
                              <a:pt x="4930683" y="7053"/>
                              <a:pt x="5227520" y="0"/>
                            </a:cubicBezTo>
                            <a:cubicBezTo>
                              <a:pt x="5524357" y="-7053"/>
                              <a:pt x="5668476" y="907"/>
                              <a:pt x="6016327" y="0"/>
                            </a:cubicBezTo>
                            <a:cubicBezTo>
                              <a:pt x="6031591" y="166921"/>
                              <a:pt x="6004699" y="355699"/>
                              <a:pt x="6016327" y="523220"/>
                            </a:cubicBezTo>
                            <a:cubicBezTo>
                              <a:pt x="5810694" y="505620"/>
                              <a:pt x="5533425" y="513638"/>
                              <a:pt x="5347846" y="523220"/>
                            </a:cubicBezTo>
                            <a:cubicBezTo>
                              <a:pt x="5162267" y="532802"/>
                              <a:pt x="5027953" y="531392"/>
                              <a:pt x="4739529" y="523220"/>
                            </a:cubicBezTo>
                            <a:cubicBezTo>
                              <a:pt x="4451105" y="515048"/>
                              <a:pt x="4215641" y="507733"/>
                              <a:pt x="3950721" y="523220"/>
                            </a:cubicBezTo>
                            <a:cubicBezTo>
                              <a:pt x="3685801" y="538707"/>
                              <a:pt x="3394200" y="551684"/>
                              <a:pt x="3161914" y="523220"/>
                            </a:cubicBezTo>
                            <a:cubicBezTo>
                              <a:pt x="2929628" y="494756"/>
                              <a:pt x="2767822" y="550584"/>
                              <a:pt x="2613760" y="523220"/>
                            </a:cubicBezTo>
                            <a:cubicBezTo>
                              <a:pt x="2459698" y="495856"/>
                              <a:pt x="2153232" y="540084"/>
                              <a:pt x="1945279" y="523220"/>
                            </a:cubicBezTo>
                            <a:cubicBezTo>
                              <a:pt x="1737326" y="506356"/>
                              <a:pt x="1319961" y="522043"/>
                              <a:pt x="1156472" y="523220"/>
                            </a:cubicBezTo>
                            <a:cubicBezTo>
                              <a:pt x="992983" y="524397"/>
                              <a:pt x="253510" y="575042"/>
                              <a:pt x="0" y="523220"/>
                            </a:cubicBezTo>
                            <a:cubicBezTo>
                              <a:pt x="-4128" y="320647"/>
                              <a:pt x="-20072" y="152442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1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319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23479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0C0AC85-BE27-8429-AFEC-07A88ADD45D9}"/>
              </a:ext>
            </a:extLst>
          </p:cNvPr>
          <p:cNvSpPr txBox="1"/>
          <p:nvPr/>
        </p:nvSpPr>
        <p:spPr>
          <a:xfrm>
            <a:off x="6550091" y="1791478"/>
            <a:ext cx="7893698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For example: Calculate the coefficient of skewness: 15,18,2,6,4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Mean = 9</a:t>
            </a:r>
          </a:p>
          <a:p>
            <a:pPr algn="just"/>
            <a:r>
              <a:rPr lang="en-US" sz="3200" dirty="0"/>
              <a:t>Median = 6</a:t>
            </a:r>
          </a:p>
          <a:p>
            <a:pPr algn="just"/>
            <a:r>
              <a:rPr lang="en-US" sz="3200" dirty="0"/>
              <a:t>SD = 7.07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54936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4987776"/>
              </a:xfrm>
              <a:prstGeom prst="rect">
                <a:avLst/>
              </a:prstGeom>
              <a:blipFill>
                <a:blip r:embed="rId5"/>
                <a:stretch>
                  <a:fillRect l="-1850" t="-1463" r="-192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612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Coefficient of skewness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𝑀𝑒𝑑𝑖𝑎𝑛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&gt;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𝑷𝒐𝒔𝒊𝒕𝒊𝒗𝒆𝒍𝒚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&lt;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𝑵𝒆𝒈𝒂𝒕𝒊𝒗𝒆𝒍𝒚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 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𝒔𝒌𝒆𝒘𝒆𝒅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L="457200" marR="0" indent="-45720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𝑺</m:t>
                        </m:r>
                      </m:e>
                      <m:sub>
                        <m:r>
                          <a:rPr lang="en-US" sz="2800" b="1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Vrinda" panose="020B0502040204020203" pitchFamily="34" charset="0"/>
                          </a:rPr>
                          <m:t>𝒌</m:t>
                        </m:r>
                      </m:sub>
                    </m:sSub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=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Vrinda" panose="020B0502040204020203" pitchFamily="34" charset="0"/>
                      </a:rPr>
                      <m:t>𝟎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:</m:t>
                    </m:r>
                    <m:r>
                      <a:rPr lang="en-US" sz="2800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Vrinda" panose="020B0502040204020203" pitchFamily="34" charset="0"/>
                      </a:rPr>
                      <m:t>𝑺𝒚𝒎𝒎𝒆𝒕𝒓𝒊𝒄</m:t>
                    </m:r>
                  </m:oMath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ACE1DFA8-04EA-3C3F-5142-669B7A585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4177988"/>
                <a:ext cx="5206482" cy="16602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/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/>
                  <a:t>For example: Calculate the coefficient of skewness: 15,18,2,6,4</a:t>
                </a:r>
              </a:p>
              <a:p>
                <a:pPr algn="just"/>
                <a:endParaRPr lang="en-US" sz="3200" dirty="0"/>
              </a:p>
              <a:p>
                <a:pPr algn="just"/>
                <a:r>
                  <a:rPr lang="en-US" sz="3200" dirty="0"/>
                  <a:t>Mean = 9</a:t>
                </a:r>
              </a:p>
              <a:p>
                <a:pPr algn="just"/>
                <a:r>
                  <a:rPr lang="en-US" sz="3200" dirty="0"/>
                  <a:t>Median = 6</a:t>
                </a:r>
              </a:p>
              <a:p>
                <a:pPr algn="just"/>
                <a:r>
                  <a:rPr lang="en-US" sz="3200" dirty="0"/>
                  <a:t>SD = 7.07</a:t>
                </a:r>
              </a:p>
              <a:p>
                <a:pPr algn="just"/>
                <a:endParaRPr lang="en-US" sz="32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𝑀𝑒𝑑𝑖𝑎𝑛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𝑆𝐷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9−6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7.07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=1.27</m:t>
                      </m:r>
                    </m:oMath>
                  </m:oMathPara>
                </a14:m>
                <a:endParaRPr lang="en-US" sz="3200" dirty="0"/>
              </a:p>
              <a:p>
                <a:pPr algn="just"/>
                <a:r>
                  <a:rPr lang="en-US" sz="3200" dirty="0"/>
                  <a:t> </a:t>
                </a:r>
              </a:p>
              <a:p>
                <a:pPr algn="just"/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thus the distribution is positively skewed distribution.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C0AC85-BE27-8429-AFEC-07A88ADD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091" y="1791478"/>
                <a:ext cx="7893698" cy="5972661"/>
              </a:xfrm>
              <a:prstGeom prst="rect">
                <a:avLst/>
              </a:prstGeom>
              <a:blipFill>
                <a:blip r:embed="rId5"/>
                <a:stretch>
                  <a:fillRect l="-1850" t="-1222" r="-1928" b="-224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108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/>
              <a:t>Degree of </a:t>
            </a:r>
            <a:r>
              <a:rPr lang="en-US" sz="3200" dirty="0"/>
              <a:t>peaked or flatness of a distribution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Three types-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Leptokurtic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Mesokurtic/Normal</a:t>
            </a:r>
          </a:p>
          <a:p>
            <a:pPr marL="514350" indent="-514350" algn="just">
              <a:buFont typeface="+mj-lt"/>
              <a:buAutoNum type="alphaLcParenR"/>
            </a:pPr>
            <a:r>
              <a:rPr lang="en-US" sz="3200" dirty="0"/>
              <a:t>Platykurtic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FEF86-189D-4218-3C57-5555F826BEF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86"/>
          <a:stretch/>
        </p:blipFill>
        <p:spPr bwMode="auto">
          <a:xfrm>
            <a:off x="5340986" y="2946331"/>
            <a:ext cx="9181069" cy="5171299"/>
          </a:xfrm>
          <a:prstGeom prst="rect">
            <a:avLst/>
          </a:prstGeom>
          <a:noFill/>
          <a:ln w="19050">
            <a:solidFill>
              <a:srgbClr val="002060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4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EF53D0D5-4D04-DF49-67C1-871A21877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6529" y="6285029"/>
                <a:ext cx="1805655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&gt;3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E284903B-7F45-37B3-7D53-683E2572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36145" y="3913322"/>
                <a:ext cx="1178767" cy="599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Text Box 2">
                <a:extLst>
                  <a:ext uri="{FF2B5EF4-FFF2-40B4-BE49-F238E27FC236}">
                    <a16:creationId xmlns:a16="http://schemas.microsoft.com/office/drawing/2014/main" id="{DCB71488-026A-5870-0217-91CD25129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6878" y="4590873"/>
                <a:ext cx="1080615" cy="5223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&lt;3</m:t>
                      </m:r>
                    </m:oMath>
                  </m:oMathPara>
                </a14:m>
                <a:endParaRPr lang="en-US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86F23BBC-22D5-F9DA-B9FA-8E10E0F94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93638" y="5194304"/>
                <a:ext cx="1080615" cy="5223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/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𝑇h𝑖𝑟𝑑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𝐹𝑜𝑢𝑟𝑡h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A6E7D5-A995-42A8-7508-DE310E82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339" y="111970"/>
                <a:ext cx="5396716" cy="20042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83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2392E-CC26-BE98-F7B4-C3F513406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912E-D3C3-4CEA-1AE1-1F7217726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Box &amp; Whisker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AF1E-30CA-EF07-67BE-DCEED36AD3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box-whisker plot, also known as a box plot, is a graphical representation of the distribution of a dataset.</a:t>
            </a:r>
          </a:p>
          <a:p>
            <a:pPr algn="just"/>
            <a:r>
              <a:rPr lang="en-US" sz="3200" dirty="0"/>
              <a:t>It displays the five-number summary of the data: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Minimum value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First Quartile (Q1)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Second Quartile/Median (Q2)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Third Quartile (Q3)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/>
              <a:t>Maximum value</a:t>
            </a:r>
          </a:p>
        </p:txBody>
      </p:sp>
    </p:spTree>
    <p:extLst>
      <p:ext uri="{BB962C8B-B14F-4D97-AF65-F5344CB8AC3E}">
        <p14:creationId xmlns:p14="http://schemas.microsoft.com/office/powerpoint/2010/main" val="29801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6D8C6-79A1-7966-E194-1252204E8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C7C9-ED20-998C-F38C-AFF822B0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Importance of 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AB489-A26C-06E3-72ED-B6D72A72586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573302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get idea of the shape of the distribution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To detect outliers from the data.</a:t>
            </a:r>
          </a:p>
        </p:txBody>
      </p:sp>
      <p:pic>
        <p:nvPicPr>
          <p:cNvPr id="4" name="Picture 2" descr="How Do You Solve A Box Plot In Statistics?">
            <a:extLst>
              <a:ext uri="{FF2B5EF4-FFF2-40B4-BE49-F238E27FC236}">
                <a16:creationId xmlns:a16="http://schemas.microsoft.com/office/drawing/2014/main" id="{59A39D1C-0E32-2CC3-0251-BAA2CDDEA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260475" y="4117289"/>
            <a:ext cx="7106680" cy="2862010"/>
          </a:xfrm>
          <a:custGeom>
            <a:avLst/>
            <a:gdLst>
              <a:gd name="connsiteX0" fmla="*/ 0 w 7106680"/>
              <a:gd name="connsiteY0" fmla="*/ 0 h 2862010"/>
              <a:gd name="connsiteX1" fmla="*/ 574995 w 7106680"/>
              <a:gd name="connsiteY1" fmla="*/ 0 h 2862010"/>
              <a:gd name="connsiteX2" fmla="*/ 1363190 w 7106680"/>
              <a:gd name="connsiteY2" fmla="*/ 0 h 2862010"/>
              <a:gd name="connsiteX3" fmla="*/ 2151386 w 7106680"/>
              <a:gd name="connsiteY3" fmla="*/ 0 h 2862010"/>
              <a:gd name="connsiteX4" fmla="*/ 2726381 w 7106680"/>
              <a:gd name="connsiteY4" fmla="*/ 0 h 2862010"/>
              <a:gd name="connsiteX5" fmla="*/ 3301376 w 7106680"/>
              <a:gd name="connsiteY5" fmla="*/ 0 h 2862010"/>
              <a:gd name="connsiteX6" fmla="*/ 3734237 w 7106680"/>
              <a:gd name="connsiteY6" fmla="*/ 0 h 2862010"/>
              <a:gd name="connsiteX7" fmla="*/ 4167099 w 7106680"/>
              <a:gd name="connsiteY7" fmla="*/ 0 h 2862010"/>
              <a:gd name="connsiteX8" fmla="*/ 4813161 w 7106680"/>
              <a:gd name="connsiteY8" fmla="*/ 0 h 2862010"/>
              <a:gd name="connsiteX9" fmla="*/ 5317089 w 7106680"/>
              <a:gd name="connsiteY9" fmla="*/ 0 h 2862010"/>
              <a:gd name="connsiteX10" fmla="*/ 6034217 w 7106680"/>
              <a:gd name="connsiteY10" fmla="*/ 0 h 2862010"/>
              <a:gd name="connsiteX11" fmla="*/ 7106680 w 7106680"/>
              <a:gd name="connsiteY11" fmla="*/ 0 h 2862010"/>
              <a:gd name="connsiteX12" fmla="*/ 7106680 w 7106680"/>
              <a:gd name="connsiteY12" fmla="*/ 515162 h 2862010"/>
              <a:gd name="connsiteX13" fmla="*/ 7106680 w 7106680"/>
              <a:gd name="connsiteY13" fmla="*/ 1030324 h 2862010"/>
              <a:gd name="connsiteX14" fmla="*/ 7106680 w 7106680"/>
              <a:gd name="connsiteY14" fmla="*/ 1545485 h 2862010"/>
              <a:gd name="connsiteX15" fmla="*/ 7106680 w 7106680"/>
              <a:gd name="connsiteY15" fmla="*/ 2175128 h 2862010"/>
              <a:gd name="connsiteX16" fmla="*/ 7106680 w 7106680"/>
              <a:gd name="connsiteY16" fmla="*/ 2862010 h 2862010"/>
              <a:gd name="connsiteX17" fmla="*/ 6531685 w 7106680"/>
              <a:gd name="connsiteY17" fmla="*/ 2862010 h 2862010"/>
              <a:gd name="connsiteX18" fmla="*/ 6098824 w 7106680"/>
              <a:gd name="connsiteY18" fmla="*/ 2862010 h 2862010"/>
              <a:gd name="connsiteX19" fmla="*/ 5452762 w 7106680"/>
              <a:gd name="connsiteY19" fmla="*/ 2862010 h 2862010"/>
              <a:gd name="connsiteX20" fmla="*/ 4877767 w 7106680"/>
              <a:gd name="connsiteY20" fmla="*/ 2862010 h 2862010"/>
              <a:gd name="connsiteX21" fmla="*/ 4160638 w 7106680"/>
              <a:gd name="connsiteY21" fmla="*/ 2862010 h 2862010"/>
              <a:gd name="connsiteX22" fmla="*/ 3372443 w 7106680"/>
              <a:gd name="connsiteY22" fmla="*/ 2862010 h 2862010"/>
              <a:gd name="connsiteX23" fmla="*/ 2655314 w 7106680"/>
              <a:gd name="connsiteY23" fmla="*/ 2862010 h 2862010"/>
              <a:gd name="connsiteX24" fmla="*/ 1938185 w 7106680"/>
              <a:gd name="connsiteY24" fmla="*/ 2862010 h 2862010"/>
              <a:gd name="connsiteX25" fmla="*/ 1363190 w 7106680"/>
              <a:gd name="connsiteY25" fmla="*/ 2862010 h 2862010"/>
              <a:gd name="connsiteX26" fmla="*/ 574995 w 7106680"/>
              <a:gd name="connsiteY26" fmla="*/ 2862010 h 2862010"/>
              <a:gd name="connsiteX27" fmla="*/ 0 w 7106680"/>
              <a:gd name="connsiteY27" fmla="*/ 2862010 h 2862010"/>
              <a:gd name="connsiteX28" fmla="*/ 0 w 7106680"/>
              <a:gd name="connsiteY28" fmla="*/ 2318228 h 2862010"/>
              <a:gd name="connsiteX29" fmla="*/ 0 w 7106680"/>
              <a:gd name="connsiteY29" fmla="*/ 1717206 h 2862010"/>
              <a:gd name="connsiteX30" fmla="*/ 0 w 7106680"/>
              <a:gd name="connsiteY30" fmla="*/ 1230664 h 2862010"/>
              <a:gd name="connsiteX31" fmla="*/ 0 w 7106680"/>
              <a:gd name="connsiteY31" fmla="*/ 629642 h 2862010"/>
              <a:gd name="connsiteX32" fmla="*/ 0 w 7106680"/>
              <a:gd name="connsiteY32" fmla="*/ 0 h 286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106680" h="2862010" extrusionOk="0">
                <a:moveTo>
                  <a:pt x="0" y="0"/>
                </a:moveTo>
                <a:cubicBezTo>
                  <a:pt x="213640" y="16428"/>
                  <a:pt x="437768" y="-8099"/>
                  <a:pt x="574995" y="0"/>
                </a:cubicBezTo>
                <a:cubicBezTo>
                  <a:pt x="712222" y="8099"/>
                  <a:pt x="1113112" y="-17262"/>
                  <a:pt x="1363190" y="0"/>
                </a:cubicBezTo>
                <a:cubicBezTo>
                  <a:pt x="1613269" y="17262"/>
                  <a:pt x="1844769" y="-7706"/>
                  <a:pt x="2151386" y="0"/>
                </a:cubicBezTo>
                <a:cubicBezTo>
                  <a:pt x="2458003" y="7706"/>
                  <a:pt x="2501305" y="5796"/>
                  <a:pt x="2726381" y="0"/>
                </a:cubicBezTo>
                <a:cubicBezTo>
                  <a:pt x="2951457" y="-5796"/>
                  <a:pt x="3040296" y="16626"/>
                  <a:pt x="3301376" y="0"/>
                </a:cubicBezTo>
                <a:cubicBezTo>
                  <a:pt x="3562457" y="-16626"/>
                  <a:pt x="3555324" y="2200"/>
                  <a:pt x="3734237" y="0"/>
                </a:cubicBezTo>
                <a:cubicBezTo>
                  <a:pt x="3913150" y="-2200"/>
                  <a:pt x="4035685" y="-18221"/>
                  <a:pt x="4167099" y="0"/>
                </a:cubicBezTo>
                <a:cubicBezTo>
                  <a:pt x="4298513" y="18221"/>
                  <a:pt x="4568108" y="28299"/>
                  <a:pt x="4813161" y="0"/>
                </a:cubicBezTo>
                <a:cubicBezTo>
                  <a:pt x="5058214" y="-28299"/>
                  <a:pt x="5138693" y="-20534"/>
                  <a:pt x="5317089" y="0"/>
                </a:cubicBezTo>
                <a:cubicBezTo>
                  <a:pt x="5495485" y="20534"/>
                  <a:pt x="5816045" y="-34618"/>
                  <a:pt x="6034217" y="0"/>
                </a:cubicBezTo>
                <a:cubicBezTo>
                  <a:pt x="6252389" y="34618"/>
                  <a:pt x="6596096" y="-22333"/>
                  <a:pt x="7106680" y="0"/>
                </a:cubicBezTo>
                <a:cubicBezTo>
                  <a:pt x="7119291" y="238668"/>
                  <a:pt x="7111085" y="360390"/>
                  <a:pt x="7106680" y="515162"/>
                </a:cubicBezTo>
                <a:cubicBezTo>
                  <a:pt x="7102275" y="669934"/>
                  <a:pt x="7130965" y="809002"/>
                  <a:pt x="7106680" y="1030324"/>
                </a:cubicBezTo>
                <a:cubicBezTo>
                  <a:pt x="7082395" y="1251646"/>
                  <a:pt x="7083477" y="1358263"/>
                  <a:pt x="7106680" y="1545485"/>
                </a:cubicBezTo>
                <a:cubicBezTo>
                  <a:pt x="7129883" y="1732707"/>
                  <a:pt x="7108000" y="1958201"/>
                  <a:pt x="7106680" y="2175128"/>
                </a:cubicBezTo>
                <a:cubicBezTo>
                  <a:pt x="7105360" y="2392055"/>
                  <a:pt x="7128150" y="2571881"/>
                  <a:pt x="7106680" y="2862010"/>
                </a:cubicBezTo>
                <a:cubicBezTo>
                  <a:pt x="6953801" y="2850995"/>
                  <a:pt x="6656693" y="2851780"/>
                  <a:pt x="6531685" y="2862010"/>
                </a:cubicBezTo>
                <a:cubicBezTo>
                  <a:pt x="6406677" y="2872240"/>
                  <a:pt x="6279376" y="2880499"/>
                  <a:pt x="6098824" y="2862010"/>
                </a:cubicBezTo>
                <a:cubicBezTo>
                  <a:pt x="5918272" y="2843521"/>
                  <a:pt x="5584348" y="2882209"/>
                  <a:pt x="5452762" y="2862010"/>
                </a:cubicBezTo>
                <a:cubicBezTo>
                  <a:pt x="5321176" y="2841811"/>
                  <a:pt x="5044266" y="2877248"/>
                  <a:pt x="4877767" y="2862010"/>
                </a:cubicBezTo>
                <a:cubicBezTo>
                  <a:pt x="4711269" y="2846772"/>
                  <a:pt x="4392328" y="2879462"/>
                  <a:pt x="4160638" y="2862010"/>
                </a:cubicBezTo>
                <a:cubicBezTo>
                  <a:pt x="3928948" y="2844558"/>
                  <a:pt x="3550544" y="2892605"/>
                  <a:pt x="3372443" y="2862010"/>
                </a:cubicBezTo>
                <a:cubicBezTo>
                  <a:pt x="3194342" y="2831415"/>
                  <a:pt x="2810471" y="2896142"/>
                  <a:pt x="2655314" y="2862010"/>
                </a:cubicBezTo>
                <a:cubicBezTo>
                  <a:pt x="2500157" y="2827878"/>
                  <a:pt x="2139083" y="2892588"/>
                  <a:pt x="1938185" y="2862010"/>
                </a:cubicBezTo>
                <a:cubicBezTo>
                  <a:pt x="1737287" y="2831432"/>
                  <a:pt x="1517804" y="2889650"/>
                  <a:pt x="1363190" y="2862010"/>
                </a:cubicBezTo>
                <a:cubicBezTo>
                  <a:pt x="1208576" y="2834370"/>
                  <a:pt x="749263" y="2856314"/>
                  <a:pt x="574995" y="2862010"/>
                </a:cubicBezTo>
                <a:cubicBezTo>
                  <a:pt x="400728" y="2867706"/>
                  <a:pt x="173278" y="2869019"/>
                  <a:pt x="0" y="2862010"/>
                </a:cubicBezTo>
                <a:cubicBezTo>
                  <a:pt x="4822" y="2675157"/>
                  <a:pt x="23194" y="2489042"/>
                  <a:pt x="0" y="2318228"/>
                </a:cubicBezTo>
                <a:cubicBezTo>
                  <a:pt x="-23194" y="2147414"/>
                  <a:pt x="2876" y="1913201"/>
                  <a:pt x="0" y="1717206"/>
                </a:cubicBezTo>
                <a:cubicBezTo>
                  <a:pt x="-2876" y="1521211"/>
                  <a:pt x="8558" y="1396308"/>
                  <a:pt x="0" y="1230664"/>
                </a:cubicBezTo>
                <a:cubicBezTo>
                  <a:pt x="-8558" y="1065020"/>
                  <a:pt x="25186" y="821406"/>
                  <a:pt x="0" y="629642"/>
                </a:cubicBezTo>
                <a:cubicBezTo>
                  <a:pt x="-25186" y="437878"/>
                  <a:pt x="28489" y="274903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ow to Identify Skewness in Box Plots - Statology">
            <a:extLst>
              <a:ext uri="{FF2B5EF4-FFF2-40B4-BE49-F238E27FC236}">
                <a16:creationId xmlns:a16="http://schemas.microsoft.com/office/drawing/2014/main" id="{B7F18C01-D31F-1CCE-037F-8A8026BF6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8912" y="2893155"/>
            <a:ext cx="6435531" cy="5238975"/>
          </a:xfrm>
          <a:custGeom>
            <a:avLst/>
            <a:gdLst>
              <a:gd name="connsiteX0" fmla="*/ 0 w 6435531"/>
              <a:gd name="connsiteY0" fmla="*/ 0 h 5238975"/>
              <a:gd name="connsiteX1" fmla="*/ 6435531 w 6435531"/>
              <a:gd name="connsiteY1" fmla="*/ 0 h 5238975"/>
              <a:gd name="connsiteX2" fmla="*/ 6435531 w 6435531"/>
              <a:gd name="connsiteY2" fmla="*/ 5238975 h 5238975"/>
              <a:gd name="connsiteX3" fmla="*/ 0 w 6435531"/>
              <a:gd name="connsiteY3" fmla="*/ 5238975 h 5238975"/>
              <a:gd name="connsiteX4" fmla="*/ 0 w 6435531"/>
              <a:gd name="connsiteY4" fmla="*/ 0 h 523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531" h="5238975" extrusionOk="0">
                <a:moveTo>
                  <a:pt x="0" y="0"/>
                </a:moveTo>
                <a:cubicBezTo>
                  <a:pt x="2053424" y="63252"/>
                  <a:pt x="4352894" y="-57045"/>
                  <a:pt x="6435531" y="0"/>
                </a:cubicBezTo>
                <a:cubicBezTo>
                  <a:pt x="6388136" y="1001861"/>
                  <a:pt x="6468477" y="4569113"/>
                  <a:pt x="6435531" y="5238975"/>
                </a:cubicBezTo>
                <a:cubicBezTo>
                  <a:pt x="4363565" y="5212544"/>
                  <a:pt x="3149341" y="5259799"/>
                  <a:pt x="0" y="5238975"/>
                </a:cubicBezTo>
                <a:cubicBezTo>
                  <a:pt x="-9578" y="3744439"/>
                  <a:pt x="87999" y="847611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06240229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01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Shape of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In previous chapter, we learned about “Location” and “Dispersion” which are two important quantitative concepts.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Two data sets may have identical means and identical variance, but their graphical shapes may be different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>
                <a:solidFill>
                  <a:schemeClr val="bg1"/>
                </a:solidFill>
              </a:rPr>
              <a:t>Mean &amp; Variance fail to describe the shape of the data distribution</a:t>
            </a:r>
          </a:p>
          <a:p>
            <a:pPr algn="just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6E254-51B4-8989-C4C4-0F4132F61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29" y="4571876"/>
            <a:ext cx="3657723" cy="3657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88D5-76AE-13E5-CE3C-E5A30974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252" y="4571877"/>
            <a:ext cx="3657723" cy="36577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C91453-BC44-574D-4CA5-988BC9F05408}"/>
              </a:ext>
            </a:extLst>
          </p:cNvPr>
          <p:cNvSpPr txBox="1"/>
          <p:nvPr/>
        </p:nvSpPr>
        <p:spPr>
          <a:xfrm>
            <a:off x="8598587" y="5447449"/>
            <a:ext cx="5826540" cy="156966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3200" dirty="0"/>
              <a:t>Mean &amp; Variance fail to describe the shape of the data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6944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6F082-91B6-BCBA-03BE-BD516C640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14A4-9804-AEC4-56C2-5043E9DCC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pic>
        <p:nvPicPr>
          <p:cNvPr id="1026" name="Picture 2" descr="How Do You Solve A Box Plot In Statistics?">
            <a:extLst>
              <a:ext uri="{FF2B5EF4-FFF2-40B4-BE49-F238E27FC236}">
                <a16:creationId xmlns:a16="http://schemas.microsoft.com/office/drawing/2014/main" id="{73FCBFA4-EDB9-919E-1047-14FCD49DCD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8" b="4726"/>
          <a:stretch/>
        </p:blipFill>
        <p:spPr bwMode="auto">
          <a:xfrm>
            <a:off x="6008132" y="2087769"/>
            <a:ext cx="8185280" cy="3296385"/>
          </a:xfrm>
          <a:custGeom>
            <a:avLst/>
            <a:gdLst>
              <a:gd name="connsiteX0" fmla="*/ 0 w 8185280"/>
              <a:gd name="connsiteY0" fmla="*/ 0 h 3296385"/>
              <a:gd name="connsiteX1" fmla="*/ 600254 w 8185280"/>
              <a:gd name="connsiteY1" fmla="*/ 0 h 3296385"/>
              <a:gd name="connsiteX2" fmla="*/ 1446066 w 8185280"/>
              <a:gd name="connsiteY2" fmla="*/ 0 h 3296385"/>
              <a:gd name="connsiteX3" fmla="*/ 2291878 w 8185280"/>
              <a:gd name="connsiteY3" fmla="*/ 0 h 3296385"/>
              <a:gd name="connsiteX4" fmla="*/ 2892132 w 8185280"/>
              <a:gd name="connsiteY4" fmla="*/ 0 h 3296385"/>
              <a:gd name="connsiteX5" fmla="*/ 3492386 w 8185280"/>
              <a:gd name="connsiteY5" fmla="*/ 0 h 3296385"/>
              <a:gd name="connsiteX6" fmla="*/ 3928934 w 8185280"/>
              <a:gd name="connsiteY6" fmla="*/ 0 h 3296385"/>
              <a:gd name="connsiteX7" fmla="*/ 4365483 w 8185280"/>
              <a:gd name="connsiteY7" fmla="*/ 0 h 3296385"/>
              <a:gd name="connsiteX8" fmla="*/ 5047589 w 8185280"/>
              <a:gd name="connsiteY8" fmla="*/ 0 h 3296385"/>
              <a:gd name="connsiteX9" fmla="*/ 5565990 w 8185280"/>
              <a:gd name="connsiteY9" fmla="*/ 0 h 3296385"/>
              <a:gd name="connsiteX10" fmla="*/ 6329950 w 8185280"/>
              <a:gd name="connsiteY10" fmla="*/ 0 h 3296385"/>
              <a:gd name="connsiteX11" fmla="*/ 6930204 w 8185280"/>
              <a:gd name="connsiteY11" fmla="*/ 0 h 3296385"/>
              <a:gd name="connsiteX12" fmla="*/ 7448605 w 8185280"/>
              <a:gd name="connsiteY12" fmla="*/ 0 h 3296385"/>
              <a:gd name="connsiteX13" fmla="*/ 8185280 w 8185280"/>
              <a:gd name="connsiteY13" fmla="*/ 0 h 3296385"/>
              <a:gd name="connsiteX14" fmla="*/ 8185280 w 8185280"/>
              <a:gd name="connsiteY14" fmla="*/ 725205 h 3296385"/>
              <a:gd name="connsiteX15" fmla="*/ 8185280 w 8185280"/>
              <a:gd name="connsiteY15" fmla="*/ 1450409 h 3296385"/>
              <a:gd name="connsiteX16" fmla="*/ 8185280 w 8185280"/>
              <a:gd name="connsiteY16" fmla="*/ 2142650 h 3296385"/>
              <a:gd name="connsiteX17" fmla="*/ 8185280 w 8185280"/>
              <a:gd name="connsiteY17" fmla="*/ 3296385 h 3296385"/>
              <a:gd name="connsiteX18" fmla="*/ 7748732 w 8185280"/>
              <a:gd name="connsiteY18" fmla="*/ 3296385 h 3296385"/>
              <a:gd name="connsiteX19" fmla="*/ 7066625 w 8185280"/>
              <a:gd name="connsiteY19" fmla="*/ 3296385 h 3296385"/>
              <a:gd name="connsiteX20" fmla="*/ 6466371 w 8185280"/>
              <a:gd name="connsiteY20" fmla="*/ 3296385 h 3296385"/>
              <a:gd name="connsiteX21" fmla="*/ 5702412 w 8185280"/>
              <a:gd name="connsiteY21" fmla="*/ 3296385 h 3296385"/>
              <a:gd name="connsiteX22" fmla="*/ 4856599 w 8185280"/>
              <a:gd name="connsiteY22" fmla="*/ 3296385 h 3296385"/>
              <a:gd name="connsiteX23" fmla="*/ 4092640 w 8185280"/>
              <a:gd name="connsiteY23" fmla="*/ 3296385 h 3296385"/>
              <a:gd name="connsiteX24" fmla="*/ 3328681 w 8185280"/>
              <a:gd name="connsiteY24" fmla="*/ 3296385 h 3296385"/>
              <a:gd name="connsiteX25" fmla="*/ 2728427 w 8185280"/>
              <a:gd name="connsiteY25" fmla="*/ 3296385 h 3296385"/>
              <a:gd name="connsiteX26" fmla="*/ 1882614 w 8185280"/>
              <a:gd name="connsiteY26" fmla="*/ 3296385 h 3296385"/>
              <a:gd name="connsiteX27" fmla="*/ 1200508 w 8185280"/>
              <a:gd name="connsiteY27" fmla="*/ 3296385 h 3296385"/>
              <a:gd name="connsiteX28" fmla="*/ 600254 w 8185280"/>
              <a:gd name="connsiteY28" fmla="*/ 3296385 h 3296385"/>
              <a:gd name="connsiteX29" fmla="*/ 0 w 8185280"/>
              <a:gd name="connsiteY29" fmla="*/ 3296385 h 3296385"/>
              <a:gd name="connsiteX30" fmla="*/ 0 w 8185280"/>
              <a:gd name="connsiteY30" fmla="*/ 2736000 h 3296385"/>
              <a:gd name="connsiteX31" fmla="*/ 0 w 8185280"/>
              <a:gd name="connsiteY31" fmla="*/ 2043759 h 3296385"/>
              <a:gd name="connsiteX32" fmla="*/ 0 w 8185280"/>
              <a:gd name="connsiteY32" fmla="*/ 1417446 h 3296385"/>
              <a:gd name="connsiteX33" fmla="*/ 0 w 8185280"/>
              <a:gd name="connsiteY33" fmla="*/ 791132 h 3296385"/>
              <a:gd name="connsiteX34" fmla="*/ 0 w 8185280"/>
              <a:gd name="connsiteY34" fmla="*/ 0 h 329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8185280" h="3296385" extrusionOk="0">
                <a:moveTo>
                  <a:pt x="0" y="0"/>
                </a:moveTo>
                <a:cubicBezTo>
                  <a:pt x="226352" y="-976"/>
                  <a:pt x="376953" y="-23578"/>
                  <a:pt x="600254" y="0"/>
                </a:cubicBezTo>
                <a:cubicBezTo>
                  <a:pt x="823555" y="23578"/>
                  <a:pt x="1263139" y="-22101"/>
                  <a:pt x="1446066" y="0"/>
                </a:cubicBezTo>
                <a:cubicBezTo>
                  <a:pt x="1628993" y="22101"/>
                  <a:pt x="2112483" y="22013"/>
                  <a:pt x="2291878" y="0"/>
                </a:cubicBezTo>
                <a:cubicBezTo>
                  <a:pt x="2471273" y="-22013"/>
                  <a:pt x="2612571" y="-12693"/>
                  <a:pt x="2892132" y="0"/>
                </a:cubicBezTo>
                <a:cubicBezTo>
                  <a:pt x="3171693" y="12693"/>
                  <a:pt x="3249112" y="-22097"/>
                  <a:pt x="3492386" y="0"/>
                </a:cubicBezTo>
                <a:cubicBezTo>
                  <a:pt x="3735660" y="22097"/>
                  <a:pt x="3792715" y="14052"/>
                  <a:pt x="3928934" y="0"/>
                </a:cubicBezTo>
                <a:cubicBezTo>
                  <a:pt x="4065153" y="-14052"/>
                  <a:pt x="4274676" y="8819"/>
                  <a:pt x="4365483" y="0"/>
                </a:cubicBezTo>
                <a:cubicBezTo>
                  <a:pt x="4456290" y="-8819"/>
                  <a:pt x="4728866" y="84"/>
                  <a:pt x="5047589" y="0"/>
                </a:cubicBezTo>
                <a:cubicBezTo>
                  <a:pt x="5366312" y="-84"/>
                  <a:pt x="5316000" y="-18712"/>
                  <a:pt x="5565990" y="0"/>
                </a:cubicBezTo>
                <a:cubicBezTo>
                  <a:pt x="5815980" y="18712"/>
                  <a:pt x="5993153" y="-37580"/>
                  <a:pt x="6329950" y="0"/>
                </a:cubicBezTo>
                <a:cubicBezTo>
                  <a:pt x="6666747" y="37580"/>
                  <a:pt x="6743648" y="-29011"/>
                  <a:pt x="6930204" y="0"/>
                </a:cubicBezTo>
                <a:cubicBezTo>
                  <a:pt x="7116760" y="29011"/>
                  <a:pt x="7202655" y="5393"/>
                  <a:pt x="7448605" y="0"/>
                </a:cubicBezTo>
                <a:cubicBezTo>
                  <a:pt x="7694555" y="-5393"/>
                  <a:pt x="7830072" y="-18706"/>
                  <a:pt x="8185280" y="0"/>
                </a:cubicBezTo>
                <a:cubicBezTo>
                  <a:pt x="8156046" y="177730"/>
                  <a:pt x="8193984" y="521939"/>
                  <a:pt x="8185280" y="725205"/>
                </a:cubicBezTo>
                <a:cubicBezTo>
                  <a:pt x="8176576" y="928472"/>
                  <a:pt x="8182923" y="1123675"/>
                  <a:pt x="8185280" y="1450409"/>
                </a:cubicBezTo>
                <a:cubicBezTo>
                  <a:pt x="8187637" y="1777143"/>
                  <a:pt x="8168259" y="1971224"/>
                  <a:pt x="8185280" y="2142650"/>
                </a:cubicBezTo>
                <a:cubicBezTo>
                  <a:pt x="8202301" y="2314076"/>
                  <a:pt x="8162094" y="2804386"/>
                  <a:pt x="8185280" y="3296385"/>
                </a:cubicBezTo>
                <a:cubicBezTo>
                  <a:pt x="8069296" y="3311684"/>
                  <a:pt x="7839536" y="3312566"/>
                  <a:pt x="7748732" y="3296385"/>
                </a:cubicBezTo>
                <a:cubicBezTo>
                  <a:pt x="7657928" y="3280204"/>
                  <a:pt x="7279774" y="3316156"/>
                  <a:pt x="7066625" y="3296385"/>
                </a:cubicBezTo>
                <a:cubicBezTo>
                  <a:pt x="6853476" y="3276614"/>
                  <a:pt x="6746694" y="3299622"/>
                  <a:pt x="6466371" y="3296385"/>
                </a:cubicBezTo>
                <a:cubicBezTo>
                  <a:pt x="6186048" y="3293148"/>
                  <a:pt x="5916840" y="3287209"/>
                  <a:pt x="5702412" y="3296385"/>
                </a:cubicBezTo>
                <a:cubicBezTo>
                  <a:pt x="5487984" y="3305561"/>
                  <a:pt x="5078479" y="3310404"/>
                  <a:pt x="4856599" y="3296385"/>
                </a:cubicBezTo>
                <a:cubicBezTo>
                  <a:pt x="4634719" y="3282366"/>
                  <a:pt x="4444150" y="3313419"/>
                  <a:pt x="4092640" y="3296385"/>
                </a:cubicBezTo>
                <a:cubicBezTo>
                  <a:pt x="3741130" y="3279351"/>
                  <a:pt x="3672124" y="3310264"/>
                  <a:pt x="3328681" y="3296385"/>
                </a:cubicBezTo>
                <a:cubicBezTo>
                  <a:pt x="2985238" y="3282506"/>
                  <a:pt x="2974909" y="3274428"/>
                  <a:pt x="2728427" y="3296385"/>
                </a:cubicBezTo>
                <a:cubicBezTo>
                  <a:pt x="2481945" y="3318342"/>
                  <a:pt x="2202622" y="3326384"/>
                  <a:pt x="1882614" y="3296385"/>
                </a:cubicBezTo>
                <a:cubicBezTo>
                  <a:pt x="1562606" y="3266386"/>
                  <a:pt x="1440235" y="3317393"/>
                  <a:pt x="1200508" y="3296385"/>
                </a:cubicBezTo>
                <a:cubicBezTo>
                  <a:pt x="960781" y="3275377"/>
                  <a:pt x="742572" y="3307228"/>
                  <a:pt x="600254" y="3296385"/>
                </a:cubicBezTo>
                <a:cubicBezTo>
                  <a:pt x="457936" y="3285542"/>
                  <a:pt x="214511" y="3284956"/>
                  <a:pt x="0" y="3296385"/>
                </a:cubicBezTo>
                <a:cubicBezTo>
                  <a:pt x="26198" y="3088273"/>
                  <a:pt x="-5956" y="2905846"/>
                  <a:pt x="0" y="2736000"/>
                </a:cubicBezTo>
                <a:cubicBezTo>
                  <a:pt x="5956" y="2566155"/>
                  <a:pt x="12986" y="2292114"/>
                  <a:pt x="0" y="2043759"/>
                </a:cubicBezTo>
                <a:cubicBezTo>
                  <a:pt x="-12986" y="1795404"/>
                  <a:pt x="30488" y="1574899"/>
                  <a:pt x="0" y="1417446"/>
                </a:cubicBezTo>
                <a:cubicBezTo>
                  <a:pt x="-30488" y="1259993"/>
                  <a:pt x="23514" y="957282"/>
                  <a:pt x="0" y="791132"/>
                </a:cubicBezTo>
                <a:cubicBezTo>
                  <a:pt x="-23514" y="624982"/>
                  <a:pt x="4771" y="176190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0674707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𝐼𝑛𝑡𝑒𝑟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𝑄𝑢𝑎𝑟𝑡𝑖𝑙𝑒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 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𝑅𝑎𝑛𝑔𝑒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8B380E5B-CE4B-9705-13B6-26F46E87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1804749"/>
                <a:ext cx="4731630" cy="1071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Lower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71A10BAD-7BDF-AB31-50D7-96BF2F748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3200022"/>
                <a:ext cx="4731630" cy="1071880"/>
              </a:xfrm>
              <a:prstGeom prst="rect">
                <a:avLst/>
              </a:prstGeom>
              <a:blipFill>
                <a:blip r:embed="rId4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custGeom>
                <a:avLst/>
                <a:gdLst>
                  <a:gd name="connsiteX0" fmla="*/ 0 w 4731630"/>
                  <a:gd name="connsiteY0" fmla="*/ 0 h 1071880"/>
                  <a:gd name="connsiteX1" fmla="*/ 770580 w 4731630"/>
                  <a:gd name="connsiteY1" fmla="*/ 0 h 1071880"/>
                  <a:gd name="connsiteX2" fmla="*/ 1399211 w 4731630"/>
                  <a:gd name="connsiteY2" fmla="*/ 0 h 1071880"/>
                  <a:gd name="connsiteX3" fmla="*/ 2027841 w 4731630"/>
                  <a:gd name="connsiteY3" fmla="*/ 0 h 1071880"/>
                  <a:gd name="connsiteX4" fmla="*/ 2751105 w 4731630"/>
                  <a:gd name="connsiteY4" fmla="*/ 0 h 1071880"/>
                  <a:gd name="connsiteX5" fmla="*/ 3427052 w 4731630"/>
                  <a:gd name="connsiteY5" fmla="*/ 0 h 1071880"/>
                  <a:gd name="connsiteX6" fmla="*/ 4102999 w 4731630"/>
                  <a:gd name="connsiteY6" fmla="*/ 0 h 1071880"/>
                  <a:gd name="connsiteX7" fmla="*/ 4731630 w 4731630"/>
                  <a:gd name="connsiteY7" fmla="*/ 0 h 1071880"/>
                  <a:gd name="connsiteX8" fmla="*/ 4731630 w 4731630"/>
                  <a:gd name="connsiteY8" fmla="*/ 514502 h 1071880"/>
                  <a:gd name="connsiteX9" fmla="*/ 4731630 w 4731630"/>
                  <a:gd name="connsiteY9" fmla="*/ 1071880 h 1071880"/>
                  <a:gd name="connsiteX10" fmla="*/ 4102999 w 4731630"/>
                  <a:gd name="connsiteY10" fmla="*/ 1071880 h 1071880"/>
                  <a:gd name="connsiteX11" fmla="*/ 3332419 w 4731630"/>
                  <a:gd name="connsiteY11" fmla="*/ 1071880 h 1071880"/>
                  <a:gd name="connsiteX12" fmla="*/ 2609156 w 4731630"/>
                  <a:gd name="connsiteY12" fmla="*/ 1071880 h 1071880"/>
                  <a:gd name="connsiteX13" fmla="*/ 2027841 w 4731630"/>
                  <a:gd name="connsiteY13" fmla="*/ 1071880 h 1071880"/>
                  <a:gd name="connsiteX14" fmla="*/ 1257262 w 4731630"/>
                  <a:gd name="connsiteY14" fmla="*/ 1071880 h 1071880"/>
                  <a:gd name="connsiteX15" fmla="*/ 675947 w 4731630"/>
                  <a:gd name="connsiteY15" fmla="*/ 1071880 h 1071880"/>
                  <a:gd name="connsiteX16" fmla="*/ 0 w 4731630"/>
                  <a:gd name="connsiteY16" fmla="*/ 1071880 h 1071880"/>
                  <a:gd name="connsiteX17" fmla="*/ 0 w 4731630"/>
                  <a:gd name="connsiteY17" fmla="*/ 557378 h 1071880"/>
                  <a:gd name="connsiteX18" fmla="*/ 0 w 4731630"/>
                  <a:gd name="connsiteY18" fmla="*/ 0 h 1071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4731630" h="1071880" fill="none" extrusionOk="0">
                    <a:moveTo>
                      <a:pt x="0" y="0"/>
                    </a:moveTo>
                    <a:cubicBezTo>
                      <a:pt x="193922" y="26571"/>
                      <a:pt x="494755" y="-32069"/>
                      <a:pt x="770580" y="0"/>
                    </a:cubicBezTo>
                    <a:cubicBezTo>
                      <a:pt x="1046405" y="32069"/>
                      <a:pt x="1158634" y="11678"/>
                      <a:pt x="1399211" y="0"/>
                    </a:cubicBezTo>
                    <a:cubicBezTo>
                      <a:pt x="1639788" y="-11678"/>
                      <a:pt x="1889299" y="777"/>
                      <a:pt x="2027841" y="0"/>
                    </a:cubicBezTo>
                    <a:cubicBezTo>
                      <a:pt x="2166383" y="-777"/>
                      <a:pt x="2410877" y="7354"/>
                      <a:pt x="2751105" y="0"/>
                    </a:cubicBezTo>
                    <a:cubicBezTo>
                      <a:pt x="3091333" y="-7354"/>
                      <a:pt x="3094965" y="29445"/>
                      <a:pt x="3427052" y="0"/>
                    </a:cubicBezTo>
                    <a:cubicBezTo>
                      <a:pt x="3759139" y="-29445"/>
                      <a:pt x="3813879" y="31068"/>
                      <a:pt x="4102999" y="0"/>
                    </a:cubicBezTo>
                    <a:cubicBezTo>
                      <a:pt x="4392119" y="-31068"/>
                      <a:pt x="4482618" y="-8245"/>
                      <a:pt x="4731630" y="0"/>
                    </a:cubicBezTo>
                    <a:cubicBezTo>
                      <a:pt x="4711285" y="196873"/>
                      <a:pt x="4706450" y="358972"/>
                      <a:pt x="4731630" y="514502"/>
                    </a:cubicBezTo>
                    <a:cubicBezTo>
                      <a:pt x="4756810" y="670032"/>
                      <a:pt x="4707793" y="885362"/>
                      <a:pt x="4731630" y="1071880"/>
                    </a:cubicBezTo>
                    <a:cubicBezTo>
                      <a:pt x="4567300" y="1062154"/>
                      <a:pt x="4382705" y="1065531"/>
                      <a:pt x="4102999" y="1071880"/>
                    </a:cubicBezTo>
                    <a:cubicBezTo>
                      <a:pt x="3823293" y="1078229"/>
                      <a:pt x="3506629" y="1085342"/>
                      <a:pt x="3332419" y="1071880"/>
                    </a:cubicBezTo>
                    <a:cubicBezTo>
                      <a:pt x="3158209" y="1058418"/>
                      <a:pt x="2967556" y="1097463"/>
                      <a:pt x="2609156" y="1071880"/>
                    </a:cubicBezTo>
                    <a:cubicBezTo>
                      <a:pt x="2250756" y="1046297"/>
                      <a:pt x="2312758" y="1073303"/>
                      <a:pt x="2027841" y="1071880"/>
                    </a:cubicBezTo>
                    <a:cubicBezTo>
                      <a:pt x="1742925" y="1070457"/>
                      <a:pt x="1524784" y="1043754"/>
                      <a:pt x="1257262" y="1071880"/>
                    </a:cubicBezTo>
                    <a:cubicBezTo>
                      <a:pt x="989740" y="1100006"/>
                      <a:pt x="850184" y="1096217"/>
                      <a:pt x="675947" y="1071880"/>
                    </a:cubicBezTo>
                    <a:cubicBezTo>
                      <a:pt x="501711" y="1047543"/>
                      <a:pt x="216496" y="1077435"/>
                      <a:pt x="0" y="1071880"/>
                    </a:cubicBezTo>
                    <a:cubicBezTo>
                      <a:pt x="1820" y="915972"/>
                      <a:pt x="6268" y="747150"/>
                      <a:pt x="0" y="557378"/>
                    </a:cubicBezTo>
                    <a:cubicBezTo>
                      <a:pt x="-6268" y="367606"/>
                      <a:pt x="25786" y="177807"/>
                      <a:pt x="0" y="0"/>
                    </a:cubicBezTo>
                    <a:close/>
                  </a:path>
                  <a:path w="4731630" h="1071880" stroke="0" extrusionOk="0">
                    <a:moveTo>
                      <a:pt x="0" y="0"/>
                    </a:moveTo>
                    <a:cubicBezTo>
                      <a:pt x="290249" y="26864"/>
                      <a:pt x="346059" y="30813"/>
                      <a:pt x="628631" y="0"/>
                    </a:cubicBezTo>
                    <a:cubicBezTo>
                      <a:pt x="911203" y="-30813"/>
                      <a:pt x="1010349" y="31882"/>
                      <a:pt x="1351894" y="0"/>
                    </a:cubicBezTo>
                    <a:cubicBezTo>
                      <a:pt x="1693439" y="-31882"/>
                      <a:pt x="1808778" y="-18706"/>
                      <a:pt x="1933209" y="0"/>
                    </a:cubicBezTo>
                    <a:cubicBezTo>
                      <a:pt x="2057640" y="18706"/>
                      <a:pt x="2429078" y="-874"/>
                      <a:pt x="2609156" y="0"/>
                    </a:cubicBezTo>
                    <a:cubicBezTo>
                      <a:pt x="2789234" y="874"/>
                      <a:pt x="3093540" y="10640"/>
                      <a:pt x="3332419" y="0"/>
                    </a:cubicBezTo>
                    <a:cubicBezTo>
                      <a:pt x="3571298" y="-10640"/>
                      <a:pt x="3733886" y="17383"/>
                      <a:pt x="3913734" y="0"/>
                    </a:cubicBezTo>
                    <a:cubicBezTo>
                      <a:pt x="4093583" y="-17383"/>
                      <a:pt x="4356334" y="-37646"/>
                      <a:pt x="4731630" y="0"/>
                    </a:cubicBezTo>
                    <a:cubicBezTo>
                      <a:pt x="4717764" y="231813"/>
                      <a:pt x="4713555" y="334873"/>
                      <a:pt x="4731630" y="514502"/>
                    </a:cubicBezTo>
                    <a:cubicBezTo>
                      <a:pt x="4749705" y="694131"/>
                      <a:pt x="4718006" y="853395"/>
                      <a:pt x="4731630" y="1071880"/>
                    </a:cubicBezTo>
                    <a:cubicBezTo>
                      <a:pt x="4459731" y="1043784"/>
                      <a:pt x="4363424" y="1043316"/>
                      <a:pt x="4102999" y="1071880"/>
                    </a:cubicBezTo>
                    <a:cubicBezTo>
                      <a:pt x="3842574" y="1100444"/>
                      <a:pt x="3613487" y="1077434"/>
                      <a:pt x="3379736" y="1071880"/>
                    </a:cubicBezTo>
                    <a:cubicBezTo>
                      <a:pt x="3145985" y="1066326"/>
                      <a:pt x="3078710" y="1063946"/>
                      <a:pt x="2798421" y="1071880"/>
                    </a:cubicBezTo>
                    <a:cubicBezTo>
                      <a:pt x="2518132" y="1079814"/>
                      <a:pt x="2350848" y="1047827"/>
                      <a:pt x="2122474" y="1071880"/>
                    </a:cubicBezTo>
                    <a:cubicBezTo>
                      <a:pt x="1894100" y="1095933"/>
                      <a:pt x="1639879" y="1075656"/>
                      <a:pt x="1446527" y="1071880"/>
                    </a:cubicBezTo>
                    <a:cubicBezTo>
                      <a:pt x="1253175" y="1068104"/>
                      <a:pt x="1008581" y="1102563"/>
                      <a:pt x="770580" y="1071880"/>
                    </a:cubicBezTo>
                    <a:cubicBezTo>
                      <a:pt x="532579" y="1041197"/>
                      <a:pt x="329909" y="1090244"/>
                      <a:pt x="0" y="1071880"/>
                    </a:cubicBezTo>
                    <a:cubicBezTo>
                      <a:pt x="25166" y="812044"/>
                      <a:pt x="-9898" y="712663"/>
                      <a:pt x="0" y="535940"/>
                    </a:cubicBezTo>
                    <a:cubicBezTo>
                      <a:pt x="9898" y="359217"/>
                      <a:pt x="11017" y="202193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 panose="020B0502040204020203" pitchFamily="34" charset="0"/>
                  </a:rPr>
                  <a:t>Upper Fences:</a:t>
                </a:r>
              </a:p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 Box 2">
                <a:extLst>
                  <a:ext uri="{FF2B5EF4-FFF2-40B4-BE49-F238E27FC236}">
                    <a16:creationId xmlns:a16="http://schemas.microsoft.com/office/drawing/2014/main" id="{23EB5D52-662C-7726-2DA8-527FEA293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988" y="4565194"/>
                <a:ext cx="4731630" cy="1071880"/>
              </a:xfrm>
              <a:prstGeom prst="rect">
                <a:avLst/>
              </a:prstGeom>
              <a:blipFill>
                <a:blip r:embed="rId5"/>
                <a:stretch>
                  <a:fillRect l="-2433" t="-541"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4731630"/>
                          <a:gd name="connsiteY0" fmla="*/ 0 h 1071880"/>
                          <a:gd name="connsiteX1" fmla="*/ 770580 w 4731630"/>
                          <a:gd name="connsiteY1" fmla="*/ 0 h 1071880"/>
                          <a:gd name="connsiteX2" fmla="*/ 1399211 w 4731630"/>
                          <a:gd name="connsiteY2" fmla="*/ 0 h 1071880"/>
                          <a:gd name="connsiteX3" fmla="*/ 2027841 w 4731630"/>
                          <a:gd name="connsiteY3" fmla="*/ 0 h 1071880"/>
                          <a:gd name="connsiteX4" fmla="*/ 2751105 w 4731630"/>
                          <a:gd name="connsiteY4" fmla="*/ 0 h 1071880"/>
                          <a:gd name="connsiteX5" fmla="*/ 3427052 w 4731630"/>
                          <a:gd name="connsiteY5" fmla="*/ 0 h 1071880"/>
                          <a:gd name="connsiteX6" fmla="*/ 4102999 w 4731630"/>
                          <a:gd name="connsiteY6" fmla="*/ 0 h 1071880"/>
                          <a:gd name="connsiteX7" fmla="*/ 4731630 w 4731630"/>
                          <a:gd name="connsiteY7" fmla="*/ 0 h 1071880"/>
                          <a:gd name="connsiteX8" fmla="*/ 4731630 w 4731630"/>
                          <a:gd name="connsiteY8" fmla="*/ 514502 h 1071880"/>
                          <a:gd name="connsiteX9" fmla="*/ 4731630 w 4731630"/>
                          <a:gd name="connsiteY9" fmla="*/ 1071880 h 1071880"/>
                          <a:gd name="connsiteX10" fmla="*/ 4102999 w 4731630"/>
                          <a:gd name="connsiteY10" fmla="*/ 1071880 h 1071880"/>
                          <a:gd name="connsiteX11" fmla="*/ 3332419 w 4731630"/>
                          <a:gd name="connsiteY11" fmla="*/ 1071880 h 1071880"/>
                          <a:gd name="connsiteX12" fmla="*/ 2609156 w 4731630"/>
                          <a:gd name="connsiteY12" fmla="*/ 1071880 h 1071880"/>
                          <a:gd name="connsiteX13" fmla="*/ 2027841 w 4731630"/>
                          <a:gd name="connsiteY13" fmla="*/ 1071880 h 1071880"/>
                          <a:gd name="connsiteX14" fmla="*/ 1257262 w 4731630"/>
                          <a:gd name="connsiteY14" fmla="*/ 1071880 h 1071880"/>
                          <a:gd name="connsiteX15" fmla="*/ 675947 w 4731630"/>
                          <a:gd name="connsiteY15" fmla="*/ 1071880 h 1071880"/>
                          <a:gd name="connsiteX16" fmla="*/ 0 w 4731630"/>
                          <a:gd name="connsiteY16" fmla="*/ 1071880 h 1071880"/>
                          <a:gd name="connsiteX17" fmla="*/ 0 w 4731630"/>
                          <a:gd name="connsiteY17" fmla="*/ 557378 h 1071880"/>
                          <a:gd name="connsiteX18" fmla="*/ 0 w 4731630"/>
                          <a:gd name="connsiteY18" fmla="*/ 0 h 10718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</a:cxnLst>
                        <a:rect l="l" t="t" r="r" b="b"/>
                        <a:pathLst>
                          <a:path w="4731630" h="1071880" fill="none" extrusionOk="0">
                            <a:moveTo>
                              <a:pt x="0" y="0"/>
                            </a:moveTo>
                            <a:cubicBezTo>
                              <a:pt x="193922" y="26571"/>
                              <a:pt x="494755" y="-32069"/>
                              <a:pt x="770580" y="0"/>
                            </a:cubicBezTo>
                            <a:cubicBezTo>
                              <a:pt x="1046405" y="32069"/>
                              <a:pt x="1158634" y="11678"/>
                              <a:pt x="1399211" y="0"/>
                            </a:cubicBezTo>
                            <a:cubicBezTo>
                              <a:pt x="1639788" y="-11678"/>
                              <a:pt x="1889299" y="777"/>
                              <a:pt x="2027841" y="0"/>
                            </a:cubicBezTo>
                            <a:cubicBezTo>
                              <a:pt x="2166383" y="-777"/>
                              <a:pt x="2410877" y="7354"/>
                              <a:pt x="2751105" y="0"/>
                            </a:cubicBezTo>
                            <a:cubicBezTo>
                              <a:pt x="3091333" y="-7354"/>
                              <a:pt x="3094965" y="29445"/>
                              <a:pt x="3427052" y="0"/>
                            </a:cubicBezTo>
                            <a:cubicBezTo>
                              <a:pt x="3759139" y="-29445"/>
                              <a:pt x="3813879" y="31068"/>
                              <a:pt x="4102999" y="0"/>
                            </a:cubicBezTo>
                            <a:cubicBezTo>
                              <a:pt x="4392119" y="-31068"/>
                              <a:pt x="4482618" y="-8245"/>
                              <a:pt x="4731630" y="0"/>
                            </a:cubicBezTo>
                            <a:cubicBezTo>
                              <a:pt x="4711285" y="196873"/>
                              <a:pt x="4706450" y="358972"/>
                              <a:pt x="4731630" y="514502"/>
                            </a:cubicBezTo>
                            <a:cubicBezTo>
                              <a:pt x="4756810" y="670032"/>
                              <a:pt x="4707793" y="885362"/>
                              <a:pt x="4731630" y="1071880"/>
                            </a:cubicBezTo>
                            <a:cubicBezTo>
                              <a:pt x="4567300" y="1062154"/>
                              <a:pt x="4382705" y="1065531"/>
                              <a:pt x="4102999" y="1071880"/>
                            </a:cubicBezTo>
                            <a:cubicBezTo>
                              <a:pt x="3823293" y="1078229"/>
                              <a:pt x="3506629" y="1085342"/>
                              <a:pt x="3332419" y="1071880"/>
                            </a:cubicBezTo>
                            <a:cubicBezTo>
                              <a:pt x="3158209" y="1058418"/>
                              <a:pt x="2967556" y="1097463"/>
                              <a:pt x="2609156" y="1071880"/>
                            </a:cubicBezTo>
                            <a:cubicBezTo>
                              <a:pt x="2250756" y="1046297"/>
                              <a:pt x="2312758" y="1073303"/>
                              <a:pt x="2027841" y="1071880"/>
                            </a:cubicBezTo>
                            <a:cubicBezTo>
                              <a:pt x="1742925" y="1070457"/>
                              <a:pt x="1524784" y="1043754"/>
                              <a:pt x="1257262" y="1071880"/>
                            </a:cubicBezTo>
                            <a:cubicBezTo>
                              <a:pt x="989740" y="1100006"/>
                              <a:pt x="850184" y="1096217"/>
                              <a:pt x="675947" y="1071880"/>
                            </a:cubicBezTo>
                            <a:cubicBezTo>
                              <a:pt x="501711" y="1047543"/>
                              <a:pt x="216496" y="1077435"/>
                              <a:pt x="0" y="1071880"/>
                            </a:cubicBezTo>
                            <a:cubicBezTo>
                              <a:pt x="1820" y="915972"/>
                              <a:pt x="6268" y="747150"/>
                              <a:pt x="0" y="557378"/>
                            </a:cubicBezTo>
                            <a:cubicBezTo>
                              <a:pt x="-6268" y="367606"/>
                              <a:pt x="25786" y="177807"/>
                              <a:pt x="0" y="0"/>
                            </a:cubicBezTo>
                            <a:close/>
                          </a:path>
                          <a:path w="4731630" h="1071880" stroke="0" extrusionOk="0">
                            <a:moveTo>
                              <a:pt x="0" y="0"/>
                            </a:moveTo>
                            <a:cubicBezTo>
                              <a:pt x="290249" y="26864"/>
                              <a:pt x="346059" y="30813"/>
                              <a:pt x="628631" y="0"/>
                            </a:cubicBezTo>
                            <a:cubicBezTo>
                              <a:pt x="911203" y="-30813"/>
                              <a:pt x="1010349" y="31882"/>
                              <a:pt x="1351894" y="0"/>
                            </a:cubicBezTo>
                            <a:cubicBezTo>
                              <a:pt x="1693439" y="-31882"/>
                              <a:pt x="1808778" y="-18706"/>
                              <a:pt x="1933209" y="0"/>
                            </a:cubicBezTo>
                            <a:cubicBezTo>
                              <a:pt x="2057640" y="18706"/>
                              <a:pt x="2429078" y="-874"/>
                              <a:pt x="2609156" y="0"/>
                            </a:cubicBezTo>
                            <a:cubicBezTo>
                              <a:pt x="2789234" y="874"/>
                              <a:pt x="3093540" y="10640"/>
                              <a:pt x="3332419" y="0"/>
                            </a:cubicBezTo>
                            <a:cubicBezTo>
                              <a:pt x="3571298" y="-10640"/>
                              <a:pt x="3733886" y="17383"/>
                              <a:pt x="3913734" y="0"/>
                            </a:cubicBezTo>
                            <a:cubicBezTo>
                              <a:pt x="4093583" y="-17383"/>
                              <a:pt x="4356334" y="-37646"/>
                              <a:pt x="4731630" y="0"/>
                            </a:cubicBezTo>
                            <a:cubicBezTo>
                              <a:pt x="4717764" y="231813"/>
                              <a:pt x="4713555" y="334873"/>
                              <a:pt x="4731630" y="514502"/>
                            </a:cubicBezTo>
                            <a:cubicBezTo>
                              <a:pt x="4749705" y="694131"/>
                              <a:pt x="4718006" y="853395"/>
                              <a:pt x="4731630" y="1071880"/>
                            </a:cubicBezTo>
                            <a:cubicBezTo>
                              <a:pt x="4459731" y="1043784"/>
                              <a:pt x="4363424" y="1043316"/>
                              <a:pt x="4102999" y="1071880"/>
                            </a:cubicBezTo>
                            <a:cubicBezTo>
                              <a:pt x="3842574" y="1100444"/>
                              <a:pt x="3613487" y="1077434"/>
                              <a:pt x="3379736" y="1071880"/>
                            </a:cubicBezTo>
                            <a:cubicBezTo>
                              <a:pt x="3145985" y="1066326"/>
                              <a:pt x="3078710" y="1063946"/>
                              <a:pt x="2798421" y="1071880"/>
                            </a:cubicBezTo>
                            <a:cubicBezTo>
                              <a:pt x="2518132" y="1079814"/>
                              <a:pt x="2350848" y="1047827"/>
                              <a:pt x="2122474" y="1071880"/>
                            </a:cubicBezTo>
                            <a:cubicBezTo>
                              <a:pt x="1894100" y="1095933"/>
                              <a:pt x="1639879" y="1075656"/>
                              <a:pt x="1446527" y="1071880"/>
                            </a:cubicBezTo>
                            <a:cubicBezTo>
                              <a:pt x="1253175" y="1068104"/>
                              <a:pt x="1008581" y="1102563"/>
                              <a:pt x="770580" y="1071880"/>
                            </a:cubicBezTo>
                            <a:cubicBezTo>
                              <a:pt x="532579" y="1041197"/>
                              <a:pt x="329909" y="1090244"/>
                              <a:pt x="0" y="1071880"/>
                            </a:cubicBezTo>
                            <a:cubicBezTo>
                              <a:pt x="25166" y="812044"/>
                              <a:pt x="-9898" y="712663"/>
                              <a:pt x="0" y="535940"/>
                            </a:cubicBezTo>
                            <a:cubicBezTo>
                              <a:pt x="9898" y="359217"/>
                              <a:pt x="11017" y="2021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98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61A8D-DE91-D585-9835-19372E75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22C1-08E1-5911-2B97-1FD3ED35D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77916CB7-320E-C876-368C-2F7400E8B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2900, 2765, 2960, 2890, 2880, 2720, 2930, 2950, 2860, 3060, 3260, 3525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56524585-D7FA-9411-E1FB-9F8DFD11B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DA57306-B11D-1E3A-6AAC-C8BDF7C01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3" y="3441131"/>
            <a:ext cx="6806292" cy="4527212"/>
          </a:xfrm>
          <a:custGeom>
            <a:avLst/>
            <a:gdLst>
              <a:gd name="connsiteX0" fmla="*/ 0 w 6806292"/>
              <a:gd name="connsiteY0" fmla="*/ 0 h 4527212"/>
              <a:gd name="connsiteX1" fmla="*/ 612566 w 6806292"/>
              <a:gd name="connsiteY1" fmla="*/ 0 h 4527212"/>
              <a:gd name="connsiteX2" fmla="*/ 1293195 w 6806292"/>
              <a:gd name="connsiteY2" fmla="*/ 0 h 4527212"/>
              <a:gd name="connsiteX3" fmla="*/ 2041888 w 6806292"/>
              <a:gd name="connsiteY3" fmla="*/ 0 h 4527212"/>
              <a:gd name="connsiteX4" fmla="*/ 2722517 w 6806292"/>
              <a:gd name="connsiteY4" fmla="*/ 0 h 4527212"/>
              <a:gd name="connsiteX5" fmla="*/ 3267020 w 6806292"/>
              <a:gd name="connsiteY5" fmla="*/ 0 h 4527212"/>
              <a:gd name="connsiteX6" fmla="*/ 4083775 w 6806292"/>
              <a:gd name="connsiteY6" fmla="*/ 0 h 4527212"/>
              <a:gd name="connsiteX7" fmla="*/ 4900530 w 6806292"/>
              <a:gd name="connsiteY7" fmla="*/ 0 h 4527212"/>
              <a:gd name="connsiteX8" fmla="*/ 5649222 w 6806292"/>
              <a:gd name="connsiteY8" fmla="*/ 0 h 4527212"/>
              <a:gd name="connsiteX9" fmla="*/ 6806292 w 6806292"/>
              <a:gd name="connsiteY9" fmla="*/ 0 h 4527212"/>
              <a:gd name="connsiteX10" fmla="*/ 6806292 w 6806292"/>
              <a:gd name="connsiteY10" fmla="*/ 692017 h 4527212"/>
              <a:gd name="connsiteX11" fmla="*/ 6806292 w 6806292"/>
              <a:gd name="connsiteY11" fmla="*/ 1338761 h 4527212"/>
              <a:gd name="connsiteX12" fmla="*/ 6806292 w 6806292"/>
              <a:gd name="connsiteY12" fmla="*/ 1985506 h 4527212"/>
              <a:gd name="connsiteX13" fmla="*/ 6806292 w 6806292"/>
              <a:gd name="connsiteY13" fmla="*/ 2722795 h 4527212"/>
              <a:gd name="connsiteX14" fmla="*/ 6806292 w 6806292"/>
              <a:gd name="connsiteY14" fmla="*/ 3233723 h 4527212"/>
              <a:gd name="connsiteX15" fmla="*/ 6806292 w 6806292"/>
              <a:gd name="connsiteY15" fmla="*/ 3971012 h 4527212"/>
              <a:gd name="connsiteX16" fmla="*/ 6806292 w 6806292"/>
              <a:gd name="connsiteY16" fmla="*/ 4527212 h 4527212"/>
              <a:gd name="connsiteX17" fmla="*/ 6193726 w 6806292"/>
              <a:gd name="connsiteY17" fmla="*/ 4527212 h 4527212"/>
              <a:gd name="connsiteX18" fmla="*/ 5717285 w 6806292"/>
              <a:gd name="connsiteY18" fmla="*/ 4527212 h 4527212"/>
              <a:gd name="connsiteX19" fmla="*/ 5104719 w 6806292"/>
              <a:gd name="connsiteY19" fmla="*/ 4527212 h 4527212"/>
              <a:gd name="connsiteX20" fmla="*/ 4560216 w 6806292"/>
              <a:gd name="connsiteY20" fmla="*/ 4527212 h 4527212"/>
              <a:gd name="connsiteX21" fmla="*/ 3879586 w 6806292"/>
              <a:gd name="connsiteY21" fmla="*/ 4527212 h 4527212"/>
              <a:gd name="connsiteX22" fmla="*/ 3335083 w 6806292"/>
              <a:gd name="connsiteY22" fmla="*/ 4527212 h 4527212"/>
              <a:gd name="connsiteX23" fmla="*/ 2654454 w 6806292"/>
              <a:gd name="connsiteY23" fmla="*/ 4527212 h 4527212"/>
              <a:gd name="connsiteX24" fmla="*/ 2109951 w 6806292"/>
              <a:gd name="connsiteY24" fmla="*/ 4527212 h 4527212"/>
              <a:gd name="connsiteX25" fmla="*/ 1633510 w 6806292"/>
              <a:gd name="connsiteY25" fmla="*/ 4527212 h 4527212"/>
              <a:gd name="connsiteX26" fmla="*/ 1157070 w 6806292"/>
              <a:gd name="connsiteY26" fmla="*/ 4527212 h 4527212"/>
              <a:gd name="connsiteX27" fmla="*/ 0 w 6806292"/>
              <a:gd name="connsiteY27" fmla="*/ 4527212 h 4527212"/>
              <a:gd name="connsiteX28" fmla="*/ 0 w 6806292"/>
              <a:gd name="connsiteY28" fmla="*/ 3789923 h 4527212"/>
              <a:gd name="connsiteX29" fmla="*/ 0 w 6806292"/>
              <a:gd name="connsiteY29" fmla="*/ 3233723 h 4527212"/>
              <a:gd name="connsiteX30" fmla="*/ 0 w 6806292"/>
              <a:gd name="connsiteY30" fmla="*/ 2586978 h 4527212"/>
              <a:gd name="connsiteX31" fmla="*/ 0 w 6806292"/>
              <a:gd name="connsiteY31" fmla="*/ 1894962 h 4527212"/>
              <a:gd name="connsiteX32" fmla="*/ 0 w 6806292"/>
              <a:gd name="connsiteY32" fmla="*/ 1338761 h 4527212"/>
              <a:gd name="connsiteX33" fmla="*/ 0 w 6806292"/>
              <a:gd name="connsiteY33" fmla="*/ 601472 h 4527212"/>
              <a:gd name="connsiteX34" fmla="*/ 0 w 6806292"/>
              <a:gd name="connsiteY34" fmla="*/ 0 h 4527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806292" h="4527212" fill="none" extrusionOk="0">
                <a:moveTo>
                  <a:pt x="0" y="0"/>
                </a:moveTo>
                <a:cubicBezTo>
                  <a:pt x="271173" y="-24004"/>
                  <a:pt x="438900" y="-1950"/>
                  <a:pt x="612566" y="0"/>
                </a:cubicBezTo>
                <a:cubicBezTo>
                  <a:pt x="786232" y="1950"/>
                  <a:pt x="1121331" y="20867"/>
                  <a:pt x="1293195" y="0"/>
                </a:cubicBezTo>
                <a:cubicBezTo>
                  <a:pt x="1465059" y="-20867"/>
                  <a:pt x="1737863" y="563"/>
                  <a:pt x="2041888" y="0"/>
                </a:cubicBezTo>
                <a:cubicBezTo>
                  <a:pt x="2345913" y="-563"/>
                  <a:pt x="2443372" y="22355"/>
                  <a:pt x="2722517" y="0"/>
                </a:cubicBezTo>
                <a:cubicBezTo>
                  <a:pt x="3001662" y="-22355"/>
                  <a:pt x="3008404" y="12853"/>
                  <a:pt x="3267020" y="0"/>
                </a:cubicBezTo>
                <a:cubicBezTo>
                  <a:pt x="3525636" y="-12853"/>
                  <a:pt x="3798147" y="12951"/>
                  <a:pt x="4083775" y="0"/>
                </a:cubicBezTo>
                <a:cubicBezTo>
                  <a:pt x="4369404" y="-12951"/>
                  <a:pt x="4524830" y="9039"/>
                  <a:pt x="4900530" y="0"/>
                </a:cubicBezTo>
                <a:cubicBezTo>
                  <a:pt x="5276231" y="-9039"/>
                  <a:pt x="5453641" y="12028"/>
                  <a:pt x="5649222" y="0"/>
                </a:cubicBezTo>
                <a:cubicBezTo>
                  <a:pt x="5844803" y="-12028"/>
                  <a:pt x="6419816" y="-57010"/>
                  <a:pt x="6806292" y="0"/>
                </a:cubicBezTo>
                <a:cubicBezTo>
                  <a:pt x="6784229" y="247741"/>
                  <a:pt x="6779413" y="522864"/>
                  <a:pt x="6806292" y="692017"/>
                </a:cubicBezTo>
                <a:cubicBezTo>
                  <a:pt x="6833171" y="861170"/>
                  <a:pt x="6778254" y="1176936"/>
                  <a:pt x="6806292" y="1338761"/>
                </a:cubicBezTo>
                <a:cubicBezTo>
                  <a:pt x="6834330" y="1500586"/>
                  <a:pt x="6787809" y="1822614"/>
                  <a:pt x="6806292" y="1985506"/>
                </a:cubicBezTo>
                <a:cubicBezTo>
                  <a:pt x="6824775" y="2148398"/>
                  <a:pt x="6771088" y="2479751"/>
                  <a:pt x="6806292" y="2722795"/>
                </a:cubicBezTo>
                <a:cubicBezTo>
                  <a:pt x="6841496" y="2965839"/>
                  <a:pt x="6802309" y="3102500"/>
                  <a:pt x="6806292" y="3233723"/>
                </a:cubicBezTo>
                <a:cubicBezTo>
                  <a:pt x="6810275" y="3364946"/>
                  <a:pt x="6796883" y="3806130"/>
                  <a:pt x="6806292" y="3971012"/>
                </a:cubicBezTo>
                <a:cubicBezTo>
                  <a:pt x="6815701" y="4135894"/>
                  <a:pt x="6807545" y="4375814"/>
                  <a:pt x="6806292" y="4527212"/>
                </a:cubicBezTo>
                <a:cubicBezTo>
                  <a:pt x="6648725" y="4519081"/>
                  <a:pt x="6346058" y="4555954"/>
                  <a:pt x="6193726" y="4527212"/>
                </a:cubicBezTo>
                <a:cubicBezTo>
                  <a:pt x="6041394" y="4498470"/>
                  <a:pt x="5928380" y="4536193"/>
                  <a:pt x="5717285" y="4527212"/>
                </a:cubicBezTo>
                <a:cubicBezTo>
                  <a:pt x="5506190" y="4518231"/>
                  <a:pt x="5249915" y="4536761"/>
                  <a:pt x="5104719" y="4527212"/>
                </a:cubicBezTo>
                <a:cubicBezTo>
                  <a:pt x="4959523" y="4517663"/>
                  <a:pt x="4786736" y="4514034"/>
                  <a:pt x="4560216" y="4527212"/>
                </a:cubicBezTo>
                <a:cubicBezTo>
                  <a:pt x="4333696" y="4540390"/>
                  <a:pt x="4029960" y="4528332"/>
                  <a:pt x="3879586" y="4527212"/>
                </a:cubicBezTo>
                <a:cubicBezTo>
                  <a:pt x="3729212" y="4526093"/>
                  <a:pt x="3558350" y="4518231"/>
                  <a:pt x="3335083" y="4527212"/>
                </a:cubicBezTo>
                <a:cubicBezTo>
                  <a:pt x="3111816" y="4536193"/>
                  <a:pt x="2899565" y="4519937"/>
                  <a:pt x="2654454" y="4527212"/>
                </a:cubicBezTo>
                <a:cubicBezTo>
                  <a:pt x="2409343" y="4534487"/>
                  <a:pt x="2328274" y="4524975"/>
                  <a:pt x="2109951" y="4527212"/>
                </a:cubicBezTo>
                <a:cubicBezTo>
                  <a:pt x="1891628" y="4529449"/>
                  <a:pt x="1768925" y="4519658"/>
                  <a:pt x="1633510" y="4527212"/>
                </a:cubicBezTo>
                <a:cubicBezTo>
                  <a:pt x="1498095" y="4534766"/>
                  <a:pt x="1277637" y="4524991"/>
                  <a:pt x="1157070" y="4527212"/>
                </a:cubicBezTo>
                <a:cubicBezTo>
                  <a:pt x="1036503" y="4529433"/>
                  <a:pt x="305803" y="4543020"/>
                  <a:pt x="0" y="4527212"/>
                </a:cubicBezTo>
                <a:cubicBezTo>
                  <a:pt x="-22110" y="4371469"/>
                  <a:pt x="14421" y="3937886"/>
                  <a:pt x="0" y="3789923"/>
                </a:cubicBezTo>
                <a:cubicBezTo>
                  <a:pt x="-14421" y="3641960"/>
                  <a:pt x="-9575" y="3498391"/>
                  <a:pt x="0" y="3233723"/>
                </a:cubicBezTo>
                <a:cubicBezTo>
                  <a:pt x="9575" y="2969055"/>
                  <a:pt x="26441" y="2754740"/>
                  <a:pt x="0" y="2586978"/>
                </a:cubicBezTo>
                <a:cubicBezTo>
                  <a:pt x="-26441" y="2419216"/>
                  <a:pt x="26324" y="2057676"/>
                  <a:pt x="0" y="1894962"/>
                </a:cubicBezTo>
                <a:cubicBezTo>
                  <a:pt x="-26324" y="1732248"/>
                  <a:pt x="-1344" y="1613419"/>
                  <a:pt x="0" y="1338761"/>
                </a:cubicBezTo>
                <a:cubicBezTo>
                  <a:pt x="1344" y="1064103"/>
                  <a:pt x="-6557" y="875029"/>
                  <a:pt x="0" y="601472"/>
                </a:cubicBezTo>
                <a:cubicBezTo>
                  <a:pt x="6557" y="327915"/>
                  <a:pt x="-24009" y="176855"/>
                  <a:pt x="0" y="0"/>
                </a:cubicBezTo>
                <a:close/>
              </a:path>
              <a:path w="6806292" h="4527212" stroke="0" extrusionOk="0">
                <a:moveTo>
                  <a:pt x="0" y="0"/>
                </a:moveTo>
                <a:cubicBezTo>
                  <a:pt x="124302" y="6610"/>
                  <a:pt x="443436" y="21667"/>
                  <a:pt x="612566" y="0"/>
                </a:cubicBezTo>
                <a:cubicBezTo>
                  <a:pt x="781696" y="-21667"/>
                  <a:pt x="1024806" y="26419"/>
                  <a:pt x="1361258" y="0"/>
                </a:cubicBezTo>
                <a:cubicBezTo>
                  <a:pt x="1697710" y="-26419"/>
                  <a:pt x="1640585" y="25560"/>
                  <a:pt x="1905762" y="0"/>
                </a:cubicBezTo>
                <a:cubicBezTo>
                  <a:pt x="2170939" y="-25560"/>
                  <a:pt x="2421318" y="-2472"/>
                  <a:pt x="2586391" y="0"/>
                </a:cubicBezTo>
                <a:cubicBezTo>
                  <a:pt x="2751464" y="2472"/>
                  <a:pt x="3085205" y="-3531"/>
                  <a:pt x="3335083" y="0"/>
                </a:cubicBezTo>
                <a:cubicBezTo>
                  <a:pt x="3584961" y="3531"/>
                  <a:pt x="3649092" y="-6670"/>
                  <a:pt x="3879586" y="0"/>
                </a:cubicBezTo>
                <a:cubicBezTo>
                  <a:pt x="4110080" y="6670"/>
                  <a:pt x="4201148" y="-4239"/>
                  <a:pt x="4492153" y="0"/>
                </a:cubicBezTo>
                <a:cubicBezTo>
                  <a:pt x="4783158" y="4239"/>
                  <a:pt x="4778084" y="10948"/>
                  <a:pt x="5036656" y="0"/>
                </a:cubicBezTo>
                <a:cubicBezTo>
                  <a:pt x="5295228" y="-10948"/>
                  <a:pt x="5623895" y="-17034"/>
                  <a:pt x="5785348" y="0"/>
                </a:cubicBezTo>
                <a:cubicBezTo>
                  <a:pt x="5946801" y="17034"/>
                  <a:pt x="6440373" y="36634"/>
                  <a:pt x="6806292" y="0"/>
                </a:cubicBezTo>
                <a:cubicBezTo>
                  <a:pt x="6817604" y="159100"/>
                  <a:pt x="6823526" y="333208"/>
                  <a:pt x="6806292" y="556200"/>
                </a:cubicBezTo>
                <a:cubicBezTo>
                  <a:pt x="6789058" y="779192"/>
                  <a:pt x="6818458" y="942490"/>
                  <a:pt x="6806292" y="1157673"/>
                </a:cubicBezTo>
                <a:cubicBezTo>
                  <a:pt x="6794126" y="1372856"/>
                  <a:pt x="6801049" y="1572807"/>
                  <a:pt x="6806292" y="1849689"/>
                </a:cubicBezTo>
                <a:cubicBezTo>
                  <a:pt x="6811535" y="2126571"/>
                  <a:pt x="6813911" y="2339118"/>
                  <a:pt x="6806292" y="2586978"/>
                </a:cubicBezTo>
                <a:cubicBezTo>
                  <a:pt x="6798673" y="2834838"/>
                  <a:pt x="6802974" y="3130171"/>
                  <a:pt x="6806292" y="3324267"/>
                </a:cubicBezTo>
                <a:cubicBezTo>
                  <a:pt x="6809610" y="3518363"/>
                  <a:pt x="6800179" y="3653479"/>
                  <a:pt x="6806292" y="3925740"/>
                </a:cubicBezTo>
                <a:cubicBezTo>
                  <a:pt x="6812405" y="4198001"/>
                  <a:pt x="6808591" y="4244845"/>
                  <a:pt x="6806292" y="4527212"/>
                </a:cubicBezTo>
                <a:cubicBezTo>
                  <a:pt x="6619402" y="4534123"/>
                  <a:pt x="6435251" y="4505408"/>
                  <a:pt x="6329852" y="4527212"/>
                </a:cubicBezTo>
                <a:cubicBezTo>
                  <a:pt x="6224453" y="4549016"/>
                  <a:pt x="5896855" y="4522686"/>
                  <a:pt x="5649222" y="4527212"/>
                </a:cubicBezTo>
                <a:cubicBezTo>
                  <a:pt x="5401589" y="4531739"/>
                  <a:pt x="5243293" y="4530362"/>
                  <a:pt x="5104719" y="4527212"/>
                </a:cubicBezTo>
                <a:cubicBezTo>
                  <a:pt x="4966145" y="4524062"/>
                  <a:pt x="4703710" y="4562851"/>
                  <a:pt x="4356027" y="4527212"/>
                </a:cubicBezTo>
                <a:cubicBezTo>
                  <a:pt x="4008344" y="4491573"/>
                  <a:pt x="4004309" y="4524294"/>
                  <a:pt x="3811524" y="4527212"/>
                </a:cubicBezTo>
                <a:cubicBezTo>
                  <a:pt x="3618739" y="4530130"/>
                  <a:pt x="3468324" y="4528121"/>
                  <a:pt x="3335083" y="4527212"/>
                </a:cubicBezTo>
                <a:cubicBezTo>
                  <a:pt x="3201842" y="4526303"/>
                  <a:pt x="2830901" y="4502492"/>
                  <a:pt x="2518328" y="4527212"/>
                </a:cubicBezTo>
                <a:cubicBezTo>
                  <a:pt x="2205755" y="4551932"/>
                  <a:pt x="2194852" y="4546046"/>
                  <a:pt x="2041888" y="4527212"/>
                </a:cubicBezTo>
                <a:cubicBezTo>
                  <a:pt x="1888924" y="4508378"/>
                  <a:pt x="1626151" y="4506912"/>
                  <a:pt x="1497384" y="4527212"/>
                </a:cubicBezTo>
                <a:cubicBezTo>
                  <a:pt x="1368617" y="4547512"/>
                  <a:pt x="1086615" y="4504831"/>
                  <a:pt x="680629" y="4527212"/>
                </a:cubicBezTo>
                <a:cubicBezTo>
                  <a:pt x="274644" y="4549593"/>
                  <a:pt x="313157" y="4536556"/>
                  <a:pt x="0" y="4527212"/>
                </a:cubicBezTo>
                <a:cubicBezTo>
                  <a:pt x="-10034" y="4295512"/>
                  <a:pt x="15170" y="4227207"/>
                  <a:pt x="0" y="3971012"/>
                </a:cubicBezTo>
                <a:cubicBezTo>
                  <a:pt x="-15170" y="3714817"/>
                  <a:pt x="5047" y="3495448"/>
                  <a:pt x="0" y="3369539"/>
                </a:cubicBezTo>
                <a:cubicBezTo>
                  <a:pt x="-5047" y="3243630"/>
                  <a:pt x="31143" y="2996469"/>
                  <a:pt x="0" y="2632250"/>
                </a:cubicBezTo>
                <a:cubicBezTo>
                  <a:pt x="-31143" y="2268031"/>
                  <a:pt x="15887" y="2181711"/>
                  <a:pt x="0" y="1940234"/>
                </a:cubicBezTo>
                <a:cubicBezTo>
                  <a:pt x="-15887" y="1698757"/>
                  <a:pt x="19831" y="1504249"/>
                  <a:pt x="0" y="1384033"/>
                </a:cubicBezTo>
                <a:cubicBezTo>
                  <a:pt x="-19831" y="1263817"/>
                  <a:pt x="-17018" y="806438"/>
                  <a:pt x="0" y="646745"/>
                </a:cubicBezTo>
                <a:cubicBezTo>
                  <a:pt x="17018" y="487052"/>
                  <a:pt x="-31270" y="190660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Organize the data into ascending order,</a:t>
            </a:r>
            <a:endParaRPr lang="en-US" sz="2800" kern="100" dirty="0"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</a:t>
            </a: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, 2900, 2930, 2950, 2960, 3060, 3260, 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Now, </a:t>
            </a:r>
          </a:p>
          <a:p>
            <a:pPr>
              <a:lnSpc>
                <a:spcPct val="115000"/>
              </a:lnSpc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Min=2720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Q1=2870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Q2=2915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Q3=3010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Max=3525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443E6D-6BA3-0BE1-B3C0-D1E19B2303BB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34A-0084-E2C7-ED25-1AAEC28404F3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4D7C05-FB83-364B-218B-C80FDF6B60C8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657004-E8EA-1DFE-01C5-666DB611E892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4E79D5-DE56-0468-6364-A381AFDE241E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71204D-63F1-4287-4E3B-8A7ADDBEB7F5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21A1C0-F878-C7D4-D69E-E7E6ED260EB8}"/>
              </a:ext>
            </a:extLst>
          </p:cNvPr>
          <p:cNvCxnSpPr/>
          <p:nvPr/>
        </p:nvCxnSpPr>
        <p:spPr>
          <a:xfrm>
            <a:off x="12702073" y="5480187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5AD11B-FF8D-CA15-76DD-5589AA467685}"/>
              </a:ext>
            </a:extLst>
          </p:cNvPr>
          <p:cNvCxnSpPr/>
          <p:nvPr/>
        </p:nvCxnSpPr>
        <p:spPr>
          <a:xfrm>
            <a:off x="1270207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7D7EBBE-1478-1531-753A-133EB82860B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4ECE09-B7CE-E9BA-645E-7B64AE598DDD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B363CC-425E-B876-1E30-CB41F89CD49C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8AE9A5-50C2-48E2-04DC-705DD0DF6AD7}"/>
              </a:ext>
            </a:extLst>
          </p:cNvPr>
          <p:cNvCxnSpPr>
            <a:stCxn id="19" idx="3"/>
          </p:cNvCxnSpPr>
          <p:nvPr/>
        </p:nvCxnSpPr>
        <p:spPr>
          <a:xfrm flipV="1">
            <a:off x="10627561" y="4963887"/>
            <a:ext cx="2074512" cy="35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56E0003D-01E5-2102-B59F-1BB5D8838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9FDFABAC-4572-E499-8817-6D5042A7C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5237E459-544E-A54E-0AE8-8C83D5845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29" name="Text Box 2">
            <a:extLst>
              <a:ext uri="{FF2B5EF4-FFF2-40B4-BE49-F238E27FC236}">
                <a16:creationId xmlns:a16="http://schemas.microsoft.com/office/drawing/2014/main" id="{D2C2C4F6-AE5B-3271-7F79-B5E4D06A0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4962" y="5966936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Max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D8A2E240-DA63-99B7-8EF6-5EE74F0EA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38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462E7-1C17-1AFB-1D6B-573AB520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8A35-5533-3DE1-48CA-8491AD28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Identify outliers from boxplot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235E12A5-08F4-4746-A802-BF1BF4FBD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886" y="1680755"/>
            <a:ext cx="12308628" cy="695855"/>
          </a:xfrm>
          <a:custGeom>
            <a:avLst/>
            <a:gdLst>
              <a:gd name="connsiteX0" fmla="*/ 0 w 12308628"/>
              <a:gd name="connsiteY0" fmla="*/ 0 h 695855"/>
              <a:gd name="connsiteX1" fmla="*/ 560726 w 12308628"/>
              <a:gd name="connsiteY1" fmla="*/ 0 h 695855"/>
              <a:gd name="connsiteX2" fmla="*/ 1490712 w 12308628"/>
              <a:gd name="connsiteY2" fmla="*/ 0 h 695855"/>
              <a:gd name="connsiteX3" fmla="*/ 2297611 w 12308628"/>
              <a:gd name="connsiteY3" fmla="*/ 0 h 695855"/>
              <a:gd name="connsiteX4" fmla="*/ 3104510 w 12308628"/>
              <a:gd name="connsiteY4" fmla="*/ 0 h 695855"/>
              <a:gd name="connsiteX5" fmla="*/ 3911408 w 12308628"/>
              <a:gd name="connsiteY5" fmla="*/ 0 h 695855"/>
              <a:gd name="connsiteX6" fmla="*/ 4595221 w 12308628"/>
              <a:gd name="connsiteY6" fmla="*/ 0 h 695855"/>
              <a:gd name="connsiteX7" fmla="*/ 5402120 w 12308628"/>
              <a:gd name="connsiteY7" fmla="*/ 0 h 695855"/>
              <a:gd name="connsiteX8" fmla="*/ 6085933 w 12308628"/>
              <a:gd name="connsiteY8" fmla="*/ 0 h 695855"/>
              <a:gd name="connsiteX9" fmla="*/ 6769745 w 12308628"/>
              <a:gd name="connsiteY9" fmla="*/ 0 h 695855"/>
              <a:gd name="connsiteX10" fmla="*/ 7453558 w 12308628"/>
              <a:gd name="connsiteY10" fmla="*/ 0 h 695855"/>
              <a:gd name="connsiteX11" fmla="*/ 8383543 w 12308628"/>
              <a:gd name="connsiteY11" fmla="*/ 0 h 695855"/>
              <a:gd name="connsiteX12" fmla="*/ 8821183 w 12308628"/>
              <a:gd name="connsiteY12" fmla="*/ 0 h 695855"/>
              <a:gd name="connsiteX13" fmla="*/ 9628082 w 12308628"/>
              <a:gd name="connsiteY13" fmla="*/ 0 h 695855"/>
              <a:gd name="connsiteX14" fmla="*/ 10188809 w 12308628"/>
              <a:gd name="connsiteY14" fmla="*/ 0 h 695855"/>
              <a:gd name="connsiteX15" fmla="*/ 10872621 w 12308628"/>
              <a:gd name="connsiteY15" fmla="*/ 0 h 695855"/>
              <a:gd name="connsiteX16" fmla="*/ 11433348 w 12308628"/>
              <a:gd name="connsiteY16" fmla="*/ 0 h 695855"/>
              <a:gd name="connsiteX17" fmla="*/ 12308628 w 12308628"/>
              <a:gd name="connsiteY17" fmla="*/ 0 h 695855"/>
              <a:gd name="connsiteX18" fmla="*/ 12308628 w 12308628"/>
              <a:gd name="connsiteY18" fmla="*/ 695855 h 695855"/>
              <a:gd name="connsiteX19" fmla="*/ 11994074 w 12308628"/>
              <a:gd name="connsiteY19" fmla="*/ 695855 h 695855"/>
              <a:gd name="connsiteX20" fmla="*/ 11679520 w 12308628"/>
              <a:gd name="connsiteY20" fmla="*/ 695855 h 695855"/>
              <a:gd name="connsiteX21" fmla="*/ 11364967 w 12308628"/>
              <a:gd name="connsiteY21" fmla="*/ 695855 h 695855"/>
              <a:gd name="connsiteX22" fmla="*/ 10681154 w 12308628"/>
              <a:gd name="connsiteY22" fmla="*/ 695855 h 695855"/>
              <a:gd name="connsiteX23" fmla="*/ 9751169 w 12308628"/>
              <a:gd name="connsiteY23" fmla="*/ 695855 h 695855"/>
              <a:gd name="connsiteX24" fmla="*/ 8944270 w 12308628"/>
              <a:gd name="connsiteY24" fmla="*/ 695855 h 695855"/>
              <a:gd name="connsiteX25" fmla="*/ 8137371 w 12308628"/>
              <a:gd name="connsiteY25" fmla="*/ 695855 h 695855"/>
              <a:gd name="connsiteX26" fmla="*/ 7699731 w 12308628"/>
              <a:gd name="connsiteY26" fmla="*/ 695855 h 695855"/>
              <a:gd name="connsiteX27" fmla="*/ 6892832 w 12308628"/>
              <a:gd name="connsiteY27" fmla="*/ 695855 h 695855"/>
              <a:gd name="connsiteX28" fmla="*/ 6332105 w 12308628"/>
              <a:gd name="connsiteY28" fmla="*/ 695855 h 695855"/>
              <a:gd name="connsiteX29" fmla="*/ 5402120 w 12308628"/>
              <a:gd name="connsiteY29" fmla="*/ 695855 h 695855"/>
              <a:gd name="connsiteX30" fmla="*/ 4718307 w 12308628"/>
              <a:gd name="connsiteY30" fmla="*/ 695855 h 695855"/>
              <a:gd name="connsiteX31" fmla="*/ 4280667 w 12308628"/>
              <a:gd name="connsiteY31" fmla="*/ 695855 h 695855"/>
              <a:gd name="connsiteX32" fmla="*/ 3843027 w 12308628"/>
              <a:gd name="connsiteY32" fmla="*/ 695855 h 695855"/>
              <a:gd name="connsiteX33" fmla="*/ 3405387 w 12308628"/>
              <a:gd name="connsiteY33" fmla="*/ 695855 h 695855"/>
              <a:gd name="connsiteX34" fmla="*/ 2844661 w 12308628"/>
              <a:gd name="connsiteY34" fmla="*/ 695855 h 695855"/>
              <a:gd name="connsiteX35" fmla="*/ 2160848 w 12308628"/>
              <a:gd name="connsiteY35" fmla="*/ 695855 h 695855"/>
              <a:gd name="connsiteX36" fmla="*/ 1477035 w 12308628"/>
              <a:gd name="connsiteY36" fmla="*/ 695855 h 695855"/>
              <a:gd name="connsiteX37" fmla="*/ 1039395 w 12308628"/>
              <a:gd name="connsiteY37" fmla="*/ 695855 h 695855"/>
              <a:gd name="connsiteX38" fmla="*/ 0 w 12308628"/>
              <a:gd name="connsiteY38" fmla="*/ 695855 h 695855"/>
              <a:gd name="connsiteX39" fmla="*/ 0 w 12308628"/>
              <a:gd name="connsiteY39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2308628" h="695855" fill="none" extrusionOk="0">
                <a:moveTo>
                  <a:pt x="0" y="0"/>
                </a:moveTo>
                <a:cubicBezTo>
                  <a:pt x="218927" y="-11266"/>
                  <a:pt x="446588" y="11308"/>
                  <a:pt x="560726" y="0"/>
                </a:cubicBezTo>
                <a:cubicBezTo>
                  <a:pt x="674864" y="-11308"/>
                  <a:pt x="1052107" y="30751"/>
                  <a:pt x="1490712" y="0"/>
                </a:cubicBezTo>
                <a:cubicBezTo>
                  <a:pt x="1929317" y="-30751"/>
                  <a:pt x="1980324" y="10296"/>
                  <a:pt x="2297611" y="0"/>
                </a:cubicBezTo>
                <a:cubicBezTo>
                  <a:pt x="2614898" y="-10296"/>
                  <a:pt x="2850838" y="37131"/>
                  <a:pt x="3104510" y="0"/>
                </a:cubicBezTo>
                <a:cubicBezTo>
                  <a:pt x="3358182" y="-37131"/>
                  <a:pt x="3703230" y="-17504"/>
                  <a:pt x="3911408" y="0"/>
                </a:cubicBezTo>
                <a:cubicBezTo>
                  <a:pt x="4119586" y="17504"/>
                  <a:pt x="4343840" y="14382"/>
                  <a:pt x="4595221" y="0"/>
                </a:cubicBezTo>
                <a:cubicBezTo>
                  <a:pt x="4846602" y="-14382"/>
                  <a:pt x="5220743" y="916"/>
                  <a:pt x="5402120" y="0"/>
                </a:cubicBezTo>
                <a:cubicBezTo>
                  <a:pt x="5583497" y="-916"/>
                  <a:pt x="5748085" y="5302"/>
                  <a:pt x="6085933" y="0"/>
                </a:cubicBezTo>
                <a:cubicBezTo>
                  <a:pt x="6423781" y="-5302"/>
                  <a:pt x="6447024" y="22720"/>
                  <a:pt x="6769745" y="0"/>
                </a:cubicBezTo>
                <a:cubicBezTo>
                  <a:pt x="7092466" y="-22720"/>
                  <a:pt x="7129279" y="27464"/>
                  <a:pt x="7453558" y="0"/>
                </a:cubicBezTo>
                <a:cubicBezTo>
                  <a:pt x="7777837" y="-27464"/>
                  <a:pt x="8150810" y="28961"/>
                  <a:pt x="8383543" y="0"/>
                </a:cubicBezTo>
                <a:cubicBezTo>
                  <a:pt x="8616277" y="-28961"/>
                  <a:pt x="8724574" y="2060"/>
                  <a:pt x="8821183" y="0"/>
                </a:cubicBezTo>
                <a:cubicBezTo>
                  <a:pt x="8917792" y="-2060"/>
                  <a:pt x="9330200" y="-31886"/>
                  <a:pt x="9628082" y="0"/>
                </a:cubicBezTo>
                <a:cubicBezTo>
                  <a:pt x="9925964" y="31886"/>
                  <a:pt x="9989724" y="-17056"/>
                  <a:pt x="10188809" y="0"/>
                </a:cubicBezTo>
                <a:cubicBezTo>
                  <a:pt x="10387894" y="17056"/>
                  <a:pt x="10732208" y="-8252"/>
                  <a:pt x="10872621" y="0"/>
                </a:cubicBezTo>
                <a:cubicBezTo>
                  <a:pt x="11013034" y="8252"/>
                  <a:pt x="11287103" y="23396"/>
                  <a:pt x="11433348" y="0"/>
                </a:cubicBezTo>
                <a:cubicBezTo>
                  <a:pt x="11579593" y="-23396"/>
                  <a:pt x="12047121" y="17489"/>
                  <a:pt x="12308628" y="0"/>
                </a:cubicBezTo>
                <a:cubicBezTo>
                  <a:pt x="12313373" y="139548"/>
                  <a:pt x="12285863" y="508133"/>
                  <a:pt x="12308628" y="695855"/>
                </a:cubicBezTo>
                <a:cubicBezTo>
                  <a:pt x="12219236" y="709806"/>
                  <a:pt x="12070017" y="702680"/>
                  <a:pt x="11994074" y="695855"/>
                </a:cubicBezTo>
                <a:cubicBezTo>
                  <a:pt x="11918131" y="689030"/>
                  <a:pt x="11786262" y="708886"/>
                  <a:pt x="11679520" y="695855"/>
                </a:cubicBezTo>
                <a:cubicBezTo>
                  <a:pt x="11572778" y="682824"/>
                  <a:pt x="11514436" y="684002"/>
                  <a:pt x="11364967" y="695855"/>
                </a:cubicBezTo>
                <a:cubicBezTo>
                  <a:pt x="11215498" y="707708"/>
                  <a:pt x="10824387" y="677524"/>
                  <a:pt x="10681154" y="695855"/>
                </a:cubicBezTo>
                <a:cubicBezTo>
                  <a:pt x="10537921" y="714186"/>
                  <a:pt x="10076570" y="650998"/>
                  <a:pt x="9751169" y="695855"/>
                </a:cubicBezTo>
                <a:cubicBezTo>
                  <a:pt x="9425768" y="740712"/>
                  <a:pt x="9243249" y="702778"/>
                  <a:pt x="8944270" y="695855"/>
                </a:cubicBezTo>
                <a:cubicBezTo>
                  <a:pt x="8645291" y="688932"/>
                  <a:pt x="8440783" y="675977"/>
                  <a:pt x="8137371" y="695855"/>
                </a:cubicBezTo>
                <a:cubicBezTo>
                  <a:pt x="7833959" y="715733"/>
                  <a:pt x="7863697" y="696991"/>
                  <a:pt x="7699731" y="695855"/>
                </a:cubicBezTo>
                <a:cubicBezTo>
                  <a:pt x="7535765" y="694719"/>
                  <a:pt x="7105039" y="661687"/>
                  <a:pt x="6892832" y="695855"/>
                </a:cubicBezTo>
                <a:cubicBezTo>
                  <a:pt x="6680625" y="730023"/>
                  <a:pt x="6539385" y="696468"/>
                  <a:pt x="6332105" y="695855"/>
                </a:cubicBezTo>
                <a:cubicBezTo>
                  <a:pt x="6124825" y="695242"/>
                  <a:pt x="5600683" y="696753"/>
                  <a:pt x="5402120" y="695855"/>
                </a:cubicBezTo>
                <a:cubicBezTo>
                  <a:pt x="5203557" y="694957"/>
                  <a:pt x="5052826" y="681931"/>
                  <a:pt x="4718307" y="695855"/>
                </a:cubicBezTo>
                <a:cubicBezTo>
                  <a:pt x="4383788" y="709779"/>
                  <a:pt x="4433932" y="674420"/>
                  <a:pt x="4280667" y="695855"/>
                </a:cubicBezTo>
                <a:cubicBezTo>
                  <a:pt x="4127402" y="717290"/>
                  <a:pt x="4008721" y="711547"/>
                  <a:pt x="3843027" y="695855"/>
                </a:cubicBezTo>
                <a:cubicBezTo>
                  <a:pt x="3677333" y="680163"/>
                  <a:pt x="3576915" y="680185"/>
                  <a:pt x="3405387" y="695855"/>
                </a:cubicBezTo>
                <a:cubicBezTo>
                  <a:pt x="3233859" y="711525"/>
                  <a:pt x="3074194" y="699805"/>
                  <a:pt x="2844661" y="695855"/>
                </a:cubicBezTo>
                <a:cubicBezTo>
                  <a:pt x="2615128" y="691905"/>
                  <a:pt x="2447136" y="712450"/>
                  <a:pt x="2160848" y="695855"/>
                </a:cubicBezTo>
                <a:cubicBezTo>
                  <a:pt x="1874560" y="679260"/>
                  <a:pt x="1657110" y="676754"/>
                  <a:pt x="1477035" y="695855"/>
                </a:cubicBezTo>
                <a:cubicBezTo>
                  <a:pt x="1296960" y="714956"/>
                  <a:pt x="1139942" y="708460"/>
                  <a:pt x="1039395" y="695855"/>
                </a:cubicBezTo>
                <a:cubicBezTo>
                  <a:pt x="938848" y="683250"/>
                  <a:pt x="435116" y="673878"/>
                  <a:pt x="0" y="695855"/>
                </a:cubicBezTo>
                <a:cubicBezTo>
                  <a:pt x="-5226" y="532773"/>
                  <a:pt x="-28339" y="327194"/>
                  <a:pt x="0" y="0"/>
                </a:cubicBezTo>
                <a:close/>
              </a:path>
              <a:path w="12308628" h="695855" stroke="0" extrusionOk="0">
                <a:moveTo>
                  <a:pt x="0" y="0"/>
                </a:moveTo>
                <a:cubicBezTo>
                  <a:pt x="178745" y="-152"/>
                  <a:pt x="378840" y="9443"/>
                  <a:pt x="560726" y="0"/>
                </a:cubicBezTo>
                <a:cubicBezTo>
                  <a:pt x="742612" y="-9443"/>
                  <a:pt x="1094201" y="1789"/>
                  <a:pt x="1367625" y="0"/>
                </a:cubicBezTo>
                <a:cubicBezTo>
                  <a:pt x="1641049" y="-1789"/>
                  <a:pt x="1659248" y="12064"/>
                  <a:pt x="1805265" y="0"/>
                </a:cubicBezTo>
                <a:cubicBezTo>
                  <a:pt x="1951282" y="-12064"/>
                  <a:pt x="2323940" y="-2090"/>
                  <a:pt x="2489078" y="0"/>
                </a:cubicBezTo>
                <a:cubicBezTo>
                  <a:pt x="2654216" y="2090"/>
                  <a:pt x="3122957" y="-37373"/>
                  <a:pt x="3295977" y="0"/>
                </a:cubicBezTo>
                <a:cubicBezTo>
                  <a:pt x="3468997" y="37373"/>
                  <a:pt x="3577721" y="11701"/>
                  <a:pt x="3733617" y="0"/>
                </a:cubicBezTo>
                <a:cubicBezTo>
                  <a:pt x="3889513" y="-11701"/>
                  <a:pt x="4028963" y="-11104"/>
                  <a:pt x="4294344" y="0"/>
                </a:cubicBezTo>
                <a:cubicBezTo>
                  <a:pt x="4559725" y="11104"/>
                  <a:pt x="4514763" y="8218"/>
                  <a:pt x="4731984" y="0"/>
                </a:cubicBezTo>
                <a:cubicBezTo>
                  <a:pt x="4949205" y="-8218"/>
                  <a:pt x="5181859" y="-27744"/>
                  <a:pt x="5538883" y="0"/>
                </a:cubicBezTo>
                <a:cubicBezTo>
                  <a:pt x="5895907" y="27744"/>
                  <a:pt x="6063333" y="-1299"/>
                  <a:pt x="6345782" y="0"/>
                </a:cubicBezTo>
                <a:cubicBezTo>
                  <a:pt x="6628231" y="1299"/>
                  <a:pt x="6694482" y="3388"/>
                  <a:pt x="6783422" y="0"/>
                </a:cubicBezTo>
                <a:cubicBezTo>
                  <a:pt x="6872362" y="-3388"/>
                  <a:pt x="7100805" y="9338"/>
                  <a:pt x="7344148" y="0"/>
                </a:cubicBezTo>
                <a:cubicBezTo>
                  <a:pt x="7587491" y="-9338"/>
                  <a:pt x="7723024" y="3705"/>
                  <a:pt x="8027961" y="0"/>
                </a:cubicBezTo>
                <a:cubicBezTo>
                  <a:pt x="8332898" y="-3705"/>
                  <a:pt x="8338599" y="17993"/>
                  <a:pt x="8465601" y="0"/>
                </a:cubicBezTo>
                <a:cubicBezTo>
                  <a:pt x="8592603" y="-17993"/>
                  <a:pt x="8642575" y="2309"/>
                  <a:pt x="8780155" y="0"/>
                </a:cubicBezTo>
                <a:cubicBezTo>
                  <a:pt x="8917735" y="-2309"/>
                  <a:pt x="9147637" y="-22865"/>
                  <a:pt x="9340881" y="0"/>
                </a:cubicBezTo>
                <a:cubicBezTo>
                  <a:pt x="9534125" y="22865"/>
                  <a:pt x="9678065" y="12660"/>
                  <a:pt x="9778521" y="0"/>
                </a:cubicBezTo>
                <a:cubicBezTo>
                  <a:pt x="9878977" y="-12660"/>
                  <a:pt x="10250633" y="24371"/>
                  <a:pt x="10708506" y="0"/>
                </a:cubicBezTo>
                <a:cubicBezTo>
                  <a:pt x="11166379" y="-24371"/>
                  <a:pt x="11091844" y="-26518"/>
                  <a:pt x="11392319" y="0"/>
                </a:cubicBezTo>
                <a:cubicBezTo>
                  <a:pt x="11692794" y="26518"/>
                  <a:pt x="11895453" y="-11419"/>
                  <a:pt x="12308628" y="0"/>
                </a:cubicBezTo>
                <a:cubicBezTo>
                  <a:pt x="12322088" y="161617"/>
                  <a:pt x="12278948" y="525783"/>
                  <a:pt x="12308628" y="695855"/>
                </a:cubicBezTo>
                <a:cubicBezTo>
                  <a:pt x="12094396" y="695055"/>
                  <a:pt x="11930231" y="720497"/>
                  <a:pt x="11747902" y="695855"/>
                </a:cubicBezTo>
                <a:cubicBezTo>
                  <a:pt x="11565573" y="671213"/>
                  <a:pt x="11539873" y="693700"/>
                  <a:pt x="11433348" y="695855"/>
                </a:cubicBezTo>
                <a:cubicBezTo>
                  <a:pt x="11326823" y="698010"/>
                  <a:pt x="10751377" y="738427"/>
                  <a:pt x="10503363" y="695855"/>
                </a:cubicBezTo>
                <a:cubicBezTo>
                  <a:pt x="10255349" y="653283"/>
                  <a:pt x="10314771" y="682568"/>
                  <a:pt x="10188809" y="695855"/>
                </a:cubicBezTo>
                <a:cubicBezTo>
                  <a:pt x="10062847" y="709142"/>
                  <a:pt x="9845740" y="695166"/>
                  <a:pt x="9751169" y="695855"/>
                </a:cubicBezTo>
                <a:cubicBezTo>
                  <a:pt x="9656598" y="696544"/>
                  <a:pt x="9019719" y="679918"/>
                  <a:pt x="8821183" y="695855"/>
                </a:cubicBezTo>
                <a:cubicBezTo>
                  <a:pt x="8622647" y="711792"/>
                  <a:pt x="8464690" y="686237"/>
                  <a:pt x="8260457" y="695855"/>
                </a:cubicBezTo>
                <a:cubicBezTo>
                  <a:pt x="8056224" y="705473"/>
                  <a:pt x="7953276" y="693697"/>
                  <a:pt x="7822817" y="695855"/>
                </a:cubicBezTo>
                <a:cubicBezTo>
                  <a:pt x="7692358" y="698013"/>
                  <a:pt x="7418217" y="719250"/>
                  <a:pt x="7262091" y="695855"/>
                </a:cubicBezTo>
                <a:cubicBezTo>
                  <a:pt x="7105965" y="672460"/>
                  <a:pt x="6854204" y="666858"/>
                  <a:pt x="6578278" y="695855"/>
                </a:cubicBezTo>
                <a:cubicBezTo>
                  <a:pt x="6302352" y="724852"/>
                  <a:pt x="5956271" y="684580"/>
                  <a:pt x="5771379" y="695855"/>
                </a:cubicBezTo>
                <a:cubicBezTo>
                  <a:pt x="5586487" y="707130"/>
                  <a:pt x="5220029" y="656199"/>
                  <a:pt x="4841394" y="695855"/>
                </a:cubicBezTo>
                <a:cubicBezTo>
                  <a:pt x="4462759" y="735511"/>
                  <a:pt x="4328263" y="651709"/>
                  <a:pt x="3911408" y="695855"/>
                </a:cubicBezTo>
                <a:cubicBezTo>
                  <a:pt x="3494553" y="740001"/>
                  <a:pt x="3488370" y="664920"/>
                  <a:pt x="3104510" y="695855"/>
                </a:cubicBezTo>
                <a:cubicBezTo>
                  <a:pt x="2720650" y="726790"/>
                  <a:pt x="2535276" y="700714"/>
                  <a:pt x="2174524" y="695855"/>
                </a:cubicBezTo>
                <a:cubicBezTo>
                  <a:pt x="1813772" y="690996"/>
                  <a:pt x="1590619" y="718212"/>
                  <a:pt x="1367625" y="695855"/>
                </a:cubicBezTo>
                <a:cubicBezTo>
                  <a:pt x="1144631" y="673498"/>
                  <a:pt x="870955" y="683336"/>
                  <a:pt x="683813" y="695855"/>
                </a:cubicBezTo>
                <a:cubicBezTo>
                  <a:pt x="496671" y="708374"/>
                  <a:pt x="276920" y="703941"/>
                  <a:pt x="0" y="695855"/>
                </a:cubicBezTo>
                <a:cubicBezTo>
                  <a:pt x="-2867" y="470863"/>
                  <a:pt x="31902" y="22451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2720, 2765, 2860, 2880, 2890, 2900, 2930, 2950, 2960, 3060, 3260, 3525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AD75E047-EAC8-871C-C6AC-36D6B2575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079" y="2560943"/>
            <a:ext cx="8692241" cy="695855"/>
          </a:xfrm>
          <a:custGeom>
            <a:avLst/>
            <a:gdLst>
              <a:gd name="connsiteX0" fmla="*/ 0 w 8692241"/>
              <a:gd name="connsiteY0" fmla="*/ 0 h 695855"/>
              <a:gd name="connsiteX1" fmla="*/ 842479 w 8692241"/>
              <a:gd name="connsiteY1" fmla="*/ 0 h 695855"/>
              <a:gd name="connsiteX2" fmla="*/ 1598035 w 8692241"/>
              <a:gd name="connsiteY2" fmla="*/ 0 h 695855"/>
              <a:gd name="connsiteX3" fmla="*/ 2353591 w 8692241"/>
              <a:gd name="connsiteY3" fmla="*/ 0 h 695855"/>
              <a:gd name="connsiteX4" fmla="*/ 2935303 w 8692241"/>
              <a:gd name="connsiteY4" fmla="*/ 0 h 695855"/>
              <a:gd name="connsiteX5" fmla="*/ 3603937 w 8692241"/>
              <a:gd name="connsiteY5" fmla="*/ 0 h 695855"/>
              <a:gd name="connsiteX6" fmla="*/ 4185648 w 8692241"/>
              <a:gd name="connsiteY6" fmla="*/ 0 h 695855"/>
              <a:gd name="connsiteX7" fmla="*/ 4854282 w 8692241"/>
              <a:gd name="connsiteY7" fmla="*/ 0 h 695855"/>
              <a:gd name="connsiteX8" fmla="*/ 5609839 w 8692241"/>
              <a:gd name="connsiteY8" fmla="*/ 0 h 695855"/>
              <a:gd name="connsiteX9" fmla="*/ 6278473 w 8692241"/>
              <a:gd name="connsiteY9" fmla="*/ 0 h 695855"/>
              <a:gd name="connsiteX10" fmla="*/ 6773262 w 8692241"/>
              <a:gd name="connsiteY10" fmla="*/ 0 h 695855"/>
              <a:gd name="connsiteX11" fmla="*/ 7615740 w 8692241"/>
              <a:gd name="connsiteY11" fmla="*/ 0 h 695855"/>
              <a:gd name="connsiteX12" fmla="*/ 8692241 w 8692241"/>
              <a:gd name="connsiteY12" fmla="*/ 0 h 695855"/>
              <a:gd name="connsiteX13" fmla="*/ 8692241 w 8692241"/>
              <a:gd name="connsiteY13" fmla="*/ 695855 h 695855"/>
              <a:gd name="connsiteX14" fmla="*/ 8197452 w 8692241"/>
              <a:gd name="connsiteY14" fmla="*/ 695855 h 695855"/>
              <a:gd name="connsiteX15" fmla="*/ 7528818 w 8692241"/>
              <a:gd name="connsiteY15" fmla="*/ 695855 h 695855"/>
              <a:gd name="connsiteX16" fmla="*/ 6686339 w 8692241"/>
              <a:gd name="connsiteY16" fmla="*/ 695855 h 695855"/>
              <a:gd name="connsiteX17" fmla="*/ 6104628 w 8692241"/>
              <a:gd name="connsiteY17" fmla="*/ 695855 h 695855"/>
              <a:gd name="connsiteX18" fmla="*/ 5349071 w 8692241"/>
              <a:gd name="connsiteY18" fmla="*/ 695855 h 695855"/>
              <a:gd name="connsiteX19" fmla="*/ 4941205 w 8692241"/>
              <a:gd name="connsiteY19" fmla="*/ 695855 h 695855"/>
              <a:gd name="connsiteX20" fmla="*/ 4098726 w 8692241"/>
              <a:gd name="connsiteY20" fmla="*/ 695855 h 695855"/>
              <a:gd name="connsiteX21" fmla="*/ 3603937 w 8692241"/>
              <a:gd name="connsiteY21" fmla="*/ 695855 h 695855"/>
              <a:gd name="connsiteX22" fmla="*/ 2848381 w 8692241"/>
              <a:gd name="connsiteY22" fmla="*/ 695855 h 695855"/>
              <a:gd name="connsiteX23" fmla="*/ 2440514 w 8692241"/>
              <a:gd name="connsiteY23" fmla="*/ 695855 h 695855"/>
              <a:gd name="connsiteX24" fmla="*/ 1858802 w 8692241"/>
              <a:gd name="connsiteY24" fmla="*/ 695855 h 695855"/>
              <a:gd name="connsiteX25" fmla="*/ 1364013 w 8692241"/>
              <a:gd name="connsiteY25" fmla="*/ 695855 h 695855"/>
              <a:gd name="connsiteX26" fmla="*/ 695379 w 8692241"/>
              <a:gd name="connsiteY26" fmla="*/ 695855 h 695855"/>
              <a:gd name="connsiteX27" fmla="*/ 0 w 8692241"/>
              <a:gd name="connsiteY27" fmla="*/ 695855 h 695855"/>
              <a:gd name="connsiteX28" fmla="*/ 0 w 8692241"/>
              <a:gd name="connsiteY28" fmla="*/ 0 h 695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692241" h="695855" fill="none" extrusionOk="0">
                <a:moveTo>
                  <a:pt x="0" y="0"/>
                </a:moveTo>
                <a:cubicBezTo>
                  <a:pt x="414920" y="6249"/>
                  <a:pt x="461172" y="-26598"/>
                  <a:pt x="842479" y="0"/>
                </a:cubicBezTo>
                <a:cubicBezTo>
                  <a:pt x="1223786" y="26598"/>
                  <a:pt x="1368907" y="-37238"/>
                  <a:pt x="1598035" y="0"/>
                </a:cubicBezTo>
                <a:cubicBezTo>
                  <a:pt x="1827163" y="37238"/>
                  <a:pt x="2096516" y="25515"/>
                  <a:pt x="2353591" y="0"/>
                </a:cubicBezTo>
                <a:cubicBezTo>
                  <a:pt x="2610666" y="-25515"/>
                  <a:pt x="2786807" y="-27642"/>
                  <a:pt x="2935303" y="0"/>
                </a:cubicBezTo>
                <a:cubicBezTo>
                  <a:pt x="3083799" y="27642"/>
                  <a:pt x="3410706" y="15742"/>
                  <a:pt x="3603937" y="0"/>
                </a:cubicBezTo>
                <a:cubicBezTo>
                  <a:pt x="3797168" y="-15742"/>
                  <a:pt x="3956230" y="3213"/>
                  <a:pt x="4185648" y="0"/>
                </a:cubicBezTo>
                <a:cubicBezTo>
                  <a:pt x="4415066" y="-3213"/>
                  <a:pt x="4583847" y="4364"/>
                  <a:pt x="4854282" y="0"/>
                </a:cubicBezTo>
                <a:cubicBezTo>
                  <a:pt x="5124717" y="-4364"/>
                  <a:pt x="5435061" y="-25657"/>
                  <a:pt x="5609839" y="0"/>
                </a:cubicBezTo>
                <a:cubicBezTo>
                  <a:pt x="5784617" y="25657"/>
                  <a:pt x="6008245" y="-8127"/>
                  <a:pt x="6278473" y="0"/>
                </a:cubicBezTo>
                <a:cubicBezTo>
                  <a:pt x="6548701" y="8127"/>
                  <a:pt x="6611759" y="13831"/>
                  <a:pt x="6773262" y="0"/>
                </a:cubicBezTo>
                <a:cubicBezTo>
                  <a:pt x="6934765" y="-13831"/>
                  <a:pt x="7262522" y="-2084"/>
                  <a:pt x="7615740" y="0"/>
                </a:cubicBezTo>
                <a:cubicBezTo>
                  <a:pt x="7968958" y="2084"/>
                  <a:pt x="8310685" y="-35323"/>
                  <a:pt x="8692241" y="0"/>
                </a:cubicBezTo>
                <a:cubicBezTo>
                  <a:pt x="8688107" y="301379"/>
                  <a:pt x="8717503" y="463705"/>
                  <a:pt x="8692241" y="695855"/>
                </a:cubicBezTo>
                <a:cubicBezTo>
                  <a:pt x="8447400" y="703081"/>
                  <a:pt x="8416733" y="695416"/>
                  <a:pt x="8197452" y="695855"/>
                </a:cubicBezTo>
                <a:cubicBezTo>
                  <a:pt x="7978171" y="696294"/>
                  <a:pt x="7733068" y="687093"/>
                  <a:pt x="7528818" y="695855"/>
                </a:cubicBezTo>
                <a:cubicBezTo>
                  <a:pt x="7324568" y="704617"/>
                  <a:pt x="6877225" y="690946"/>
                  <a:pt x="6686339" y="695855"/>
                </a:cubicBezTo>
                <a:cubicBezTo>
                  <a:pt x="6495453" y="700764"/>
                  <a:pt x="6302337" y="687465"/>
                  <a:pt x="6104628" y="695855"/>
                </a:cubicBezTo>
                <a:cubicBezTo>
                  <a:pt x="5906919" y="704245"/>
                  <a:pt x="5589267" y="664144"/>
                  <a:pt x="5349071" y="695855"/>
                </a:cubicBezTo>
                <a:cubicBezTo>
                  <a:pt x="5108875" y="727566"/>
                  <a:pt x="5081799" y="706179"/>
                  <a:pt x="4941205" y="695855"/>
                </a:cubicBezTo>
                <a:cubicBezTo>
                  <a:pt x="4800611" y="685531"/>
                  <a:pt x="4320553" y="654883"/>
                  <a:pt x="4098726" y="695855"/>
                </a:cubicBezTo>
                <a:cubicBezTo>
                  <a:pt x="3876899" y="736827"/>
                  <a:pt x="3734307" y="699339"/>
                  <a:pt x="3603937" y="695855"/>
                </a:cubicBezTo>
                <a:cubicBezTo>
                  <a:pt x="3473567" y="692371"/>
                  <a:pt x="3118478" y="664296"/>
                  <a:pt x="2848381" y="695855"/>
                </a:cubicBezTo>
                <a:cubicBezTo>
                  <a:pt x="2578284" y="727414"/>
                  <a:pt x="2587043" y="699270"/>
                  <a:pt x="2440514" y="695855"/>
                </a:cubicBezTo>
                <a:cubicBezTo>
                  <a:pt x="2293985" y="692440"/>
                  <a:pt x="2108948" y="689015"/>
                  <a:pt x="1858802" y="695855"/>
                </a:cubicBezTo>
                <a:cubicBezTo>
                  <a:pt x="1608656" y="702695"/>
                  <a:pt x="1585344" y="717871"/>
                  <a:pt x="1364013" y="695855"/>
                </a:cubicBezTo>
                <a:cubicBezTo>
                  <a:pt x="1142682" y="673839"/>
                  <a:pt x="934631" y="720121"/>
                  <a:pt x="695379" y="695855"/>
                </a:cubicBezTo>
                <a:cubicBezTo>
                  <a:pt x="456127" y="671589"/>
                  <a:pt x="256836" y="669028"/>
                  <a:pt x="0" y="695855"/>
                </a:cubicBezTo>
                <a:cubicBezTo>
                  <a:pt x="-29004" y="353199"/>
                  <a:pt x="20361" y="316546"/>
                  <a:pt x="0" y="0"/>
                </a:cubicBezTo>
                <a:close/>
              </a:path>
              <a:path w="8692241" h="695855" stroke="0" extrusionOk="0">
                <a:moveTo>
                  <a:pt x="0" y="0"/>
                </a:moveTo>
                <a:cubicBezTo>
                  <a:pt x="122056" y="3112"/>
                  <a:pt x="443440" y="-18692"/>
                  <a:pt x="581712" y="0"/>
                </a:cubicBezTo>
                <a:cubicBezTo>
                  <a:pt x="719984" y="18692"/>
                  <a:pt x="1060502" y="6218"/>
                  <a:pt x="1337268" y="0"/>
                </a:cubicBezTo>
                <a:cubicBezTo>
                  <a:pt x="1614034" y="-6218"/>
                  <a:pt x="1642902" y="7465"/>
                  <a:pt x="1832057" y="0"/>
                </a:cubicBezTo>
                <a:cubicBezTo>
                  <a:pt x="2021212" y="-7465"/>
                  <a:pt x="2359287" y="30732"/>
                  <a:pt x="2500691" y="0"/>
                </a:cubicBezTo>
                <a:cubicBezTo>
                  <a:pt x="2642095" y="-30732"/>
                  <a:pt x="3063284" y="30674"/>
                  <a:pt x="3256247" y="0"/>
                </a:cubicBezTo>
                <a:cubicBezTo>
                  <a:pt x="3449210" y="-30674"/>
                  <a:pt x="3642215" y="153"/>
                  <a:pt x="3751036" y="0"/>
                </a:cubicBezTo>
                <a:cubicBezTo>
                  <a:pt x="3859857" y="-153"/>
                  <a:pt x="4082174" y="-12948"/>
                  <a:pt x="4332748" y="0"/>
                </a:cubicBezTo>
                <a:cubicBezTo>
                  <a:pt x="4583322" y="12948"/>
                  <a:pt x="4653909" y="15451"/>
                  <a:pt x="4827537" y="0"/>
                </a:cubicBezTo>
                <a:cubicBezTo>
                  <a:pt x="5001165" y="-15451"/>
                  <a:pt x="5363233" y="-6665"/>
                  <a:pt x="5583093" y="0"/>
                </a:cubicBezTo>
                <a:cubicBezTo>
                  <a:pt x="5802953" y="6665"/>
                  <a:pt x="6099050" y="-36134"/>
                  <a:pt x="6338650" y="0"/>
                </a:cubicBezTo>
                <a:cubicBezTo>
                  <a:pt x="6578250" y="36134"/>
                  <a:pt x="6653627" y="-5905"/>
                  <a:pt x="6833439" y="0"/>
                </a:cubicBezTo>
                <a:cubicBezTo>
                  <a:pt x="7013251" y="5905"/>
                  <a:pt x="7139945" y="6236"/>
                  <a:pt x="7415150" y="0"/>
                </a:cubicBezTo>
                <a:cubicBezTo>
                  <a:pt x="7690355" y="-6236"/>
                  <a:pt x="7809704" y="30700"/>
                  <a:pt x="8083784" y="0"/>
                </a:cubicBezTo>
                <a:cubicBezTo>
                  <a:pt x="8357864" y="-30700"/>
                  <a:pt x="8427414" y="8539"/>
                  <a:pt x="8692241" y="0"/>
                </a:cubicBezTo>
                <a:cubicBezTo>
                  <a:pt x="8696638" y="145256"/>
                  <a:pt x="8721941" y="415146"/>
                  <a:pt x="8692241" y="695855"/>
                </a:cubicBezTo>
                <a:cubicBezTo>
                  <a:pt x="8516862" y="696876"/>
                  <a:pt x="8254809" y="689460"/>
                  <a:pt x="8110529" y="695855"/>
                </a:cubicBezTo>
                <a:cubicBezTo>
                  <a:pt x="7966249" y="702250"/>
                  <a:pt x="7701373" y="717677"/>
                  <a:pt x="7441896" y="695855"/>
                </a:cubicBezTo>
                <a:cubicBezTo>
                  <a:pt x="7182419" y="674033"/>
                  <a:pt x="7094745" y="703908"/>
                  <a:pt x="6773262" y="695855"/>
                </a:cubicBezTo>
                <a:cubicBezTo>
                  <a:pt x="6451779" y="687802"/>
                  <a:pt x="6266291" y="680031"/>
                  <a:pt x="6104628" y="695855"/>
                </a:cubicBezTo>
                <a:cubicBezTo>
                  <a:pt x="5942965" y="711679"/>
                  <a:pt x="5715110" y="677774"/>
                  <a:pt x="5609839" y="695855"/>
                </a:cubicBezTo>
                <a:cubicBezTo>
                  <a:pt x="5504568" y="713936"/>
                  <a:pt x="5050334" y="698726"/>
                  <a:pt x="4854282" y="695855"/>
                </a:cubicBezTo>
                <a:cubicBezTo>
                  <a:pt x="4658230" y="692984"/>
                  <a:pt x="4565349" y="717229"/>
                  <a:pt x="4359493" y="695855"/>
                </a:cubicBezTo>
                <a:cubicBezTo>
                  <a:pt x="4153637" y="674481"/>
                  <a:pt x="4053578" y="684232"/>
                  <a:pt x="3951626" y="695855"/>
                </a:cubicBezTo>
                <a:cubicBezTo>
                  <a:pt x="3849674" y="707478"/>
                  <a:pt x="3418259" y="692784"/>
                  <a:pt x="3109148" y="695855"/>
                </a:cubicBezTo>
                <a:cubicBezTo>
                  <a:pt x="2800037" y="698926"/>
                  <a:pt x="2808317" y="687486"/>
                  <a:pt x="2701281" y="695855"/>
                </a:cubicBezTo>
                <a:cubicBezTo>
                  <a:pt x="2594245" y="704224"/>
                  <a:pt x="2305627" y="701800"/>
                  <a:pt x="2206492" y="695855"/>
                </a:cubicBezTo>
                <a:cubicBezTo>
                  <a:pt x="2107357" y="689910"/>
                  <a:pt x="1566884" y="671037"/>
                  <a:pt x="1364013" y="695855"/>
                </a:cubicBezTo>
                <a:cubicBezTo>
                  <a:pt x="1161142" y="720673"/>
                  <a:pt x="909221" y="706676"/>
                  <a:pt x="782302" y="695855"/>
                </a:cubicBezTo>
                <a:cubicBezTo>
                  <a:pt x="655383" y="685034"/>
                  <a:pt x="214406" y="686291"/>
                  <a:pt x="0" y="695855"/>
                </a:cubicBezTo>
                <a:cubicBezTo>
                  <a:pt x="16681" y="389307"/>
                  <a:pt x="-24925" y="279873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Draw the box-whisker plot and detect the outlier(s)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5" y="3766872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∴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𝐼𝑄𝑅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Vrinda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=140</m:t>
                      </m:r>
                    </m:oMath>
                  </m:oMathPara>
                </a14:m>
                <a:endParaRPr lang="en-US" sz="2800" b="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 Box 2">
                <a:extLst>
                  <a:ext uri="{FF2B5EF4-FFF2-40B4-BE49-F238E27FC236}">
                    <a16:creationId xmlns:a16="http://schemas.microsoft.com/office/drawing/2014/main" id="{16DF0C60-2A2F-05FF-BCE3-2D30A9E24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5" y="3766872"/>
                <a:ext cx="5890347" cy="6958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4D580D-27B7-66B1-E672-DF52EDF0F2FD}"/>
              </a:ext>
            </a:extLst>
          </p:cNvPr>
          <p:cNvCxnSpPr/>
          <p:nvPr/>
        </p:nvCxnSpPr>
        <p:spPr>
          <a:xfrm>
            <a:off x="7352522" y="5673012"/>
            <a:ext cx="690465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039BE3F-D0E7-C04F-7AC6-3679622E3B04}"/>
              </a:ext>
            </a:extLst>
          </p:cNvPr>
          <p:cNvCxnSpPr/>
          <p:nvPr/>
        </p:nvCxnSpPr>
        <p:spPr>
          <a:xfrm>
            <a:off x="7968343" y="5486400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FA9EA3-9CEE-B9F1-364B-BB956C2E0045}"/>
              </a:ext>
            </a:extLst>
          </p:cNvPr>
          <p:cNvCxnSpPr/>
          <p:nvPr/>
        </p:nvCxnSpPr>
        <p:spPr>
          <a:xfrm>
            <a:off x="7968343" y="4783501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38473A-9E89-C641-3E64-9C23D025DE0F}"/>
              </a:ext>
            </a:extLst>
          </p:cNvPr>
          <p:cNvCxnSpPr/>
          <p:nvPr/>
        </p:nvCxnSpPr>
        <p:spPr>
          <a:xfrm>
            <a:off x="8848534" y="5489512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FC2C05-AB35-81E7-94A3-94722867F140}"/>
              </a:ext>
            </a:extLst>
          </p:cNvPr>
          <p:cNvCxnSpPr/>
          <p:nvPr/>
        </p:nvCxnSpPr>
        <p:spPr>
          <a:xfrm>
            <a:off x="9542105" y="5492624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D4AF94-E03E-EAB0-33F1-A1FDCA7E3826}"/>
              </a:ext>
            </a:extLst>
          </p:cNvPr>
          <p:cNvCxnSpPr/>
          <p:nvPr/>
        </p:nvCxnSpPr>
        <p:spPr>
          <a:xfrm>
            <a:off x="10627565" y="5477075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D429912-D9DC-ABA5-385B-2BE128C88369}"/>
              </a:ext>
            </a:extLst>
          </p:cNvPr>
          <p:cNvSpPr/>
          <p:nvPr/>
        </p:nvSpPr>
        <p:spPr>
          <a:xfrm>
            <a:off x="8848534" y="4619482"/>
            <a:ext cx="1779027" cy="6958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130624-694B-ACA0-7926-2EE7D81FE9EA}"/>
              </a:ext>
            </a:extLst>
          </p:cNvPr>
          <p:cNvCxnSpPr>
            <a:cxnSpLocks/>
          </p:cNvCxnSpPr>
          <p:nvPr/>
        </p:nvCxnSpPr>
        <p:spPr>
          <a:xfrm>
            <a:off x="9542105" y="4619482"/>
            <a:ext cx="0" cy="6958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413FEC-31CC-2CAF-C5D0-DD0358810170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7968343" y="4963886"/>
            <a:ext cx="880191" cy="3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BCD071A-4186-FE54-40F9-78F99189A2B9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0627561" y="4965648"/>
            <a:ext cx="752172" cy="17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2">
            <a:extLst>
              <a:ext uri="{FF2B5EF4-FFF2-40B4-BE49-F238E27FC236}">
                <a16:creationId xmlns:a16="http://schemas.microsoft.com/office/drawing/2014/main" id="{DE090F76-0725-F712-8957-0B84A30C7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6281" y="594514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Q1</a:t>
            </a:r>
          </a:p>
        </p:txBody>
      </p:sp>
      <p:sp>
        <p:nvSpPr>
          <p:cNvPr id="27" name="Text Box 2">
            <a:extLst>
              <a:ext uri="{FF2B5EF4-FFF2-40B4-BE49-F238E27FC236}">
                <a16:creationId xmlns:a16="http://schemas.microsoft.com/office/drawing/2014/main" id="{876484AC-B417-A5B0-C52F-D97CD3B1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3503" y="5940076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Q2</a:t>
            </a: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6C06AF51-63BA-9A49-09E8-73A0CE37B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5308" y="5970768"/>
            <a:ext cx="564505" cy="488302"/>
          </a:xfrm>
          <a:custGeom>
            <a:avLst/>
            <a:gdLst>
              <a:gd name="connsiteX0" fmla="*/ 0 w 564505"/>
              <a:gd name="connsiteY0" fmla="*/ 0 h 488302"/>
              <a:gd name="connsiteX1" fmla="*/ 564505 w 564505"/>
              <a:gd name="connsiteY1" fmla="*/ 0 h 488302"/>
              <a:gd name="connsiteX2" fmla="*/ 564505 w 564505"/>
              <a:gd name="connsiteY2" fmla="*/ 488302 h 488302"/>
              <a:gd name="connsiteX3" fmla="*/ 0 w 564505"/>
              <a:gd name="connsiteY3" fmla="*/ 488302 h 488302"/>
              <a:gd name="connsiteX4" fmla="*/ 0 w 564505"/>
              <a:gd name="connsiteY4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4505" h="488302" fill="none" extrusionOk="0">
                <a:moveTo>
                  <a:pt x="0" y="0"/>
                </a:moveTo>
                <a:cubicBezTo>
                  <a:pt x="215945" y="23279"/>
                  <a:pt x="379481" y="-6630"/>
                  <a:pt x="564505" y="0"/>
                </a:cubicBezTo>
                <a:cubicBezTo>
                  <a:pt x="566402" y="164274"/>
                  <a:pt x="546065" y="355047"/>
                  <a:pt x="564505" y="488302"/>
                </a:cubicBezTo>
                <a:cubicBezTo>
                  <a:pt x="376114" y="465791"/>
                  <a:pt x="230227" y="513493"/>
                  <a:pt x="0" y="488302"/>
                </a:cubicBezTo>
                <a:cubicBezTo>
                  <a:pt x="21553" y="265658"/>
                  <a:pt x="-3715" y="171822"/>
                  <a:pt x="0" y="0"/>
                </a:cubicBezTo>
                <a:close/>
              </a:path>
              <a:path w="564505" h="488302" stroke="0" extrusionOk="0">
                <a:moveTo>
                  <a:pt x="0" y="0"/>
                </a:moveTo>
                <a:cubicBezTo>
                  <a:pt x="271975" y="-2182"/>
                  <a:pt x="288256" y="13955"/>
                  <a:pt x="564505" y="0"/>
                </a:cubicBezTo>
                <a:cubicBezTo>
                  <a:pt x="587145" y="159605"/>
                  <a:pt x="587518" y="301751"/>
                  <a:pt x="564505" y="488302"/>
                </a:cubicBezTo>
                <a:cubicBezTo>
                  <a:pt x="355314" y="495571"/>
                  <a:pt x="278149" y="486827"/>
                  <a:pt x="0" y="488302"/>
                </a:cubicBezTo>
                <a:cubicBezTo>
                  <a:pt x="160" y="317750"/>
                  <a:pt x="35" y="146598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Q3</a:t>
            </a:r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9D727E34-2618-6DA0-9AFF-278C140BBE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1232" y="5966947"/>
            <a:ext cx="754221" cy="488302"/>
          </a:xfrm>
          <a:custGeom>
            <a:avLst/>
            <a:gdLst>
              <a:gd name="connsiteX0" fmla="*/ 0 w 754221"/>
              <a:gd name="connsiteY0" fmla="*/ 0 h 488302"/>
              <a:gd name="connsiteX1" fmla="*/ 384653 w 754221"/>
              <a:gd name="connsiteY1" fmla="*/ 0 h 488302"/>
              <a:gd name="connsiteX2" fmla="*/ 754221 w 754221"/>
              <a:gd name="connsiteY2" fmla="*/ 0 h 488302"/>
              <a:gd name="connsiteX3" fmla="*/ 754221 w 754221"/>
              <a:gd name="connsiteY3" fmla="*/ 488302 h 488302"/>
              <a:gd name="connsiteX4" fmla="*/ 392195 w 754221"/>
              <a:gd name="connsiteY4" fmla="*/ 488302 h 488302"/>
              <a:gd name="connsiteX5" fmla="*/ 0 w 754221"/>
              <a:gd name="connsiteY5" fmla="*/ 488302 h 488302"/>
              <a:gd name="connsiteX6" fmla="*/ 0 w 754221"/>
              <a:gd name="connsiteY6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4221" h="488302" fill="none" extrusionOk="0">
                <a:moveTo>
                  <a:pt x="0" y="0"/>
                </a:moveTo>
                <a:cubicBezTo>
                  <a:pt x="170861" y="5292"/>
                  <a:pt x="252037" y="10599"/>
                  <a:pt x="384653" y="0"/>
                </a:cubicBezTo>
                <a:cubicBezTo>
                  <a:pt x="517269" y="-10599"/>
                  <a:pt x="679417" y="13975"/>
                  <a:pt x="754221" y="0"/>
                </a:cubicBezTo>
                <a:cubicBezTo>
                  <a:pt x="729855" y="103460"/>
                  <a:pt x="736557" y="379206"/>
                  <a:pt x="754221" y="488302"/>
                </a:cubicBezTo>
                <a:cubicBezTo>
                  <a:pt x="596762" y="502764"/>
                  <a:pt x="525126" y="496820"/>
                  <a:pt x="392195" y="488302"/>
                </a:cubicBezTo>
                <a:cubicBezTo>
                  <a:pt x="259264" y="479784"/>
                  <a:pt x="148818" y="490144"/>
                  <a:pt x="0" y="488302"/>
                </a:cubicBezTo>
                <a:cubicBezTo>
                  <a:pt x="-10504" y="248471"/>
                  <a:pt x="-16462" y="171473"/>
                  <a:pt x="0" y="0"/>
                </a:cubicBezTo>
                <a:close/>
              </a:path>
              <a:path w="754221" h="488302" stroke="0" extrusionOk="0">
                <a:moveTo>
                  <a:pt x="0" y="0"/>
                </a:moveTo>
                <a:cubicBezTo>
                  <a:pt x="126749" y="-9409"/>
                  <a:pt x="209608" y="2253"/>
                  <a:pt x="369568" y="0"/>
                </a:cubicBezTo>
                <a:cubicBezTo>
                  <a:pt x="529528" y="-2253"/>
                  <a:pt x="605008" y="-494"/>
                  <a:pt x="754221" y="0"/>
                </a:cubicBezTo>
                <a:cubicBezTo>
                  <a:pt x="743541" y="129067"/>
                  <a:pt x="761878" y="373462"/>
                  <a:pt x="754221" y="488302"/>
                </a:cubicBezTo>
                <a:cubicBezTo>
                  <a:pt x="681300" y="479654"/>
                  <a:pt x="547652" y="478665"/>
                  <a:pt x="399737" y="488302"/>
                </a:cubicBezTo>
                <a:cubicBezTo>
                  <a:pt x="251822" y="497939"/>
                  <a:pt x="109122" y="489499"/>
                  <a:pt x="0" y="488302"/>
                </a:cubicBezTo>
                <a:cubicBezTo>
                  <a:pt x="-13797" y="312066"/>
                  <a:pt x="-17355" y="235925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Min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86" y="4808798"/>
                <a:ext cx="5890347" cy="695855"/>
              </a:xfrm>
              <a:custGeom>
                <a:avLst/>
                <a:gdLst>
                  <a:gd name="connsiteX0" fmla="*/ 0 w 5890347"/>
                  <a:gd name="connsiteY0" fmla="*/ 0 h 695855"/>
                  <a:gd name="connsiteX1" fmla="*/ 477773 w 5890347"/>
                  <a:gd name="connsiteY1" fmla="*/ 0 h 695855"/>
                  <a:gd name="connsiteX2" fmla="*/ 1191159 w 5890347"/>
                  <a:gd name="connsiteY2" fmla="*/ 0 h 695855"/>
                  <a:gd name="connsiteX3" fmla="*/ 1845642 w 5890347"/>
                  <a:gd name="connsiteY3" fmla="*/ 0 h 695855"/>
                  <a:gd name="connsiteX4" fmla="*/ 2500125 w 5890347"/>
                  <a:gd name="connsiteY4" fmla="*/ 0 h 695855"/>
                  <a:gd name="connsiteX5" fmla="*/ 3213512 w 5890347"/>
                  <a:gd name="connsiteY5" fmla="*/ 0 h 695855"/>
                  <a:gd name="connsiteX6" fmla="*/ 3750188 w 5890347"/>
                  <a:gd name="connsiteY6" fmla="*/ 0 h 695855"/>
                  <a:gd name="connsiteX7" fmla="*/ 4286864 w 5890347"/>
                  <a:gd name="connsiteY7" fmla="*/ 0 h 695855"/>
                  <a:gd name="connsiteX8" fmla="*/ 4764636 w 5890347"/>
                  <a:gd name="connsiteY8" fmla="*/ 0 h 695855"/>
                  <a:gd name="connsiteX9" fmla="*/ 5890347 w 5890347"/>
                  <a:gd name="connsiteY9" fmla="*/ 0 h 695855"/>
                  <a:gd name="connsiteX10" fmla="*/ 5890347 w 5890347"/>
                  <a:gd name="connsiteY10" fmla="*/ 695855 h 695855"/>
                  <a:gd name="connsiteX11" fmla="*/ 5118057 w 5890347"/>
                  <a:gd name="connsiteY11" fmla="*/ 695855 h 695855"/>
                  <a:gd name="connsiteX12" fmla="*/ 4345767 w 5890347"/>
                  <a:gd name="connsiteY12" fmla="*/ 695855 h 695855"/>
                  <a:gd name="connsiteX13" fmla="*/ 3809091 w 5890347"/>
                  <a:gd name="connsiteY13" fmla="*/ 695855 h 695855"/>
                  <a:gd name="connsiteX14" fmla="*/ 3213512 w 5890347"/>
                  <a:gd name="connsiteY14" fmla="*/ 695855 h 695855"/>
                  <a:gd name="connsiteX15" fmla="*/ 2676835 w 5890347"/>
                  <a:gd name="connsiteY15" fmla="*/ 695855 h 695855"/>
                  <a:gd name="connsiteX16" fmla="*/ 2081256 w 5890347"/>
                  <a:gd name="connsiteY16" fmla="*/ 695855 h 695855"/>
                  <a:gd name="connsiteX17" fmla="*/ 1426773 w 5890347"/>
                  <a:gd name="connsiteY17" fmla="*/ 695855 h 695855"/>
                  <a:gd name="connsiteX18" fmla="*/ 654483 w 5890347"/>
                  <a:gd name="connsiteY18" fmla="*/ 695855 h 695855"/>
                  <a:gd name="connsiteX19" fmla="*/ 0 w 5890347"/>
                  <a:gd name="connsiteY19" fmla="*/ 695855 h 695855"/>
                  <a:gd name="connsiteX20" fmla="*/ 0 w 5890347"/>
                  <a:gd name="connsiteY20" fmla="*/ 0 h 695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5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81890" y="194515"/>
                      <a:pt x="5884040" y="447506"/>
                      <a:pt x="5890347" y="695855"/>
                    </a:cubicBezTo>
                    <a:cubicBezTo>
                      <a:pt x="5563345" y="731295"/>
                      <a:pt x="5489957" y="673533"/>
                      <a:pt x="5118057" y="695855"/>
                    </a:cubicBezTo>
                    <a:cubicBezTo>
                      <a:pt x="4746157" y="718178"/>
                      <a:pt x="4537116" y="691478"/>
                      <a:pt x="4345767" y="695855"/>
                    </a:cubicBezTo>
                    <a:cubicBezTo>
                      <a:pt x="4154418" y="700233"/>
                      <a:pt x="3967246" y="690025"/>
                      <a:pt x="3809091" y="695855"/>
                    </a:cubicBezTo>
                    <a:cubicBezTo>
                      <a:pt x="3650936" y="701685"/>
                      <a:pt x="3353768" y="715318"/>
                      <a:pt x="3213512" y="695855"/>
                    </a:cubicBezTo>
                    <a:cubicBezTo>
                      <a:pt x="3073256" y="676392"/>
                      <a:pt x="2924453" y="719763"/>
                      <a:pt x="2676835" y="695855"/>
                    </a:cubicBezTo>
                    <a:cubicBezTo>
                      <a:pt x="2429217" y="671947"/>
                      <a:pt x="2278164" y="696744"/>
                      <a:pt x="2081256" y="695855"/>
                    </a:cubicBezTo>
                    <a:cubicBezTo>
                      <a:pt x="1884348" y="694966"/>
                      <a:pt x="1727124" y="718383"/>
                      <a:pt x="1426773" y="695855"/>
                    </a:cubicBezTo>
                    <a:cubicBezTo>
                      <a:pt x="1126422" y="673327"/>
                      <a:pt x="991934" y="713562"/>
                      <a:pt x="654483" y="695855"/>
                    </a:cubicBezTo>
                    <a:cubicBezTo>
                      <a:pt x="317032" y="678149"/>
                      <a:pt x="168502" y="691218"/>
                      <a:pt x="0" y="695855"/>
                    </a:cubicBezTo>
                    <a:cubicBezTo>
                      <a:pt x="-14380" y="515892"/>
                      <a:pt x="-2988" y="239171"/>
                      <a:pt x="0" y="0"/>
                    </a:cubicBezTo>
                    <a:close/>
                  </a:path>
                  <a:path w="5890347" h="695855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12733" y="340038"/>
                      <a:pt x="5912083" y="538927"/>
                      <a:pt x="5890347" y="695855"/>
                    </a:cubicBezTo>
                    <a:cubicBezTo>
                      <a:pt x="5645946" y="725197"/>
                      <a:pt x="5376694" y="698212"/>
                      <a:pt x="5176961" y="695855"/>
                    </a:cubicBezTo>
                    <a:cubicBezTo>
                      <a:pt x="4977228" y="693498"/>
                      <a:pt x="4754821" y="719587"/>
                      <a:pt x="4640284" y="695855"/>
                    </a:cubicBezTo>
                    <a:cubicBezTo>
                      <a:pt x="4525747" y="672123"/>
                      <a:pt x="4272331" y="665667"/>
                      <a:pt x="3985801" y="695855"/>
                    </a:cubicBezTo>
                    <a:cubicBezTo>
                      <a:pt x="3699271" y="726043"/>
                      <a:pt x="3617032" y="679426"/>
                      <a:pt x="3331318" y="695855"/>
                    </a:cubicBezTo>
                    <a:cubicBezTo>
                      <a:pt x="3045604" y="712284"/>
                      <a:pt x="2916165" y="716855"/>
                      <a:pt x="2676835" y="695855"/>
                    </a:cubicBezTo>
                    <a:cubicBezTo>
                      <a:pt x="2437505" y="674855"/>
                      <a:pt x="2201886" y="706372"/>
                      <a:pt x="1963449" y="695855"/>
                    </a:cubicBezTo>
                    <a:cubicBezTo>
                      <a:pt x="1725012" y="685338"/>
                      <a:pt x="1461715" y="722193"/>
                      <a:pt x="1308966" y="695855"/>
                    </a:cubicBezTo>
                    <a:cubicBezTo>
                      <a:pt x="1156217" y="669517"/>
                      <a:pt x="916947" y="687567"/>
                      <a:pt x="654483" y="695855"/>
                    </a:cubicBezTo>
                    <a:cubicBezTo>
                      <a:pt x="392019" y="704143"/>
                      <a:pt x="244860" y="688091"/>
                      <a:pt x="0" y="695855"/>
                    </a:cubicBezTo>
                    <a:cubicBezTo>
                      <a:pt x="19249" y="550453"/>
                      <a:pt x="-29982" y="15710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𝐿𝑜𝑤𝑒𝑟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−1.5×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=2660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4" name="Text Box 2">
                <a:extLst>
                  <a:ext uri="{FF2B5EF4-FFF2-40B4-BE49-F238E27FC236}">
                    <a16:creationId xmlns:a16="http://schemas.microsoft.com/office/drawing/2014/main" id="{53A4F377-2F9C-AEB5-0A7F-99713BB8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86" y="4808798"/>
                <a:ext cx="5890347" cy="6958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5"/>
                          <a:gd name="connsiteX1" fmla="*/ 477773 w 5890347"/>
                          <a:gd name="connsiteY1" fmla="*/ 0 h 695855"/>
                          <a:gd name="connsiteX2" fmla="*/ 1191159 w 5890347"/>
                          <a:gd name="connsiteY2" fmla="*/ 0 h 695855"/>
                          <a:gd name="connsiteX3" fmla="*/ 1845642 w 5890347"/>
                          <a:gd name="connsiteY3" fmla="*/ 0 h 695855"/>
                          <a:gd name="connsiteX4" fmla="*/ 2500125 w 5890347"/>
                          <a:gd name="connsiteY4" fmla="*/ 0 h 695855"/>
                          <a:gd name="connsiteX5" fmla="*/ 3213512 w 5890347"/>
                          <a:gd name="connsiteY5" fmla="*/ 0 h 695855"/>
                          <a:gd name="connsiteX6" fmla="*/ 3750188 w 5890347"/>
                          <a:gd name="connsiteY6" fmla="*/ 0 h 695855"/>
                          <a:gd name="connsiteX7" fmla="*/ 4286864 w 5890347"/>
                          <a:gd name="connsiteY7" fmla="*/ 0 h 695855"/>
                          <a:gd name="connsiteX8" fmla="*/ 4764636 w 5890347"/>
                          <a:gd name="connsiteY8" fmla="*/ 0 h 695855"/>
                          <a:gd name="connsiteX9" fmla="*/ 5890347 w 5890347"/>
                          <a:gd name="connsiteY9" fmla="*/ 0 h 695855"/>
                          <a:gd name="connsiteX10" fmla="*/ 5890347 w 5890347"/>
                          <a:gd name="connsiteY10" fmla="*/ 695855 h 695855"/>
                          <a:gd name="connsiteX11" fmla="*/ 5118057 w 5890347"/>
                          <a:gd name="connsiteY11" fmla="*/ 695855 h 695855"/>
                          <a:gd name="connsiteX12" fmla="*/ 4345767 w 5890347"/>
                          <a:gd name="connsiteY12" fmla="*/ 695855 h 695855"/>
                          <a:gd name="connsiteX13" fmla="*/ 3809091 w 5890347"/>
                          <a:gd name="connsiteY13" fmla="*/ 695855 h 695855"/>
                          <a:gd name="connsiteX14" fmla="*/ 3213512 w 5890347"/>
                          <a:gd name="connsiteY14" fmla="*/ 695855 h 695855"/>
                          <a:gd name="connsiteX15" fmla="*/ 2676835 w 5890347"/>
                          <a:gd name="connsiteY15" fmla="*/ 695855 h 695855"/>
                          <a:gd name="connsiteX16" fmla="*/ 2081256 w 5890347"/>
                          <a:gd name="connsiteY16" fmla="*/ 695855 h 695855"/>
                          <a:gd name="connsiteX17" fmla="*/ 1426773 w 5890347"/>
                          <a:gd name="connsiteY17" fmla="*/ 695855 h 695855"/>
                          <a:gd name="connsiteX18" fmla="*/ 654483 w 5890347"/>
                          <a:gd name="connsiteY18" fmla="*/ 695855 h 695855"/>
                          <a:gd name="connsiteX19" fmla="*/ 0 w 5890347"/>
                          <a:gd name="connsiteY19" fmla="*/ 695855 h 695855"/>
                          <a:gd name="connsiteX20" fmla="*/ 0 w 5890347"/>
                          <a:gd name="connsiteY20" fmla="*/ 0 h 69585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5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81890" y="194515"/>
                              <a:pt x="5884040" y="447506"/>
                              <a:pt x="5890347" y="695855"/>
                            </a:cubicBezTo>
                            <a:cubicBezTo>
                              <a:pt x="5563345" y="731295"/>
                              <a:pt x="5489957" y="673533"/>
                              <a:pt x="5118057" y="695855"/>
                            </a:cubicBezTo>
                            <a:cubicBezTo>
                              <a:pt x="4746157" y="718178"/>
                              <a:pt x="4537116" y="691478"/>
                              <a:pt x="4345767" y="695855"/>
                            </a:cubicBezTo>
                            <a:cubicBezTo>
                              <a:pt x="4154418" y="700233"/>
                              <a:pt x="3967246" y="690025"/>
                              <a:pt x="3809091" y="695855"/>
                            </a:cubicBezTo>
                            <a:cubicBezTo>
                              <a:pt x="3650936" y="701685"/>
                              <a:pt x="3353768" y="715318"/>
                              <a:pt x="3213512" y="695855"/>
                            </a:cubicBezTo>
                            <a:cubicBezTo>
                              <a:pt x="3073256" y="676392"/>
                              <a:pt x="2924453" y="719763"/>
                              <a:pt x="2676835" y="695855"/>
                            </a:cubicBezTo>
                            <a:cubicBezTo>
                              <a:pt x="2429217" y="671947"/>
                              <a:pt x="2278164" y="696744"/>
                              <a:pt x="2081256" y="695855"/>
                            </a:cubicBezTo>
                            <a:cubicBezTo>
                              <a:pt x="1884348" y="694966"/>
                              <a:pt x="1727124" y="718383"/>
                              <a:pt x="1426773" y="695855"/>
                            </a:cubicBezTo>
                            <a:cubicBezTo>
                              <a:pt x="1126422" y="673327"/>
                              <a:pt x="991934" y="713562"/>
                              <a:pt x="654483" y="695855"/>
                            </a:cubicBezTo>
                            <a:cubicBezTo>
                              <a:pt x="317032" y="678149"/>
                              <a:pt x="168502" y="691218"/>
                              <a:pt x="0" y="695855"/>
                            </a:cubicBezTo>
                            <a:cubicBezTo>
                              <a:pt x="-14380" y="515892"/>
                              <a:pt x="-2988" y="239171"/>
                              <a:pt x="0" y="0"/>
                            </a:cubicBezTo>
                            <a:close/>
                          </a:path>
                          <a:path w="5890347" h="695855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12733" y="340038"/>
                              <a:pt x="5912083" y="538927"/>
                              <a:pt x="5890347" y="695855"/>
                            </a:cubicBezTo>
                            <a:cubicBezTo>
                              <a:pt x="5645946" y="725197"/>
                              <a:pt x="5376694" y="698212"/>
                              <a:pt x="5176961" y="695855"/>
                            </a:cubicBezTo>
                            <a:cubicBezTo>
                              <a:pt x="4977228" y="693498"/>
                              <a:pt x="4754821" y="719587"/>
                              <a:pt x="4640284" y="695855"/>
                            </a:cubicBezTo>
                            <a:cubicBezTo>
                              <a:pt x="4525747" y="672123"/>
                              <a:pt x="4272331" y="665667"/>
                              <a:pt x="3985801" y="695855"/>
                            </a:cubicBezTo>
                            <a:cubicBezTo>
                              <a:pt x="3699271" y="726043"/>
                              <a:pt x="3617032" y="679426"/>
                              <a:pt x="3331318" y="695855"/>
                            </a:cubicBezTo>
                            <a:cubicBezTo>
                              <a:pt x="3045604" y="712284"/>
                              <a:pt x="2916165" y="716855"/>
                              <a:pt x="2676835" y="695855"/>
                            </a:cubicBezTo>
                            <a:cubicBezTo>
                              <a:pt x="2437505" y="674855"/>
                              <a:pt x="2201886" y="706372"/>
                              <a:pt x="1963449" y="695855"/>
                            </a:cubicBezTo>
                            <a:cubicBezTo>
                              <a:pt x="1725012" y="685338"/>
                              <a:pt x="1461715" y="722193"/>
                              <a:pt x="1308966" y="695855"/>
                            </a:cubicBezTo>
                            <a:cubicBezTo>
                              <a:pt x="1156217" y="669517"/>
                              <a:pt x="916947" y="687567"/>
                              <a:pt x="654483" y="695855"/>
                            </a:cubicBezTo>
                            <a:cubicBezTo>
                              <a:pt x="392019" y="704143"/>
                              <a:pt x="244860" y="688091"/>
                              <a:pt x="0" y="695855"/>
                            </a:cubicBezTo>
                            <a:cubicBezTo>
                              <a:pt x="19249" y="550453"/>
                              <a:pt x="-29982" y="15710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980" y="5966936"/>
                <a:ext cx="5890347" cy="695852"/>
              </a:xfrm>
              <a:custGeom>
                <a:avLst/>
                <a:gdLst>
                  <a:gd name="connsiteX0" fmla="*/ 0 w 5890347"/>
                  <a:gd name="connsiteY0" fmla="*/ 0 h 695852"/>
                  <a:gd name="connsiteX1" fmla="*/ 477773 w 5890347"/>
                  <a:gd name="connsiteY1" fmla="*/ 0 h 695852"/>
                  <a:gd name="connsiteX2" fmla="*/ 1191159 w 5890347"/>
                  <a:gd name="connsiteY2" fmla="*/ 0 h 695852"/>
                  <a:gd name="connsiteX3" fmla="*/ 1845642 w 5890347"/>
                  <a:gd name="connsiteY3" fmla="*/ 0 h 695852"/>
                  <a:gd name="connsiteX4" fmla="*/ 2500125 w 5890347"/>
                  <a:gd name="connsiteY4" fmla="*/ 0 h 695852"/>
                  <a:gd name="connsiteX5" fmla="*/ 3213512 w 5890347"/>
                  <a:gd name="connsiteY5" fmla="*/ 0 h 695852"/>
                  <a:gd name="connsiteX6" fmla="*/ 3750188 w 5890347"/>
                  <a:gd name="connsiteY6" fmla="*/ 0 h 695852"/>
                  <a:gd name="connsiteX7" fmla="*/ 4286864 w 5890347"/>
                  <a:gd name="connsiteY7" fmla="*/ 0 h 695852"/>
                  <a:gd name="connsiteX8" fmla="*/ 4764636 w 5890347"/>
                  <a:gd name="connsiteY8" fmla="*/ 0 h 695852"/>
                  <a:gd name="connsiteX9" fmla="*/ 5890347 w 5890347"/>
                  <a:gd name="connsiteY9" fmla="*/ 0 h 695852"/>
                  <a:gd name="connsiteX10" fmla="*/ 5890347 w 5890347"/>
                  <a:gd name="connsiteY10" fmla="*/ 695852 h 695852"/>
                  <a:gd name="connsiteX11" fmla="*/ 5118057 w 5890347"/>
                  <a:gd name="connsiteY11" fmla="*/ 695852 h 695852"/>
                  <a:gd name="connsiteX12" fmla="*/ 4345767 w 5890347"/>
                  <a:gd name="connsiteY12" fmla="*/ 695852 h 695852"/>
                  <a:gd name="connsiteX13" fmla="*/ 3809091 w 5890347"/>
                  <a:gd name="connsiteY13" fmla="*/ 695852 h 695852"/>
                  <a:gd name="connsiteX14" fmla="*/ 3213512 w 5890347"/>
                  <a:gd name="connsiteY14" fmla="*/ 695852 h 695852"/>
                  <a:gd name="connsiteX15" fmla="*/ 2676835 w 5890347"/>
                  <a:gd name="connsiteY15" fmla="*/ 695852 h 695852"/>
                  <a:gd name="connsiteX16" fmla="*/ 2081256 w 5890347"/>
                  <a:gd name="connsiteY16" fmla="*/ 695852 h 695852"/>
                  <a:gd name="connsiteX17" fmla="*/ 1426773 w 5890347"/>
                  <a:gd name="connsiteY17" fmla="*/ 695852 h 695852"/>
                  <a:gd name="connsiteX18" fmla="*/ 654483 w 5890347"/>
                  <a:gd name="connsiteY18" fmla="*/ 695852 h 695852"/>
                  <a:gd name="connsiteX19" fmla="*/ 0 w 5890347"/>
                  <a:gd name="connsiteY19" fmla="*/ 695852 h 695852"/>
                  <a:gd name="connsiteX20" fmla="*/ 0 w 5890347"/>
                  <a:gd name="connsiteY20" fmla="*/ 0 h 6958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890347" h="695852" fill="none" extrusionOk="0">
                    <a:moveTo>
                      <a:pt x="0" y="0"/>
                    </a:moveTo>
                    <a:cubicBezTo>
                      <a:pt x="173888" y="4224"/>
                      <a:pt x="311682" y="-14189"/>
                      <a:pt x="477773" y="0"/>
                    </a:cubicBezTo>
                    <a:cubicBezTo>
                      <a:pt x="643864" y="14189"/>
                      <a:pt x="950103" y="-18837"/>
                      <a:pt x="1191159" y="0"/>
                    </a:cubicBezTo>
                    <a:cubicBezTo>
                      <a:pt x="1432215" y="18837"/>
                      <a:pt x="1636558" y="-6655"/>
                      <a:pt x="1845642" y="0"/>
                    </a:cubicBezTo>
                    <a:cubicBezTo>
                      <a:pt x="2054726" y="6655"/>
                      <a:pt x="2353900" y="2301"/>
                      <a:pt x="2500125" y="0"/>
                    </a:cubicBezTo>
                    <a:cubicBezTo>
                      <a:pt x="2646350" y="-2301"/>
                      <a:pt x="2897900" y="2147"/>
                      <a:pt x="3213512" y="0"/>
                    </a:cubicBezTo>
                    <a:cubicBezTo>
                      <a:pt x="3529124" y="-2147"/>
                      <a:pt x="3501284" y="-4268"/>
                      <a:pt x="3750188" y="0"/>
                    </a:cubicBezTo>
                    <a:cubicBezTo>
                      <a:pt x="3999092" y="4268"/>
                      <a:pt x="4043913" y="11361"/>
                      <a:pt x="4286864" y="0"/>
                    </a:cubicBezTo>
                    <a:cubicBezTo>
                      <a:pt x="4529815" y="-11361"/>
                      <a:pt x="4625316" y="16694"/>
                      <a:pt x="4764636" y="0"/>
                    </a:cubicBezTo>
                    <a:cubicBezTo>
                      <a:pt x="4903956" y="-16694"/>
                      <a:pt x="5407315" y="27023"/>
                      <a:pt x="5890347" y="0"/>
                    </a:cubicBezTo>
                    <a:cubicBezTo>
                      <a:pt x="5867982" y="209656"/>
                      <a:pt x="5868636" y="457036"/>
                      <a:pt x="5890347" y="695852"/>
                    </a:cubicBezTo>
                    <a:cubicBezTo>
                      <a:pt x="5563345" y="731292"/>
                      <a:pt x="5489957" y="673530"/>
                      <a:pt x="5118057" y="695852"/>
                    </a:cubicBezTo>
                    <a:cubicBezTo>
                      <a:pt x="4746157" y="718175"/>
                      <a:pt x="4537116" y="691475"/>
                      <a:pt x="4345767" y="695852"/>
                    </a:cubicBezTo>
                    <a:cubicBezTo>
                      <a:pt x="4154418" y="700230"/>
                      <a:pt x="3967246" y="690022"/>
                      <a:pt x="3809091" y="695852"/>
                    </a:cubicBezTo>
                    <a:cubicBezTo>
                      <a:pt x="3650936" y="701682"/>
                      <a:pt x="3353768" y="715315"/>
                      <a:pt x="3213512" y="695852"/>
                    </a:cubicBezTo>
                    <a:cubicBezTo>
                      <a:pt x="3073256" y="676389"/>
                      <a:pt x="2924453" y="719760"/>
                      <a:pt x="2676835" y="695852"/>
                    </a:cubicBezTo>
                    <a:cubicBezTo>
                      <a:pt x="2429217" y="671944"/>
                      <a:pt x="2278164" y="696741"/>
                      <a:pt x="2081256" y="695852"/>
                    </a:cubicBezTo>
                    <a:cubicBezTo>
                      <a:pt x="1884348" y="694963"/>
                      <a:pt x="1727124" y="718380"/>
                      <a:pt x="1426773" y="695852"/>
                    </a:cubicBezTo>
                    <a:cubicBezTo>
                      <a:pt x="1126422" y="673324"/>
                      <a:pt x="991934" y="713559"/>
                      <a:pt x="654483" y="695852"/>
                    </a:cubicBezTo>
                    <a:cubicBezTo>
                      <a:pt x="317032" y="678146"/>
                      <a:pt x="168502" y="691215"/>
                      <a:pt x="0" y="695852"/>
                    </a:cubicBezTo>
                    <a:cubicBezTo>
                      <a:pt x="-6817" y="504528"/>
                      <a:pt x="7639" y="228515"/>
                      <a:pt x="0" y="0"/>
                    </a:cubicBezTo>
                    <a:close/>
                  </a:path>
                  <a:path w="5890347" h="695852" stroke="0" extrusionOk="0">
                    <a:moveTo>
                      <a:pt x="0" y="0"/>
                    </a:moveTo>
                    <a:cubicBezTo>
                      <a:pt x="221375" y="18479"/>
                      <a:pt x="433186" y="-23106"/>
                      <a:pt x="595580" y="0"/>
                    </a:cubicBezTo>
                    <a:cubicBezTo>
                      <a:pt x="757974" y="23106"/>
                      <a:pt x="1081954" y="-6597"/>
                      <a:pt x="1308966" y="0"/>
                    </a:cubicBezTo>
                    <a:cubicBezTo>
                      <a:pt x="1535978" y="6597"/>
                      <a:pt x="1625482" y="-3010"/>
                      <a:pt x="1845642" y="0"/>
                    </a:cubicBezTo>
                    <a:cubicBezTo>
                      <a:pt x="2065802" y="3010"/>
                      <a:pt x="2233108" y="8472"/>
                      <a:pt x="2500125" y="0"/>
                    </a:cubicBezTo>
                    <a:cubicBezTo>
                      <a:pt x="2767142" y="-8472"/>
                      <a:pt x="2895012" y="-12267"/>
                      <a:pt x="3213512" y="0"/>
                    </a:cubicBezTo>
                    <a:cubicBezTo>
                      <a:pt x="3532012" y="12267"/>
                      <a:pt x="3520280" y="-6943"/>
                      <a:pt x="3750188" y="0"/>
                    </a:cubicBezTo>
                    <a:cubicBezTo>
                      <a:pt x="3980096" y="6943"/>
                      <a:pt x="4155468" y="-24362"/>
                      <a:pt x="4345767" y="0"/>
                    </a:cubicBezTo>
                    <a:cubicBezTo>
                      <a:pt x="4536066" y="24362"/>
                      <a:pt x="4667156" y="-8309"/>
                      <a:pt x="4882443" y="0"/>
                    </a:cubicBezTo>
                    <a:cubicBezTo>
                      <a:pt x="5097730" y="8309"/>
                      <a:pt x="5568351" y="-22396"/>
                      <a:pt x="5890347" y="0"/>
                    </a:cubicBezTo>
                    <a:cubicBezTo>
                      <a:pt x="5908051" y="145089"/>
                      <a:pt x="5902744" y="551649"/>
                      <a:pt x="5890347" y="695852"/>
                    </a:cubicBezTo>
                    <a:cubicBezTo>
                      <a:pt x="5645946" y="725194"/>
                      <a:pt x="5376694" y="698209"/>
                      <a:pt x="5176961" y="695852"/>
                    </a:cubicBezTo>
                    <a:cubicBezTo>
                      <a:pt x="4977228" y="693495"/>
                      <a:pt x="4754821" y="719584"/>
                      <a:pt x="4640284" y="695852"/>
                    </a:cubicBezTo>
                    <a:cubicBezTo>
                      <a:pt x="4525747" y="672120"/>
                      <a:pt x="4272331" y="665664"/>
                      <a:pt x="3985801" y="695852"/>
                    </a:cubicBezTo>
                    <a:cubicBezTo>
                      <a:pt x="3699271" y="726040"/>
                      <a:pt x="3617032" y="679423"/>
                      <a:pt x="3331318" y="695852"/>
                    </a:cubicBezTo>
                    <a:cubicBezTo>
                      <a:pt x="3045604" y="712281"/>
                      <a:pt x="2916165" y="716852"/>
                      <a:pt x="2676835" y="695852"/>
                    </a:cubicBezTo>
                    <a:cubicBezTo>
                      <a:pt x="2437505" y="674852"/>
                      <a:pt x="2201886" y="706369"/>
                      <a:pt x="1963449" y="695852"/>
                    </a:cubicBezTo>
                    <a:cubicBezTo>
                      <a:pt x="1725012" y="685335"/>
                      <a:pt x="1461715" y="722190"/>
                      <a:pt x="1308966" y="695852"/>
                    </a:cubicBezTo>
                    <a:cubicBezTo>
                      <a:pt x="1156217" y="669514"/>
                      <a:pt x="916947" y="687564"/>
                      <a:pt x="654483" y="695852"/>
                    </a:cubicBezTo>
                    <a:cubicBezTo>
                      <a:pt x="392019" y="704140"/>
                      <a:pt x="244860" y="688088"/>
                      <a:pt x="0" y="695852"/>
                    </a:cubicBezTo>
                    <a:cubicBezTo>
                      <a:pt x="33072" y="536859"/>
                      <a:pt x="-17052" y="145564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𝑈𝑝𝑝𝑒𝑟</m:t>
                      </m:r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800" b="0" i="1" kern="100" smtClean="0">
                                  <a:effectLst/>
                                  <a:latin typeface="Cambria Math" panose="02040503050406030204" pitchFamily="18" charset="0"/>
                                  <a:cs typeface="Vrinda" panose="020B0502040204020203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+1.5×</m:t>
                          </m:r>
                          <m:r>
                            <a:rPr lang="en-US" sz="2800" b="0" i="1" kern="100" smtClean="0">
                              <a:effectLst/>
                              <a:latin typeface="Cambria Math" panose="02040503050406030204" pitchFamily="18" charset="0"/>
                              <a:cs typeface="Vrinda" panose="020B0502040204020203" pitchFamily="34" charset="0"/>
                            </a:rPr>
                            <m:t>𝐼𝑄𝑅</m:t>
                          </m:r>
                        </m:e>
                      </m:d>
                      <m:r>
                        <a:rPr lang="en-US" sz="2800" b="0" i="1" kern="100" smtClean="0">
                          <a:effectLst/>
                          <a:latin typeface="Cambria Math" panose="02040503050406030204" pitchFamily="18" charset="0"/>
                          <a:cs typeface="Vrinda" panose="020B0502040204020203" pitchFamily="34" charset="0"/>
                        </a:rPr>
                        <m:t>=3220</m:t>
                      </m:r>
                    </m:oMath>
                  </m:oMathPara>
                </a14:m>
                <a:endParaRPr lang="en-US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Vrinda" panose="020B0502040204020203" pitchFamily="34" charset="0"/>
                </a:endParaRPr>
              </a:p>
            </p:txBody>
          </p:sp>
        </mc:Choice>
        <mc:Fallback xmlns="">
          <p:sp>
            <p:nvSpPr>
              <p:cNvPr id="5" name="Text Box 2">
                <a:extLst>
                  <a:ext uri="{FF2B5EF4-FFF2-40B4-BE49-F238E27FC236}">
                    <a16:creationId xmlns:a16="http://schemas.microsoft.com/office/drawing/2014/main" id="{FF69F4F2-8B1F-08C2-3F81-BAC445F7D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980" y="5966936"/>
                <a:ext cx="5890347" cy="695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  <a:miter lim="800000"/>
                <a:headEnd/>
                <a:tailEnd/>
                <a:extLst>
                  <a:ext uri="{C807C97D-BFC1-408E-A445-0C87EB9F89A2}">
                    <ask:lineSketchStyleProps xmlns:ask="http://schemas.microsoft.com/office/drawing/2018/sketchyshapes" sd="31825359">
                      <a:custGeom>
                        <a:avLst/>
                        <a:gdLst>
                          <a:gd name="connsiteX0" fmla="*/ 0 w 5890347"/>
                          <a:gd name="connsiteY0" fmla="*/ 0 h 695852"/>
                          <a:gd name="connsiteX1" fmla="*/ 477773 w 5890347"/>
                          <a:gd name="connsiteY1" fmla="*/ 0 h 695852"/>
                          <a:gd name="connsiteX2" fmla="*/ 1191159 w 5890347"/>
                          <a:gd name="connsiteY2" fmla="*/ 0 h 695852"/>
                          <a:gd name="connsiteX3" fmla="*/ 1845642 w 5890347"/>
                          <a:gd name="connsiteY3" fmla="*/ 0 h 695852"/>
                          <a:gd name="connsiteX4" fmla="*/ 2500125 w 5890347"/>
                          <a:gd name="connsiteY4" fmla="*/ 0 h 695852"/>
                          <a:gd name="connsiteX5" fmla="*/ 3213512 w 5890347"/>
                          <a:gd name="connsiteY5" fmla="*/ 0 h 695852"/>
                          <a:gd name="connsiteX6" fmla="*/ 3750188 w 5890347"/>
                          <a:gd name="connsiteY6" fmla="*/ 0 h 695852"/>
                          <a:gd name="connsiteX7" fmla="*/ 4286864 w 5890347"/>
                          <a:gd name="connsiteY7" fmla="*/ 0 h 695852"/>
                          <a:gd name="connsiteX8" fmla="*/ 4764636 w 5890347"/>
                          <a:gd name="connsiteY8" fmla="*/ 0 h 695852"/>
                          <a:gd name="connsiteX9" fmla="*/ 5890347 w 5890347"/>
                          <a:gd name="connsiteY9" fmla="*/ 0 h 695852"/>
                          <a:gd name="connsiteX10" fmla="*/ 5890347 w 5890347"/>
                          <a:gd name="connsiteY10" fmla="*/ 695852 h 695852"/>
                          <a:gd name="connsiteX11" fmla="*/ 5118057 w 5890347"/>
                          <a:gd name="connsiteY11" fmla="*/ 695852 h 695852"/>
                          <a:gd name="connsiteX12" fmla="*/ 4345767 w 5890347"/>
                          <a:gd name="connsiteY12" fmla="*/ 695852 h 695852"/>
                          <a:gd name="connsiteX13" fmla="*/ 3809091 w 5890347"/>
                          <a:gd name="connsiteY13" fmla="*/ 695852 h 695852"/>
                          <a:gd name="connsiteX14" fmla="*/ 3213512 w 5890347"/>
                          <a:gd name="connsiteY14" fmla="*/ 695852 h 695852"/>
                          <a:gd name="connsiteX15" fmla="*/ 2676835 w 5890347"/>
                          <a:gd name="connsiteY15" fmla="*/ 695852 h 695852"/>
                          <a:gd name="connsiteX16" fmla="*/ 2081256 w 5890347"/>
                          <a:gd name="connsiteY16" fmla="*/ 695852 h 695852"/>
                          <a:gd name="connsiteX17" fmla="*/ 1426773 w 5890347"/>
                          <a:gd name="connsiteY17" fmla="*/ 695852 h 695852"/>
                          <a:gd name="connsiteX18" fmla="*/ 654483 w 5890347"/>
                          <a:gd name="connsiteY18" fmla="*/ 695852 h 695852"/>
                          <a:gd name="connsiteX19" fmla="*/ 0 w 5890347"/>
                          <a:gd name="connsiteY19" fmla="*/ 695852 h 695852"/>
                          <a:gd name="connsiteX20" fmla="*/ 0 w 5890347"/>
                          <a:gd name="connsiteY20" fmla="*/ 0 h 69585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5890347" h="695852" fill="none" extrusionOk="0">
                            <a:moveTo>
                              <a:pt x="0" y="0"/>
                            </a:moveTo>
                            <a:cubicBezTo>
                              <a:pt x="173888" y="4224"/>
                              <a:pt x="311682" y="-14189"/>
                              <a:pt x="477773" y="0"/>
                            </a:cubicBezTo>
                            <a:cubicBezTo>
                              <a:pt x="643864" y="14189"/>
                              <a:pt x="950103" y="-18837"/>
                              <a:pt x="1191159" y="0"/>
                            </a:cubicBezTo>
                            <a:cubicBezTo>
                              <a:pt x="1432215" y="18837"/>
                              <a:pt x="1636558" y="-6655"/>
                              <a:pt x="1845642" y="0"/>
                            </a:cubicBezTo>
                            <a:cubicBezTo>
                              <a:pt x="2054726" y="6655"/>
                              <a:pt x="2353900" y="2301"/>
                              <a:pt x="2500125" y="0"/>
                            </a:cubicBezTo>
                            <a:cubicBezTo>
                              <a:pt x="2646350" y="-2301"/>
                              <a:pt x="2897900" y="2147"/>
                              <a:pt x="3213512" y="0"/>
                            </a:cubicBezTo>
                            <a:cubicBezTo>
                              <a:pt x="3529124" y="-2147"/>
                              <a:pt x="3501284" y="-4268"/>
                              <a:pt x="3750188" y="0"/>
                            </a:cubicBezTo>
                            <a:cubicBezTo>
                              <a:pt x="3999092" y="4268"/>
                              <a:pt x="4043913" y="11361"/>
                              <a:pt x="4286864" y="0"/>
                            </a:cubicBezTo>
                            <a:cubicBezTo>
                              <a:pt x="4529815" y="-11361"/>
                              <a:pt x="4625316" y="16694"/>
                              <a:pt x="4764636" y="0"/>
                            </a:cubicBezTo>
                            <a:cubicBezTo>
                              <a:pt x="4903956" y="-16694"/>
                              <a:pt x="5407315" y="27023"/>
                              <a:pt x="5890347" y="0"/>
                            </a:cubicBezTo>
                            <a:cubicBezTo>
                              <a:pt x="5867982" y="209656"/>
                              <a:pt x="5868636" y="457036"/>
                              <a:pt x="5890347" y="695852"/>
                            </a:cubicBezTo>
                            <a:cubicBezTo>
                              <a:pt x="5563345" y="731292"/>
                              <a:pt x="5489957" y="673530"/>
                              <a:pt x="5118057" y="695852"/>
                            </a:cubicBezTo>
                            <a:cubicBezTo>
                              <a:pt x="4746157" y="718175"/>
                              <a:pt x="4537116" y="691475"/>
                              <a:pt x="4345767" y="695852"/>
                            </a:cubicBezTo>
                            <a:cubicBezTo>
                              <a:pt x="4154418" y="700230"/>
                              <a:pt x="3967246" y="690022"/>
                              <a:pt x="3809091" y="695852"/>
                            </a:cubicBezTo>
                            <a:cubicBezTo>
                              <a:pt x="3650936" y="701682"/>
                              <a:pt x="3353768" y="715315"/>
                              <a:pt x="3213512" y="695852"/>
                            </a:cubicBezTo>
                            <a:cubicBezTo>
                              <a:pt x="3073256" y="676389"/>
                              <a:pt x="2924453" y="719760"/>
                              <a:pt x="2676835" y="695852"/>
                            </a:cubicBezTo>
                            <a:cubicBezTo>
                              <a:pt x="2429217" y="671944"/>
                              <a:pt x="2278164" y="696741"/>
                              <a:pt x="2081256" y="695852"/>
                            </a:cubicBezTo>
                            <a:cubicBezTo>
                              <a:pt x="1884348" y="694963"/>
                              <a:pt x="1727124" y="718380"/>
                              <a:pt x="1426773" y="695852"/>
                            </a:cubicBezTo>
                            <a:cubicBezTo>
                              <a:pt x="1126422" y="673324"/>
                              <a:pt x="991934" y="713559"/>
                              <a:pt x="654483" y="695852"/>
                            </a:cubicBezTo>
                            <a:cubicBezTo>
                              <a:pt x="317032" y="678146"/>
                              <a:pt x="168502" y="691215"/>
                              <a:pt x="0" y="695852"/>
                            </a:cubicBezTo>
                            <a:cubicBezTo>
                              <a:pt x="-6817" y="504528"/>
                              <a:pt x="7639" y="228515"/>
                              <a:pt x="0" y="0"/>
                            </a:cubicBezTo>
                            <a:close/>
                          </a:path>
                          <a:path w="5890347" h="695852" stroke="0" extrusionOk="0">
                            <a:moveTo>
                              <a:pt x="0" y="0"/>
                            </a:moveTo>
                            <a:cubicBezTo>
                              <a:pt x="221375" y="18479"/>
                              <a:pt x="433186" y="-23106"/>
                              <a:pt x="595580" y="0"/>
                            </a:cubicBezTo>
                            <a:cubicBezTo>
                              <a:pt x="757974" y="23106"/>
                              <a:pt x="1081954" y="-6597"/>
                              <a:pt x="1308966" y="0"/>
                            </a:cubicBezTo>
                            <a:cubicBezTo>
                              <a:pt x="1535978" y="6597"/>
                              <a:pt x="1625482" y="-3010"/>
                              <a:pt x="1845642" y="0"/>
                            </a:cubicBezTo>
                            <a:cubicBezTo>
                              <a:pt x="2065802" y="3010"/>
                              <a:pt x="2233108" y="8472"/>
                              <a:pt x="2500125" y="0"/>
                            </a:cubicBezTo>
                            <a:cubicBezTo>
                              <a:pt x="2767142" y="-8472"/>
                              <a:pt x="2895012" y="-12267"/>
                              <a:pt x="3213512" y="0"/>
                            </a:cubicBezTo>
                            <a:cubicBezTo>
                              <a:pt x="3532012" y="12267"/>
                              <a:pt x="3520280" y="-6943"/>
                              <a:pt x="3750188" y="0"/>
                            </a:cubicBezTo>
                            <a:cubicBezTo>
                              <a:pt x="3980096" y="6943"/>
                              <a:pt x="4155468" y="-24362"/>
                              <a:pt x="4345767" y="0"/>
                            </a:cubicBezTo>
                            <a:cubicBezTo>
                              <a:pt x="4536066" y="24362"/>
                              <a:pt x="4667156" y="-8309"/>
                              <a:pt x="4882443" y="0"/>
                            </a:cubicBezTo>
                            <a:cubicBezTo>
                              <a:pt x="5097730" y="8309"/>
                              <a:pt x="5568351" y="-22396"/>
                              <a:pt x="5890347" y="0"/>
                            </a:cubicBezTo>
                            <a:cubicBezTo>
                              <a:pt x="5908051" y="145089"/>
                              <a:pt x="5902744" y="551649"/>
                              <a:pt x="5890347" y="695852"/>
                            </a:cubicBezTo>
                            <a:cubicBezTo>
                              <a:pt x="5645946" y="725194"/>
                              <a:pt x="5376694" y="698209"/>
                              <a:pt x="5176961" y="695852"/>
                            </a:cubicBezTo>
                            <a:cubicBezTo>
                              <a:pt x="4977228" y="693495"/>
                              <a:pt x="4754821" y="719584"/>
                              <a:pt x="4640284" y="695852"/>
                            </a:cubicBezTo>
                            <a:cubicBezTo>
                              <a:pt x="4525747" y="672120"/>
                              <a:pt x="4272331" y="665664"/>
                              <a:pt x="3985801" y="695852"/>
                            </a:cubicBezTo>
                            <a:cubicBezTo>
                              <a:pt x="3699271" y="726040"/>
                              <a:pt x="3617032" y="679423"/>
                              <a:pt x="3331318" y="695852"/>
                            </a:cubicBezTo>
                            <a:cubicBezTo>
                              <a:pt x="3045604" y="712281"/>
                              <a:pt x="2916165" y="716852"/>
                              <a:pt x="2676835" y="695852"/>
                            </a:cubicBezTo>
                            <a:cubicBezTo>
                              <a:pt x="2437505" y="674852"/>
                              <a:pt x="2201886" y="706369"/>
                              <a:pt x="1963449" y="695852"/>
                            </a:cubicBezTo>
                            <a:cubicBezTo>
                              <a:pt x="1725012" y="685335"/>
                              <a:pt x="1461715" y="722190"/>
                              <a:pt x="1308966" y="695852"/>
                            </a:cubicBezTo>
                            <a:cubicBezTo>
                              <a:pt x="1156217" y="669514"/>
                              <a:pt x="916947" y="687564"/>
                              <a:pt x="654483" y="695852"/>
                            </a:cubicBezTo>
                            <a:cubicBezTo>
                              <a:pt x="392019" y="704140"/>
                              <a:pt x="244860" y="688088"/>
                              <a:pt x="0" y="695852"/>
                            </a:cubicBezTo>
                            <a:cubicBezTo>
                              <a:pt x="33072" y="536859"/>
                              <a:pt x="-17052" y="14556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F45A34C9-3720-76CA-5FCC-F232D5F067AC}"/>
              </a:ext>
            </a:extLst>
          </p:cNvPr>
          <p:cNvSpPr/>
          <p:nvPr/>
        </p:nvSpPr>
        <p:spPr>
          <a:xfrm>
            <a:off x="11346025" y="1530223"/>
            <a:ext cx="2246417" cy="1011223"/>
          </a:xfrm>
          <a:custGeom>
            <a:avLst/>
            <a:gdLst>
              <a:gd name="connsiteX0" fmla="*/ 0 w 2246417"/>
              <a:gd name="connsiteY0" fmla="*/ 0 h 1011223"/>
              <a:gd name="connsiteX1" fmla="*/ 539140 w 2246417"/>
              <a:gd name="connsiteY1" fmla="*/ 0 h 1011223"/>
              <a:gd name="connsiteX2" fmla="*/ 1145673 w 2246417"/>
              <a:gd name="connsiteY2" fmla="*/ 0 h 1011223"/>
              <a:gd name="connsiteX3" fmla="*/ 1752205 w 2246417"/>
              <a:gd name="connsiteY3" fmla="*/ 0 h 1011223"/>
              <a:gd name="connsiteX4" fmla="*/ 2246417 w 2246417"/>
              <a:gd name="connsiteY4" fmla="*/ 0 h 1011223"/>
              <a:gd name="connsiteX5" fmla="*/ 2246417 w 2246417"/>
              <a:gd name="connsiteY5" fmla="*/ 485387 h 1011223"/>
              <a:gd name="connsiteX6" fmla="*/ 2246417 w 2246417"/>
              <a:gd name="connsiteY6" fmla="*/ 1011223 h 1011223"/>
              <a:gd name="connsiteX7" fmla="*/ 1707277 w 2246417"/>
              <a:gd name="connsiteY7" fmla="*/ 1011223 h 1011223"/>
              <a:gd name="connsiteX8" fmla="*/ 1100744 w 2246417"/>
              <a:gd name="connsiteY8" fmla="*/ 1011223 h 1011223"/>
              <a:gd name="connsiteX9" fmla="*/ 494212 w 2246417"/>
              <a:gd name="connsiteY9" fmla="*/ 1011223 h 1011223"/>
              <a:gd name="connsiteX10" fmla="*/ 0 w 2246417"/>
              <a:gd name="connsiteY10" fmla="*/ 1011223 h 1011223"/>
              <a:gd name="connsiteX11" fmla="*/ 0 w 2246417"/>
              <a:gd name="connsiteY11" fmla="*/ 525836 h 1011223"/>
              <a:gd name="connsiteX12" fmla="*/ 0 w 2246417"/>
              <a:gd name="connsiteY12" fmla="*/ 0 h 10112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6417" h="1011223" extrusionOk="0">
                <a:moveTo>
                  <a:pt x="0" y="0"/>
                </a:moveTo>
                <a:cubicBezTo>
                  <a:pt x="239675" y="-25249"/>
                  <a:pt x="360180" y="-23112"/>
                  <a:pt x="539140" y="0"/>
                </a:cubicBezTo>
                <a:cubicBezTo>
                  <a:pt x="718100" y="23112"/>
                  <a:pt x="1005563" y="6807"/>
                  <a:pt x="1145673" y="0"/>
                </a:cubicBezTo>
                <a:cubicBezTo>
                  <a:pt x="1285783" y="-6807"/>
                  <a:pt x="1541037" y="27783"/>
                  <a:pt x="1752205" y="0"/>
                </a:cubicBezTo>
                <a:cubicBezTo>
                  <a:pt x="1963373" y="-27783"/>
                  <a:pt x="2098570" y="-10078"/>
                  <a:pt x="2246417" y="0"/>
                </a:cubicBezTo>
                <a:cubicBezTo>
                  <a:pt x="2269679" y="228974"/>
                  <a:pt x="2229653" y="293348"/>
                  <a:pt x="2246417" y="485387"/>
                </a:cubicBezTo>
                <a:cubicBezTo>
                  <a:pt x="2263181" y="677426"/>
                  <a:pt x="2243427" y="846459"/>
                  <a:pt x="2246417" y="1011223"/>
                </a:cubicBezTo>
                <a:cubicBezTo>
                  <a:pt x="1990804" y="985817"/>
                  <a:pt x="1968656" y="998764"/>
                  <a:pt x="1707277" y="1011223"/>
                </a:cubicBezTo>
                <a:cubicBezTo>
                  <a:pt x="1445898" y="1023682"/>
                  <a:pt x="1356272" y="1036596"/>
                  <a:pt x="1100744" y="1011223"/>
                </a:cubicBezTo>
                <a:cubicBezTo>
                  <a:pt x="845216" y="985850"/>
                  <a:pt x="751913" y="1007114"/>
                  <a:pt x="494212" y="1011223"/>
                </a:cubicBezTo>
                <a:cubicBezTo>
                  <a:pt x="236511" y="1015332"/>
                  <a:pt x="124947" y="1002918"/>
                  <a:pt x="0" y="1011223"/>
                </a:cubicBezTo>
                <a:cubicBezTo>
                  <a:pt x="20993" y="905195"/>
                  <a:pt x="7145" y="676374"/>
                  <a:pt x="0" y="525836"/>
                </a:cubicBezTo>
                <a:cubicBezTo>
                  <a:pt x="-7145" y="375298"/>
                  <a:pt x="26023" y="242436"/>
                  <a:pt x="0" y="0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A340AF-E8AB-08DE-66CA-B2ECE42FC04E}"/>
              </a:ext>
            </a:extLst>
          </p:cNvPr>
          <p:cNvSpPr txBox="1"/>
          <p:nvPr/>
        </p:nvSpPr>
        <p:spPr>
          <a:xfrm>
            <a:off x="12543001" y="4795849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C0E272-E3C7-04C0-4F33-3D7136F2E1F0}"/>
              </a:ext>
            </a:extLst>
          </p:cNvPr>
          <p:cNvSpPr txBox="1"/>
          <p:nvPr/>
        </p:nvSpPr>
        <p:spPr>
          <a:xfrm>
            <a:off x="12050229" y="4792824"/>
            <a:ext cx="318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*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D10A79-633A-923F-4BDA-48A2A359BCC6}"/>
              </a:ext>
            </a:extLst>
          </p:cNvPr>
          <p:cNvCxnSpPr/>
          <p:nvPr/>
        </p:nvCxnSpPr>
        <p:spPr>
          <a:xfrm>
            <a:off x="11383347" y="4794358"/>
            <a:ext cx="0" cy="373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2">
            <a:extLst>
              <a:ext uri="{FF2B5EF4-FFF2-40B4-BE49-F238E27FC236}">
                <a16:creationId xmlns:a16="http://schemas.microsoft.com/office/drawing/2014/main" id="{7CE8D44E-3F4D-384E-CF70-36ED7E038AB4}"/>
              </a:ext>
            </a:extLst>
          </p:cNvPr>
          <p:cNvSpPr txBox="1">
            <a:spLocks noChangeArrowheads="1"/>
          </p:cNvSpPr>
          <p:nvPr/>
        </p:nvSpPr>
        <p:spPr bwMode="auto">
          <a:xfrm rot="20273903">
            <a:off x="11144950" y="3572578"/>
            <a:ext cx="2812018" cy="488302"/>
          </a:xfrm>
          <a:custGeom>
            <a:avLst/>
            <a:gdLst>
              <a:gd name="connsiteX0" fmla="*/ 0 w 2812018"/>
              <a:gd name="connsiteY0" fmla="*/ 0 h 488302"/>
              <a:gd name="connsiteX1" fmla="*/ 478043 w 2812018"/>
              <a:gd name="connsiteY1" fmla="*/ 0 h 488302"/>
              <a:gd name="connsiteX2" fmla="*/ 1012326 w 2812018"/>
              <a:gd name="connsiteY2" fmla="*/ 0 h 488302"/>
              <a:gd name="connsiteX3" fmla="*/ 1490370 w 2812018"/>
              <a:gd name="connsiteY3" fmla="*/ 0 h 488302"/>
              <a:gd name="connsiteX4" fmla="*/ 1968413 w 2812018"/>
              <a:gd name="connsiteY4" fmla="*/ 0 h 488302"/>
              <a:gd name="connsiteX5" fmla="*/ 2812018 w 2812018"/>
              <a:gd name="connsiteY5" fmla="*/ 0 h 488302"/>
              <a:gd name="connsiteX6" fmla="*/ 2812018 w 2812018"/>
              <a:gd name="connsiteY6" fmla="*/ 488302 h 488302"/>
              <a:gd name="connsiteX7" fmla="*/ 2221494 w 2812018"/>
              <a:gd name="connsiteY7" fmla="*/ 488302 h 488302"/>
              <a:gd name="connsiteX8" fmla="*/ 1602850 w 2812018"/>
              <a:gd name="connsiteY8" fmla="*/ 488302 h 488302"/>
              <a:gd name="connsiteX9" fmla="*/ 984206 w 2812018"/>
              <a:gd name="connsiteY9" fmla="*/ 488302 h 488302"/>
              <a:gd name="connsiteX10" fmla="*/ 0 w 2812018"/>
              <a:gd name="connsiteY10" fmla="*/ 488302 h 488302"/>
              <a:gd name="connsiteX11" fmla="*/ 0 w 2812018"/>
              <a:gd name="connsiteY11" fmla="*/ 0 h 48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12018" h="488302" fill="none" extrusionOk="0">
                <a:moveTo>
                  <a:pt x="0" y="0"/>
                </a:moveTo>
                <a:cubicBezTo>
                  <a:pt x="184126" y="-12795"/>
                  <a:pt x="315223" y="9726"/>
                  <a:pt x="478043" y="0"/>
                </a:cubicBezTo>
                <a:cubicBezTo>
                  <a:pt x="640863" y="-9726"/>
                  <a:pt x="862204" y="10518"/>
                  <a:pt x="1012326" y="0"/>
                </a:cubicBezTo>
                <a:cubicBezTo>
                  <a:pt x="1162448" y="-10518"/>
                  <a:pt x="1263777" y="-13759"/>
                  <a:pt x="1490370" y="0"/>
                </a:cubicBezTo>
                <a:cubicBezTo>
                  <a:pt x="1716963" y="13759"/>
                  <a:pt x="1780234" y="2457"/>
                  <a:pt x="1968413" y="0"/>
                </a:cubicBezTo>
                <a:cubicBezTo>
                  <a:pt x="2156592" y="-2457"/>
                  <a:pt x="2401303" y="27307"/>
                  <a:pt x="2812018" y="0"/>
                </a:cubicBezTo>
                <a:cubicBezTo>
                  <a:pt x="2811855" y="208367"/>
                  <a:pt x="2800655" y="260423"/>
                  <a:pt x="2812018" y="488302"/>
                </a:cubicBezTo>
                <a:cubicBezTo>
                  <a:pt x="2627233" y="487815"/>
                  <a:pt x="2496381" y="515344"/>
                  <a:pt x="2221494" y="488302"/>
                </a:cubicBezTo>
                <a:cubicBezTo>
                  <a:pt x="1946607" y="461260"/>
                  <a:pt x="1740437" y="512384"/>
                  <a:pt x="1602850" y="488302"/>
                </a:cubicBezTo>
                <a:cubicBezTo>
                  <a:pt x="1465263" y="464220"/>
                  <a:pt x="1197642" y="462640"/>
                  <a:pt x="984206" y="488302"/>
                </a:cubicBezTo>
                <a:cubicBezTo>
                  <a:pt x="770770" y="513964"/>
                  <a:pt x="490324" y="465286"/>
                  <a:pt x="0" y="488302"/>
                </a:cubicBezTo>
                <a:cubicBezTo>
                  <a:pt x="-3134" y="349174"/>
                  <a:pt x="-2495" y="174554"/>
                  <a:pt x="0" y="0"/>
                </a:cubicBezTo>
                <a:close/>
              </a:path>
              <a:path w="2812018" h="488302" stroke="0" extrusionOk="0">
                <a:moveTo>
                  <a:pt x="0" y="0"/>
                </a:moveTo>
                <a:cubicBezTo>
                  <a:pt x="108586" y="-15630"/>
                  <a:pt x="270114" y="7106"/>
                  <a:pt x="534283" y="0"/>
                </a:cubicBezTo>
                <a:cubicBezTo>
                  <a:pt x="798452" y="-7106"/>
                  <a:pt x="894695" y="29346"/>
                  <a:pt x="1124807" y="0"/>
                </a:cubicBezTo>
                <a:cubicBezTo>
                  <a:pt x="1354919" y="-29346"/>
                  <a:pt x="1514123" y="-17148"/>
                  <a:pt x="1630970" y="0"/>
                </a:cubicBezTo>
                <a:cubicBezTo>
                  <a:pt x="1747817" y="17148"/>
                  <a:pt x="2010369" y="7865"/>
                  <a:pt x="2193374" y="0"/>
                </a:cubicBezTo>
                <a:cubicBezTo>
                  <a:pt x="2376379" y="-7865"/>
                  <a:pt x="2624180" y="-646"/>
                  <a:pt x="2812018" y="0"/>
                </a:cubicBezTo>
                <a:cubicBezTo>
                  <a:pt x="2811983" y="195213"/>
                  <a:pt x="2795037" y="286794"/>
                  <a:pt x="2812018" y="488302"/>
                </a:cubicBezTo>
                <a:cubicBezTo>
                  <a:pt x="2703266" y="463159"/>
                  <a:pt x="2405924" y="463109"/>
                  <a:pt x="2277735" y="488302"/>
                </a:cubicBezTo>
                <a:cubicBezTo>
                  <a:pt x="2149546" y="513495"/>
                  <a:pt x="1917932" y="493777"/>
                  <a:pt x="1771571" y="488302"/>
                </a:cubicBezTo>
                <a:cubicBezTo>
                  <a:pt x="1625210" y="482827"/>
                  <a:pt x="1477682" y="498531"/>
                  <a:pt x="1237288" y="488302"/>
                </a:cubicBezTo>
                <a:cubicBezTo>
                  <a:pt x="996894" y="478073"/>
                  <a:pt x="950946" y="465194"/>
                  <a:pt x="731125" y="488302"/>
                </a:cubicBezTo>
                <a:cubicBezTo>
                  <a:pt x="511304" y="511410"/>
                  <a:pt x="290272" y="470751"/>
                  <a:pt x="0" y="488302"/>
                </a:cubicBezTo>
                <a:cubicBezTo>
                  <a:pt x="13234" y="338314"/>
                  <a:pt x="4715" y="168256"/>
                  <a:pt x="0" y="0"/>
                </a:cubicBezTo>
                <a:close/>
              </a:path>
            </a:pathLst>
          </a:custGeom>
          <a:solidFill>
            <a:srgbClr val="FFC000"/>
          </a:solidFill>
          <a:ln w="12700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3182535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Vrinda" panose="020B0502040204020203" pitchFamily="34" charset="0"/>
              </a:rPr>
              <a:t>Adjacent Max=3060</a:t>
            </a: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A1214ED-2DA3-2C53-73BB-001BC41F4EB2}"/>
              </a:ext>
            </a:extLst>
          </p:cNvPr>
          <p:cNvSpPr/>
          <p:nvPr/>
        </p:nvSpPr>
        <p:spPr>
          <a:xfrm rot="12413773">
            <a:off x="11026511" y="4447136"/>
            <a:ext cx="811095" cy="466899"/>
          </a:xfrm>
          <a:prstGeom prst="arc">
            <a:avLst>
              <a:gd name="adj1" fmla="val 16200000"/>
              <a:gd name="adj2" fmla="val 184732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 animBg="1"/>
      <p:bldP spid="26" grpId="0" animBg="1"/>
      <p:bldP spid="27" grpId="0" animBg="1"/>
      <p:bldP spid="28" grpId="0" animBg="1"/>
      <p:bldP spid="30" grpId="0" animBg="1"/>
      <p:bldP spid="4" grpId="0" animBg="1"/>
      <p:bldP spid="5" grpId="0" animBg="1"/>
      <p:bldP spid="6" grpId="0" animBg="1"/>
      <p:bldP spid="9" grpId="0"/>
      <p:bldP spid="11" grpId="0"/>
      <p:bldP spid="22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37AEE-C5D2-A3C1-1608-346B85640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979DC-FFC6-1629-248C-9EC934887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Some points…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0BA2-E292-4D21-24E5-F72BDD99B179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733025"/>
              </a:xfrm>
            </p:spPr>
            <p:txBody>
              <a:bodyPr>
                <a:norm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3200" i="1"/>
                      <m:t>𝑀𝑒𝑎𝑛</m:t>
                    </m:r>
                    <m:r>
                      <a:rPr lang="en-US" sz="3200" i="1"/>
                      <m:t> </m:t>
                    </m:r>
                    <m:r>
                      <a:rPr lang="en-US" sz="3200" i="1"/>
                      <m:t>𝐷𝑒𝑣𝑖𝑎𝑡𝑖𝑜𝑛</m:t>
                    </m:r>
                    <m:r>
                      <a:rPr lang="en-US" sz="3200" i="1"/>
                      <m:t>=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/>
                          <m:t>4 </m:t>
                        </m:r>
                      </m:num>
                      <m:den>
                        <m:r>
                          <a:rPr lang="en-US" sz="3200" i="1"/>
                          <m:t>5</m:t>
                        </m:r>
                      </m:den>
                    </m:f>
                    <m:r>
                      <a:rPr lang="en-US" sz="3200" i="1"/>
                      <m:t> </m:t>
                    </m:r>
                    <m:r>
                      <a:rPr lang="en-US" sz="3200" i="1"/>
                      <m:t>𝑆𝑡𝑎𝑛𝑑𝑎𝑟𝑑</m:t>
                    </m:r>
                    <m:r>
                      <a:rPr lang="en-US" sz="3200" i="1"/>
                      <m:t> </m:t>
                    </m:r>
                    <m:r>
                      <a:rPr lang="en-US" sz="3200" i="1"/>
                      <m:t>𝑑𝑒𝑣𝑖𝑎𝑡𝑖𝑜𝑛</m:t>
                    </m:r>
                  </m:oMath>
                </a14:m>
                <a:endParaRPr lang="en-US" sz="3200" b="1" dirty="0"/>
              </a:p>
              <a:p>
                <a:pPr algn="just"/>
                <a:endParaRPr lang="en-US" sz="3200" b="1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sz="3200" i="1"/>
                      <m:t>𝑄𝑢𝑎𝑟𝑡𝑖𝑙𝑒</m:t>
                    </m:r>
                    <m:r>
                      <a:rPr lang="en-US" sz="3200" i="1"/>
                      <m:t> </m:t>
                    </m:r>
                    <m:r>
                      <a:rPr lang="en-US" sz="3200" i="1"/>
                      <m:t>𝐷𝑒𝑣𝑖𝑎𝑡𝑖𝑜𝑛</m:t>
                    </m:r>
                    <m:r>
                      <a:rPr lang="en-US" sz="3200" i="1"/>
                      <m:t>= </m:t>
                    </m:r>
                    <m:f>
                      <m:fPr>
                        <m:ctrlPr>
                          <a:rPr lang="en-US" sz="3200" i="1"/>
                        </m:ctrlPr>
                      </m:fPr>
                      <m:num>
                        <m:r>
                          <a:rPr lang="en-US" sz="3200"/>
                          <m:t>2 </m:t>
                        </m:r>
                      </m:num>
                      <m:den>
                        <m:r>
                          <a:rPr lang="en-US" sz="3200" i="1"/>
                          <m:t>3</m:t>
                        </m:r>
                      </m:den>
                    </m:f>
                    <m:r>
                      <a:rPr lang="en-US" sz="3200" i="1"/>
                      <m:t> </m:t>
                    </m:r>
                    <m:r>
                      <a:rPr lang="en-US" sz="3200" i="1"/>
                      <m:t>𝑆𝑡𝑎𝑛𝑑𝑎𝑟𝑑</m:t>
                    </m:r>
                    <m:r>
                      <a:rPr lang="en-US" sz="3200" i="1"/>
                      <m:t> </m:t>
                    </m:r>
                    <m:r>
                      <a:rPr lang="en-US" sz="3200" i="1"/>
                      <m:t>𝑑𝑒𝑣𝑖𝑎𝑡𝑖𝑜𝑛</m:t>
                    </m:r>
                  </m:oMath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9D0BA2-E292-4D21-24E5-F72BDD99B1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0"/>
                <a:ext cx="12436591" cy="57330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78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2241-89AB-3749-37B5-D91600C86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F0738-B5E3-EAFC-3114-58678F032A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60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900361"/>
              </p:ext>
            </p:extLst>
          </p:nvPr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323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008977"/>
              </p:ext>
            </p:extLst>
          </p:nvPr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081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Moments are constant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Which used to determine some characteristics/properties of frequency distribution</a:t>
            </a:r>
          </a:p>
          <a:p>
            <a:pPr algn="just"/>
            <a:endParaRPr lang="en-US" sz="32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8C67AC1-17F3-874D-3E31-7FF37E6BBB6E}"/>
              </a:ext>
            </a:extLst>
          </p:cNvPr>
          <p:cNvGraphicFramePr/>
          <p:nvPr/>
        </p:nvGraphicFramePr>
        <p:xfrm>
          <a:off x="7103706" y="4177815"/>
          <a:ext cx="5455298" cy="3510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391BD-3056-7730-523B-26E896F9CD58}"/>
              </a:ext>
            </a:extLst>
          </p:cNvPr>
          <p:cNvSpPr txBox="1"/>
          <p:nvPr/>
        </p:nvSpPr>
        <p:spPr>
          <a:xfrm>
            <a:off x="2929813" y="5640731"/>
            <a:ext cx="476284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Shape of the distribution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2DCD31E-58BF-E7B7-AE36-305DF4D8BE2A}"/>
              </a:ext>
            </a:extLst>
          </p:cNvPr>
          <p:cNvSpPr/>
          <p:nvPr/>
        </p:nvSpPr>
        <p:spPr>
          <a:xfrm>
            <a:off x="7856376" y="4177815"/>
            <a:ext cx="783771" cy="3510609"/>
          </a:xfrm>
          <a:prstGeom prst="leftBrace">
            <a:avLst>
              <a:gd name="adj1" fmla="val 8333"/>
              <a:gd name="adj2" fmla="val 50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Moments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200" dirty="0"/>
                  <a:t> moments can be written as,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 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=1,2,3,4,…</m:t>
                    </m:r>
                  </m:oMath>
                </a14:m>
                <a:endParaRPr lang="en-US" sz="3200" dirty="0"/>
              </a:p>
              <a:p>
                <a:pPr algn="just"/>
                <a:endParaRPr lang="en-US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7E4E-919B-F425-BAF9-7D2CFB21E4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096529" y="2123351"/>
                <a:ext cx="12436591" cy="4108928"/>
              </a:xfrm>
              <a:blipFill>
                <a:blip r:embed="rId2"/>
                <a:stretch>
                  <a:fillRect t="-2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328E28-A332-DF9D-3E7B-E977DEEF2A83}"/>
                  </a:ext>
                </a:extLst>
              </p:cNvPr>
              <p:cNvSpPr txBox="1"/>
              <p:nvPr/>
            </p:nvSpPr>
            <p:spPr>
              <a:xfrm>
                <a:off x="7314824" y="3452897"/>
                <a:ext cx="7222270" cy="3246483"/>
              </a:xfrm>
              <a:prstGeom prst="rect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𝐹𝑖𝑟𝑠𝑡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𝑆𝑒𝑐𝑜𝑛𝑑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𝑇h𝑖𝑟𝑑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=4,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𝐹𝑜𝑢𝑟𝑡h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𝑚𝑜𝑚𝑒𝑛𝑡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328E28-A332-DF9D-3E7B-E977DEEF2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824" y="3452897"/>
                <a:ext cx="7222270" cy="3246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640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symmetry of a distribution</a:t>
            </a:r>
          </a:p>
        </p:txBody>
      </p:sp>
    </p:spTree>
    <p:extLst>
      <p:ext uri="{BB962C8B-B14F-4D97-AF65-F5344CB8AC3E}">
        <p14:creationId xmlns:p14="http://schemas.microsoft.com/office/powerpoint/2010/main" val="41257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Lack of </a:t>
            </a:r>
            <a:r>
              <a:rPr lang="en-US" sz="3200" dirty="0">
                <a:highlight>
                  <a:srgbClr val="FFFF00"/>
                </a:highlight>
              </a:rPr>
              <a:t>symmetry of a distribution</a:t>
            </a:r>
          </a:p>
          <a:p>
            <a:pPr algn="just"/>
            <a:r>
              <a:rPr lang="en-US" sz="3200" dirty="0"/>
              <a:t>Deviation from </a:t>
            </a:r>
            <a:r>
              <a:rPr lang="en-US" sz="3200" dirty="0">
                <a:highlight>
                  <a:srgbClr val="FFFF00"/>
                </a:highlight>
              </a:rPr>
              <a:t>symmetrical distribution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6F95E-E2AA-14D5-4CF3-4916854B30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67" t="25107" r="5100" b="13094"/>
          <a:stretch/>
        </p:blipFill>
        <p:spPr>
          <a:xfrm>
            <a:off x="8920064" y="302744"/>
            <a:ext cx="5303520" cy="41003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BCBE606-1EE4-38D3-344C-C5D1470BD4C3}"/>
              </a:ext>
            </a:extLst>
          </p:cNvPr>
          <p:cNvCxnSpPr/>
          <p:nvPr/>
        </p:nvCxnSpPr>
        <p:spPr>
          <a:xfrm>
            <a:off x="11569959" y="578498"/>
            <a:ext cx="0" cy="3536302"/>
          </a:xfrm>
          <a:prstGeom prst="line">
            <a:avLst/>
          </a:prstGeom>
          <a:ln w="38100">
            <a:solidFill>
              <a:srgbClr val="00B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9C7D966-9FF8-843B-0197-B1A20E7B9669}"/>
              </a:ext>
            </a:extLst>
          </p:cNvPr>
          <p:cNvCxnSpPr/>
          <p:nvPr/>
        </p:nvCxnSpPr>
        <p:spPr>
          <a:xfrm>
            <a:off x="9311951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7D047F-C194-B71C-D91A-0106908A447C}"/>
              </a:ext>
            </a:extLst>
          </p:cNvPr>
          <p:cNvCxnSpPr/>
          <p:nvPr/>
        </p:nvCxnSpPr>
        <p:spPr>
          <a:xfrm>
            <a:off x="11976078" y="4177815"/>
            <a:ext cx="182880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63E039-11DE-E56D-5C83-1DAB7DC6A729}"/>
              </a:ext>
            </a:extLst>
          </p:cNvPr>
          <p:cNvSpPr txBox="1"/>
          <p:nvPr/>
        </p:nvSpPr>
        <p:spPr>
          <a:xfrm>
            <a:off x="12544149" y="355190"/>
            <a:ext cx="1604865" cy="707886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Symmetrical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471181-B0CB-996E-71F7-A355DBD05A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3" t="27029" r="17435" b="21543"/>
          <a:stretch/>
        </p:blipFill>
        <p:spPr bwMode="auto">
          <a:xfrm>
            <a:off x="2632049" y="4616354"/>
            <a:ext cx="8937910" cy="3536302"/>
          </a:xfrm>
          <a:prstGeom prst="rect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306052-F779-F4E0-5A63-9D395B12581B}"/>
              </a:ext>
            </a:extLst>
          </p:cNvPr>
          <p:cNvSpPr txBox="1"/>
          <p:nvPr/>
        </p:nvSpPr>
        <p:spPr>
          <a:xfrm>
            <a:off x="85840" y="5878336"/>
            <a:ext cx="1477861" cy="7078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Lack of symmetry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39C69F7-21CD-9283-D040-911DFFD5F68E}"/>
              </a:ext>
            </a:extLst>
          </p:cNvPr>
          <p:cNvSpPr/>
          <p:nvPr/>
        </p:nvSpPr>
        <p:spPr>
          <a:xfrm>
            <a:off x="1754166" y="4616354"/>
            <a:ext cx="860039" cy="3536302"/>
          </a:xfrm>
          <a:prstGeom prst="lef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skewness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There are two types of skewness or lack of symmetry occurs:</a:t>
            </a:r>
          </a:p>
          <a:p>
            <a:pPr algn="just"/>
            <a:endParaRPr lang="en-US" sz="32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54FEB7-93CE-402A-CD5F-E66E7447A81A}"/>
              </a:ext>
            </a:extLst>
          </p:cNvPr>
          <p:cNvGraphicFramePr/>
          <p:nvPr/>
        </p:nvGraphicFramePr>
        <p:xfrm>
          <a:off x="7314824" y="2664630"/>
          <a:ext cx="7955902" cy="3662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7FD1B4D-3679-C90C-3F4C-FF2B9F9252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8" y="3087072"/>
            <a:ext cx="7899918" cy="2817432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59478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604</TotalTime>
  <Words>862</Words>
  <Application>Microsoft Office PowerPoint</Application>
  <PresentationFormat>Custom</PresentationFormat>
  <Paragraphs>181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 Math</vt:lpstr>
      <vt:lpstr>Georgia</vt:lpstr>
      <vt:lpstr>Trebuchet MS</vt:lpstr>
      <vt:lpstr>Wingdings</vt:lpstr>
      <vt:lpstr>Wood Type</vt:lpstr>
      <vt:lpstr>Shape of the distribution</vt:lpstr>
      <vt:lpstr>Shape of the distribution</vt:lpstr>
      <vt:lpstr>Moments</vt:lpstr>
      <vt:lpstr>Moments</vt:lpstr>
      <vt:lpstr>Moments</vt:lpstr>
      <vt:lpstr>Moments</vt:lpstr>
      <vt:lpstr>Skewness</vt:lpstr>
      <vt:lpstr>Skewness</vt:lpstr>
      <vt:lpstr>Types of skewness</vt:lpstr>
      <vt:lpstr>Graph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Coefficient of skewness</vt:lpstr>
      <vt:lpstr>Kurtosis</vt:lpstr>
      <vt:lpstr>Box &amp; Whisker plot</vt:lpstr>
      <vt:lpstr>Importance of Box plot</vt:lpstr>
      <vt:lpstr>Identify outliers from boxplot</vt:lpstr>
      <vt:lpstr>Identify outliers from boxplot</vt:lpstr>
      <vt:lpstr>Identify outliers from boxplot</vt:lpstr>
      <vt:lpstr>Some points…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493</cp:revision>
  <dcterms:created xsi:type="dcterms:W3CDTF">2023-10-05T14:06:45Z</dcterms:created>
  <dcterms:modified xsi:type="dcterms:W3CDTF">2024-07-07T16:52:48Z</dcterms:modified>
</cp:coreProperties>
</file>