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326" r:id="rId3"/>
    <p:sldId id="257" r:id="rId4"/>
    <p:sldId id="258" r:id="rId5"/>
    <p:sldId id="259" r:id="rId6"/>
    <p:sldId id="260" r:id="rId7"/>
    <p:sldId id="261" r:id="rId8"/>
    <p:sldId id="262" r:id="rId9"/>
    <p:sldId id="263" r:id="rId10"/>
    <p:sldId id="264" r:id="rId11"/>
    <p:sldId id="325" r:id="rId12"/>
    <p:sldId id="317" r:id="rId13"/>
    <p:sldId id="276" r:id="rId14"/>
    <p:sldId id="274" r:id="rId15"/>
    <p:sldId id="342" r:id="rId16"/>
    <p:sldId id="273" r:id="rId17"/>
    <p:sldId id="343" r:id="rId18"/>
    <p:sldId id="344" r:id="rId19"/>
    <p:sldId id="279" r:id="rId20"/>
    <p:sldId id="280" r:id="rId21"/>
    <p:sldId id="286" r:id="rId22"/>
    <p:sldId id="287" r:id="rId23"/>
    <p:sldId id="288" r:id="rId24"/>
    <p:sldId id="289" r:id="rId25"/>
    <p:sldId id="281" r:id="rId26"/>
    <p:sldId id="299" r:id="rId27"/>
    <p:sldId id="300" r:id="rId28"/>
    <p:sldId id="301" r:id="rId29"/>
    <p:sldId id="304" r:id="rId30"/>
    <p:sldId id="291" r:id="rId31"/>
    <p:sldId id="328" r:id="rId32"/>
    <p:sldId id="292" r:id="rId33"/>
    <p:sldId id="293" r:id="rId34"/>
    <p:sldId id="329" r:id="rId35"/>
    <p:sldId id="330" r:id="rId36"/>
    <p:sldId id="331" r:id="rId37"/>
    <p:sldId id="333" r:id="rId38"/>
    <p:sldId id="334" r:id="rId39"/>
    <p:sldId id="335" r:id="rId40"/>
    <p:sldId id="295" r:id="rId41"/>
    <p:sldId id="314" r:id="rId42"/>
    <p:sldId id="316" r:id="rId43"/>
    <p:sldId id="296" r:id="rId44"/>
    <p:sldId id="336" r:id="rId45"/>
    <p:sldId id="337" r:id="rId46"/>
    <p:sldId id="338" r:id="rId47"/>
    <p:sldId id="297" r:id="rId48"/>
    <p:sldId id="318" r:id="rId49"/>
    <p:sldId id="320" r:id="rId50"/>
    <p:sldId id="322" r:id="rId51"/>
    <p:sldId id="321" r:id="rId52"/>
    <p:sldId id="340" r:id="rId53"/>
    <p:sldId id="282" r:id="rId54"/>
    <p:sldId id="341" r:id="rId55"/>
    <p:sldId id="272" r:id="rId56"/>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endParaRPr lang="en-US" dirty="0"/>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phldr="1"/>
      <dgm:spPr/>
      <dgm:t>
        <a:bodyPr/>
        <a:lstStyle/>
        <a:p>
          <a:endParaRPr lang="en-US" dirty="0"/>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phldr="1"/>
      <dgm:spPr/>
      <dgm:t>
        <a:bodyPr/>
        <a:lstStyle/>
        <a:p>
          <a:endParaRPr lang="en-US"/>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phldr="1"/>
      <dgm:spPr/>
      <dgm:t>
        <a:bodyPr/>
        <a:lstStyle/>
        <a:p>
          <a:endParaRPr lang="en-US"/>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phldr="1"/>
      <dgm:spPr/>
      <dgm:t>
        <a:bodyPr/>
        <a:lstStyle/>
        <a:p>
          <a:endParaRPr lang="en-US"/>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900298-3C58-42E9-81D8-8580D98E470B}" type="doc">
      <dgm:prSet loTypeId="urn:microsoft.com/office/officeart/2008/layout/HorizontalMultiLevelHierarchy" loCatId="hierarchy" qsTypeId="urn:microsoft.com/office/officeart/2005/8/quickstyle/simple1" qsCatId="simple" csTypeId="urn:microsoft.com/office/officeart/2005/8/colors/accent2_1" csCatId="accent2" phldr="1"/>
      <dgm:spPr/>
      <dgm:t>
        <a:bodyPr/>
        <a:lstStyle/>
        <a:p>
          <a:endParaRPr lang="en-US"/>
        </a:p>
      </dgm:t>
    </dgm:pt>
    <dgm:pt modelId="{FB130E5D-755F-4B00-A10E-05E4D4F371B9}">
      <dgm:prSet phldrT="[Text]"/>
      <dgm:spPr/>
      <dgm:t>
        <a:bodyPr/>
        <a:lstStyle/>
        <a:p>
          <a:r>
            <a:rPr lang="en-US" dirty="0"/>
            <a:t>Statistics</a:t>
          </a:r>
        </a:p>
      </dgm:t>
    </dgm:pt>
    <dgm:pt modelId="{F4197643-1477-4501-AC4E-D19435F3EBD1}" type="parTrans" cxnId="{A6DE8D7D-FEA3-4BE4-8DB3-3440A85CA302}">
      <dgm:prSet/>
      <dgm:spPr/>
      <dgm:t>
        <a:bodyPr/>
        <a:lstStyle/>
        <a:p>
          <a:endParaRPr lang="en-US"/>
        </a:p>
      </dgm:t>
    </dgm:pt>
    <dgm:pt modelId="{A059ADD8-54BD-4F85-8845-26E30B8CB643}" type="sibTrans" cxnId="{A6DE8D7D-FEA3-4BE4-8DB3-3440A85CA302}">
      <dgm:prSet/>
      <dgm:spPr/>
      <dgm:t>
        <a:bodyPr/>
        <a:lstStyle/>
        <a:p>
          <a:endParaRPr lang="en-US"/>
        </a:p>
      </dgm:t>
    </dgm:pt>
    <dgm:pt modelId="{73CDA743-CEAE-4129-B168-55E3950C3E0D}">
      <dgm:prSet phldrT="[Text]"/>
      <dgm:spPr/>
      <dgm:t>
        <a:bodyPr/>
        <a:lstStyle/>
        <a:p>
          <a:r>
            <a:rPr lang="en-US" dirty="0"/>
            <a:t>Descriptive</a:t>
          </a:r>
        </a:p>
      </dgm:t>
    </dgm:pt>
    <dgm:pt modelId="{319C8A66-902D-45AB-861C-76416CA5F1DE}" type="parTrans" cxnId="{6C3B8EEC-9845-4C92-8EC6-DD409E1BC043}">
      <dgm:prSet/>
      <dgm:spPr/>
      <dgm:t>
        <a:bodyPr/>
        <a:lstStyle/>
        <a:p>
          <a:endParaRPr lang="en-US"/>
        </a:p>
      </dgm:t>
    </dgm:pt>
    <dgm:pt modelId="{A7646BDB-31A5-4C3D-B805-0BC697E34BE5}" type="sibTrans" cxnId="{6C3B8EEC-9845-4C92-8EC6-DD409E1BC043}">
      <dgm:prSet/>
      <dgm:spPr/>
      <dgm:t>
        <a:bodyPr/>
        <a:lstStyle/>
        <a:p>
          <a:endParaRPr lang="en-US"/>
        </a:p>
      </dgm:t>
    </dgm:pt>
    <dgm:pt modelId="{53850B2D-669F-4774-A683-DC5B62404DF8}">
      <dgm:prSet phldrT="[Text]"/>
      <dgm:spPr/>
      <dgm:t>
        <a:bodyPr/>
        <a:lstStyle/>
        <a:p>
          <a:r>
            <a:rPr lang="en-US" dirty="0"/>
            <a:t>Inferential</a:t>
          </a:r>
        </a:p>
      </dgm:t>
    </dgm:pt>
    <dgm:pt modelId="{563CE157-12F1-4EEC-9E7A-3952C85300B9}" type="parTrans" cxnId="{C527EF13-ADFB-41C0-8C7B-51E6447D4E3C}">
      <dgm:prSet/>
      <dgm:spPr/>
      <dgm:t>
        <a:bodyPr/>
        <a:lstStyle/>
        <a:p>
          <a:endParaRPr lang="en-US"/>
        </a:p>
      </dgm:t>
    </dgm:pt>
    <dgm:pt modelId="{1916DD55-97D7-4BF9-824A-607E9F2F52A1}" type="sibTrans" cxnId="{C527EF13-ADFB-41C0-8C7B-51E6447D4E3C}">
      <dgm:prSet/>
      <dgm:spPr/>
      <dgm:t>
        <a:bodyPr/>
        <a:lstStyle/>
        <a:p>
          <a:endParaRPr lang="en-US"/>
        </a:p>
      </dgm:t>
    </dgm:pt>
    <dgm:pt modelId="{807CFAAA-A245-48D4-89F7-A320BE470472}" type="pres">
      <dgm:prSet presAssocID="{38900298-3C58-42E9-81D8-8580D98E470B}" presName="Name0" presStyleCnt="0">
        <dgm:presLayoutVars>
          <dgm:chPref val="1"/>
          <dgm:dir/>
          <dgm:animOne val="branch"/>
          <dgm:animLvl val="lvl"/>
          <dgm:resizeHandles val="exact"/>
        </dgm:presLayoutVars>
      </dgm:prSet>
      <dgm:spPr/>
    </dgm:pt>
    <dgm:pt modelId="{302E7782-D619-466B-8629-F20A702EB7FF}" type="pres">
      <dgm:prSet presAssocID="{FB130E5D-755F-4B00-A10E-05E4D4F371B9}" presName="root1" presStyleCnt="0"/>
      <dgm:spPr/>
    </dgm:pt>
    <dgm:pt modelId="{79DC896E-5BE4-4254-8D41-544820F452BE}" type="pres">
      <dgm:prSet presAssocID="{FB130E5D-755F-4B00-A10E-05E4D4F371B9}" presName="LevelOneTextNode" presStyleLbl="node0" presStyleIdx="0" presStyleCnt="1">
        <dgm:presLayoutVars>
          <dgm:chPref val="3"/>
        </dgm:presLayoutVars>
      </dgm:prSet>
      <dgm:spPr/>
    </dgm:pt>
    <dgm:pt modelId="{E35A6406-018A-4153-87E7-04D82A81F312}" type="pres">
      <dgm:prSet presAssocID="{FB130E5D-755F-4B00-A10E-05E4D4F371B9}" presName="level2hierChild" presStyleCnt="0"/>
      <dgm:spPr/>
    </dgm:pt>
    <dgm:pt modelId="{7523D2D0-D782-4CA1-AD76-E0DC7B668AA3}" type="pres">
      <dgm:prSet presAssocID="{319C8A66-902D-45AB-861C-76416CA5F1DE}" presName="conn2-1" presStyleLbl="parChTrans1D2" presStyleIdx="0" presStyleCnt="2"/>
      <dgm:spPr/>
    </dgm:pt>
    <dgm:pt modelId="{3C48B2FB-CBD0-478A-8654-301D4ECD6318}" type="pres">
      <dgm:prSet presAssocID="{319C8A66-902D-45AB-861C-76416CA5F1DE}" presName="connTx" presStyleLbl="parChTrans1D2" presStyleIdx="0" presStyleCnt="2"/>
      <dgm:spPr/>
    </dgm:pt>
    <dgm:pt modelId="{F925E699-3607-4FCC-A81B-D161EFA7C8B8}" type="pres">
      <dgm:prSet presAssocID="{73CDA743-CEAE-4129-B168-55E3950C3E0D}" presName="root2" presStyleCnt="0"/>
      <dgm:spPr/>
    </dgm:pt>
    <dgm:pt modelId="{7CA1718A-8768-47ED-AFA7-1EA0C0C51678}" type="pres">
      <dgm:prSet presAssocID="{73CDA743-CEAE-4129-B168-55E3950C3E0D}" presName="LevelTwoTextNode" presStyleLbl="node2" presStyleIdx="0" presStyleCnt="2">
        <dgm:presLayoutVars>
          <dgm:chPref val="3"/>
        </dgm:presLayoutVars>
      </dgm:prSet>
      <dgm:spPr/>
    </dgm:pt>
    <dgm:pt modelId="{A57E9453-DFB3-45EA-A945-71B78D188101}" type="pres">
      <dgm:prSet presAssocID="{73CDA743-CEAE-4129-B168-55E3950C3E0D}" presName="level3hierChild" presStyleCnt="0"/>
      <dgm:spPr/>
    </dgm:pt>
    <dgm:pt modelId="{6E72FB7C-2A46-4E5B-BBA4-2773282D26C2}" type="pres">
      <dgm:prSet presAssocID="{563CE157-12F1-4EEC-9E7A-3952C85300B9}" presName="conn2-1" presStyleLbl="parChTrans1D2" presStyleIdx="1" presStyleCnt="2"/>
      <dgm:spPr/>
    </dgm:pt>
    <dgm:pt modelId="{FE2B55ED-ABF5-4594-B35A-6224D9F0AA0F}" type="pres">
      <dgm:prSet presAssocID="{563CE157-12F1-4EEC-9E7A-3952C85300B9}" presName="connTx" presStyleLbl="parChTrans1D2" presStyleIdx="1" presStyleCnt="2"/>
      <dgm:spPr/>
    </dgm:pt>
    <dgm:pt modelId="{131E8E6C-8A08-47E2-BA69-8C21D63D2A07}" type="pres">
      <dgm:prSet presAssocID="{53850B2D-669F-4774-A683-DC5B62404DF8}" presName="root2" presStyleCnt="0"/>
      <dgm:spPr/>
    </dgm:pt>
    <dgm:pt modelId="{A50D72AE-FF18-4936-BD5F-226D50C4AA74}" type="pres">
      <dgm:prSet presAssocID="{53850B2D-669F-4774-A683-DC5B62404DF8}" presName="LevelTwoTextNode" presStyleLbl="node2" presStyleIdx="1" presStyleCnt="2">
        <dgm:presLayoutVars>
          <dgm:chPref val="3"/>
        </dgm:presLayoutVars>
      </dgm:prSet>
      <dgm:spPr/>
    </dgm:pt>
    <dgm:pt modelId="{06990A47-F9FC-4B35-A8CA-E3165BC892DD}" type="pres">
      <dgm:prSet presAssocID="{53850B2D-669F-4774-A683-DC5B62404DF8}" presName="level3hierChild" presStyleCnt="0"/>
      <dgm:spPr/>
    </dgm:pt>
  </dgm:ptLst>
  <dgm:cxnLst>
    <dgm:cxn modelId="{DC787305-9C22-436F-8ABC-C6B5DA45E0F8}" type="presOf" srcId="{FB130E5D-755F-4B00-A10E-05E4D4F371B9}" destId="{79DC896E-5BE4-4254-8D41-544820F452BE}" srcOrd="0" destOrd="0" presId="urn:microsoft.com/office/officeart/2008/layout/HorizontalMultiLevelHierarchy"/>
    <dgm:cxn modelId="{D5D02309-5998-4707-B1F4-03BD310CEB66}" type="presOf" srcId="{319C8A66-902D-45AB-861C-76416CA5F1DE}" destId="{3C48B2FB-CBD0-478A-8654-301D4ECD6318}" srcOrd="1" destOrd="0" presId="urn:microsoft.com/office/officeart/2008/layout/HorizontalMultiLevelHierarchy"/>
    <dgm:cxn modelId="{D3D94012-A75F-48D9-9F36-064585B0D5D0}" type="presOf" srcId="{319C8A66-902D-45AB-861C-76416CA5F1DE}" destId="{7523D2D0-D782-4CA1-AD76-E0DC7B668AA3}" srcOrd="0" destOrd="0" presId="urn:microsoft.com/office/officeart/2008/layout/HorizontalMultiLevelHierarchy"/>
    <dgm:cxn modelId="{C527EF13-ADFB-41C0-8C7B-51E6447D4E3C}" srcId="{FB130E5D-755F-4B00-A10E-05E4D4F371B9}" destId="{53850B2D-669F-4774-A683-DC5B62404DF8}" srcOrd="1" destOrd="0" parTransId="{563CE157-12F1-4EEC-9E7A-3952C85300B9}" sibTransId="{1916DD55-97D7-4BF9-824A-607E9F2F52A1}"/>
    <dgm:cxn modelId="{B6BD8E2E-C04A-4876-A5BD-38D1C2A28FFA}" type="presOf" srcId="{73CDA743-CEAE-4129-B168-55E3950C3E0D}" destId="{7CA1718A-8768-47ED-AFA7-1EA0C0C51678}" srcOrd="0" destOrd="0" presId="urn:microsoft.com/office/officeart/2008/layout/HorizontalMultiLevelHierarchy"/>
    <dgm:cxn modelId="{A6DE8D7D-FEA3-4BE4-8DB3-3440A85CA302}" srcId="{38900298-3C58-42E9-81D8-8580D98E470B}" destId="{FB130E5D-755F-4B00-A10E-05E4D4F371B9}" srcOrd="0" destOrd="0" parTransId="{F4197643-1477-4501-AC4E-D19435F3EBD1}" sibTransId="{A059ADD8-54BD-4F85-8845-26E30B8CB643}"/>
    <dgm:cxn modelId="{1FFB6095-1F39-421B-9B7F-B63FC54A8DDC}" type="presOf" srcId="{38900298-3C58-42E9-81D8-8580D98E470B}" destId="{807CFAAA-A245-48D4-89F7-A320BE470472}" srcOrd="0" destOrd="0" presId="urn:microsoft.com/office/officeart/2008/layout/HorizontalMultiLevelHierarchy"/>
    <dgm:cxn modelId="{B2A0119D-5EA2-4284-A883-52B49C9122DE}" type="presOf" srcId="{53850B2D-669F-4774-A683-DC5B62404DF8}" destId="{A50D72AE-FF18-4936-BD5F-226D50C4AA74}" srcOrd="0" destOrd="0" presId="urn:microsoft.com/office/officeart/2008/layout/HorizontalMultiLevelHierarchy"/>
    <dgm:cxn modelId="{1B4EF2C7-5117-494B-9555-D314B54DE0D8}" type="presOf" srcId="{563CE157-12F1-4EEC-9E7A-3952C85300B9}" destId="{FE2B55ED-ABF5-4594-B35A-6224D9F0AA0F}" srcOrd="1" destOrd="0" presId="urn:microsoft.com/office/officeart/2008/layout/HorizontalMultiLevelHierarchy"/>
    <dgm:cxn modelId="{82A396D1-3559-4003-9ABA-AF92575D83D7}" type="presOf" srcId="{563CE157-12F1-4EEC-9E7A-3952C85300B9}" destId="{6E72FB7C-2A46-4E5B-BBA4-2773282D26C2}" srcOrd="0" destOrd="0" presId="urn:microsoft.com/office/officeart/2008/layout/HorizontalMultiLevelHierarchy"/>
    <dgm:cxn modelId="{6C3B8EEC-9845-4C92-8EC6-DD409E1BC043}" srcId="{FB130E5D-755F-4B00-A10E-05E4D4F371B9}" destId="{73CDA743-CEAE-4129-B168-55E3950C3E0D}" srcOrd="0" destOrd="0" parTransId="{319C8A66-902D-45AB-861C-76416CA5F1DE}" sibTransId="{A7646BDB-31A5-4C3D-B805-0BC697E34BE5}"/>
    <dgm:cxn modelId="{830DF0F6-7163-4C0D-977E-2B8BC1435863}" type="presParOf" srcId="{807CFAAA-A245-48D4-89F7-A320BE470472}" destId="{302E7782-D619-466B-8629-F20A702EB7FF}" srcOrd="0" destOrd="0" presId="urn:microsoft.com/office/officeart/2008/layout/HorizontalMultiLevelHierarchy"/>
    <dgm:cxn modelId="{C8A21C29-2FC3-4C01-A3AC-633BA9D23D43}" type="presParOf" srcId="{302E7782-D619-466B-8629-F20A702EB7FF}" destId="{79DC896E-5BE4-4254-8D41-544820F452BE}" srcOrd="0" destOrd="0" presId="urn:microsoft.com/office/officeart/2008/layout/HorizontalMultiLevelHierarchy"/>
    <dgm:cxn modelId="{556E7600-0718-4871-A829-70574B29E71E}" type="presParOf" srcId="{302E7782-D619-466B-8629-F20A702EB7FF}" destId="{E35A6406-018A-4153-87E7-04D82A81F312}" srcOrd="1" destOrd="0" presId="urn:microsoft.com/office/officeart/2008/layout/HorizontalMultiLevelHierarchy"/>
    <dgm:cxn modelId="{E6BEF3DE-1C97-4FA1-8917-6FE6B0121453}" type="presParOf" srcId="{E35A6406-018A-4153-87E7-04D82A81F312}" destId="{7523D2D0-D782-4CA1-AD76-E0DC7B668AA3}" srcOrd="0" destOrd="0" presId="urn:microsoft.com/office/officeart/2008/layout/HorizontalMultiLevelHierarchy"/>
    <dgm:cxn modelId="{83BED356-4972-4413-8135-2AB33D32CEFD}" type="presParOf" srcId="{7523D2D0-D782-4CA1-AD76-E0DC7B668AA3}" destId="{3C48B2FB-CBD0-478A-8654-301D4ECD6318}" srcOrd="0" destOrd="0" presId="urn:microsoft.com/office/officeart/2008/layout/HorizontalMultiLevelHierarchy"/>
    <dgm:cxn modelId="{5050B83E-EC12-457D-9E85-90BD709B3279}" type="presParOf" srcId="{E35A6406-018A-4153-87E7-04D82A81F312}" destId="{F925E699-3607-4FCC-A81B-D161EFA7C8B8}" srcOrd="1" destOrd="0" presId="urn:microsoft.com/office/officeart/2008/layout/HorizontalMultiLevelHierarchy"/>
    <dgm:cxn modelId="{C8A0A62F-30FB-4305-B454-034F4198059A}" type="presParOf" srcId="{F925E699-3607-4FCC-A81B-D161EFA7C8B8}" destId="{7CA1718A-8768-47ED-AFA7-1EA0C0C51678}" srcOrd="0" destOrd="0" presId="urn:microsoft.com/office/officeart/2008/layout/HorizontalMultiLevelHierarchy"/>
    <dgm:cxn modelId="{C09B8176-33D9-4B79-B1FC-A8232C63422B}" type="presParOf" srcId="{F925E699-3607-4FCC-A81B-D161EFA7C8B8}" destId="{A57E9453-DFB3-45EA-A945-71B78D188101}" srcOrd="1" destOrd="0" presId="urn:microsoft.com/office/officeart/2008/layout/HorizontalMultiLevelHierarchy"/>
    <dgm:cxn modelId="{BA548D0D-9DEA-4E6F-99BA-E3FC50876612}" type="presParOf" srcId="{E35A6406-018A-4153-87E7-04D82A81F312}" destId="{6E72FB7C-2A46-4E5B-BBA4-2773282D26C2}" srcOrd="2" destOrd="0" presId="urn:microsoft.com/office/officeart/2008/layout/HorizontalMultiLevelHierarchy"/>
    <dgm:cxn modelId="{743E27B3-FB18-457D-8B5C-A85D35A1481D}" type="presParOf" srcId="{6E72FB7C-2A46-4E5B-BBA4-2773282D26C2}" destId="{FE2B55ED-ABF5-4594-B35A-6224D9F0AA0F}" srcOrd="0" destOrd="0" presId="urn:microsoft.com/office/officeart/2008/layout/HorizontalMultiLevelHierarchy"/>
    <dgm:cxn modelId="{E8E6C104-C3E8-42FA-8653-1C1EC2FE71DA}" type="presParOf" srcId="{E35A6406-018A-4153-87E7-04D82A81F312}" destId="{131E8E6C-8A08-47E2-BA69-8C21D63D2A07}" srcOrd="3" destOrd="0" presId="urn:microsoft.com/office/officeart/2008/layout/HorizontalMultiLevelHierarchy"/>
    <dgm:cxn modelId="{C4F0D103-F8FE-480E-A9C5-E0CFC9F39EC7}" type="presParOf" srcId="{131E8E6C-8A08-47E2-BA69-8C21D63D2A07}" destId="{A50D72AE-FF18-4936-BD5F-226D50C4AA74}" srcOrd="0" destOrd="0" presId="urn:microsoft.com/office/officeart/2008/layout/HorizontalMultiLevelHierarchy"/>
    <dgm:cxn modelId="{F87C7FCC-8A20-40E2-9BF3-A4A823F0B7B7}" type="presParOf" srcId="{131E8E6C-8A08-47E2-BA69-8C21D63D2A07}" destId="{06990A47-F9FC-4B35-A8CA-E3165BC892D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r>
            <a:rPr lang="en-US" dirty="0"/>
            <a:t>Data Collection</a:t>
          </a:r>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dgm:spPr/>
      <dgm:t>
        <a:bodyPr/>
        <a:lstStyle/>
        <a:p>
          <a:endParaRPr lang="en-US" dirty="0"/>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dgm:spPr/>
      <dgm:t>
        <a:bodyPr/>
        <a:lstStyle/>
        <a:p>
          <a:endParaRPr lang="en-US" dirty="0"/>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dgm:spPr/>
      <dgm:t>
        <a:bodyPr/>
        <a:lstStyle/>
        <a:p>
          <a:endParaRPr lang="en-US" dirty="0"/>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phldr="1"/>
      <dgm:spPr/>
      <dgm:t>
        <a:bodyPr/>
        <a:lstStyle/>
        <a:p>
          <a:endParaRPr lang="en-US" dirty="0"/>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r>
            <a:rPr lang="en-US" dirty="0"/>
            <a:t>Data Collection</a:t>
          </a:r>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dgm:spPr/>
      <dgm:t>
        <a:bodyPr/>
        <a:lstStyle/>
        <a:p>
          <a:r>
            <a:rPr lang="en-US" dirty="0"/>
            <a:t>Data Organization</a:t>
          </a:r>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phldr="1"/>
      <dgm:spPr/>
      <dgm:t>
        <a:bodyPr/>
        <a:lstStyle/>
        <a:p>
          <a:endParaRPr lang="en-US"/>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phldr="1"/>
      <dgm:spPr/>
      <dgm:t>
        <a:bodyPr/>
        <a:lstStyle/>
        <a:p>
          <a:endParaRPr lang="en-US"/>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phldr="1"/>
      <dgm:spPr/>
      <dgm:t>
        <a:bodyPr/>
        <a:lstStyle/>
        <a:p>
          <a:endParaRPr lang="en-US"/>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r>
            <a:rPr lang="en-US" dirty="0"/>
            <a:t>Data Collection</a:t>
          </a:r>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dgm:spPr/>
      <dgm:t>
        <a:bodyPr/>
        <a:lstStyle/>
        <a:p>
          <a:r>
            <a:rPr lang="en-US" dirty="0"/>
            <a:t>Data Organization</a:t>
          </a:r>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dgm:spPr/>
      <dgm:t>
        <a:bodyPr/>
        <a:lstStyle/>
        <a:p>
          <a:r>
            <a:rPr lang="en-US" dirty="0"/>
            <a:t>Data Presentation</a:t>
          </a:r>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phldr="1"/>
      <dgm:spPr/>
      <dgm:t>
        <a:bodyPr/>
        <a:lstStyle/>
        <a:p>
          <a:endParaRPr lang="en-US"/>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phldr="1"/>
      <dgm:spPr/>
      <dgm:t>
        <a:bodyPr/>
        <a:lstStyle/>
        <a:p>
          <a:endParaRPr lang="en-US"/>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r>
            <a:rPr lang="en-US" dirty="0"/>
            <a:t>Data Collection</a:t>
          </a:r>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dgm:spPr/>
      <dgm:t>
        <a:bodyPr/>
        <a:lstStyle/>
        <a:p>
          <a:r>
            <a:rPr lang="en-US" dirty="0"/>
            <a:t>Data Organization</a:t>
          </a:r>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dgm:spPr/>
      <dgm:t>
        <a:bodyPr/>
        <a:lstStyle/>
        <a:p>
          <a:r>
            <a:rPr lang="en-US" dirty="0"/>
            <a:t>Data Presentation</a:t>
          </a:r>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dgm:spPr/>
      <dgm:t>
        <a:bodyPr/>
        <a:lstStyle/>
        <a:p>
          <a:r>
            <a:rPr lang="en-US" dirty="0"/>
            <a:t>Data Analysis</a:t>
          </a:r>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phldr="1"/>
      <dgm:spPr/>
      <dgm:t>
        <a:bodyPr/>
        <a:lstStyle/>
        <a:p>
          <a:endParaRPr lang="en-US"/>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r>
            <a:rPr lang="en-US" dirty="0"/>
            <a:t>Data Collection</a:t>
          </a:r>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dgm:spPr/>
      <dgm:t>
        <a:bodyPr/>
        <a:lstStyle/>
        <a:p>
          <a:r>
            <a:rPr lang="en-US" dirty="0"/>
            <a:t>Data Organization</a:t>
          </a:r>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dgm:spPr/>
      <dgm:t>
        <a:bodyPr/>
        <a:lstStyle/>
        <a:p>
          <a:r>
            <a:rPr lang="en-US" dirty="0"/>
            <a:t>Data Presentation</a:t>
          </a:r>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dgm:spPr/>
      <dgm:t>
        <a:bodyPr/>
        <a:lstStyle/>
        <a:p>
          <a:r>
            <a:rPr lang="en-US" dirty="0"/>
            <a:t>Data Analysis</a:t>
          </a:r>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dgm:spPr/>
      <dgm:t>
        <a:bodyPr/>
        <a:lstStyle/>
        <a:p>
          <a:r>
            <a:rPr lang="en-US" dirty="0"/>
            <a:t>Data Interpretation/Conclusion</a:t>
          </a:r>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custT="1"/>
      <dgm:spPr/>
      <dgm:t>
        <a:bodyPr/>
        <a:lstStyle/>
        <a:p>
          <a:r>
            <a:rPr lang="en-US" sz="3000" dirty="0"/>
            <a:t>Data Collection</a:t>
          </a:r>
        </a:p>
      </dgm:t>
    </dgm:pt>
    <dgm:pt modelId="{552BBF5F-6FDF-42BD-9E0D-4FB95792CD91}" type="parTrans" cxnId="{EFE036E5-97F4-4EAD-804E-B252857FFE7D}">
      <dgm:prSet/>
      <dgm:spPr/>
      <dgm:t>
        <a:bodyPr/>
        <a:lstStyle/>
        <a:p>
          <a:endParaRPr lang="en-US" sz="3000"/>
        </a:p>
      </dgm:t>
    </dgm:pt>
    <dgm:pt modelId="{523CF45B-65D8-40BE-95EE-70FBBDC6E101}" type="sibTrans" cxnId="{EFE036E5-97F4-4EAD-804E-B252857FFE7D}">
      <dgm:prSet/>
      <dgm:spPr/>
      <dgm:t>
        <a:bodyPr/>
        <a:lstStyle/>
        <a:p>
          <a:endParaRPr lang="en-US" sz="3000"/>
        </a:p>
      </dgm:t>
    </dgm:pt>
    <dgm:pt modelId="{FA529652-206E-4314-B5A7-F8D053E2783F}">
      <dgm:prSet phldrT="[Text]" custT="1"/>
      <dgm:spPr/>
      <dgm:t>
        <a:bodyPr/>
        <a:lstStyle/>
        <a:p>
          <a:r>
            <a:rPr lang="en-US" sz="3000" dirty="0"/>
            <a:t>Data Organization</a:t>
          </a:r>
        </a:p>
      </dgm:t>
    </dgm:pt>
    <dgm:pt modelId="{E4E3AADF-E331-4A2C-A758-B97E09311F2A}" type="parTrans" cxnId="{2425A358-7840-4C03-8CFE-AD25E71D8FC8}">
      <dgm:prSet/>
      <dgm:spPr/>
      <dgm:t>
        <a:bodyPr/>
        <a:lstStyle/>
        <a:p>
          <a:endParaRPr lang="en-US" sz="3000"/>
        </a:p>
      </dgm:t>
    </dgm:pt>
    <dgm:pt modelId="{CA2145C6-C242-4521-B755-75DCE7395C09}" type="sibTrans" cxnId="{2425A358-7840-4C03-8CFE-AD25E71D8FC8}">
      <dgm:prSet/>
      <dgm:spPr/>
      <dgm:t>
        <a:bodyPr/>
        <a:lstStyle/>
        <a:p>
          <a:endParaRPr lang="en-US" sz="3000"/>
        </a:p>
      </dgm:t>
    </dgm:pt>
    <dgm:pt modelId="{E2F1A352-C576-49E9-B264-2D47AE5F57CE}">
      <dgm:prSet phldrT="[Text]" custT="1"/>
      <dgm:spPr/>
      <dgm:t>
        <a:bodyPr/>
        <a:lstStyle/>
        <a:p>
          <a:r>
            <a:rPr lang="en-US" sz="3000" dirty="0"/>
            <a:t>Data Presentation</a:t>
          </a:r>
        </a:p>
      </dgm:t>
    </dgm:pt>
    <dgm:pt modelId="{7B485A25-DE72-45E8-8EAA-C6D78C27568D}" type="parTrans" cxnId="{2832A743-0EC0-4993-8771-1B1C91285F62}">
      <dgm:prSet/>
      <dgm:spPr/>
      <dgm:t>
        <a:bodyPr/>
        <a:lstStyle/>
        <a:p>
          <a:endParaRPr lang="en-US" sz="3000"/>
        </a:p>
      </dgm:t>
    </dgm:pt>
    <dgm:pt modelId="{8235C9F4-42BC-412F-99F2-6AED2625184B}" type="sibTrans" cxnId="{2832A743-0EC0-4993-8771-1B1C91285F62}">
      <dgm:prSet/>
      <dgm:spPr/>
      <dgm:t>
        <a:bodyPr/>
        <a:lstStyle/>
        <a:p>
          <a:endParaRPr lang="en-US" sz="3000"/>
        </a:p>
      </dgm:t>
    </dgm:pt>
    <dgm:pt modelId="{3CAE20F9-B979-4C28-9A41-BB59BCA83740}">
      <dgm:prSet phldrT="[Text]" custT="1"/>
      <dgm:spPr/>
      <dgm:t>
        <a:bodyPr/>
        <a:lstStyle/>
        <a:p>
          <a:r>
            <a:rPr lang="en-US" sz="3000" dirty="0"/>
            <a:t>Data Analysis</a:t>
          </a:r>
        </a:p>
      </dgm:t>
    </dgm:pt>
    <dgm:pt modelId="{3F48F3D2-8687-4AF4-A803-B22567002515}" type="parTrans" cxnId="{B2092F2E-9389-42B3-A87B-25CD0C9D1BD4}">
      <dgm:prSet/>
      <dgm:spPr/>
      <dgm:t>
        <a:bodyPr/>
        <a:lstStyle/>
        <a:p>
          <a:endParaRPr lang="en-US" sz="3000"/>
        </a:p>
      </dgm:t>
    </dgm:pt>
    <dgm:pt modelId="{82721357-52E2-42A8-B8E7-1B1136D770A2}" type="sibTrans" cxnId="{B2092F2E-9389-42B3-A87B-25CD0C9D1BD4}">
      <dgm:prSet/>
      <dgm:spPr/>
      <dgm:t>
        <a:bodyPr/>
        <a:lstStyle/>
        <a:p>
          <a:endParaRPr lang="en-US" sz="3000"/>
        </a:p>
      </dgm:t>
    </dgm:pt>
    <dgm:pt modelId="{C556E494-BAD1-4DF7-AE00-8A6D4E6ADADF}">
      <dgm:prSet phldrT="[Text]" custT="1"/>
      <dgm:spPr/>
      <dgm:t>
        <a:bodyPr/>
        <a:lstStyle/>
        <a:p>
          <a:r>
            <a:rPr lang="en-US" sz="3000" dirty="0"/>
            <a:t>Data Interpretation/Conclusion</a:t>
          </a:r>
        </a:p>
      </dgm:t>
    </dgm:pt>
    <dgm:pt modelId="{AFED649B-0BEB-4C60-9118-FF44AD6B8645}" type="parTrans" cxnId="{4C65EADC-BAC1-4DF7-8308-1FC01EF94408}">
      <dgm:prSet/>
      <dgm:spPr/>
      <dgm:t>
        <a:bodyPr/>
        <a:lstStyle/>
        <a:p>
          <a:endParaRPr lang="en-US" sz="3000"/>
        </a:p>
      </dgm:t>
    </dgm:pt>
    <dgm:pt modelId="{C36B878B-E9F2-40A8-A685-BF01D50BCE2F}" type="sibTrans" cxnId="{4C65EADC-BAC1-4DF7-8308-1FC01EF94408}">
      <dgm:prSet/>
      <dgm:spPr/>
      <dgm:t>
        <a:bodyPr/>
        <a:lstStyle/>
        <a:p>
          <a:endParaRPr lang="en-US" sz="3000"/>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900298-3C58-42E9-81D8-8580D98E470B}" type="doc">
      <dgm:prSet loTypeId="urn:microsoft.com/office/officeart/2008/layout/HorizontalMultiLevelHierarchy" loCatId="hierarchy" qsTypeId="urn:microsoft.com/office/officeart/2005/8/quickstyle/simple1" qsCatId="simple" csTypeId="urn:microsoft.com/office/officeart/2005/8/colors/accent2_1" csCatId="accent2" phldr="1"/>
      <dgm:spPr/>
      <dgm:t>
        <a:bodyPr/>
        <a:lstStyle/>
        <a:p>
          <a:endParaRPr lang="en-US"/>
        </a:p>
      </dgm:t>
    </dgm:pt>
    <dgm:pt modelId="{FB130E5D-755F-4B00-A10E-05E4D4F371B9}">
      <dgm:prSet phldrT="[Text]"/>
      <dgm:spPr/>
      <dgm:t>
        <a:bodyPr/>
        <a:lstStyle/>
        <a:p>
          <a:r>
            <a:rPr lang="en-US" dirty="0"/>
            <a:t>Statistics</a:t>
          </a:r>
        </a:p>
      </dgm:t>
    </dgm:pt>
    <dgm:pt modelId="{F4197643-1477-4501-AC4E-D19435F3EBD1}" type="parTrans" cxnId="{A6DE8D7D-FEA3-4BE4-8DB3-3440A85CA302}">
      <dgm:prSet/>
      <dgm:spPr/>
      <dgm:t>
        <a:bodyPr/>
        <a:lstStyle/>
        <a:p>
          <a:endParaRPr lang="en-US"/>
        </a:p>
      </dgm:t>
    </dgm:pt>
    <dgm:pt modelId="{A059ADD8-54BD-4F85-8845-26E30B8CB643}" type="sibTrans" cxnId="{A6DE8D7D-FEA3-4BE4-8DB3-3440A85CA302}">
      <dgm:prSet/>
      <dgm:spPr/>
      <dgm:t>
        <a:bodyPr/>
        <a:lstStyle/>
        <a:p>
          <a:endParaRPr lang="en-US"/>
        </a:p>
      </dgm:t>
    </dgm:pt>
    <dgm:pt modelId="{73CDA743-CEAE-4129-B168-55E3950C3E0D}">
      <dgm:prSet phldrT="[Text]"/>
      <dgm:spPr/>
      <dgm:t>
        <a:bodyPr/>
        <a:lstStyle/>
        <a:p>
          <a:endParaRPr lang="en-US" dirty="0"/>
        </a:p>
      </dgm:t>
    </dgm:pt>
    <dgm:pt modelId="{319C8A66-902D-45AB-861C-76416CA5F1DE}" type="parTrans" cxnId="{6C3B8EEC-9845-4C92-8EC6-DD409E1BC043}">
      <dgm:prSet/>
      <dgm:spPr/>
      <dgm:t>
        <a:bodyPr/>
        <a:lstStyle/>
        <a:p>
          <a:endParaRPr lang="en-US"/>
        </a:p>
      </dgm:t>
    </dgm:pt>
    <dgm:pt modelId="{A7646BDB-31A5-4C3D-B805-0BC697E34BE5}" type="sibTrans" cxnId="{6C3B8EEC-9845-4C92-8EC6-DD409E1BC043}">
      <dgm:prSet/>
      <dgm:spPr/>
      <dgm:t>
        <a:bodyPr/>
        <a:lstStyle/>
        <a:p>
          <a:endParaRPr lang="en-US"/>
        </a:p>
      </dgm:t>
    </dgm:pt>
    <dgm:pt modelId="{53850B2D-669F-4774-A683-DC5B62404DF8}">
      <dgm:prSet phldrT="[Text]"/>
      <dgm:spPr/>
      <dgm:t>
        <a:bodyPr/>
        <a:lstStyle/>
        <a:p>
          <a:endParaRPr lang="en-US" dirty="0"/>
        </a:p>
      </dgm:t>
    </dgm:pt>
    <dgm:pt modelId="{563CE157-12F1-4EEC-9E7A-3952C85300B9}" type="parTrans" cxnId="{C527EF13-ADFB-41C0-8C7B-51E6447D4E3C}">
      <dgm:prSet/>
      <dgm:spPr/>
      <dgm:t>
        <a:bodyPr/>
        <a:lstStyle/>
        <a:p>
          <a:endParaRPr lang="en-US"/>
        </a:p>
      </dgm:t>
    </dgm:pt>
    <dgm:pt modelId="{1916DD55-97D7-4BF9-824A-607E9F2F52A1}" type="sibTrans" cxnId="{C527EF13-ADFB-41C0-8C7B-51E6447D4E3C}">
      <dgm:prSet/>
      <dgm:spPr/>
      <dgm:t>
        <a:bodyPr/>
        <a:lstStyle/>
        <a:p>
          <a:endParaRPr lang="en-US"/>
        </a:p>
      </dgm:t>
    </dgm:pt>
    <dgm:pt modelId="{807CFAAA-A245-48D4-89F7-A320BE470472}" type="pres">
      <dgm:prSet presAssocID="{38900298-3C58-42E9-81D8-8580D98E470B}" presName="Name0" presStyleCnt="0">
        <dgm:presLayoutVars>
          <dgm:chPref val="1"/>
          <dgm:dir/>
          <dgm:animOne val="branch"/>
          <dgm:animLvl val="lvl"/>
          <dgm:resizeHandles val="exact"/>
        </dgm:presLayoutVars>
      </dgm:prSet>
      <dgm:spPr/>
    </dgm:pt>
    <dgm:pt modelId="{302E7782-D619-466B-8629-F20A702EB7FF}" type="pres">
      <dgm:prSet presAssocID="{FB130E5D-755F-4B00-A10E-05E4D4F371B9}" presName="root1" presStyleCnt="0"/>
      <dgm:spPr/>
    </dgm:pt>
    <dgm:pt modelId="{79DC896E-5BE4-4254-8D41-544820F452BE}" type="pres">
      <dgm:prSet presAssocID="{FB130E5D-755F-4B00-A10E-05E4D4F371B9}" presName="LevelOneTextNode" presStyleLbl="node0" presStyleIdx="0" presStyleCnt="1">
        <dgm:presLayoutVars>
          <dgm:chPref val="3"/>
        </dgm:presLayoutVars>
      </dgm:prSet>
      <dgm:spPr/>
    </dgm:pt>
    <dgm:pt modelId="{E35A6406-018A-4153-87E7-04D82A81F312}" type="pres">
      <dgm:prSet presAssocID="{FB130E5D-755F-4B00-A10E-05E4D4F371B9}" presName="level2hierChild" presStyleCnt="0"/>
      <dgm:spPr/>
    </dgm:pt>
    <dgm:pt modelId="{7523D2D0-D782-4CA1-AD76-E0DC7B668AA3}" type="pres">
      <dgm:prSet presAssocID="{319C8A66-902D-45AB-861C-76416CA5F1DE}" presName="conn2-1" presStyleLbl="parChTrans1D2" presStyleIdx="0" presStyleCnt="2"/>
      <dgm:spPr/>
    </dgm:pt>
    <dgm:pt modelId="{3C48B2FB-CBD0-478A-8654-301D4ECD6318}" type="pres">
      <dgm:prSet presAssocID="{319C8A66-902D-45AB-861C-76416CA5F1DE}" presName="connTx" presStyleLbl="parChTrans1D2" presStyleIdx="0" presStyleCnt="2"/>
      <dgm:spPr/>
    </dgm:pt>
    <dgm:pt modelId="{F925E699-3607-4FCC-A81B-D161EFA7C8B8}" type="pres">
      <dgm:prSet presAssocID="{73CDA743-CEAE-4129-B168-55E3950C3E0D}" presName="root2" presStyleCnt="0"/>
      <dgm:spPr/>
    </dgm:pt>
    <dgm:pt modelId="{7CA1718A-8768-47ED-AFA7-1EA0C0C51678}" type="pres">
      <dgm:prSet presAssocID="{73CDA743-CEAE-4129-B168-55E3950C3E0D}" presName="LevelTwoTextNode" presStyleLbl="node2" presStyleIdx="0" presStyleCnt="2">
        <dgm:presLayoutVars>
          <dgm:chPref val="3"/>
        </dgm:presLayoutVars>
      </dgm:prSet>
      <dgm:spPr/>
    </dgm:pt>
    <dgm:pt modelId="{A57E9453-DFB3-45EA-A945-71B78D188101}" type="pres">
      <dgm:prSet presAssocID="{73CDA743-CEAE-4129-B168-55E3950C3E0D}" presName="level3hierChild" presStyleCnt="0"/>
      <dgm:spPr/>
    </dgm:pt>
    <dgm:pt modelId="{6E72FB7C-2A46-4E5B-BBA4-2773282D26C2}" type="pres">
      <dgm:prSet presAssocID="{563CE157-12F1-4EEC-9E7A-3952C85300B9}" presName="conn2-1" presStyleLbl="parChTrans1D2" presStyleIdx="1" presStyleCnt="2"/>
      <dgm:spPr/>
    </dgm:pt>
    <dgm:pt modelId="{FE2B55ED-ABF5-4594-B35A-6224D9F0AA0F}" type="pres">
      <dgm:prSet presAssocID="{563CE157-12F1-4EEC-9E7A-3952C85300B9}" presName="connTx" presStyleLbl="parChTrans1D2" presStyleIdx="1" presStyleCnt="2"/>
      <dgm:spPr/>
    </dgm:pt>
    <dgm:pt modelId="{131E8E6C-8A08-47E2-BA69-8C21D63D2A07}" type="pres">
      <dgm:prSet presAssocID="{53850B2D-669F-4774-A683-DC5B62404DF8}" presName="root2" presStyleCnt="0"/>
      <dgm:spPr/>
    </dgm:pt>
    <dgm:pt modelId="{A50D72AE-FF18-4936-BD5F-226D50C4AA74}" type="pres">
      <dgm:prSet presAssocID="{53850B2D-669F-4774-A683-DC5B62404DF8}" presName="LevelTwoTextNode" presStyleLbl="node2" presStyleIdx="1" presStyleCnt="2">
        <dgm:presLayoutVars>
          <dgm:chPref val="3"/>
        </dgm:presLayoutVars>
      </dgm:prSet>
      <dgm:spPr/>
    </dgm:pt>
    <dgm:pt modelId="{06990A47-F9FC-4B35-A8CA-E3165BC892DD}" type="pres">
      <dgm:prSet presAssocID="{53850B2D-669F-4774-A683-DC5B62404DF8}" presName="level3hierChild" presStyleCnt="0"/>
      <dgm:spPr/>
    </dgm:pt>
  </dgm:ptLst>
  <dgm:cxnLst>
    <dgm:cxn modelId="{DC787305-9C22-436F-8ABC-C6B5DA45E0F8}" type="presOf" srcId="{FB130E5D-755F-4B00-A10E-05E4D4F371B9}" destId="{79DC896E-5BE4-4254-8D41-544820F452BE}" srcOrd="0" destOrd="0" presId="urn:microsoft.com/office/officeart/2008/layout/HorizontalMultiLevelHierarchy"/>
    <dgm:cxn modelId="{D5D02309-5998-4707-B1F4-03BD310CEB66}" type="presOf" srcId="{319C8A66-902D-45AB-861C-76416CA5F1DE}" destId="{3C48B2FB-CBD0-478A-8654-301D4ECD6318}" srcOrd="1" destOrd="0" presId="urn:microsoft.com/office/officeart/2008/layout/HorizontalMultiLevelHierarchy"/>
    <dgm:cxn modelId="{D3D94012-A75F-48D9-9F36-064585B0D5D0}" type="presOf" srcId="{319C8A66-902D-45AB-861C-76416CA5F1DE}" destId="{7523D2D0-D782-4CA1-AD76-E0DC7B668AA3}" srcOrd="0" destOrd="0" presId="urn:microsoft.com/office/officeart/2008/layout/HorizontalMultiLevelHierarchy"/>
    <dgm:cxn modelId="{C527EF13-ADFB-41C0-8C7B-51E6447D4E3C}" srcId="{FB130E5D-755F-4B00-A10E-05E4D4F371B9}" destId="{53850B2D-669F-4774-A683-DC5B62404DF8}" srcOrd="1" destOrd="0" parTransId="{563CE157-12F1-4EEC-9E7A-3952C85300B9}" sibTransId="{1916DD55-97D7-4BF9-824A-607E9F2F52A1}"/>
    <dgm:cxn modelId="{B6BD8E2E-C04A-4876-A5BD-38D1C2A28FFA}" type="presOf" srcId="{73CDA743-CEAE-4129-B168-55E3950C3E0D}" destId="{7CA1718A-8768-47ED-AFA7-1EA0C0C51678}" srcOrd="0" destOrd="0" presId="urn:microsoft.com/office/officeart/2008/layout/HorizontalMultiLevelHierarchy"/>
    <dgm:cxn modelId="{A6DE8D7D-FEA3-4BE4-8DB3-3440A85CA302}" srcId="{38900298-3C58-42E9-81D8-8580D98E470B}" destId="{FB130E5D-755F-4B00-A10E-05E4D4F371B9}" srcOrd="0" destOrd="0" parTransId="{F4197643-1477-4501-AC4E-D19435F3EBD1}" sibTransId="{A059ADD8-54BD-4F85-8845-26E30B8CB643}"/>
    <dgm:cxn modelId="{1FFB6095-1F39-421B-9B7F-B63FC54A8DDC}" type="presOf" srcId="{38900298-3C58-42E9-81D8-8580D98E470B}" destId="{807CFAAA-A245-48D4-89F7-A320BE470472}" srcOrd="0" destOrd="0" presId="urn:microsoft.com/office/officeart/2008/layout/HorizontalMultiLevelHierarchy"/>
    <dgm:cxn modelId="{B2A0119D-5EA2-4284-A883-52B49C9122DE}" type="presOf" srcId="{53850B2D-669F-4774-A683-DC5B62404DF8}" destId="{A50D72AE-FF18-4936-BD5F-226D50C4AA74}" srcOrd="0" destOrd="0" presId="urn:microsoft.com/office/officeart/2008/layout/HorizontalMultiLevelHierarchy"/>
    <dgm:cxn modelId="{1B4EF2C7-5117-494B-9555-D314B54DE0D8}" type="presOf" srcId="{563CE157-12F1-4EEC-9E7A-3952C85300B9}" destId="{FE2B55ED-ABF5-4594-B35A-6224D9F0AA0F}" srcOrd="1" destOrd="0" presId="urn:microsoft.com/office/officeart/2008/layout/HorizontalMultiLevelHierarchy"/>
    <dgm:cxn modelId="{82A396D1-3559-4003-9ABA-AF92575D83D7}" type="presOf" srcId="{563CE157-12F1-4EEC-9E7A-3952C85300B9}" destId="{6E72FB7C-2A46-4E5B-BBA4-2773282D26C2}" srcOrd="0" destOrd="0" presId="urn:microsoft.com/office/officeart/2008/layout/HorizontalMultiLevelHierarchy"/>
    <dgm:cxn modelId="{6C3B8EEC-9845-4C92-8EC6-DD409E1BC043}" srcId="{FB130E5D-755F-4B00-A10E-05E4D4F371B9}" destId="{73CDA743-CEAE-4129-B168-55E3950C3E0D}" srcOrd="0" destOrd="0" parTransId="{319C8A66-902D-45AB-861C-76416CA5F1DE}" sibTransId="{A7646BDB-31A5-4C3D-B805-0BC697E34BE5}"/>
    <dgm:cxn modelId="{830DF0F6-7163-4C0D-977E-2B8BC1435863}" type="presParOf" srcId="{807CFAAA-A245-48D4-89F7-A320BE470472}" destId="{302E7782-D619-466B-8629-F20A702EB7FF}" srcOrd="0" destOrd="0" presId="urn:microsoft.com/office/officeart/2008/layout/HorizontalMultiLevelHierarchy"/>
    <dgm:cxn modelId="{C8A21C29-2FC3-4C01-A3AC-633BA9D23D43}" type="presParOf" srcId="{302E7782-D619-466B-8629-F20A702EB7FF}" destId="{79DC896E-5BE4-4254-8D41-544820F452BE}" srcOrd="0" destOrd="0" presId="urn:microsoft.com/office/officeart/2008/layout/HorizontalMultiLevelHierarchy"/>
    <dgm:cxn modelId="{556E7600-0718-4871-A829-70574B29E71E}" type="presParOf" srcId="{302E7782-D619-466B-8629-F20A702EB7FF}" destId="{E35A6406-018A-4153-87E7-04D82A81F312}" srcOrd="1" destOrd="0" presId="urn:microsoft.com/office/officeart/2008/layout/HorizontalMultiLevelHierarchy"/>
    <dgm:cxn modelId="{E6BEF3DE-1C97-4FA1-8917-6FE6B0121453}" type="presParOf" srcId="{E35A6406-018A-4153-87E7-04D82A81F312}" destId="{7523D2D0-D782-4CA1-AD76-E0DC7B668AA3}" srcOrd="0" destOrd="0" presId="urn:microsoft.com/office/officeart/2008/layout/HorizontalMultiLevelHierarchy"/>
    <dgm:cxn modelId="{83BED356-4972-4413-8135-2AB33D32CEFD}" type="presParOf" srcId="{7523D2D0-D782-4CA1-AD76-E0DC7B668AA3}" destId="{3C48B2FB-CBD0-478A-8654-301D4ECD6318}" srcOrd="0" destOrd="0" presId="urn:microsoft.com/office/officeart/2008/layout/HorizontalMultiLevelHierarchy"/>
    <dgm:cxn modelId="{5050B83E-EC12-457D-9E85-90BD709B3279}" type="presParOf" srcId="{E35A6406-018A-4153-87E7-04D82A81F312}" destId="{F925E699-3607-4FCC-A81B-D161EFA7C8B8}" srcOrd="1" destOrd="0" presId="urn:microsoft.com/office/officeart/2008/layout/HorizontalMultiLevelHierarchy"/>
    <dgm:cxn modelId="{C8A0A62F-30FB-4305-B454-034F4198059A}" type="presParOf" srcId="{F925E699-3607-4FCC-A81B-D161EFA7C8B8}" destId="{7CA1718A-8768-47ED-AFA7-1EA0C0C51678}" srcOrd="0" destOrd="0" presId="urn:microsoft.com/office/officeart/2008/layout/HorizontalMultiLevelHierarchy"/>
    <dgm:cxn modelId="{C09B8176-33D9-4B79-B1FC-A8232C63422B}" type="presParOf" srcId="{F925E699-3607-4FCC-A81B-D161EFA7C8B8}" destId="{A57E9453-DFB3-45EA-A945-71B78D188101}" srcOrd="1" destOrd="0" presId="urn:microsoft.com/office/officeart/2008/layout/HorizontalMultiLevelHierarchy"/>
    <dgm:cxn modelId="{BA548D0D-9DEA-4E6F-99BA-E3FC50876612}" type="presParOf" srcId="{E35A6406-018A-4153-87E7-04D82A81F312}" destId="{6E72FB7C-2A46-4E5B-BBA4-2773282D26C2}" srcOrd="2" destOrd="0" presId="urn:microsoft.com/office/officeart/2008/layout/HorizontalMultiLevelHierarchy"/>
    <dgm:cxn modelId="{743E27B3-FB18-457D-8B5C-A85D35A1481D}" type="presParOf" srcId="{6E72FB7C-2A46-4E5B-BBA4-2773282D26C2}" destId="{FE2B55ED-ABF5-4594-B35A-6224D9F0AA0F}" srcOrd="0" destOrd="0" presId="urn:microsoft.com/office/officeart/2008/layout/HorizontalMultiLevelHierarchy"/>
    <dgm:cxn modelId="{E8E6C104-C3E8-42FA-8653-1C1EC2FE71DA}" type="presParOf" srcId="{E35A6406-018A-4153-87E7-04D82A81F312}" destId="{131E8E6C-8A08-47E2-BA69-8C21D63D2A07}" srcOrd="3" destOrd="0" presId="urn:microsoft.com/office/officeart/2008/layout/HorizontalMultiLevelHierarchy"/>
    <dgm:cxn modelId="{C4F0D103-F8FE-480E-A9C5-E0CFC9F39EC7}" type="presParOf" srcId="{131E8E6C-8A08-47E2-BA69-8C21D63D2A07}" destId="{A50D72AE-FF18-4936-BD5F-226D50C4AA74}" srcOrd="0" destOrd="0" presId="urn:microsoft.com/office/officeart/2008/layout/HorizontalMultiLevelHierarchy"/>
    <dgm:cxn modelId="{F87C7FCC-8A20-40E2-9BF3-A4A823F0B7B7}" type="presParOf" srcId="{131E8E6C-8A08-47E2-BA69-8C21D63D2A07}" destId="{06990A47-F9FC-4B35-A8CA-E3165BC892D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900298-3C58-42E9-81D8-8580D98E470B}" type="doc">
      <dgm:prSet loTypeId="urn:microsoft.com/office/officeart/2008/layout/HorizontalMultiLevelHierarchy" loCatId="hierarchy" qsTypeId="urn:microsoft.com/office/officeart/2005/8/quickstyle/simple1" qsCatId="simple" csTypeId="urn:microsoft.com/office/officeart/2005/8/colors/accent2_1" csCatId="accent2" phldr="1"/>
      <dgm:spPr/>
      <dgm:t>
        <a:bodyPr/>
        <a:lstStyle/>
        <a:p>
          <a:endParaRPr lang="en-US"/>
        </a:p>
      </dgm:t>
    </dgm:pt>
    <dgm:pt modelId="{FB130E5D-755F-4B00-A10E-05E4D4F371B9}">
      <dgm:prSet phldrT="[Text]"/>
      <dgm:spPr/>
      <dgm:t>
        <a:bodyPr/>
        <a:lstStyle/>
        <a:p>
          <a:r>
            <a:rPr lang="en-US" dirty="0"/>
            <a:t>Statistics</a:t>
          </a:r>
        </a:p>
      </dgm:t>
    </dgm:pt>
    <dgm:pt modelId="{F4197643-1477-4501-AC4E-D19435F3EBD1}" type="parTrans" cxnId="{A6DE8D7D-FEA3-4BE4-8DB3-3440A85CA302}">
      <dgm:prSet/>
      <dgm:spPr/>
      <dgm:t>
        <a:bodyPr/>
        <a:lstStyle/>
        <a:p>
          <a:endParaRPr lang="en-US"/>
        </a:p>
      </dgm:t>
    </dgm:pt>
    <dgm:pt modelId="{A059ADD8-54BD-4F85-8845-26E30B8CB643}" type="sibTrans" cxnId="{A6DE8D7D-FEA3-4BE4-8DB3-3440A85CA302}">
      <dgm:prSet/>
      <dgm:spPr/>
      <dgm:t>
        <a:bodyPr/>
        <a:lstStyle/>
        <a:p>
          <a:endParaRPr lang="en-US"/>
        </a:p>
      </dgm:t>
    </dgm:pt>
    <dgm:pt modelId="{73CDA743-CEAE-4129-B168-55E3950C3E0D}">
      <dgm:prSet phldrT="[Text]"/>
      <dgm:spPr/>
      <dgm:t>
        <a:bodyPr/>
        <a:lstStyle/>
        <a:p>
          <a:r>
            <a:rPr lang="en-US" dirty="0"/>
            <a:t>Descriptive</a:t>
          </a:r>
        </a:p>
      </dgm:t>
    </dgm:pt>
    <dgm:pt modelId="{319C8A66-902D-45AB-861C-76416CA5F1DE}" type="parTrans" cxnId="{6C3B8EEC-9845-4C92-8EC6-DD409E1BC043}">
      <dgm:prSet/>
      <dgm:spPr/>
      <dgm:t>
        <a:bodyPr/>
        <a:lstStyle/>
        <a:p>
          <a:endParaRPr lang="en-US"/>
        </a:p>
      </dgm:t>
    </dgm:pt>
    <dgm:pt modelId="{A7646BDB-31A5-4C3D-B805-0BC697E34BE5}" type="sibTrans" cxnId="{6C3B8EEC-9845-4C92-8EC6-DD409E1BC043}">
      <dgm:prSet/>
      <dgm:spPr/>
      <dgm:t>
        <a:bodyPr/>
        <a:lstStyle/>
        <a:p>
          <a:endParaRPr lang="en-US"/>
        </a:p>
      </dgm:t>
    </dgm:pt>
    <dgm:pt modelId="{53850B2D-669F-4774-A683-DC5B62404DF8}">
      <dgm:prSet phldrT="[Text]"/>
      <dgm:spPr/>
      <dgm:t>
        <a:bodyPr/>
        <a:lstStyle/>
        <a:p>
          <a:endParaRPr lang="en-US" dirty="0"/>
        </a:p>
      </dgm:t>
    </dgm:pt>
    <dgm:pt modelId="{563CE157-12F1-4EEC-9E7A-3952C85300B9}" type="parTrans" cxnId="{C527EF13-ADFB-41C0-8C7B-51E6447D4E3C}">
      <dgm:prSet/>
      <dgm:spPr/>
      <dgm:t>
        <a:bodyPr/>
        <a:lstStyle/>
        <a:p>
          <a:endParaRPr lang="en-US"/>
        </a:p>
      </dgm:t>
    </dgm:pt>
    <dgm:pt modelId="{1916DD55-97D7-4BF9-824A-607E9F2F52A1}" type="sibTrans" cxnId="{C527EF13-ADFB-41C0-8C7B-51E6447D4E3C}">
      <dgm:prSet/>
      <dgm:spPr/>
      <dgm:t>
        <a:bodyPr/>
        <a:lstStyle/>
        <a:p>
          <a:endParaRPr lang="en-US"/>
        </a:p>
      </dgm:t>
    </dgm:pt>
    <dgm:pt modelId="{807CFAAA-A245-48D4-89F7-A320BE470472}" type="pres">
      <dgm:prSet presAssocID="{38900298-3C58-42E9-81D8-8580D98E470B}" presName="Name0" presStyleCnt="0">
        <dgm:presLayoutVars>
          <dgm:chPref val="1"/>
          <dgm:dir/>
          <dgm:animOne val="branch"/>
          <dgm:animLvl val="lvl"/>
          <dgm:resizeHandles val="exact"/>
        </dgm:presLayoutVars>
      </dgm:prSet>
      <dgm:spPr/>
    </dgm:pt>
    <dgm:pt modelId="{302E7782-D619-466B-8629-F20A702EB7FF}" type="pres">
      <dgm:prSet presAssocID="{FB130E5D-755F-4B00-A10E-05E4D4F371B9}" presName="root1" presStyleCnt="0"/>
      <dgm:spPr/>
    </dgm:pt>
    <dgm:pt modelId="{79DC896E-5BE4-4254-8D41-544820F452BE}" type="pres">
      <dgm:prSet presAssocID="{FB130E5D-755F-4B00-A10E-05E4D4F371B9}" presName="LevelOneTextNode" presStyleLbl="node0" presStyleIdx="0" presStyleCnt="1">
        <dgm:presLayoutVars>
          <dgm:chPref val="3"/>
        </dgm:presLayoutVars>
      </dgm:prSet>
      <dgm:spPr/>
    </dgm:pt>
    <dgm:pt modelId="{E35A6406-018A-4153-87E7-04D82A81F312}" type="pres">
      <dgm:prSet presAssocID="{FB130E5D-755F-4B00-A10E-05E4D4F371B9}" presName="level2hierChild" presStyleCnt="0"/>
      <dgm:spPr/>
    </dgm:pt>
    <dgm:pt modelId="{7523D2D0-D782-4CA1-AD76-E0DC7B668AA3}" type="pres">
      <dgm:prSet presAssocID="{319C8A66-902D-45AB-861C-76416CA5F1DE}" presName="conn2-1" presStyleLbl="parChTrans1D2" presStyleIdx="0" presStyleCnt="2"/>
      <dgm:spPr/>
    </dgm:pt>
    <dgm:pt modelId="{3C48B2FB-CBD0-478A-8654-301D4ECD6318}" type="pres">
      <dgm:prSet presAssocID="{319C8A66-902D-45AB-861C-76416CA5F1DE}" presName="connTx" presStyleLbl="parChTrans1D2" presStyleIdx="0" presStyleCnt="2"/>
      <dgm:spPr/>
    </dgm:pt>
    <dgm:pt modelId="{F925E699-3607-4FCC-A81B-D161EFA7C8B8}" type="pres">
      <dgm:prSet presAssocID="{73CDA743-CEAE-4129-B168-55E3950C3E0D}" presName="root2" presStyleCnt="0"/>
      <dgm:spPr/>
    </dgm:pt>
    <dgm:pt modelId="{7CA1718A-8768-47ED-AFA7-1EA0C0C51678}" type="pres">
      <dgm:prSet presAssocID="{73CDA743-CEAE-4129-B168-55E3950C3E0D}" presName="LevelTwoTextNode" presStyleLbl="node2" presStyleIdx="0" presStyleCnt="2">
        <dgm:presLayoutVars>
          <dgm:chPref val="3"/>
        </dgm:presLayoutVars>
      </dgm:prSet>
      <dgm:spPr/>
    </dgm:pt>
    <dgm:pt modelId="{A57E9453-DFB3-45EA-A945-71B78D188101}" type="pres">
      <dgm:prSet presAssocID="{73CDA743-CEAE-4129-B168-55E3950C3E0D}" presName="level3hierChild" presStyleCnt="0"/>
      <dgm:spPr/>
    </dgm:pt>
    <dgm:pt modelId="{6E72FB7C-2A46-4E5B-BBA4-2773282D26C2}" type="pres">
      <dgm:prSet presAssocID="{563CE157-12F1-4EEC-9E7A-3952C85300B9}" presName="conn2-1" presStyleLbl="parChTrans1D2" presStyleIdx="1" presStyleCnt="2"/>
      <dgm:spPr/>
    </dgm:pt>
    <dgm:pt modelId="{FE2B55ED-ABF5-4594-B35A-6224D9F0AA0F}" type="pres">
      <dgm:prSet presAssocID="{563CE157-12F1-4EEC-9E7A-3952C85300B9}" presName="connTx" presStyleLbl="parChTrans1D2" presStyleIdx="1" presStyleCnt="2"/>
      <dgm:spPr/>
    </dgm:pt>
    <dgm:pt modelId="{131E8E6C-8A08-47E2-BA69-8C21D63D2A07}" type="pres">
      <dgm:prSet presAssocID="{53850B2D-669F-4774-A683-DC5B62404DF8}" presName="root2" presStyleCnt="0"/>
      <dgm:spPr/>
    </dgm:pt>
    <dgm:pt modelId="{A50D72AE-FF18-4936-BD5F-226D50C4AA74}" type="pres">
      <dgm:prSet presAssocID="{53850B2D-669F-4774-A683-DC5B62404DF8}" presName="LevelTwoTextNode" presStyleLbl="node2" presStyleIdx="1" presStyleCnt="2">
        <dgm:presLayoutVars>
          <dgm:chPref val="3"/>
        </dgm:presLayoutVars>
      </dgm:prSet>
      <dgm:spPr/>
    </dgm:pt>
    <dgm:pt modelId="{06990A47-F9FC-4B35-A8CA-E3165BC892DD}" type="pres">
      <dgm:prSet presAssocID="{53850B2D-669F-4774-A683-DC5B62404DF8}" presName="level3hierChild" presStyleCnt="0"/>
      <dgm:spPr/>
    </dgm:pt>
  </dgm:ptLst>
  <dgm:cxnLst>
    <dgm:cxn modelId="{DC787305-9C22-436F-8ABC-C6B5DA45E0F8}" type="presOf" srcId="{FB130E5D-755F-4B00-A10E-05E4D4F371B9}" destId="{79DC896E-5BE4-4254-8D41-544820F452BE}" srcOrd="0" destOrd="0" presId="urn:microsoft.com/office/officeart/2008/layout/HorizontalMultiLevelHierarchy"/>
    <dgm:cxn modelId="{D5D02309-5998-4707-B1F4-03BD310CEB66}" type="presOf" srcId="{319C8A66-902D-45AB-861C-76416CA5F1DE}" destId="{3C48B2FB-CBD0-478A-8654-301D4ECD6318}" srcOrd="1" destOrd="0" presId="urn:microsoft.com/office/officeart/2008/layout/HorizontalMultiLevelHierarchy"/>
    <dgm:cxn modelId="{D3D94012-A75F-48D9-9F36-064585B0D5D0}" type="presOf" srcId="{319C8A66-902D-45AB-861C-76416CA5F1DE}" destId="{7523D2D0-D782-4CA1-AD76-E0DC7B668AA3}" srcOrd="0" destOrd="0" presId="urn:microsoft.com/office/officeart/2008/layout/HorizontalMultiLevelHierarchy"/>
    <dgm:cxn modelId="{C527EF13-ADFB-41C0-8C7B-51E6447D4E3C}" srcId="{FB130E5D-755F-4B00-A10E-05E4D4F371B9}" destId="{53850B2D-669F-4774-A683-DC5B62404DF8}" srcOrd="1" destOrd="0" parTransId="{563CE157-12F1-4EEC-9E7A-3952C85300B9}" sibTransId="{1916DD55-97D7-4BF9-824A-607E9F2F52A1}"/>
    <dgm:cxn modelId="{B6BD8E2E-C04A-4876-A5BD-38D1C2A28FFA}" type="presOf" srcId="{73CDA743-CEAE-4129-B168-55E3950C3E0D}" destId="{7CA1718A-8768-47ED-AFA7-1EA0C0C51678}" srcOrd="0" destOrd="0" presId="urn:microsoft.com/office/officeart/2008/layout/HorizontalMultiLevelHierarchy"/>
    <dgm:cxn modelId="{A6DE8D7D-FEA3-4BE4-8DB3-3440A85CA302}" srcId="{38900298-3C58-42E9-81D8-8580D98E470B}" destId="{FB130E5D-755F-4B00-A10E-05E4D4F371B9}" srcOrd="0" destOrd="0" parTransId="{F4197643-1477-4501-AC4E-D19435F3EBD1}" sibTransId="{A059ADD8-54BD-4F85-8845-26E30B8CB643}"/>
    <dgm:cxn modelId="{1FFB6095-1F39-421B-9B7F-B63FC54A8DDC}" type="presOf" srcId="{38900298-3C58-42E9-81D8-8580D98E470B}" destId="{807CFAAA-A245-48D4-89F7-A320BE470472}" srcOrd="0" destOrd="0" presId="urn:microsoft.com/office/officeart/2008/layout/HorizontalMultiLevelHierarchy"/>
    <dgm:cxn modelId="{B2A0119D-5EA2-4284-A883-52B49C9122DE}" type="presOf" srcId="{53850B2D-669F-4774-A683-DC5B62404DF8}" destId="{A50D72AE-FF18-4936-BD5F-226D50C4AA74}" srcOrd="0" destOrd="0" presId="urn:microsoft.com/office/officeart/2008/layout/HorizontalMultiLevelHierarchy"/>
    <dgm:cxn modelId="{1B4EF2C7-5117-494B-9555-D314B54DE0D8}" type="presOf" srcId="{563CE157-12F1-4EEC-9E7A-3952C85300B9}" destId="{FE2B55ED-ABF5-4594-B35A-6224D9F0AA0F}" srcOrd="1" destOrd="0" presId="urn:microsoft.com/office/officeart/2008/layout/HorizontalMultiLevelHierarchy"/>
    <dgm:cxn modelId="{82A396D1-3559-4003-9ABA-AF92575D83D7}" type="presOf" srcId="{563CE157-12F1-4EEC-9E7A-3952C85300B9}" destId="{6E72FB7C-2A46-4E5B-BBA4-2773282D26C2}" srcOrd="0" destOrd="0" presId="urn:microsoft.com/office/officeart/2008/layout/HorizontalMultiLevelHierarchy"/>
    <dgm:cxn modelId="{6C3B8EEC-9845-4C92-8EC6-DD409E1BC043}" srcId="{FB130E5D-755F-4B00-A10E-05E4D4F371B9}" destId="{73CDA743-CEAE-4129-B168-55E3950C3E0D}" srcOrd="0" destOrd="0" parTransId="{319C8A66-902D-45AB-861C-76416CA5F1DE}" sibTransId="{A7646BDB-31A5-4C3D-B805-0BC697E34BE5}"/>
    <dgm:cxn modelId="{830DF0F6-7163-4C0D-977E-2B8BC1435863}" type="presParOf" srcId="{807CFAAA-A245-48D4-89F7-A320BE470472}" destId="{302E7782-D619-466B-8629-F20A702EB7FF}" srcOrd="0" destOrd="0" presId="urn:microsoft.com/office/officeart/2008/layout/HorizontalMultiLevelHierarchy"/>
    <dgm:cxn modelId="{C8A21C29-2FC3-4C01-A3AC-633BA9D23D43}" type="presParOf" srcId="{302E7782-D619-466B-8629-F20A702EB7FF}" destId="{79DC896E-5BE4-4254-8D41-544820F452BE}" srcOrd="0" destOrd="0" presId="urn:microsoft.com/office/officeart/2008/layout/HorizontalMultiLevelHierarchy"/>
    <dgm:cxn modelId="{556E7600-0718-4871-A829-70574B29E71E}" type="presParOf" srcId="{302E7782-D619-466B-8629-F20A702EB7FF}" destId="{E35A6406-018A-4153-87E7-04D82A81F312}" srcOrd="1" destOrd="0" presId="urn:microsoft.com/office/officeart/2008/layout/HorizontalMultiLevelHierarchy"/>
    <dgm:cxn modelId="{E6BEF3DE-1C97-4FA1-8917-6FE6B0121453}" type="presParOf" srcId="{E35A6406-018A-4153-87E7-04D82A81F312}" destId="{7523D2D0-D782-4CA1-AD76-E0DC7B668AA3}" srcOrd="0" destOrd="0" presId="urn:microsoft.com/office/officeart/2008/layout/HorizontalMultiLevelHierarchy"/>
    <dgm:cxn modelId="{83BED356-4972-4413-8135-2AB33D32CEFD}" type="presParOf" srcId="{7523D2D0-D782-4CA1-AD76-E0DC7B668AA3}" destId="{3C48B2FB-CBD0-478A-8654-301D4ECD6318}" srcOrd="0" destOrd="0" presId="urn:microsoft.com/office/officeart/2008/layout/HorizontalMultiLevelHierarchy"/>
    <dgm:cxn modelId="{5050B83E-EC12-457D-9E85-90BD709B3279}" type="presParOf" srcId="{E35A6406-018A-4153-87E7-04D82A81F312}" destId="{F925E699-3607-4FCC-A81B-D161EFA7C8B8}" srcOrd="1" destOrd="0" presId="urn:microsoft.com/office/officeart/2008/layout/HorizontalMultiLevelHierarchy"/>
    <dgm:cxn modelId="{C8A0A62F-30FB-4305-B454-034F4198059A}" type="presParOf" srcId="{F925E699-3607-4FCC-A81B-D161EFA7C8B8}" destId="{7CA1718A-8768-47ED-AFA7-1EA0C0C51678}" srcOrd="0" destOrd="0" presId="urn:microsoft.com/office/officeart/2008/layout/HorizontalMultiLevelHierarchy"/>
    <dgm:cxn modelId="{C09B8176-33D9-4B79-B1FC-A8232C63422B}" type="presParOf" srcId="{F925E699-3607-4FCC-A81B-D161EFA7C8B8}" destId="{A57E9453-DFB3-45EA-A945-71B78D188101}" srcOrd="1" destOrd="0" presId="urn:microsoft.com/office/officeart/2008/layout/HorizontalMultiLevelHierarchy"/>
    <dgm:cxn modelId="{BA548D0D-9DEA-4E6F-99BA-E3FC50876612}" type="presParOf" srcId="{E35A6406-018A-4153-87E7-04D82A81F312}" destId="{6E72FB7C-2A46-4E5B-BBA4-2773282D26C2}" srcOrd="2" destOrd="0" presId="urn:microsoft.com/office/officeart/2008/layout/HorizontalMultiLevelHierarchy"/>
    <dgm:cxn modelId="{743E27B3-FB18-457D-8B5C-A85D35A1481D}" type="presParOf" srcId="{6E72FB7C-2A46-4E5B-BBA4-2773282D26C2}" destId="{FE2B55ED-ABF5-4594-B35A-6224D9F0AA0F}" srcOrd="0" destOrd="0" presId="urn:microsoft.com/office/officeart/2008/layout/HorizontalMultiLevelHierarchy"/>
    <dgm:cxn modelId="{E8E6C104-C3E8-42FA-8653-1C1EC2FE71DA}" type="presParOf" srcId="{E35A6406-018A-4153-87E7-04D82A81F312}" destId="{131E8E6C-8A08-47E2-BA69-8C21D63D2A07}" srcOrd="3" destOrd="0" presId="urn:microsoft.com/office/officeart/2008/layout/HorizontalMultiLevelHierarchy"/>
    <dgm:cxn modelId="{C4F0D103-F8FE-480E-A9C5-E0CFC9F39EC7}" type="presParOf" srcId="{131E8E6C-8A08-47E2-BA69-8C21D63D2A07}" destId="{A50D72AE-FF18-4936-BD5F-226D50C4AA74}" srcOrd="0" destOrd="0" presId="urn:microsoft.com/office/officeart/2008/layout/HorizontalMultiLevelHierarchy"/>
    <dgm:cxn modelId="{F87C7FCC-8A20-40E2-9BF3-A4A823F0B7B7}" type="presParOf" srcId="{131E8E6C-8A08-47E2-BA69-8C21D63D2A07}" destId="{06990A47-F9FC-4B35-A8CA-E3165BC892D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3691142"/>
        <a:ext cx="4535873" cy="532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2FB7C-2A46-4E5B-BBA4-2773282D26C2}">
      <dsp:nvSpPr>
        <dsp:cNvPr id="0" name=""/>
        <dsp:cNvSpPr/>
      </dsp:nvSpPr>
      <dsp:spPr>
        <a:xfrm>
          <a:off x="4349028" y="2293470"/>
          <a:ext cx="571716" cy="544699"/>
        </a:xfrm>
        <a:custGeom>
          <a:avLst/>
          <a:gdLst/>
          <a:ahLst/>
          <a:cxnLst/>
          <a:rect l="0" t="0" r="0" b="0"/>
          <a:pathLst>
            <a:path>
              <a:moveTo>
                <a:pt x="0" y="0"/>
              </a:moveTo>
              <a:lnTo>
                <a:pt x="285858" y="0"/>
              </a:lnTo>
              <a:lnTo>
                <a:pt x="285858" y="544699"/>
              </a:lnTo>
              <a:lnTo>
                <a:pt x="571716" y="544699"/>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546078"/>
        <a:ext cx="39482" cy="39482"/>
      </dsp:txXfrm>
    </dsp:sp>
    <dsp:sp modelId="{7523D2D0-D782-4CA1-AD76-E0DC7B668AA3}">
      <dsp:nvSpPr>
        <dsp:cNvPr id="0" name=""/>
        <dsp:cNvSpPr/>
      </dsp:nvSpPr>
      <dsp:spPr>
        <a:xfrm>
          <a:off x="4349028" y="1748771"/>
          <a:ext cx="571716" cy="544699"/>
        </a:xfrm>
        <a:custGeom>
          <a:avLst/>
          <a:gdLst/>
          <a:ahLst/>
          <a:cxnLst/>
          <a:rect l="0" t="0" r="0" b="0"/>
          <a:pathLst>
            <a:path>
              <a:moveTo>
                <a:pt x="0" y="544699"/>
              </a:moveTo>
              <a:lnTo>
                <a:pt x="285858" y="544699"/>
              </a:lnTo>
              <a:lnTo>
                <a:pt x="285858" y="0"/>
              </a:lnTo>
              <a:lnTo>
                <a:pt x="571716" y="0"/>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001379"/>
        <a:ext cx="39482" cy="39482"/>
      </dsp:txXfrm>
    </dsp:sp>
    <dsp:sp modelId="{79DC896E-5BE4-4254-8D41-544820F452BE}">
      <dsp:nvSpPr>
        <dsp:cNvPr id="0" name=""/>
        <dsp:cNvSpPr/>
      </dsp:nvSpPr>
      <dsp:spPr>
        <a:xfrm rot="16200000">
          <a:off x="1619798" y="1857711"/>
          <a:ext cx="458694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r>
            <a:rPr lang="en-US" sz="5900" kern="1200" dirty="0"/>
            <a:t>Statistics</a:t>
          </a:r>
        </a:p>
      </dsp:txBody>
      <dsp:txXfrm>
        <a:off x="1619798" y="1857711"/>
        <a:ext cx="4586941" cy="871518"/>
      </dsp:txXfrm>
    </dsp:sp>
    <dsp:sp modelId="{7CA1718A-8768-47ED-AFA7-1EA0C0C51678}">
      <dsp:nvSpPr>
        <dsp:cNvPr id="0" name=""/>
        <dsp:cNvSpPr/>
      </dsp:nvSpPr>
      <dsp:spPr>
        <a:xfrm>
          <a:off x="4920744" y="1313011"/>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Descriptive</a:t>
          </a:r>
        </a:p>
      </dsp:txBody>
      <dsp:txXfrm>
        <a:off x="4920744" y="1313011"/>
        <a:ext cx="2858581" cy="871518"/>
      </dsp:txXfrm>
    </dsp:sp>
    <dsp:sp modelId="{A50D72AE-FF18-4936-BD5F-226D50C4AA74}">
      <dsp:nvSpPr>
        <dsp:cNvPr id="0" name=""/>
        <dsp:cNvSpPr/>
      </dsp:nvSpPr>
      <dsp:spPr>
        <a:xfrm>
          <a:off x="4920744" y="2402410"/>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Inferential</a:t>
          </a:r>
        </a:p>
      </dsp:txBody>
      <dsp:txXfrm>
        <a:off x="4920744" y="2402410"/>
        <a:ext cx="2858581" cy="871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Collection</a:t>
          </a:r>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3691142"/>
        <a:ext cx="4535873"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Collection</a:t>
          </a:r>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Organization</a:t>
          </a:r>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3691142"/>
        <a:ext cx="4535873"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Collection</a:t>
          </a:r>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Organization</a:t>
          </a:r>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Presentation</a:t>
          </a:r>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3691142"/>
        <a:ext cx="4535873"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Collection</a:t>
          </a:r>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Organization</a:t>
          </a:r>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Presentation</a:t>
          </a:r>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Analysis</a:t>
          </a:r>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3691142"/>
        <a:ext cx="4535873"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Collection</a:t>
          </a:r>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Organization</a:t>
          </a:r>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Presentation</a:t>
          </a:r>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Analysis</a:t>
          </a:r>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Interpretation/Conclusion</a:t>
          </a:r>
        </a:p>
      </dsp:txBody>
      <dsp:txXfrm>
        <a:off x="356929" y="3691142"/>
        <a:ext cx="4535873" cy="5327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414009"/>
          <a:ext cx="7502188" cy="6804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75109" y="15489"/>
          <a:ext cx="5251531" cy="7970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495" tIns="0" rIns="198495" bIns="0" numCol="1" spcCol="1270" anchor="ctr" anchorCtr="0">
          <a:noAutofit/>
        </a:bodyPr>
        <a:lstStyle/>
        <a:p>
          <a:pPr marL="0" lvl="0" indent="0" algn="l" defTabSz="1333500">
            <a:lnSpc>
              <a:spcPct val="90000"/>
            </a:lnSpc>
            <a:spcBef>
              <a:spcPct val="0"/>
            </a:spcBef>
            <a:spcAft>
              <a:spcPct val="35000"/>
            </a:spcAft>
            <a:buNone/>
          </a:pPr>
          <a:r>
            <a:rPr lang="en-US" sz="3000" kern="1200" dirty="0"/>
            <a:t>Data Collection</a:t>
          </a:r>
        </a:p>
      </dsp:txBody>
      <dsp:txXfrm>
        <a:off x="414017" y="54397"/>
        <a:ext cx="5173715" cy="719224"/>
      </dsp:txXfrm>
    </dsp:sp>
    <dsp:sp modelId="{94B34A56-7ACE-446C-BD9B-13EC39B53EEF}">
      <dsp:nvSpPr>
        <dsp:cNvPr id="0" name=""/>
        <dsp:cNvSpPr/>
      </dsp:nvSpPr>
      <dsp:spPr>
        <a:xfrm>
          <a:off x="0" y="1638729"/>
          <a:ext cx="7502188" cy="6804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75109" y="1240209"/>
          <a:ext cx="5251531" cy="7970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495" tIns="0" rIns="198495" bIns="0" numCol="1" spcCol="1270" anchor="ctr" anchorCtr="0">
          <a:noAutofit/>
        </a:bodyPr>
        <a:lstStyle/>
        <a:p>
          <a:pPr marL="0" lvl="0" indent="0" algn="l" defTabSz="1333500">
            <a:lnSpc>
              <a:spcPct val="90000"/>
            </a:lnSpc>
            <a:spcBef>
              <a:spcPct val="0"/>
            </a:spcBef>
            <a:spcAft>
              <a:spcPct val="35000"/>
            </a:spcAft>
            <a:buNone/>
          </a:pPr>
          <a:r>
            <a:rPr lang="en-US" sz="3000" kern="1200" dirty="0"/>
            <a:t>Data Organization</a:t>
          </a:r>
        </a:p>
      </dsp:txBody>
      <dsp:txXfrm>
        <a:off x="414017" y="1279117"/>
        <a:ext cx="5173715" cy="719224"/>
      </dsp:txXfrm>
    </dsp:sp>
    <dsp:sp modelId="{1118A108-1BA3-42F1-8EBF-584F25EFF279}">
      <dsp:nvSpPr>
        <dsp:cNvPr id="0" name=""/>
        <dsp:cNvSpPr/>
      </dsp:nvSpPr>
      <dsp:spPr>
        <a:xfrm>
          <a:off x="0" y="2863449"/>
          <a:ext cx="7502188" cy="6804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75109" y="2464929"/>
          <a:ext cx="5251531" cy="7970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495" tIns="0" rIns="198495" bIns="0" numCol="1" spcCol="1270" anchor="ctr" anchorCtr="0">
          <a:noAutofit/>
        </a:bodyPr>
        <a:lstStyle/>
        <a:p>
          <a:pPr marL="0" lvl="0" indent="0" algn="l" defTabSz="1333500">
            <a:lnSpc>
              <a:spcPct val="90000"/>
            </a:lnSpc>
            <a:spcBef>
              <a:spcPct val="0"/>
            </a:spcBef>
            <a:spcAft>
              <a:spcPct val="35000"/>
            </a:spcAft>
            <a:buNone/>
          </a:pPr>
          <a:r>
            <a:rPr lang="en-US" sz="3000" kern="1200" dirty="0"/>
            <a:t>Data Presentation</a:t>
          </a:r>
        </a:p>
      </dsp:txBody>
      <dsp:txXfrm>
        <a:off x="414017" y="2503837"/>
        <a:ext cx="5173715" cy="719224"/>
      </dsp:txXfrm>
    </dsp:sp>
    <dsp:sp modelId="{A8D59345-5604-4A8F-B7FB-856C459ED179}">
      <dsp:nvSpPr>
        <dsp:cNvPr id="0" name=""/>
        <dsp:cNvSpPr/>
      </dsp:nvSpPr>
      <dsp:spPr>
        <a:xfrm>
          <a:off x="0" y="4088169"/>
          <a:ext cx="7502188" cy="6804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75109" y="3689649"/>
          <a:ext cx="5251531" cy="7970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495" tIns="0" rIns="198495" bIns="0" numCol="1" spcCol="1270" anchor="ctr" anchorCtr="0">
          <a:noAutofit/>
        </a:bodyPr>
        <a:lstStyle/>
        <a:p>
          <a:pPr marL="0" lvl="0" indent="0" algn="l" defTabSz="1333500">
            <a:lnSpc>
              <a:spcPct val="90000"/>
            </a:lnSpc>
            <a:spcBef>
              <a:spcPct val="0"/>
            </a:spcBef>
            <a:spcAft>
              <a:spcPct val="35000"/>
            </a:spcAft>
            <a:buNone/>
          </a:pPr>
          <a:r>
            <a:rPr lang="en-US" sz="3000" kern="1200" dirty="0"/>
            <a:t>Data Analysis</a:t>
          </a:r>
        </a:p>
      </dsp:txBody>
      <dsp:txXfrm>
        <a:off x="414017" y="3728557"/>
        <a:ext cx="5173715" cy="719224"/>
      </dsp:txXfrm>
    </dsp:sp>
    <dsp:sp modelId="{449071CA-4C4D-4EB8-9940-329F8EB5C810}">
      <dsp:nvSpPr>
        <dsp:cNvPr id="0" name=""/>
        <dsp:cNvSpPr/>
      </dsp:nvSpPr>
      <dsp:spPr>
        <a:xfrm>
          <a:off x="0" y="5312889"/>
          <a:ext cx="7502188" cy="6804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75109" y="4914369"/>
          <a:ext cx="5251531" cy="7970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495" tIns="0" rIns="198495" bIns="0" numCol="1" spcCol="1270" anchor="ctr" anchorCtr="0">
          <a:noAutofit/>
        </a:bodyPr>
        <a:lstStyle/>
        <a:p>
          <a:pPr marL="0" lvl="0" indent="0" algn="l" defTabSz="1333500">
            <a:lnSpc>
              <a:spcPct val="90000"/>
            </a:lnSpc>
            <a:spcBef>
              <a:spcPct val="0"/>
            </a:spcBef>
            <a:spcAft>
              <a:spcPct val="35000"/>
            </a:spcAft>
            <a:buNone/>
          </a:pPr>
          <a:r>
            <a:rPr lang="en-US" sz="3000" kern="1200" dirty="0"/>
            <a:t>Data Interpretation/Conclusion</a:t>
          </a:r>
        </a:p>
      </dsp:txBody>
      <dsp:txXfrm>
        <a:off x="414017" y="4953277"/>
        <a:ext cx="5173715" cy="7192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2FB7C-2A46-4E5B-BBA4-2773282D26C2}">
      <dsp:nvSpPr>
        <dsp:cNvPr id="0" name=""/>
        <dsp:cNvSpPr/>
      </dsp:nvSpPr>
      <dsp:spPr>
        <a:xfrm>
          <a:off x="4349028" y="2293470"/>
          <a:ext cx="571716" cy="544699"/>
        </a:xfrm>
        <a:custGeom>
          <a:avLst/>
          <a:gdLst/>
          <a:ahLst/>
          <a:cxnLst/>
          <a:rect l="0" t="0" r="0" b="0"/>
          <a:pathLst>
            <a:path>
              <a:moveTo>
                <a:pt x="0" y="0"/>
              </a:moveTo>
              <a:lnTo>
                <a:pt x="285858" y="0"/>
              </a:lnTo>
              <a:lnTo>
                <a:pt x="285858" y="544699"/>
              </a:lnTo>
              <a:lnTo>
                <a:pt x="571716" y="544699"/>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546078"/>
        <a:ext cx="39482" cy="39482"/>
      </dsp:txXfrm>
    </dsp:sp>
    <dsp:sp modelId="{7523D2D0-D782-4CA1-AD76-E0DC7B668AA3}">
      <dsp:nvSpPr>
        <dsp:cNvPr id="0" name=""/>
        <dsp:cNvSpPr/>
      </dsp:nvSpPr>
      <dsp:spPr>
        <a:xfrm>
          <a:off x="4349028" y="1748771"/>
          <a:ext cx="571716" cy="544699"/>
        </a:xfrm>
        <a:custGeom>
          <a:avLst/>
          <a:gdLst/>
          <a:ahLst/>
          <a:cxnLst/>
          <a:rect l="0" t="0" r="0" b="0"/>
          <a:pathLst>
            <a:path>
              <a:moveTo>
                <a:pt x="0" y="544699"/>
              </a:moveTo>
              <a:lnTo>
                <a:pt x="285858" y="544699"/>
              </a:lnTo>
              <a:lnTo>
                <a:pt x="285858" y="0"/>
              </a:lnTo>
              <a:lnTo>
                <a:pt x="571716" y="0"/>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001379"/>
        <a:ext cx="39482" cy="39482"/>
      </dsp:txXfrm>
    </dsp:sp>
    <dsp:sp modelId="{79DC896E-5BE4-4254-8D41-544820F452BE}">
      <dsp:nvSpPr>
        <dsp:cNvPr id="0" name=""/>
        <dsp:cNvSpPr/>
      </dsp:nvSpPr>
      <dsp:spPr>
        <a:xfrm rot="16200000">
          <a:off x="1619798" y="1857711"/>
          <a:ext cx="458694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r>
            <a:rPr lang="en-US" sz="5900" kern="1200" dirty="0"/>
            <a:t>Statistics</a:t>
          </a:r>
        </a:p>
      </dsp:txBody>
      <dsp:txXfrm>
        <a:off x="1619798" y="1857711"/>
        <a:ext cx="4586941" cy="871518"/>
      </dsp:txXfrm>
    </dsp:sp>
    <dsp:sp modelId="{7CA1718A-8768-47ED-AFA7-1EA0C0C51678}">
      <dsp:nvSpPr>
        <dsp:cNvPr id="0" name=""/>
        <dsp:cNvSpPr/>
      </dsp:nvSpPr>
      <dsp:spPr>
        <a:xfrm>
          <a:off x="4920744" y="1313011"/>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endParaRPr lang="en-US" sz="5900" kern="1200" dirty="0"/>
        </a:p>
      </dsp:txBody>
      <dsp:txXfrm>
        <a:off x="4920744" y="1313011"/>
        <a:ext cx="2858581" cy="871518"/>
      </dsp:txXfrm>
    </dsp:sp>
    <dsp:sp modelId="{A50D72AE-FF18-4936-BD5F-226D50C4AA74}">
      <dsp:nvSpPr>
        <dsp:cNvPr id="0" name=""/>
        <dsp:cNvSpPr/>
      </dsp:nvSpPr>
      <dsp:spPr>
        <a:xfrm>
          <a:off x="4920744" y="2402410"/>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endParaRPr lang="en-US" sz="5900" kern="1200" dirty="0"/>
        </a:p>
      </dsp:txBody>
      <dsp:txXfrm>
        <a:off x="4920744" y="2402410"/>
        <a:ext cx="2858581" cy="8715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2FB7C-2A46-4E5B-BBA4-2773282D26C2}">
      <dsp:nvSpPr>
        <dsp:cNvPr id="0" name=""/>
        <dsp:cNvSpPr/>
      </dsp:nvSpPr>
      <dsp:spPr>
        <a:xfrm>
          <a:off x="4349028" y="2293470"/>
          <a:ext cx="571716" cy="544699"/>
        </a:xfrm>
        <a:custGeom>
          <a:avLst/>
          <a:gdLst/>
          <a:ahLst/>
          <a:cxnLst/>
          <a:rect l="0" t="0" r="0" b="0"/>
          <a:pathLst>
            <a:path>
              <a:moveTo>
                <a:pt x="0" y="0"/>
              </a:moveTo>
              <a:lnTo>
                <a:pt x="285858" y="0"/>
              </a:lnTo>
              <a:lnTo>
                <a:pt x="285858" y="544699"/>
              </a:lnTo>
              <a:lnTo>
                <a:pt x="571716" y="544699"/>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546078"/>
        <a:ext cx="39482" cy="39482"/>
      </dsp:txXfrm>
    </dsp:sp>
    <dsp:sp modelId="{7523D2D0-D782-4CA1-AD76-E0DC7B668AA3}">
      <dsp:nvSpPr>
        <dsp:cNvPr id="0" name=""/>
        <dsp:cNvSpPr/>
      </dsp:nvSpPr>
      <dsp:spPr>
        <a:xfrm>
          <a:off x="4349028" y="1748771"/>
          <a:ext cx="571716" cy="544699"/>
        </a:xfrm>
        <a:custGeom>
          <a:avLst/>
          <a:gdLst/>
          <a:ahLst/>
          <a:cxnLst/>
          <a:rect l="0" t="0" r="0" b="0"/>
          <a:pathLst>
            <a:path>
              <a:moveTo>
                <a:pt x="0" y="544699"/>
              </a:moveTo>
              <a:lnTo>
                <a:pt x="285858" y="544699"/>
              </a:lnTo>
              <a:lnTo>
                <a:pt x="285858" y="0"/>
              </a:lnTo>
              <a:lnTo>
                <a:pt x="571716" y="0"/>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001379"/>
        <a:ext cx="39482" cy="39482"/>
      </dsp:txXfrm>
    </dsp:sp>
    <dsp:sp modelId="{79DC896E-5BE4-4254-8D41-544820F452BE}">
      <dsp:nvSpPr>
        <dsp:cNvPr id="0" name=""/>
        <dsp:cNvSpPr/>
      </dsp:nvSpPr>
      <dsp:spPr>
        <a:xfrm rot="16200000">
          <a:off x="1619798" y="1857711"/>
          <a:ext cx="458694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r>
            <a:rPr lang="en-US" sz="5900" kern="1200" dirty="0"/>
            <a:t>Statistics</a:t>
          </a:r>
        </a:p>
      </dsp:txBody>
      <dsp:txXfrm>
        <a:off x="1619798" y="1857711"/>
        <a:ext cx="4586941" cy="871518"/>
      </dsp:txXfrm>
    </dsp:sp>
    <dsp:sp modelId="{7CA1718A-8768-47ED-AFA7-1EA0C0C51678}">
      <dsp:nvSpPr>
        <dsp:cNvPr id="0" name=""/>
        <dsp:cNvSpPr/>
      </dsp:nvSpPr>
      <dsp:spPr>
        <a:xfrm>
          <a:off x="4920744" y="1313011"/>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Descriptive</a:t>
          </a:r>
        </a:p>
      </dsp:txBody>
      <dsp:txXfrm>
        <a:off x="4920744" y="1313011"/>
        <a:ext cx="2858581" cy="871518"/>
      </dsp:txXfrm>
    </dsp:sp>
    <dsp:sp modelId="{A50D72AE-FF18-4936-BD5F-226D50C4AA74}">
      <dsp:nvSpPr>
        <dsp:cNvPr id="0" name=""/>
        <dsp:cNvSpPr/>
      </dsp:nvSpPr>
      <dsp:spPr>
        <a:xfrm>
          <a:off x="4920744" y="2402410"/>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endParaRPr lang="en-US" sz="4400" kern="1200" dirty="0"/>
        </a:p>
      </dsp:txBody>
      <dsp:txXfrm>
        <a:off x="4920744" y="2402410"/>
        <a:ext cx="2858581" cy="87151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2/8/2025</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2/8/2025</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Introduction to statistics</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501384"/>
          </a:xfrm>
        </p:spPr>
        <p:txBody>
          <a:bodyPr>
            <a:normAutofit/>
          </a:bodyPr>
          <a:lstStyle/>
          <a:p>
            <a:pPr algn="just"/>
            <a:r>
              <a:rPr lang="en-US" sz="3200" dirty="0"/>
              <a:t>Statistics is the science that deals with the </a:t>
            </a:r>
            <a:r>
              <a:rPr lang="en-US" sz="3200" dirty="0">
                <a:highlight>
                  <a:srgbClr val="FFFF00"/>
                </a:highlight>
              </a:rPr>
              <a:t>collection</a:t>
            </a:r>
            <a:r>
              <a:rPr lang="en-US" sz="3200" dirty="0"/>
              <a:t>, </a:t>
            </a:r>
            <a:r>
              <a:rPr lang="en-US" sz="3200" dirty="0">
                <a:highlight>
                  <a:srgbClr val="FFFF00"/>
                </a:highlight>
              </a:rPr>
              <a:t>organization</a:t>
            </a:r>
            <a:r>
              <a:rPr lang="en-US" sz="3200" dirty="0"/>
              <a:t>, </a:t>
            </a:r>
            <a:r>
              <a:rPr lang="en-US" sz="3200" dirty="0">
                <a:highlight>
                  <a:srgbClr val="FFFF00"/>
                </a:highlight>
              </a:rPr>
              <a:t>summarization/presentation</a:t>
            </a:r>
            <a:r>
              <a:rPr lang="en-US" sz="3200" dirty="0"/>
              <a:t>, </a:t>
            </a:r>
            <a:r>
              <a:rPr lang="en-US" sz="3200" dirty="0">
                <a:highlight>
                  <a:srgbClr val="FFFF00"/>
                </a:highlight>
              </a:rPr>
              <a:t>analysis</a:t>
            </a:r>
            <a:r>
              <a:rPr lang="en-US" sz="3200" dirty="0"/>
              <a:t>, and </a:t>
            </a:r>
            <a:r>
              <a:rPr lang="en-US" sz="3200" dirty="0">
                <a:highlight>
                  <a:srgbClr val="FFFF00"/>
                </a:highlight>
              </a:rPr>
              <a:t>interpretation</a:t>
            </a:r>
            <a:r>
              <a:rPr lang="en-US" sz="3200" dirty="0"/>
              <a:t> of data to assist in making more effective and reasonable decisions.</a:t>
            </a:r>
          </a:p>
          <a:p>
            <a:pPr algn="just"/>
            <a:endParaRPr lang="en-US" sz="3200" dirty="0"/>
          </a:p>
          <a:p>
            <a:pPr algn="just"/>
            <a:r>
              <a:rPr lang="en-US" sz="3200" dirty="0"/>
              <a:t>Example: Child malnutrition status, Monthly expenditure of citizens of a city, Relationship of crime with space and time, Number of active users in a day of a website, average lifetime of the people of a country etc.</a:t>
            </a:r>
          </a:p>
        </p:txBody>
      </p:sp>
    </p:spTree>
    <p:extLst>
      <p:ext uri="{BB962C8B-B14F-4D97-AF65-F5344CB8AC3E}">
        <p14:creationId xmlns:p14="http://schemas.microsoft.com/office/powerpoint/2010/main" val="391697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Scopes of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27752"/>
          </a:xfrm>
        </p:spPr>
        <p:txBody>
          <a:bodyPr>
            <a:normAutofit/>
          </a:bodyPr>
          <a:lstStyle/>
          <a:p>
            <a:pPr algn="just"/>
            <a:r>
              <a:rPr lang="en-US" sz="3200" dirty="0"/>
              <a:t>State and administration</a:t>
            </a:r>
          </a:p>
          <a:p>
            <a:pPr algn="just"/>
            <a:r>
              <a:rPr lang="en-US" sz="3200" dirty="0"/>
              <a:t>Medical science</a:t>
            </a:r>
          </a:p>
          <a:p>
            <a:pPr algn="just"/>
            <a:r>
              <a:rPr lang="en-US" sz="3200" dirty="0"/>
              <a:t>Social Sciences</a:t>
            </a:r>
          </a:p>
          <a:p>
            <a:pPr algn="just"/>
            <a:r>
              <a:rPr lang="en-US" sz="3200" dirty="0"/>
              <a:t>Economics</a:t>
            </a:r>
          </a:p>
          <a:p>
            <a:pPr algn="just"/>
            <a:r>
              <a:rPr lang="en-US" sz="3200" dirty="0"/>
              <a:t>Artificial Intelligence</a:t>
            </a:r>
          </a:p>
          <a:p>
            <a:pPr algn="just"/>
            <a:r>
              <a:rPr lang="en-US" sz="3200" dirty="0"/>
              <a:t>Demography</a:t>
            </a:r>
          </a:p>
          <a:p>
            <a:pPr algn="just"/>
            <a:r>
              <a:rPr lang="en-US" sz="3200" dirty="0"/>
              <a:t>Agriculture</a:t>
            </a:r>
          </a:p>
          <a:p>
            <a:pPr algn="just"/>
            <a:r>
              <a:rPr lang="en-US" sz="3200" dirty="0"/>
              <a:t>Business and management</a:t>
            </a:r>
          </a:p>
          <a:p>
            <a:pPr algn="just"/>
            <a:r>
              <a:rPr lang="en-US" sz="3200" dirty="0"/>
              <a:t>Research etc.</a:t>
            </a:r>
          </a:p>
        </p:txBody>
      </p:sp>
    </p:spTree>
    <p:extLst>
      <p:ext uri="{BB962C8B-B14F-4D97-AF65-F5344CB8AC3E}">
        <p14:creationId xmlns:p14="http://schemas.microsoft.com/office/powerpoint/2010/main" val="122114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Statistics</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3269199080"/>
              </p:ext>
            </p:extLst>
          </p:nvPr>
        </p:nvGraphicFramePr>
        <p:xfrm>
          <a:off x="839379" y="2028683"/>
          <a:ext cx="7502188" cy="6008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74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p>
        </p:txBody>
      </p:sp>
      <p:graphicFrame>
        <p:nvGraphicFramePr>
          <p:cNvPr id="5" name="Diagram 4">
            <a:extLst>
              <a:ext uri="{FF2B5EF4-FFF2-40B4-BE49-F238E27FC236}">
                <a16:creationId xmlns:a16="http://schemas.microsoft.com/office/drawing/2014/main" id="{6B26158C-D710-7A0D-C3D1-54EF73155721}"/>
              </a:ext>
            </a:extLst>
          </p:cNvPr>
          <p:cNvGraphicFramePr/>
          <p:nvPr>
            <p:extLst>
              <p:ext uri="{D42A27DB-BD31-4B8C-83A1-F6EECF244321}">
                <p14:modId xmlns:p14="http://schemas.microsoft.com/office/powerpoint/2010/main" val="76993214"/>
              </p:ext>
            </p:extLst>
          </p:nvPr>
        </p:nvGraphicFramePr>
        <p:xfrm>
          <a:off x="-1451241" y="2152081"/>
          <a:ext cx="11256836" cy="4586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326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p>
        </p:txBody>
      </p:sp>
      <p:graphicFrame>
        <p:nvGraphicFramePr>
          <p:cNvPr id="5" name="Diagram 4">
            <a:extLst>
              <a:ext uri="{FF2B5EF4-FFF2-40B4-BE49-F238E27FC236}">
                <a16:creationId xmlns:a16="http://schemas.microsoft.com/office/drawing/2014/main" id="{6B26158C-D710-7A0D-C3D1-54EF73155721}"/>
              </a:ext>
            </a:extLst>
          </p:cNvPr>
          <p:cNvGraphicFramePr/>
          <p:nvPr>
            <p:extLst>
              <p:ext uri="{D42A27DB-BD31-4B8C-83A1-F6EECF244321}">
                <p14:modId xmlns:p14="http://schemas.microsoft.com/office/powerpoint/2010/main" val="3077181207"/>
              </p:ext>
            </p:extLst>
          </p:nvPr>
        </p:nvGraphicFramePr>
        <p:xfrm>
          <a:off x="-1451241" y="2152081"/>
          <a:ext cx="11256836" cy="4586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115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62414-9CE7-89FF-BCDE-DAF15BF3FA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B2E50A-BD7C-EA26-124F-A6B1E0D9F559}"/>
              </a:ext>
            </a:extLst>
          </p:cNvPr>
          <p:cNvSpPr>
            <a:spLocks noGrp="1"/>
          </p:cNvSpPr>
          <p:nvPr>
            <p:ph type="title"/>
          </p:nvPr>
        </p:nvSpPr>
        <p:spPr>
          <a:xfrm>
            <a:off x="1283818" y="97470"/>
            <a:ext cx="12070080" cy="1931213"/>
          </a:xfrm>
        </p:spPr>
        <p:txBody>
          <a:bodyPr/>
          <a:lstStyle/>
          <a:p>
            <a:r>
              <a:rPr lang="en-US" dirty="0"/>
              <a:t>Types of Statistics</a:t>
            </a:r>
          </a:p>
        </p:txBody>
      </p:sp>
      <p:sp>
        <p:nvSpPr>
          <p:cNvPr id="3" name="Content Placeholder 2">
            <a:extLst>
              <a:ext uri="{FF2B5EF4-FFF2-40B4-BE49-F238E27FC236}">
                <a16:creationId xmlns:a16="http://schemas.microsoft.com/office/drawing/2014/main" id="{1E128284-E761-3E7D-B089-74E9B1EF7473}"/>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p>
        </p:txBody>
      </p:sp>
      <p:graphicFrame>
        <p:nvGraphicFramePr>
          <p:cNvPr id="5" name="Diagram 4">
            <a:extLst>
              <a:ext uri="{FF2B5EF4-FFF2-40B4-BE49-F238E27FC236}">
                <a16:creationId xmlns:a16="http://schemas.microsoft.com/office/drawing/2014/main" id="{C3AFADDE-FE72-4AF6-57FD-4E2CE74395FE}"/>
              </a:ext>
            </a:extLst>
          </p:cNvPr>
          <p:cNvGraphicFramePr/>
          <p:nvPr/>
        </p:nvGraphicFramePr>
        <p:xfrm>
          <a:off x="-1451241" y="2152081"/>
          <a:ext cx="11256836" cy="4586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D7F81BE-F8D1-42F8-EB9B-692BA66CCCBF}"/>
              </a:ext>
            </a:extLst>
          </p:cNvPr>
          <p:cNvSpPr txBox="1"/>
          <p:nvPr/>
        </p:nvSpPr>
        <p:spPr>
          <a:xfrm>
            <a:off x="6422863" y="4769214"/>
            <a:ext cx="7920666" cy="369332"/>
          </a:xfrm>
          <a:prstGeom prst="rect">
            <a:avLst/>
          </a:prstGeom>
          <a:noFill/>
        </p:spPr>
        <p:txBody>
          <a:bodyPr wrap="square" rtlCol="0">
            <a:spAutoFit/>
          </a:bodyPr>
          <a:lstStyle/>
          <a:p>
            <a:pPr algn="just"/>
            <a:r>
              <a:rPr lang="en-US" b="1" dirty="0">
                <a:ea typeface="Calibri" panose="020F0502020204030204" pitchFamily="34" charset="0"/>
              </a:rPr>
              <a:t>Work with sample data to make a conclusion about the population.</a:t>
            </a:r>
            <a:endParaRPr lang="en-US" b="1" dirty="0"/>
          </a:p>
        </p:txBody>
      </p:sp>
      <p:sp>
        <p:nvSpPr>
          <p:cNvPr id="4" name="TextBox 3">
            <a:extLst>
              <a:ext uri="{FF2B5EF4-FFF2-40B4-BE49-F238E27FC236}">
                <a16:creationId xmlns:a16="http://schemas.microsoft.com/office/drawing/2014/main" id="{849988CD-DF1D-B075-9932-373B847F50AF}"/>
              </a:ext>
            </a:extLst>
          </p:cNvPr>
          <p:cNvSpPr txBox="1"/>
          <p:nvPr/>
        </p:nvSpPr>
        <p:spPr>
          <a:xfrm>
            <a:off x="6422863" y="3406583"/>
            <a:ext cx="7920666" cy="923330"/>
          </a:xfrm>
          <a:prstGeom prst="rect">
            <a:avLst/>
          </a:prstGeom>
          <a:noFill/>
        </p:spPr>
        <p:txBody>
          <a:bodyPr wrap="square" rtlCol="0">
            <a:spAutoFit/>
          </a:bodyPr>
          <a:lstStyle/>
          <a:p>
            <a:pPr algn="just"/>
            <a:r>
              <a:rPr lang="en-US" sz="1800" b="1" dirty="0">
                <a:effectLst/>
                <a:ea typeface="Calibri" panose="020F0502020204030204" pitchFamily="34" charset="0"/>
              </a:rPr>
              <a:t>Which used to summarize, organize, and present a set of data/observations in a meaningful way (e.g., tables, graphs, numerical summaries). </a:t>
            </a:r>
            <a:endParaRPr lang="en-US" b="1" dirty="0"/>
          </a:p>
        </p:txBody>
      </p:sp>
      <p:sp>
        <p:nvSpPr>
          <p:cNvPr id="7" name="Arrow: Down 6">
            <a:extLst>
              <a:ext uri="{FF2B5EF4-FFF2-40B4-BE49-F238E27FC236}">
                <a16:creationId xmlns:a16="http://schemas.microsoft.com/office/drawing/2014/main" id="{087D3EE3-3E51-531F-941A-B44DAB64B6BD}"/>
              </a:ext>
            </a:extLst>
          </p:cNvPr>
          <p:cNvSpPr/>
          <p:nvPr/>
        </p:nvSpPr>
        <p:spPr>
          <a:xfrm>
            <a:off x="7877924" y="4435159"/>
            <a:ext cx="428844" cy="369332"/>
          </a:xfrm>
          <a:prstGeom prst="down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5A315783-D494-5EFA-399E-03D7FBA98E2C}"/>
              </a:ext>
            </a:extLst>
          </p:cNvPr>
          <p:cNvSpPr/>
          <p:nvPr/>
        </p:nvSpPr>
        <p:spPr>
          <a:xfrm>
            <a:off x="12925054" y="4435159"/>
            <a:ext cx="428844" cy="369332"/>
          </a:xfrm>
          <a:prstGeom prst="down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99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Population &amp; Sample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A </a:t>
            </a:r>
            <a:r>
              <a:rPr lang="en-US" sz="3200" dirty="0">
                <a:solidFill>
                  <a:srgbClr val="FF0000"/>
                </a:solidFill>
              </a:rPr>
              <a:t>population</a:t>
            </a:r>
            <a:r>
              <a:rPr lang="en-US" sz="3200" dirty="0"/>
              <a:t> is the entire collection of individuals, objects.</a:t>
            </a:r>
          </a:p>
          <a:p>
            <a:endParaRPr lang="en-US" sz="3200" dirty="0"/>
          </a:p>
          <a:p>
            <a:r>
              <a:rPr lang="en-US" sz="3200" dirty="0"/>
              <a:t>A small but representative part of the population is called </a:t>
            </a:r>
            <a:r>
              <a:rPr lang="en-US" sz="3200" dirty="0">
                <a:solidFill>
                  <a:srgbClr val="FF0000"/>
                </a:solidFill>
              </a:rPr>
              <a:t>sample</a:t>
            </a:r>
            <a:r>
              <a:rPr lang="en-US" sz="3200" dirty="0"/>
              <a:t>.</a:t>
            </a:r>
          </a:p>
          <a:p>
            <a:endParaRPr lang="en-US" sz="3200" dirty="0"/>
          </a:p>
          <a:p>
            <a:endParaRPr lang="en-US" sz="3200" dirty="0"/>
          </a:p>
        </p:txBody>
      </p:sp>
      <p:sp>
        <p:nvSpPr>
          <p:cNvPr id="5" name="Oval 4">
            <a:extLst>
              <a:ext uri="{FF2B5EF4-FFF2-40B4-BE49-F238E27FC236}">
                <a16:creationId xmlns:a16="http://schemas.microsoft.com/office/drawing/2014/main" id="{BCE22DE5-CC4A-02D8-EB72-19DF26D16401}"/>
              </a:ext>
            </a:extLst>
          </p:cNvPr>
          <p:cNvSpPr/>
          <p:nvPr/>
        </p:nvSpPr>
        <p:spPr>
          <a:xfrm>
            <a:off x="3101788" y="4410635"/>
            <a:ext cx="3155577" cy="3155577"/>
          </a:xfrm>
          <a:prstGeom prst="ellipse">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E9D468D-16BB-5CD6-76B8-BC2E2363A699}"/>
              </a:ext>
            </a:extLst>
          </p:cNvPr>
          <p:cNvSpPr/>
          <p:nvPr/>
        </p:nvSpPr>
        <p:spPr>
          <a:xfrm>
            <a:off x="4697506" y="5038165"/>
            <a:ext cx="1093694" cy="986117"/>
          </a:xfrm>
          <a:prstGeom prst="rect">
            <a:avLst/>
          </a:prstGeom>
          <a:solidFill>
            <a:srgbClr val="00B05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F63CBD-66AE-7490-778E-932FC5A482C0}"/>
              </a:ext>
            </a:extLst>
          </p:cNvPr>
          <p:cNvSpPr/>
          <p:nvPr/>
        </p:nvSpPr>
        <p:spPr>
          <a:xfrm>
            <a:off x="7826189" y="5002306"/>
            <a:ext cx="1093694" cy="986117"/>
          </a:xfrm>
          <a:prstGeom prst="rect">
            <a:avLst/>
          </a:prstGeom>
          <a:solidFill>
            <a:srgbClr val="00B05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8AF708FE-539F-41EC-576D-255C3C2DA191}"/>
              </a:ext>
            </a:extLst>
          </p:cNvPr>
          <p:cNvCxnSpPr>
            <a:cxnSpLocks/>
          </p:cNvCxnSpPr>
          <p:nvPr/>
        </p:nvCxnSpPr>
        <p:spPr>
          <a:xfrm>
            <a:off x="5809129" y="5531223"/>
            <a:ext cx="2061883" cy="0"/>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Left Brace 9">
            <a:extLst>
              <a:ext uri="{FF2B5EF4-FFF2-40B4-BE49-F238E27FC236}">
                <a16:creationId xmlns:a16="http://schemas.microsoft.com/office/drawing/2014/main" id="{55D77F6A-2EAD-DE3E-BE09-8A43A2B57894}"/>
              </a:ext>
            </a:extLst>
          </p:cNvPr>
          <p:cNvSpPr/>
          <p:nvPr/>
        </p:nvSpPr>
        <p:spPr>
          <a:xfrm>
            <a:off x="2796989" y="4410635"/>
            <a:ext cx="331694" cy="3155577"/>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7359F313-E3B9-F02B-D5EC-2024F0016E56}"/>
              </a:ext>
            </a:extLst>
          </p:cNvPr>
          <p:cNvSpPr txBox="1"/>
          <p:nvPr/>
        </p:nvSpPr>
        <p:spPr>
          <a:xfrm>
            <a:off x="1344712" y="5755344"/>
            <a:ext cx="1456617" cy="400110"/>
          </a:xfrm>
          <a:prstGeom prst="rect">
            <a:avLst/>
          </a:prstGeom>
          <a:noFill/>
        </p:spPr>
        <p:txBody>
          <a:bodyPr wrap="none" rtlCol="0">
            <a:spAutoFit/>
          </a:bodyPr>
          <a:lstStyle/>
          <a:p>
            <a:r>
              <a:rPr lang="en-US" sz="2000" b="1" dirty="0"/>
              <a:t>Population</a:t>
            </a:r>
          </a:p>
        </p:txBody>
      </p:sp>
      <p:sp>
        <p:nvSpPr>
          <p:cNvPr id="12" name="Right Brace 11">
            <a:extLst>
              <a:ext uri="{FF2B5EF4-FFF2-40B4-BE49-F238E27FC236}">
                <a16:creationId xmlns:a16="http://schemas.microsoft.com/office/drawing/2014/main" id="{54E14964-C94D-F627-DB79-DCCC6C53D0F4}"/>
              </a:ext>
            </a:extLst>
          </p:cNvPr>
          <p:cNvSpPr/>
          <p:nvPr/>
        </p:nvSpPr>
        <p:spPr>
          <a:xfrm>
            <a:off x="8919883" y="5002305"/>
            <a:ext cx="519953" cy="1021977"/>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478F8DA7-0FC5-0217-E670-C8D77ACA3E41}"/>
              </a:ext>
            </a:extLst>
          </p:cNvPr>
          <p:cNvSpPr txBox="1"/>
          <p:nvPr/>
        </p:nvSpPr>
        <p:spPr>
          <a:xfrm>
            <a:off x="9484662" y="5298141"/>
            <a:ext cx="1045479" cy="400110"/>
          </a:xfrm>
          <a:prstGeom prst="rect">
            <a:avLst/>
          </a:prstGeom>
          <a:noFill/>
        </p:spPr>
        <p:txBody>
          <a:bodyPr wrap="none" rtlCol="0">
            <a:spAutoFit/>
          </a:bodyPr>
          <a:lstStyle/>
          <a:p>
            <a:r>
              <a:rPr lang="en-US" sz="2000" b="1" dirty="0"/>
              <a:t>Sample</a:t>
            </a:r>
          </a:p>
        </p:txBody>
      </p:sp>
      <p:sp>
        <p:nvSpPr>
          <p:cNvPr id="4" name="Rectangle 3">
            <a:extLst>
              <a:ext uri="{FF2B5EF4-FFF2-40B4-BE49-F238E27FC236}">
                <a16:creationId xmlns:a16="http://schemas.microsoft.com/office/drawing/2014/main" id="{00C23F94-049A-00BC-B23A-CC295ABCDDCC}"/>
              </a:ext>
            </a:extLst>
          </p:cNvPr>
          <p:cNvSpPr/>
          <p:nvPr/>
        </p:nvSpPr>
        <p:spPr>
          <a:xfrm>
            <a:off x="3735449" y="6232279"/>
            <a:ext cx="1093694" cy="986117"/>
          </a:xfrm>
          <a:prstGeom prst="rect">
            <a:avLst/>
          </a:prstGeom>
          <a:solidFill>
            <a:srgbClr val="00B05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E9C9CA1-266A-409B-3E2E-6AA93B7DE474}"/>
              </a:ext>
            </a:extLst>
          </p:cNvPr>
          <p:cNvCxnSpPr>
            <a:cxnSpLocks/>
            <a:stCxn id="4" idx="3"/>
            <a:endCxn id="7" idx="1"/>
          </p:cNvCxnSpPr>
          <p:nvPr/>
        </p:nvCxnSpPr>
        <p:spPr>
          <a:xfrm flipV="1">
            <a:off x="4829143" y="5495365"/>
            <a:ext cx="2997046" cy="122997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417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2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par>
                                <p:cTn id="37" presetID="2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10" grpId="0" animBg="1"/>
      <p:bldP spid="11" grpId="0"/>
      <p:bldP spid="12" grpId="0" animBg="1"/>
      <p:bldP spid="14"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8A9CA-6D74-C799-ED13-4702513F0E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CB4F1-DFDD-49EA-7203-52A597B7D35D}"/>
              </a:ext>
            </a:extLst>
          </p:cNvPr>
          <p:cNvSpPr>
            <a:spLocks noGrp="1"/>
          </p:cNvSpPr>
          <p:nvPr>
            <p:ph type="title"/>
          </p:nvPr>
        </p:nvSpPr>
        <p:spPr>
          <a:xfrm>
            <a:off x="1283818" y="97470"/>
            <a:ext cx="12070080" cy="1931213"/>
          </a:xfrm>
        </p:spPr>
        <p:txBody>
          <a:bodyPr/>
          <a:lstStyle/>
          <a:p>
            <a:r>
              <a:rPr lang="en-US" dirty="0"/>
              <a:t>Population &amp; Sample</a:t>
            </a:r>
          </a:p>
        </p:txBody>
      </p:sp>
      <p:sp>
        <p:nvSpPr>
          <p:cNvPr id="3" name="Content Placeholder 2">
            <a:extLst>
              <a:ext uri="{FF2B5EF4-FFF2-40B4-BE49-F238E27FC236}">
                <a16:creationId xmlns:a16="http://schemas.microsoft.com/office/drawing/2014/main" id="{547819A6-6F5F-A8EE-8E4B-EAAA9F15A9CC}"/>
              </a:ext>
            </a:extLst>
          </p:cNvPr>
          <p:cNvSpPr>
            <a:spLocks noGrp="1"/>
          </p:cNvSpPr>
          <p:nvPr>
            <p:ph sz="quarter" idx="13"/>
          </p:nvPr>
        </p:nvSpPr>
        <p:spPr>
          <a:xfrm>
            <a:off x="1096529" y="2123350"/>
            <a:ext cx="12436591" cy="5863653"/>
          </a:xfrm>
        </p:spPr>
        <p:txBody>
          <a:bodyPr>
            <a:normAutofit/>
          </a:bodyPr>
          <a:lstStyle/>
          <a:p>
            <a:pPr algn="just"/>
            <a:r>
              <a:rPr lang="en-US" sz="3200" dirty="0"/>
              <a:t>A researcher wants to analyze the average income of households in a city. To do this, they collect income data from 1,000 randomly selected households across different neighborhoods.</a:t>
            </a:r>
          </a:p>
          <a:p>
            <a:pPr algn="just"/>
            <a:endParaRPr lang="en-US" sz="3200" dirty="0"/>
          </a:p>
          <a:p>
            <a:pPr marL="514350" indent="-514350" algn="just">
              <a:buFont typeface="+mj-lt"/>
              <a:buAutoNum type="alphaLcParenR"/>
            </a:pPr>
            <a:r>
              <a:rPr lang="en-US" sz="3200" dirty="0"/>
              <a:t>Identify the population from the given scenario.</a:t>
            </a:r>
          </a:p>
          <a:p>
            <a:pPr marL="514350" indent="-514350" algn="just">
              <a:buFont typeface="+mj-lt"/>
              <a:buAutoNum type="alphaLcParenR"/>
            </a:pPr>
            <a:endParaRPr lang="en-US" sz="3200" dirty="0"/>
          </a:p>
          <a:p>
            <a:pPr marL="514350" indent="-514350" algn="just">
              <a:buFont typeface="+mj-lt"/>
              <a:buAutoNum type="alphaLcParenR"/>
            </a:pPr>
            <a:endParaRPr lang="en-US" sz="3200" dirty="0"/>
          </a:p>
          <a:p>
            <a:pPr marL="514350" indent="-514350" algn="just">
              <a:buFont typeface="+mj-lt"/>
              <a:buAutoNum type="alphaLcParenR"/>
            </a:pPr>
            <a:r>
              <a:rPr lang="en-US" sz="3200" dirty="0"/>
              <a:t>Identify the sample from the given scenario.</a:t>
            </a:r>
          </a:p>
        </p:txBody>
      </p:sp>
      <p:sp>
        <p:nvSpPr>
          <p:cNvPr id="13" name="TextBox 12">
            <a:extLst>
              <a:ext uri="{FF2B5EF4-FFF2-40B4-BE49-F238E27FC236}">
                <a16:creationId xmlns:a16="http://schemas.microsoft.com/office/drawing/2014/main" id="{44B30FDA-ED52-8954-C02C-B10771C713CA}"/>
              </a:ext>
            </a:extLst>
          </p:cNvPr>
          <p:cNvSpPr txBox="1"/>
          <p:nvPr/>
        </p:nvSpPr>
        <p:spPr>
          <a:xfrm>
            <a:off x="3661332" y="4896556"/>
            <a:ext cx="9871788" cy="584775"/>
          </a:xfrm>
          <a:custGeom>
            <a:avLst/>
            <a:gdLst>
              <a:gd name="connsiteX0" fmla="*/ 0 w 9871788"/>
              <a:gd name="connsiteY0" fmla="*/ 0 h 584775"/>
              <a:gd name="connsiteX1" fmla="*/ 580693 w 9871788"/>
              <a:gd name="connsiteY1" fmla="*/ 0 h 584775"/>
              <a:gd name="connsiteX2" fmla="*/ 1062669 w 9871788"/>
              <a:gd name="connsiteY2" fmla="*/ 0 h 584775"/>
              <a:gd name="connsiteX3" fmla="*/ 1742080 w 9871788"/>
              <a:gd name="connsiteY3" fmla="*/ 0 h 584775"/>
              <a:gd name="connsiteX4" fmla="*/ 2322774 w 9871788"/>
              <a:gd name="connsiteY4" fmla="*/ 0 h 584775"/>
              <a:gd name="connsiteX5" fmla="*/ 2903467 w 9871788"/>
              <a:gd name="connsiteY5" fmla="*/ 0 h 584775"/>
              <a:gd name="connsiteX6" fmla="*/ 3681596 w 9871788"/>
              <a:gd name="connsiteY6" fmla="*/ 0 h 584775"/>
              <a:gd name="connsiteX7" fmla="*/ 4064854 w 9871788"/>
              <a:gd name="connsiteY7" fmla="*/ 0 h 584775"/>
              <a:gd name="connsiteX8" fmla="*/ 4546829 w 9871788"/>
              <a:gd name="connsiteY8" fmla="*/ 0 h 584775"/>
              <a:gd name="connsiteX9" fmla="*/ 5324959 w 9871788"/>
              <a:gd name="connsiteY9" fmla="*/ 0 h 584775"/>
              <a:gd name="connsiteX10" fmla="*/ 6103088 w 9871788"/>
              <a:gd name="connsiteY10" fmla="*/ 0 h 584775"/>
              <a:gd name="connsiteX11" fmla="*/ 6683781 w 9871788"/>
              <a:gd name="connsiteY11" fmla="*/ 0 h 584775"/>
              <a:gd name="connsiteX12" fmla="*/ 6968321 w 9871788"/>
              <a:gd name="connsiteY12" fmla="*/ 0 h 584775"/>
              <a:gd name="connsiteX13" fmla="*/ 7450296 w 9871788"/>
              <a:gd name="connsiteY13" fmla="*/ 0 h 584775"/>
              <a:gd name="connsiteX14" fmla="*/ 8228426 w 9871788"/>
              <a:gd name="connsiteY14" fmla="*/ 0 h 584775"/>
              <a:gd name="connsiteX15" fmla="*/ 9006555 w 9871788"/>
              <a:gd name="connsiteY15" fmla="*/ 0 h 584775"/>
              <a:gd name="connsiteX16" fmla="*/ 9871788 w 9871788"/>
              <a:gd name="connsiteY16" fmla="*/ 0 h 584775"/>
              <a:gd name="connsiteX17" fmla="*/ 9871788 w 9871788"/>
              <a:gd name="connsiteY17" fmla="*/ 584775 h 584775"/>
              <a:gd name="connsiteX18" fmla="*/ 9488530 w 9871788"/>
              <a:gd name="connsiteY18" fmla="*/ 584775 h 584775"/>
              <a:gd name="connsiteX19" fmla="*/ 8710401 w 9871788"/>
              <a:gd name="connsiteY19" fmla="*/ 584775 h 584775"/>
              <a:gd name="connsiteX20" fmla="*/ 8030990 w 9871788"/>
              <a:gd name="connsiteY20" fmla="*/ 584775 h 584775"/>
              <a:gd name="connsiteX21" fmla="*/ 7746450 w 9871788"/>
              <a:gd name="connsiteY21" fmla="*/ 584775 h 584775"/>
              <a:gd name="connsiteX22" fmla="*/ 7067039 w 9871788"/>
              <a:gd name="connsiteY22" fmla="*/ 584775 h 584775"/>
              <a:gd name="connsiteX23" fmla="*/ 6585063 w 9871788"/>
              <a:gd name="connsiteY23" fmla="*/ 584775 h 584775"/>
              <a:gd name="connsiteX24" fmla="*/ 6300524 w 9871788"/>
              <a:gd name="connsiteY24" fmla="*/ 584775 h 584775"/>
              <a:gd name="connsiteX25" fmla="*/ 5522394 w 9871788"/>
              <a:gd name="connsiteY25" fmla="*/ 584775 h 584775"/>
              <a:gd name="connsiteX26" fmla="*/ 4941701 w 9871788"/>
              <a:gd name="connsiteY26" fmla="*/ 584775 h 584775"/>
              <a:gd name="connsiteX27" fmla="*/ 4262290 w 9871788"/>
              <a:gd name="connsiteY27" fmla="*/ 584775 h 584775"/>
              <a:gd name="connsiteX28" fmla="*/ 3484160 w 9871788"/>
              <a:gd name="connsiteY28" fmla="*/ 584775 h 584775"/>
              <a:gd name="connsiteX29" fmla="*/ 3199621 w 9871788"/>
              <a:gd name="connsiteY29" fmla="*/ 584775 h 584775"/>
              <a:gd name="connsiteX30" fmla="*/ 2717645 w 9871788"/>
              <a:gd name="connsiteY30" fmla="*/ 584775 h 584775"/>
              <a:gd name="connsiteX31" fmla="*/ 2038234 w 9871788"/>
              <a:gd name="connsiteY31" fmla="*/ 584775 h 584775"/>
              <a:gd name="connsiteX32" fmla="*/ 1654976 w 9871788"/>
              <a:gd name="connsiteY32" fmla="*/ 584775 h 584775"/>
              <a:gd name="connsiteX33" fmla="*/ 1271719 w 9871788"/>
              <a:gd name="connsiteY33" fmla="*/ 584775 h 584775"/>
              <a:gd name="connsiteX34" fmla="*/ 888461 w 9871788"/>
              <a:gd name="connsiteY34" fmla="*/ 584775 h 584775"/>
              <a:gd name="connsiteX35" fmla="*/ 0 w 9871788"/>
              <a:gd name="connsiteY35" fmla="*/ 584775 h 584775"/>
              <a:gd name="connsiteX36" fmla="*/ 0 w 9871788"/>
              <a:gd name="connsiteY36"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871788" h="584775" fill="none" extrusionOk="0">
                <a:moveTo>
                  <a:pt x="0" y="0"/>
                </a:moveTo>
                <a:cubicBezTo>
                  <a:pt x="156319" y="-37511"/>
                  <a:pt x="395443" y="18553"/>
                  <a:pt x="580693" y="0"/>
                </a:cubicBezTo>
                <a:cubicBezTo>
                  <a:pt x="765943" y="-18553"/>
                  <a:pt x="934599" y="49713"/>
                  <a:pt x="1062669" y="0"/>
                </a:cubicBezTo>
                <a:cubicBezTo>
                  <a:pt x="1190739" y="-49713"/>
                  <a:pt x="1521468" y="6815"/>
                  <a:pt x="1742080" y="0"/>
                </a:cubicBezTo>
                <a:cubicBezTo>
                  <a:pt x="1962692" y="-6815"/>
                  <a:pt x="2201788" y="57317"/>
                  <a:pt x="2322774" y="0"/>
                </a:cubicBezTo>
                <a:cubicBezTo>
                  <a:pt x="2443760" y="-57317"/>
                  <a:pt x="2714389" y="6516"/>
                  <a:pt x="2903467" y="0"/>
                </a:cubicBezTo>
                <a:cubicBezTo>
                  <a:pt x="3092545" y="-6516"/>
                  <a:pt x="3457719" y="10144"/>
                  <a:pt x="3681596" y="0"/>
                </a:cubicBezTo>
                <a:cubicBezTo>
                  <a:pt x="3905473" y="-10144"/>
                  <a:pt x="3972706" y="14670"/>
                  <a:pt x="4064854" y="0"/>
                </a:cubicBezTo>
                <a:cubicBezTo>
                  <a:pt x="4157002" y="-14670"/>
                  <a:pt x="4433822" y="7163"/>
                  <a:pt x="4546829" y="0"/>
                </a:cubicBezTo>
                <a:cubicBezTo>
                  <a:pt x="4659837" y="-7163"/>
                  <a:pt x="5149970" y="54062"/>
                  <a:pt x="5324959" y="0"/>
                </a:cubicBezTo>
                <a:cubicBezTo>
                  <a:pt x="5499948" y="-54062"/>
                  <a:pt x="5744646" y="673"/>
                  <a:pt x="6103088" y="0"/>
                </a:cubicBezTo>
                <a:cubicBezTo>
                  <a:pt x="6461530" y="-673"/>
                  <a:pt x="6408937" y="57136"/>
                  <a:pt x="6683781" y="0"/>
                </a:cubicBezTo>
                <a:cubicBezTo>
                  <a:pt x="6958625" y="-57136"/>
                  <a:pt x="6856543" y="30352"/>
                  <a:pt x="6968321" y="0"/>
                </a:cubicBezTo>
                <a:cubicBezTo>
                  <a:pt x="7080099" y="-30352"/>
                  <a:pt x="7268542" y="16655"/>
                  <a:pt x="7450296" y="0"/>
                </a:cubicBezTo>
                <a:cubicBezTo>
                  <a:pt x="7632051" y="-16655"/>
                  <a:pt x="7930210" y="13129"/>
                  <a:pt x="8228426" y="0"/>
                </a:cubicBezTo>
                <a:cubicBezTo>
                  <a:pt x="8526642" y="-13129"/>
                  <a:pt x="8788386" y="89251"/>
                  <a:pt x="9006555" y="0"/>
                </a:cubicBezTo>
                <a:cubicBezTo>
                  <a:pt x="9224724" y="-89251"/>
                  <a:pt x="9599193" y="91093"/>
                  <a:pt x="9871788" y="0"/>
                </a:cubicBezTo>
                <a:cubicBezTo>
                  <a:pt x="9913997" y="198766"/>
                  <a:pt x="9854195" y="452587"/>
                  <a:pt x="9871788" y="584775"/>
                </a:cubicBezTo>
                <a:cubicBezTo>
                  <a:pt x="9769021" y="607099"/>
                  <a:pt x="9667022" y="579552"/>
                  <a:pt x="9488530" y="584775"/>
                </a:cubicBezTo>
                <a:cubicBezTo>
                  <a:pt x="9310038" y="589998"/>
                  <a:pt x="9005787" y="524629"/>
                  <a:pt x="8710401" y="584775"/>
                </a:cubicBezTo>
                <a:cubicBezTo>
                  <a:pt x="8415015" y="644921"/>
                  <a:pt x="8273744" y="538652"/>
                  <a:pt x="8030990" y="584775"/>
                </a:cubicBezTo>
                <a:cubicBezTo>
                  <a:pt x="7788236" y="630898"/>
                  <a:pt x="7806036" y="578969"/>
                  <a:pt x="7746450" y="584775"/>
                </a:cubicBezTo>
                <a:cubicBezTo>
                  <a:pt x="7686864" y="590581"/>
                  <a:pt x="7340302" y="553844"/>
                  <a:pt x="7067039" y="584775"/>
                </a:cubicBezTo>
                <a:cubicBezTo>
                  <a:pt x="6793776" y="615706"/>
                  <a:pt x="6816391" y="560202"/>
                  <a:pt x="6585063" y="584775"/>
                </a:cubicBezTo>
                <a:cubicBezTo>
                  <a:pt x="6353735" y="609348"/>
                  <a:pt x="6396311" y="553568"/>
                  <a:pt x="6300524" y="584775"/>
                </a:cubicBezTo>
                <a:cubicBezTo>
                  <a:pt x="6204737" y="615982"/>
                  <a:pt x="5896904" y="532345"/>
                  <a:pt x="5522394" y="584775"/>
                </a:cubicBezTo>
                <a:cubicBezTo>
                  <a:pt x="5147884" y="637205"/>
                  <a:pt x="5228034" y="515506"/>
                  <a:pt x="4941701" y="584775"/>
                </a:cubicBezTo>
                <a:cubicBezTo>
                  <a:pt x="4655368" y="654044"/>
                  <a:pt x="4574636" y="581468"/>
                  <a:pt x="4262290" y="584775"/>
                </a:cubicBezTo>
                <a:cubicBezTo>
                  <a:pt x="3949944" y="588082"/>
                  <a:pt x="3769668" y="550454"/>
                  <a:pt x="3484160" y="584775"/>
                </a:cubicBezTo>
                <a:cubicBezTo>
                  <a:pt x="3198652" y="619096"/>
                  <a:pt x="3310150" y="564049"/>
                  <a:pt x="3199621" y="584775"/>
                </a:cubicBezTo>
                <a:cubicBezTo>
                  <a:pt x="3089092" y="605501"/>
                  <a:pt x="2912059" y="570243"/>
                  <a:pt x="2717645" y="584775"/>
                </a:cubicBezTo>
                <a:cubicBezTo>
                  <a:pt x="2523231" y="599307"/>
                  <a:pt x="2309352" y="575970"/>
                  <a:pt x="2038234" y="584775"/>
                </a:cubicBezTo>
                <a:cubicBezTo>
                  <a:pt x="1767116" y="593580"/>
                  <a:pt x="1767273" y="555411"/>
                  <a:pt x="1654976" y="584775"/>
                </a:cubicBezTo>
                <a:cubicBezTo>
                  <a:pt x="1542679" y="614139"/>
                  <a:pt x="1424382" y="580832"/>
                  <a:pt x="1271719" y="584775"/>
                </a:cubicBezTo>
                <a:cubicBezTo>
                  <a:pt x="1119056" y="588718"/>
                  <a:pt x="981312" y="584728"/>
                  <a:pt x="888461" y="584775"/>
                </a:cubicBezTo>
                <a:cubicBezTo>
                  <a:pt x="795610" y="584822"/>
                  <a:pt x="205010" y="487113"/>
                  <a:pt x="0" y="584775"/>
                </a:cubicBezTo>
                <a:cubicBezTo>
                  <a:pt x="-111" y="447559"/>
                  <a:pt x="54336" y="272640"/>
                  <a:pt x="0" y="0"/>
                </a:cubicBezTo>
                <a:close/>
              </a:path>
              <a:path w="9871788" h="584775" stroke="0" extrusionOk="0">
                <a:moveTo>
                  <a:pt x="0" y="0"/>
                </a:moveTo>
                <a:cubicBezTo>
                  <a:pt x="244302" y="-43785"/>
                  <a:pt x="536954" y="69212"/>
                  <a:pt x="679411" y="0"/>
                </a:cubicBezTo>
                <a:cubicBezTo>
                  <a:pt x="821868" y="-69212"/>
                  <a:pt x="989422" y="46173"/>
                  <a:pt x="1161387" y="0"/>
                </a:cubicBezTo>
                <a:cubicBezTo>
                  <a:pt x="1333352" y="-46173"/>
                  <a:pt x="1466857" y="40051"/>
                  <a:pt x="1643362" y="0"/>
                </a:cubicBezTo>
                <a:cubicBezTo>
                  <a:pt x="1819868" y="-40051"/>
                  <a:pt x="2151064" y="51762"/>
                  <a:pt x="2322774" y="0"/>
                </a:cubicBezTo>
                <a:cubicBezTo>
                  <a:pt x="2494484" y="-51762"/>
                  <a:pt x="2485861" y="29846"/>
                  <a:pt x="2607313" y="0"/>
                </a:cubicBezTo>
                <a:cubicBezTo>
                  <a:pt x="2728765" y="-29846"/>
                  <a:pt x="2947325" y="60736"/>
                  <a:pt x="3188007" y="0"/>
                </a:cubicBezTo>
                <a:cubicBezTo>
                  <a:pt x="3428689" y="-60736"/>
                  <a:pt x="3686447" y="68977"/>
                  <a:pt x="3867418" y="0"/>
                </a:cubicBezTo>
                <a:cubicBezTo>
                  <a:pt x="4048389" y="-68977"/>
                  <a:pt x="4291138" y="48738"/>
                  <a:pt x="4448112" y="0"/>
                </a:cubicBezTo>
                <a:cubicBezTo>
                  <a:pt x="4605086" y="-48738"/>
                  <a:pt x="4929334" y="35957"/>
                  <a:pt x="5226241" y="0"/>
                </a:cubicBezTo>
                <a:cubicBezTo>
                  <a:pt x="5523148" y="-35957"/>
                  <a:pt x="5559470" y="19332"/>
                  <a:pt x="5708216" y="0"/>
                </a:cubicBezTo>
                <a:cubicBezTo>
                  <a:pt x="5856963" y="-19332"/>
                  <a:pt x="6233343" y="20603"/>
                  <a:pt x="6486345" y="0"/>
                </a:cubicBezTo>
                <a:cubicBezTo>
                  <a:pt x="6739347" y="-20603"/>
                  <a:pt x="6634618" y="1094"/>
                  <a:pt x="6770885" y="0"/>
                </a:cubicBezTo>
                <a:cubicBezTo>
                  <a:pt x="6907152" y="-1094"/>
                  <a:pt x="7191952" y="44161"/>
                  <a:pt x="7351579" y="0"/>
                </a:cubicBezTo>
                <a:cubicBezTo>
                  <a:pt x="7511206" y="-44161"/>
                  <a:pt x="7537090" y="16896"/>
                  <a:pt x="7636118" y="0"/>
                </a:cubicBezTo>
                <a:cubicBezTo>
                  <a:pt x="7735146" y="-16896"/>
                  <a:pt x="8084512" y="51339"/>
                  <a:pt x="8216812" y="0"/>
                </a:cubicBezTo>
                <a:cubicBezTo>
                  <a:pt x="8349112" y="-51339"/>
                  <a:pt x="8432741" y="38884"/>
                  <a:pt x="8600069" y="0"/>
                </a:cubicBezTo>
                <a:cubicBezTo>
                  <a:pt x="8767397" y="-38884"/>
                  <a:pt x="9311149" y="150349"/>
                  <a:pt x="9871788" y="0"/>
                </a:cubicBezTo>
                <a:cubicBezTo>
                  <a:pt x="9877166" y="138795"/>
                  <a:pt x="9817509" y="444414"/>
                  <a:pt x="9871788" y="584775"/>
                </a:cubicBezTo>
                <a:cubicBezTo>
                  <a:pt x="9748390" y="606189"/>
                  <a:pt x="9582923" y="581158"/>
                  <a:pt x="9488530" y="584775"/>
                </a:cubicBezTo>
                <a:cubicBezTo>
                  <a:pt x="9394137" y="588392"/>
                  <a:pt x="9051038" y="505398"/>
                  <a:pt x="8809119" y="584775"/>
                </a:cubicBezTo>
                <a:cubicBezTo>
                  <a:pt x="8567200" y="664152"/>
                  <a:pt x="8419963" y="566188"/>
                  <a:pt x="8228426" y="584775"/>
                </a:cubicBezTo>
                <a:cubicBezTo>
                  <a:pt x="8036889" y="603362"/>
                  <a:pt x="8076364" y="571336"/>
                  <a:pt x="7943886" y="584775"/>
                </a:cubicBezTo>
                <a:cubicBezTo>
                  <a:pt x="7811408" y="598214"/>
                  <a:pt x="7335847" y="498140"/>
                  <a:pt x="7165757" y="584775"/>
                </a:cubicBezTo>
                <a:cubicBezTo>
                  <a:pt x="6995667" y="671410"/>
                  <a:pt x="6872737" y="578293"/>
                  <a:pt x="6683781" y="584775"/>
                </a:cubicBezTo>
                <a:cubicBezTo>
                  <a:pt x="6494825" y="591257"/>
                  <a:pt x="6211956" y="545774"/>
                  <a:pt x="5905652" y="584775"/>
                </a:cubicBezTo>
                <a:cubicBezTo>
                  <a:pt x="5599348" y="623776"/>
                  <a:pt x="5728673" y="552268"/>
                  <a:pt x="5621112" y="584775"/>
                </a:cubicBezTo>
                <a:cubicBezTo>
                  <a:pt x="5513551" y="617282"/>
                  <a:pt x="5447265" y="572165"/>
                  <a:pt x="5336572" y="584775"/>
                </a:cubicBezTo>
                <a:cubicBezTo>
                  <a:pt x="5225879" y="597385"/>
                  <a:pt x="4890389" y="531910"/>
                  <a:pt x="4657161" y="584775"/>
                </a:cubicBezTo>
                <a:cubicBezTo>
                  <a:pt x="4423933" y="637640"/>
                  <a:pt x="4208988" y="526424"/>
                  <a:pt x="3977750" y="584775"/>
                </a:cubicBezTo>
                <a:cubicBezTo>
                  <a:pt x="3746512" y="643126"/>
                  <a:pt x="3409281" y="550231"/>
                  <a:pt x="3199621" y="584775"/>
                </a:cubicBezTo>
                <a:cubicBezTo>
                  <a:pt x="2989961" y="619319"/>
                  <a:pt x="2733333" y="566778"/>
                  <a:pt x="2421492" y="584775"/>
                </a:cubicBezTo>
                <a:cubicBezTo>
                  <a:pt x="2109651" y="602772"/>
                  <a:pt x="2227360" y="554262"/>
                  <a:pt x="2136952" y="584775"/>
                </a:cubicBezTo>
                <a:cubicBezTo>
                  <a:pt x="2046544" y="615288"/>
                  <a:pt x="1811015" y="565271"/>
                  <a:pt x="1556258" y="584775"/>
                </a:cubicBezTo>
                <a:cubicBezTo>
                  <a:pt x="1301501" y="604279"/>
                  <a:pt x="1191904" y="571269"/>
                  <a:pt x="975565" y="584775"/>
                </a:cubicBezTo>
                <a:cubicBezTo>
                  <a:pt x="759226" y="598281"/>
                  <a:pt x="795524" y="576212"/>
                  <a:pt x="691025" y="584775"/>
                </a:cubicBezTo>
                <a:cubicBezTo>
                  <a:pt x="586526" y="593338"/>
                  <a:pt x="203149" y="518641"/>
                  <a:pt x="0" y="584775"/>
                </a:cubicBezTo>
                <a:cubicBezTo>
                  <a:pt x="-62693" y="367680"/>
                  <a:pt x="43070" y="151407"/>
                  <a:pt x="0" y="0"/>
                </a:cubicBezTo>
                <a:close/>
              </a:path>
            </a:pathLst>
          </a:custGeom>
          <a:solidFill>
            <a:srgbClr val="FFC000"/>
          </a:solidFill>
          <a:ln>
            <a:solidFill>
              <a:schemeClr val="tx1"/>
            </a:solidFill>
            <a:extLst>
              <a:ext uri="{C807C97D-BFC1-408E-A445-0C87EB9F89A2}">
                <ask:lineSketchStyleProps xmlns:ask="http://schemas.microsoft.com/office/drawing/2018/sketchyshapes" sd="2648319535">
                  <a:prstGeom prst="rect">
                    <a:avLst/>
                  </a:prstGeom>
                  <ask:type>
                    <ask:lineSketchScribble/>
                  </ask:type>
                </ask:lineSketchStyleProps>
              </a:ext>
            </a:extLst>
          </a:ln>
        </p:spPr>
        <p:txBody>
          <a:bodyPr wrap="square" rtlCol="0">
            <a:spAutoFit/>
          </a:bodyPr>
          <a:lstStyle/>
          <a:p>
            <a:pPr algn="just"/>
            <a:r>
              <a:rPr lang="en-US" sz="3200" dirty="0"/>
              <a:t>The population consists of all households in the city.</a:t>
            </a:r>
          </a:p>
        </p:txBody>
      </p:sp>
      <p:sp>
        <p:nvSpPr>
          <p:cNvPr id="15" name="TextBox 14">
            <a:extLst>
              <a:ext uri="{FF2B5EF4-FFF2-40B4-BE49-F238E27FC236}">
                <a16:creationId xmlns:a16="http://schemas.microsoft.com/office/drawing/2014/main" id="{857F8377-B2B2-EE1A-1FB5-75B737B898F4}"/>
              </a:ext>
            </a:extLst>
          </p:cNvPr>
          <p:cNvSpPr txBox="1"/>
          <p:nvPr/>
        </p:nvSpPr>
        <p:spPr>
          <a:xfrm>
            <a:off x="3661332" y="6672483"/>
            <a:ext cx="9871788" cy="1077218"/>
          </a:xfrm>
          <a:custGeom>
            <a:avLst/>
            <a:gdLst>
              <a:gd name="connsiteX0" fmla="*/ 0 w 9871788"/>
              <a:gd name="connsiteY0" fmla="*/ 0 h 1077218"/>
              <a:gd name="connsiteX1" fmla="*/ 481976 w 9871788"/>
              <a:gd name="connsiteY1" fmla="*/ 0 h 1077218"/>
              <a:gd name="connsiteX2" fmla="*/ 1260105 w 9871788"/>
              <a:gd name="connsiteY2" fmla="*/ 0 h 1077218"/>
              <a:gd name="connsiteX3" fmla="*/ 1643362 w 9871788"/>
              <a:gd name="connsiteY3" fmla="*/ 0 h 1077218"/>
              <a:gd name="connsiteX4" fmla="*/ 2125338 w 9871788"/>
              <a:gd name="connsiteY4" fmla="*/ 0 h 1077218"/>
              <a:gd name="connsiteX5" fmla="*/ 2903467 w 9871788"/>
              <a:gd name="connsiteY5" fmla="*/ 0 h 1077218"/>
              <a:gd name="connsiteX6" fmla="*/ 3681596 w 9871788"/>
              <a:gd name="connsiteY6" fmla="*/ 0 h 1077218"/>
              <a:gd name="connsiteX7" fmla="*/ 4262290 w 9871788"/>
              <a:gd name="connsiteY7" fmla="*/ 0 h 1077218"/>
              <a:gd name="connsiteX8" fmla="*/ 4546829 w 9871788"/>
              <a:gd name="connsiteY8" fmla="*/ 0 h 1077218"/>
              <a:gd name="connsiteX9" fmla="*/ 5028805 w 9871788"/>
              <a:gd name="connsiteY9" fmla="*/ 0 h 1077218"/>
              <a:gd name="connsiteX10" fmla="*/ 5806934 w 9871788"/>
              <a:gd name="connsiteY10" fmla="*/ 0 h 1077218"/>
              <a:gd name="connsiteX11" fmla="*/ 6585063 w 9871788"/>
              <a:gd name="connsiteY11" fmla="*/ 0 h 1077218"/>
              <a:gd name="connsiteX12" fmla="*/ 7264475 w 9871788"/>
              <a:gd name="connsiteY12" fmla="*/ 0 h 1077218"/>
              <a:gd name="connsiteX13" fmla="*/ 7845168 w 9871788"/>
              <a:gd name="connsiteY13" fmla="*/ 0 h 1077218"/>
              <a:gd name="connsiteX14" fmla="*/ 8129708 w 9871788"/>
              <a:gd name="connsiteY14" fmla="*/ 0 h 1077218"/>
              <a:gd name="connsiteX15" fmla="*/ 8907837 w 9871788"/>
              <a:gd name="connsiteY15" fmla="*/ 0 h 1077218"/>
              <a:gd name="connsiteX16" fmla="*/ 9871788 w 9871788"/>
              <a:gd name="connsiteY16" fmla="*/ 0 h 1077218"/>
              <a:gd name="connsiteX17" fmla="*/ 9871788 w 9871788"/>
              <a:gd name="connsiteY17" fmla="*/ 517065 h 1077218"/>
              <a:gd name="connsiteX18" fmla="*/ 9871788 w 9871788"/>
              <a:gd name="connsiteY18" fmla="*/ 1077218 h 1077218"/>
              <a:gd name="connsiteX19" fmla="*/ 9192377 w 9871788"/>
              <a:gd name="connsiteY19" fmla="*/ 1077218 h 1077218"/>
              <a:gd name="connsiteX20" fmla="*/ 8907837 w 9871788"/>
              <a:gd name="connsiteY20" fmla="*/ 1077218 h 1077218"/>
              <a:gd name="connsiteX21" fmla="*/ 8129708 w 9871788"/>
              <a:gd name="connsiteY21" fmla="*/ 1077218 h 1077218"/>
              <a:gd name="connsiteX22" fmla="*/ 7549014 w 9871788"/>
              <a:gd name="connsiteY22" fmla="*/ 1077218 h 1077218"/>
              <a:gd name="connsiteX23" fmla="*/ 6869603 w 9871788"/>
              <a:gd name="connsiteY23" fmla="*/ 1077218 h 1077218"/>
              <a:gd name="connsiteX24" fmla="*/ 6091474 w 9871788"/>
              <a:gd name="connsiteY24" fmla="*/ 1077218 h 1077218"/>
              <a:gd name="connsiteX25" fmla="*/ 5806934 w 9871788"/>
              <a:gd name="connsiteY25" fmla="*/ 1077218 h 1077218"/>
              <a:gd name="connsiteX26" fmla="*/ 5324959 w 9871788"/>
              <a:gd name="connsiteY26" fmla="*/ 1077218 h 1077218"/>
              <a:gd name="connsiteX27" fmla="*/ 4645547 w 9871788"/>
              <a:gd name="connsiteY27" fmla="*/ 1077218 h 1077218"/>
              <a:gd name="connsiteX28" fmla="*/ 4262290 w 9871788"/>
              <a:gd name="connsiteY28" fmla="*/ 1077218 h 1077218"/>
              <a:gd name="connsiteX29" fmla="*/ 3879032 w 9871788"/>
              <a:gd name="connsiteY29" fmla="*/ 1077218 h 1077218"/>
              <a:gd name="connsiteX30" fmla="*/ 3495774 w 9871788"/>
              <a:gd name="connsiteY30" fmla="*/ 1077218 h 1077218"/>
              <a:gd name="connsiteX31" fmla="*/ 2717645 w 9871788"/>
              <a:gd name="connsiteY31" fmla="*/ 1077218 h 1077218"/>
              <a:gd name="connsiteX32" fmla="*/ 1939516 w 9871788"/>
              <a:gd name="connsiteY32" fmla="*/ 1077218 h 1077218"/>
              <a:gd name="connsiteX33" fmla="*/ 1457540 w 9871788"/>
              <a:gd name="connsiteY33" fmla="*/ 1077218 h 1077218"/>
              <a:gd name="connsiteX34" fmla="*/ 876847 w 9871788"/>
              <a:gd name="connsiteY34" fmla="*/ 1077218 h 1077218"/>
              <a:gd name="connsiteX35" fmla="*/ 0 w 9871788"/>
              <a:gd name="connsiteY35" fmla="*/ 1077218 h 1077218"/>
              <a:gd name="connsiteX36" fmla="*/ 0 w 9871788"/>
              <a:gd name="connsiteY36" fmla="*/ 560153 h 1077218"/>
              <a:gd name="connsiteX37" fmla="*/ 0 w 9871788"/>
              <a:gd name="connsiteY37"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871788" h="1077218" fill="none" extrusionOk="0">
                <a:moveTo>
                  <a:pt x="0" y="0"/>
                </a:moveTo>
                <a:cubicBezTo>
                  <a:pt x="192128" y="-25872"/>
                  <a:pt x="262669" y="18153"/>
                  <a:pt x="481976" y="0"/>
                </a:cubicBezTo>
                <a:cubicBezTo>
                  <a:pt x="701283" y="-18153"/>
                  <a:pt x="1036228" y="10144"/>
                  <a:pt x="1260105" y="0"/>
                </a:cubicBezTo>
                <a:cubicBezTo>
                  <a:pt x="1483982" y="-10144"/>
                  <a:pt x="1561966" y="24320"/>
                  <a:pt x="1643362" y="0"/>
                </a:cubicBezTo>
                <a:cubicBezTo>
                  <a:pt x="1724758" y="-24320"/>
                  <a:pt x="2005967" y="3124"/>
                  <a:pt x="2125338" y="0"/>
                </a:cubicBezTo>
                <a:cubicBezTo>
                  <a:pt x="2244709" y="-3124"/>
                  <a:pt x="2730421" y="59184"/>
                  <a:pt x="2903467" y="0"/>
                </a:cubicBezTo>
                <a:cubicBezTo>
                  <a:pt x="3076513" y="-59184"/>
                  <a:pt x="3323154" y="673"/>
                  <a:pt x="3681596" y="0"/>
                </a:cubicBezTo>
                <a:cubicBezTo>
                  <a:pt x="4040038" y="-673"/>
                  <a:pt x="3987292" y="54485"/>
                  <a:pt x="4262290" y="0"/>
                </a:cubicBezTo>
                <a:cubicBezTo>
                  <a:pt x="4537288" y="-54485"/>
                  <a:pt x="4444140" y="11262"/>
                  <a:pt x="4546829" y="0"/>
                </a:cubicBezTo>
                <a:cubicBezTo>
                  <a:pt x="4649518" y="-11262"/>
                  <a:pt x="4845013" y="14325"/>
                  <a:pt x="5028805" y="0"/>
                </a:cubicBezTo>
                <a:cubicBezTo>
                  <a:pt x="5212597" y="-14325"/>
                  <a:pt x="5512488" y="18187"/>
                  <a:pt x="5806934" y="0"/>
                </a:cubicBezTo>
                <a:cubicBezTo>
                  <a:pt x="6101380" y="-18187"/>
                  <a:pt x="6366894" y="89251"/>
                  <a:pt x="6585063" y="0"/>
                </a:cubicBezTo>
                <a:cubicBezTo>
                  <a:pt x="6803232" y="-89251"/>
                  <a:pt x="7110772" y="67154"/>
                  <a:pt x="7264475" y="0"/>
                </a:cubicBezTo>
                <a:cubicBezTo>
                  <a:pt x="7418178" y="-67154"/>
                  <a:pt x="7706493" y="31114"/>
                  <a:pt x="7845168" y="0"/>
                </a:cubicBezTo>
                <a:cubicBezTo>
                  <a:pt x="7983843" y="-31114"/>
                  <a:pt x="8058753" y="4539"/>
                  <a:pt x="8129708" y="0"/>
                </a:cubicBezTo>
                <a:cubicBezTo>
                  <a:pt x="8200663" y="-4539"/>
                  <a:pt x="8709332" y="27068"/>
                  <a:pt x="8907837" y="0"/>
                </a:cubicBezTo>
                <a:cubicBezTo>
                  <a:pt x="9106342" y="-27068"/>
                  <a:pt x="9402616" y="76051"/>
                  <a:pt x="9871788" y="0"/>
                </a:cubicBezTo>
                <a:cubicBezTo>
                  <a:pt x="9884519" y="173444"/>
                  <a:pt x="9856426" y="366528"/>
                  <a:pt x="9871788" y="517065"/>
                </a:cubicBezTo>
                <a:cubicBezTo>
                  <a:pt x="9887150" y="667603"/>
                  <a:pt x="9858556" y="810016"/>
                  <a:pt x="9871788" y="1077218"/>
                </a:cubicBezTo>
                <a:cubicBezTo>
                  <a:pt x="9590514" y="1087969"/>
                  <a:pt x="9363466" y="1000127"/>
                  <a:pt x="9192377" y="1077218"/>
                </a:cubicBezTo>
                <a:cubicBezTo>
                  <a:pt x="9021288" y="1154309"/>
                  <a:pt x="9006390" y="1059653"/>
                  <a:pt x="8907837" y="1077218"/>
                </a:cubicBezTo>
                <a:cubicBezTo>
                  <a:pt x="8809284" y="1094783"/>
                  <a:pt x="8501240" y="1021951"/>
                  <a:pt x="8129708" y="1077218"/>
                </a:cubicBezTo>
                <a:cubicBezTo>
                  <a:pt x="7758176" y="1132485"/>
                  <a:pt x="7838460" y="1008498"/>
                  <a:pt x="7549014" y="1077218"/>
                </a:cubicBezTo>
                <a:cubicBezTo>
                  <a:pt x="7259568" y="1145938"/>
                  <a:pt x="7181949" y="1073911"/>
                  <a:pt x="6869603" y="1077218"/>
                </a:cubicBezTo>
                <a:cubicBezTo>
                  <a:pt x="6557257" y="1080525"/>
                  <a:pt x="6372608" y="1038674"/>
                  <a:pt x="6091474" y="1077218"/>
                </a:cubicBezTo>
                <a:cubicBezTo>
                  <a:pt x="5810340" y="1115762"/>
                  <a:pt x="5930211" y="1067642"/>
                  <a:pt x="5806934" y="1077218"/>
                </a:cubicBezTo>
                <a:cubicBezTo>
                  <a:pt x="5683657" y="1086794"/>
                  <a:pt x="5511942" y="1054791"/>
                  <a:pt x="5324959" y="1077218"/>
                </a:cubicBezTo>
                <a:cubicBezTo>
                  <a:pt x="5137976" y="1099645"/>
                  <a:pt x="4921948" y="1074185"/>
                  <a:pt x="4645547" y="1077218"/>
                </a:cubicBezTo>
                <a:cubicBezTo>
                  <a:pt x="4369146" y="1080251"/>
                  <a:pt x="4373678" y="1039845"/>
                  <a:pt x="4262290" y="1077218"/>
                </a:cubicBezTo>
                <a:cubicBezTo>
                  <a:pt x="4150902" y="1114591"/>
                  <a:pt x="4036350" y="1031530"/>
                  <a:pt x="3879032" y="1077218"/>
                </a:cubicBezTo>
                <a:cubicBezTo>
                  <a:pt x="3721714" y="1122906"/>
                  <a:pt x="3588625" y="1077171"/>
                  <a:pt x="3495774" y="1077218"/>
                </a:cubicBezTo>
                <a:cubicBezTo>
                  <a:pt x="3402923" y="1077265"/>
                  <a:pt x="2956499" y="993691"/>
                  <a:pt x="2717645" y="1077218"/>
                </a:cubicBezTo>
                <a:cubicBezTo>
                  <a:pt x="2478791" y="1160745"/>
                  <a:pt x="2140980" y="1055900"/>
                  <a:pt x="1939516" y="1077218"/>
                </a:cubicBezTo>
                <a:cubicBezTo>
                  <a:pt x="1738052" y="1098536"/>
                  <a:pt x="1624555" y="1044830"/>
                  <a:pt x="1457540" y="1077218"/>
                </a:cubicBezTo>
                <a:cubicBezTo>
                  <a:pt x="1290525" y="1109606"/>
                  <a:pt x="1056165" y="1055890"/>
                  <a:pt x="876847" y="1077218"/>
                </a:cubicBezTo>
                <a:cubicBezTo>
                  <a:pt x="697529" y="1098546"/>
                  <a:pt x="349904" y="1004907"/>
                  <a:pt x="0" y="1077218"/>
                </a:cubicBezTo>
                <a:cubicBezTo>
                  <a:pt x="-11595" y="896320"/>
                  <a:pt x="34661" y="679613"/>
                  <a:pt x="0" y="560153"/>
                </a:cubicBezTo>
                <a:cubicBezTo>
                  <a:pt x="-34661" y="440694"/>
                  <a:pt x="95" y="120057"/>
                  <a:pt x="0" y="0"/>
                </a:cubicBezTo>
                <a:close/>
              </a:path>
              <a:path w="9871788" h="1077218" stroke="0" extrusionOk="0">
                <a:moveTo>
                  <a:pt x="0" y="0"/>
                </a:moveTo>
                <a:cubicBezTo>
                  <a:pt x="244302" y="-43785"/>
                  <a:pt x="536954" y="69212"/>
                  <a:pt x="679411" y="0"/>
                </a:cubicBezTo>
                <a:cubicBezTo>
                  <a:pt x="821868" y="-69212"/>
                  <a:pt x="989422" y="46173"/>
                  <a:pt x="1161387" y="0"/>
                </a:cubicBezTo>
                <a:cubicBezTo>
                  <a:pt x="1333352" y="-46173"/>
                  <a:pt x="1466857" y="40051"/>
                  <a:pt x="1643362" y="0"/>
                </a:cubicBezTo>
                <a:cubicBezTo>
                  <a:pt x="1819868" y="-40051"/>
                  <a:pt x="2151064" y="51762"/>
                  <a:pt x="2322774" y="0"/>
                </a:cubicBezTo>
                <a:cubicBezTo>
                  <a:pt x="2494484" y="-51762"/>
                  <a:pt x="2485861" y="29846"/>
                  <a:pt x="2607313" y="0"/>
                </a:cubicBezTo>
                <a:cubicBezTo>
                  <a:pt x="2728765" y="-29846"/>
                  <a:pt x="2947325" y="60736"/>
                  <a:pt x="3188007" y="0"/>
                </a:cubicBezTo>
                <a:cubicBezTo>
                  <a:pt x="3428689" y="-60736"/>
                  <a:pt x="3686447" y="68977"/>
                  <a:pt x="3867418" y="0"/>
                </a:cubicBezTo>
                <a:cubicBezTo>
                  <a:pt x="4048389" y="-68977"/>
                  <a:pt x="4291138" y="48738"/>
                  <a:pt x="4448112" y="0"/>
                </a:cubicBezTo>
                <a:cubicBezTo>
                  <a:pt x="4605086" y="-48738"/>
                  <a:pt x="4929334" y="35957"/>
                  <a:pt x="5226241" y="0"/>
                </a:cubicBezTo>
                <a:cubicBezTo>
                  <a:pt x="5523148" y="-35957"/>
                  <a:pt x="5559470" y="19332"/>
                  <a:pt x="5708216" y="0"/>
                </a:cubicBezTo>
                <a:cubicBezTo>
                  <a:pt x="5856963" y="-19332"/>
                  <a:pt x="6233343" y="20603"/>
                  <a:pt x="6486345" y="0"/>
                </a:cubicBezTo>
                <a:cubicBezTo>
                  <a:pt x="6739347" y="-20603"/>
                  <a:pt x="6634618" y="1094"/>
                  <a:pt x="6770885" y="0"/>
                </a:cubicBezTo>
                <a:cubicBezTo>
                  <a:pt x="6907152" y="-1094"/>
                  <a:pt x="7191952" y="44161"/>
                  <a:pt x="7351579" y="0"/>
                </a:cubicBezTo>
                <a:cubicBezTo>
                  <a:pt x="7511206" y="-44161"/>
                  <a:pt x="7537090" y="16896"/>
                  <a:pt x="7636118" y="0"/>
                </a:cubicBezTo>
                <a:cubicBezTo>
                  <a:pt x="7735146" y="-16896"/>
                  <a:pt x="8084512" y="51339"/>
                  <a:pt x="8216812" y="0"/>
                </a:cubicBezTo>
                <a:cubicBezTo>
                  <a:pt x="8349112" y="-51339"/>
                  <a:pt x="8432741" y="38884"/>
                  <a:pt x="8600069" y="0"/>
                </a:cubicBezTo>
                <a:cubicBezTo>
                  <a:pt x="8767397" y="-38884"/>
                  <a:pt x="9311149" y="150349"/>
                  <a:pt x="9871788" y="0"/>
                </a:cubicBezTo>
                <a:cubicBezTo>
                  <a:pt x="9921357" y="205495"/>
                  <a:pt x="9813748" y="399611"/>
                  <a:pt x="9871788" y="538609"/>
                </a:cubicBezTo>
                <a:cubicBezTo>
                  <a:pt x="9929828" y="677607"/>
                  <a:pt x="9856936" y="878709"/>
                  <a:pt x="9871788" y="1077218"/>
                </a:cubicBezTo>
                <a:cubicBezTo>
                  <a:pt x="9739206" y="1087553"/>
                  <a:pt x="9671841" y="1061378"/>
                  <a:pt x="9587248" y="1077218"/>
                </a:cubicBezTo>
                <a:cubicBezTo>
                  <a:pt x="9502655" y="1093058"/>
                  <a:pt x="9198092" y="1058631"/>
                  <a:pt x="9006555" y="1077218"/>
                </a:cubicBezTo>
                <a:cubicBezTo>
                  <a:pt x="8815018" y="1095805"/>
                  <a:pt x="8854493" y="1063779"/>
                  <a:pt x="8722015" y="1077218"/>
                </a:cubicBezTo>
                <a:cubicBezTo>
                  <a:pt x="8589537" y="1090657"/>
                  <a:pt x="8113976" y="990583"/>
                  <a:pt x="7943886" y="1077218"/>
                </a:cubicBezTo>
                <a:cubicBezTo>
                  <a:pt x="7773796" y="1163853"/>
                  <a:pt x="7650866" y="1070736"/>
                  <a:pt x="7461910" y="1077218"/>
                </a:cubicBezTo>
                <a:cubicBezTo>
                  <a:pt x="7272954" y="1083700"/>
                  <a:pt x="6990085" y="1038217"/>
                  <a:pt x="6683781" y="1077218"/>
                </a:cubicBezTo>
                <a:cubicBezTo>
                  <a:pt x="6377477" y="1116219"/>
                  <a:pt x="6506802" y="1044711"/>
                  <a:pt x="6399241" y="1077218"/>
                </a:cubicBezTo>
                <a:cubicBezTo>
                  <a:pt x="6291680" y="1109725"/>
                  <a:pt x="6220075" y="1052064"/>
                  <a:pt x="6114702" y="1077218"/>
                </a:cubicBezTo>
                <a:cubicBezTo>
                  <a:pt x="6009329" y="1102372"/>
                  <a:pt x="5671922" y="1028562"/>
                  <a:pt x="5435290" y="1077218"/>
                </a:cubicBezTo>
                <a:cubicBezTo>
                  <a:pt x="5198658" y="1125874"/>
                  <a:pt x="4987117" y="1018867"/>
                  <a:pt x="4755879" y="1077218"/>
                </a:cubicBezTo>
                <a:cubicBezTo>
                  <a:pt x="4524641" y="1135569"/>
                  <a:pt x="4187410" y="1042674"/>
                  <a:pt x="3977750" y="1077218"/>
                </a:cubicBezTo>
                <a:cubicBezTo>
                  <a:pt x="3768090" y="1111762"/>
                  <a:pt x="3511462" y="1059221"/>
                  <a:pt x="3199621" y="1077218"/>
                </a:cubicBezTo>
                <a:cubicBezTo>
                  <a:pt x="2887780" y="1095215"/>
                  <a:pt x="3005489" y="1046705"/>
                  <a:pt x="2915081" y="1077218"/>
                </a:cubicBezTo>
                <a:cubicBezTo>
                  <a:pt x="2824673" y="1107731"/>
                  <a:pt x="2585532" y="1056043"/>
                  <a:pt x="2334388" y="1077218"/>
                </a:cubicBezTo>
                <a:cubicBezTo>
                  <a:pt x="2083244" y="1098393"/>
                  <a:pt x="1972128" y="1065962"/>
                  <a:pt x="1753694" y="1077218"/>
                </a:cubicBezTo>
                <a:cubicBezTo>
                  <a:pt x="1535260" y="1088474"/>
                  <a:pt x="1573653" y="1068655"/>
                  <a:pt x="1469154" y="1077218"/>
                </a:cubicBezTo>
                <a:cubicBezTo>
                  <a:pt x="1364655" y="1085781"/>
                  <a:pt x="1324476" y="1053751"/>
                  <a:pt x="1184615" y="1077218"/>
                </a:cubicBezTo>
                <a:cubicBezTo>
                  <a:pt x="1044754" y="1100685"/>
                  <a:pt x="920140" y="1058219"/>
                  <a:pt x="801357" y="1077218"/>
                </a:cubicBezTo>
                <a:cubicBezTo>
                  <a:pt x="682574" y="1096217"/>
                  <a:pt x="636808" y="1065367"/>
                  <a:pt x="516817" y="1077218"/>
                </a:cubicBezTo>
                <a:cubicBezTo>
                  <a:pt x="396826" y="1089069"/>
                  <a:pt x="190611" y="1028149"/>
                  <a:pt x="0" y="1077218"/>
                </a:cubicBezTo>
                <a:cubicBezTo>
                  <a:pt x="-33876" y="940394"/>
                  <a:pt x="8108" y="794233"/>
                  <a:pt x="0" y="527837"/>
                </a:cubicBezTo>
                <a:cubicBezTo>
                  <a:pt x="-8108" y="261441"/>
                  <a:pt x="20731" y="215286"/>
                  <a:pt x="0" y="0"/>
                </a:cubicBezTo>
                <a:close/>
              </a:path>
            </a:pathLst>
          </a:custGeom>
          <a:solidFill>
            <a:srgbClr val="FFC000"/>
          </a:solidFill>
          <a:ln>
            <a:solidFill>
              <a:schemeClr val="tx1"/>
            </a:solidFill>
            <a:extLst>
              <a:ext uri="{C807C97D-BFC1-408E-A445-0C87EB9F89A2}">
                <ask:lineSketchStyleProps xmlns:ask="http://schemas.microsoft.com/office/drawing/2018/sketchyshapes" sd="2648319535">
                  <a:prstGeom prst="rect">
                    <a:avLst/>
                  </a:prstGeom>
                  <ask:type>
                    <ask:lineSketchScribble/>
                  </ask:type>
                </ask:lineSketchStyleProps>
              </a:ext>
            </a:extLst>
          </a:ln>
        </p:spPr>
        <p:txBody>
          <a:bodyPr wrap="square" rtlCol="0">
            <a:spAutoFit/>
          </a:bodyPr>
          <a:lstStyle/>
          <a:p>
            <a:pPr algn="just"/>
            <a:r>
              <a:rPr lang="en-US" sz="3200" dirty="0"/>
              <a:t>The sample consists of the 1,000 randomly selected households.</a:t>
            </a:r>
          </a:p>
        </p:txBody>
      </p:sp>
    </p:spTree>
    <p:extLst>
      <p:ext uri="{BB962C8B-B14F-4D97-AF65-F5344CB8AC3E}">
        <p14:creationId xmlns:p14="http://schemas.microsoft.com/office/powerpoint/2010/main" val="30735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4C4BC-6CA7-CA10-3426-042E1271A3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0F09A6-7A39-BF00-CF50-7FDAD1CE6CF7}"/>
              </a:ext>
            </a:extLst>
          </p:cNvPr>
          <p:cNvSpPr>
            <a:spLocks noGrp="1"/>
          </p:cNvSpPr>
          <p:nvPr>
            <p:ph type="title"/>
          </p:nvPr>
        </p:nvSpPr>
        <p:spPr>
          <a:xfrm>
            <a:off x="1283818" y="97470"/>
            <a:ext cx="12070080" cy="1931213"/>
          </a:xfrm>
        </p:spPr>
        <p:txBody>
          <a:bodyPr/>
          <a:lstStyle/>
          <a:p>
            <a:r>
              <a:rPr lang="en-US" dirty="0"/>
              <a:t>Population &amp; Sample</a:t>
            </a:r>
          </a:p>
        </p:txBody>
      </p:sp>
      <p:sp>
        <p:nvSpPr>
          <p:cNvPr id="3" name="Content Placeholder 2">
            <a:extLst>
              <a:ext uri="{FF2B5EF4-FFF2-40B4-BE49-F238E27FC236}">
                <a16:creationId xmlns:a16="http://schemas.microsoft.com/office/drawing/2014/main" id="{E5F4A4F8-7339-BC44-9191-DB6FB6ABF8CF}"/>
              </a:ext>
            </a:extLst>
          </p:cNvPr>
          <p:cNvSpPr>
            <a:spLocks noGrp="1"/>
          </p:cNvSpPr>
          <p:nvPr>
            <p:ph sz="quarter" idx="13"/>
          </p:nvPr>
        </p:nvSpPr>
        <p:spPr>
          <a:xfrm>
            <a:off x="1096529" y="2123350"/>
            <a:ext cx="12436591" cy="5863653"/>
          </a:xfrm>
        </p:spPr>
        <p:txBody>
          <a:bodyPr>
            <a:normAutofit/>
          </a:bodyPr>
          <a:lstStyle/>
          <a:p>
            <a:pPr algn="just"/>
            <a:r>
              <a:rPr lang="en-US" sz="3000" dirty="0"/>
              <a:t>A software company wants to evaluate the average coding proficiency of computer science graduates in the country. There are approximately 50,000 computer science graduates nationwide. To conduct the study, the company administers a programming skills test to 200 randomly selected computer science graduates from different universities.</a:t>
            </a:r>
          </a:p>
          <a:p>
            <a:pPr marL="514350" indent="-514350" algn="just">
              <a:buFont typeface="+mj-lt"/>
              <a:buAutoNum type="alphaLcParenR"/>
            </a:pPr>
            <a:r>
              <a:rPr lang="en-US" sz="3000" dirty="0"/>
              <a:t>Identify the population from the given scenario.</a:t>
            </a:r>
          </a:p>
          <a:p>
            <a:pPr marL="514350" indent="-514350" algn="just">
              <a:buFont typeface="+mj-lt"/>
              <a:buAutoNum type="alphaLcParenR"/>
            </a:pPr>
            <a:endParaRPr lang="en-US" sz="3000" dirty="0"/>
          </a:p>
          <a:p>
            <a:pPr marL="514350" indent="-514350" algn="just">
              <a:lnSpc>
                <a:spcPct val="150000"/>
              </a:lnSpc>
              <a:buFont typeface="+mj-lt"/>
              <a:buAutoNum type="alphaLcParenR"/>
            </a:pPr>
            <a:r>
              <a:rPr lang="en-US" sz="3000" dirty="0"/>
              <a:t>Identify the sample from the given scenario.</a:t>
            </a:r>
          </a:p>
        </p:txBody>
      </p:sp>
      <p:sp>
        <p:nvSpPr>
          <p:cNvPr id="13" name="TextBox 12">
            <a:extLst>
              <a:ext uri="{FF2B5EF4-FFF2-40B4-BE49-F238E27FC236}">
                <a16:creationId xmlns:a16="http://schemas.microsoft.com/office/drawing/2014/main" id="{8BC105B6-1F36-A1FC-840F-14629C16EB3D}"/>
              </a:ext>
            </a:extLst>
          </p:cNvPr>
          <p:cNvSpPr txBox="1"/>
          <p:nvPr/>
        </p:nvSpPr>
        <p:spPr>
          <a:xfrm>
            <a:off x="3829283" y="5227260"/>
            <a:ext cx="9871788" cy="830997"/>
          </a:xfrm>
          <a:custGeom>
            <a:avLst/>
            <a:gdLst>
              <a:gd name="connsiteX0" fmla="*/ 0 w 9871788"/>
              <a:gd name="connsiteY0" fmla="*/ 0 h 830997"/>
              <a:gd name="connsiteX1" fmla="*/ 481976 w 9871788"/>
              <a:gd name="connsiteY1" fmla="*/ 0 h 830997"/>
              <a:gd name="connsiteX2" fmla="*/ 1260105 w 9871788"/>
              <a:gd name="connsiteY2" fmla="*/ 0 h 830997"/>
              <a:gd name="connsiteX3" fmla="*/ 1643362 w 9871788"/>
              <a:gd name="connsiteY3" fmla="*/ 0 h 830997"/>
              <a:gd name="connsiteX4" fmla="*/ 2125338 w 9871788"/>
              <a:gd name="connsiteY4" fmla="*/ 0 h 830997"/>
              <a:gd name="connsiteX5" fmla="*/ 2903467 w 9871788"/>
              <a:gd name="connsiteY5" fmla="*/ 0 h 830997"/>
              <a:gd name="connsiteX6" fmla="*/ 3681596 w 9871788"/>
              <a:gd name="connsiteY6" fmla="*/ 0 h 830997"/>
              <a:gd name="connsiteX7" fmla="*/ 4262290 w 9871788"/>
              <a:gd name="connsiteY7" fmla="*/ 0 h 830997"/>
              <a:gd name="connsiteX8" fmla="*/ 4546829 w 9871788"/>
              <a:gd name="connsiteY8" fmla="*/ 0 h 830997"/>
              <a:gd name="connsiteX9" fmla="*/ 5028805 w 9871788"/>
              <a:gd name="connsiteY9" fmla="*/ 0 h 830997"/>
              <a:gd name="connsiteX10" fmla="*/ 5806934 w 9871788"/>
              <a:gd name="connsiteY10" fmla="*/ 0 h 830997"/>
              <a:gd name="connsiteX11" fmla="*/ 6585063 w 9871788"/>
              <a:gd name="connsiteY11" fmla="*/ 0 h 830997"/>
              <a:gd name="connsiteX12" fmla="*/ 7264475 w 9871788"/>
              <a:gd name="connsiteY12" fmla="*/ 0 h 830997"/>
              <a:gd name="connsiteX13" fmla="*/ 7845168 w 9871788"/>
              <a:gd name="connsiteY13" fmla="*/ 0 h 830997"/>
              <a:gd name="connsiteX14" fmla="*/ 8129708 w 9871788"/>
              <a:gd name="connsiteY14" fmla="*/ 0 h 830997"/>
              <a:gd name="connsiteX15" fmla="*/ 8907837 w 9871788"/>
              <a:gd name="connsiteY15" fmla="*/ 0 h 830997"/>
              <a:gd name="connsiteX16" fmla="*/ 9871788 w 9871788"/>
              <a:gd name="connsiteY16" fmla="*/ 0 h 830997"/>
              <a:gd name="connsiteX17" fmla="*/ 9871788 w 9871788"/>
              <a:gd name="connsiteY17" fmla="*/ 398879 h 830997"/>
              <a:gd name="connsiteX18" fmla="*/ 9871788 w 9871788"/>
              <a:gd name="connsiteY18" fmla="*/ 830997 h 830997"/>
              <a:gd name="connsiteX19" fmla="*/ 9192377 w 9871788"/>
              <a:gd name="connsiteY19" fmla="*/ 830997 h 830997"/>
              <a:gd name="connsiteX20" fmla="*/ 8907837 w 9871788"/>
              <a:gd name="connsiteY20" fmla="*/ 830997 h 830997"/>
              <a:gd name="connsiteX21" fmla="*/ 8129708 w 9871788"/>
              <a:gd name="connsiteY21" fmla="*/ 830997 h 830997"/>
              <a:gd name="connsiteX22" fmla="*/ 7549014 w 9871788"/>
              <a:gd name="connsiteY22" fmla="*/ 830997 h 830997"/>
              <a:gd name="connsiteX23" fmla="*/ 6869603 w 9871788"/>
              <a:gd name="connsiteY23" fmla="*/ 830997 h 830997"/>
              <a:gd name="connsiteX24" fmla="*/ 6091474 w 9871788"/>
              <a:gd name="connsiteY24" fmla="*/ 830997 h 830997"/>
              <a:gd name="connsiteX25" fmla="*/ 5806934 w 9871788"/>
              <a:gd name="connsiteY25" fmla="*/ 830997 h 830997"/>
              <a:gd name="connsiteX26" fmla="*/ 5324959 w 9871788"/>
              <a:gd name="connsiteY26" fmla="*/ 830997 h 830997"/>
              <a:gd name="connsiteX27" fmla="*/ 4645547 w 9871788"/>
              <a:gd name="connsiteY27" fmla="*/ 830997 h 830997"/>
              <a:gd name="connsiteX28" fmla="*/ 4262290 w 9871788"/>
              <a:gd name="connsiteY28" fmla="*/ 830997 h 830997"/>
              <a:gd name="connsiteX29" fmla="*/ 3879032 w 9871788"/>
              <a:gd name="connsiteY29" fmla="*/ 830997 h 830997"/>
              <a:gd name="connsiteX30" fmla="*/ 3495774 w 9871788"/>
              <a:gd name="connsiteY30" fmla="*/ 830997 h 830997"/>
              <a:gd name="connsiteX31" fmla="*/ 2717645 w 9871788"/>
              <a:gd name="connsiteY31" fmla="*/ 830997 h 830997"/>
              <a:gd name="connsiteX32" fmla="*/ 1939516 w 9871788"/>
              <a:gd name="connsiteY32" fmla="*/ 830997 h 830997"/>
              <a:gd name="connsiteX33" fmla="*/ 1457540 w 9871788"/>
              <a:gd name="connsiteY33" fmla="*/ 830997 h 830997"/>
              <a:gd name="connsiteX34" fmla="*/ 876847 w 9871788"/>
              <a:gd name="connsiteY34" fmla="*/ 830997 h 830997"/>
              <a:gd name="connsiteX35" fmla="*/ 0 w 9871788"/>
              <a:gd name="connsiteY35" fmla="*/ 830997 h 830997"/>
              <a:gd name="connsiteX36" fmla="*/ 0 w 9871788"/>
              <a:gd name="connsiteY36" fmla="*/ 432118 h 830997"/>
              <a:gd name="connsiteX37" fmla="*/ 0 w 9871788"/>
              <a:gd name="connsiteY37"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871788" h="830997" fill="none" extrusionOk="0">
                <a:moveTo>
                  <a:pt x="0" y="0"/>
                </a:moveTo>
                <a:cubicBezTo>
                  <a:pt x="192128" y="-25872"/>
                  <a:pt x="262669" y="18153"/>
                  <a:pt x="481976" y="0"/>
                </a:cubicBezTo>
                <a:cubicBezTo>
                  <a:pt x="701283" y="-18153"/>
                  <a:pt x="1036228" y="10144"/>
                  <a:pt x="1260105" y="0"/>
                </a:cubicBezTo>
                <a:cubicBezTo>
                  <a:pt x="1483982" y="-10144"/>
                  <a:pt x="1561966" y="24320"/>
                  <a:pt x="1643362" y="0"/>
                </a:cubicBezTo>
                <a:cubicBezTo>
                  <a:pt x="1724758" y="-24320"/>
                  <a:pt x="2005967" y="3124"/>
                  <a:pt x="2125338" y="0"/>
                </a:cubicBezTo>
                <a:cubicBezTo>
                  <a:pt x="2244709" y="-3124"/>
                  <a:pt x="2730421" y="59184"/>
                  <a:pt x="2903467" y="0"/>
                </a:cubicBezTo>
                <a:cubicBezTo>
                  <a:pt x="3076513" y="-59184"/>
                  <a:pt x="3323154" y="673"/>
                  <a:pt x="3681596" y="0"/>
                </a:cubicBezTo>
                <a:cubicBezTo>
                  <a:pt x="4040038" y="-673"/>
                  <a:pt x="3987292" y="54485"/>
                  <a:pt x="4262290" y="0"/>
                </a:cubicBezTo>
                <a:cubicBezTo>
                  <a:pt x="4537288" y="-54485"/>
                  <a:pt x="4444140" y="11262"/>
                  <a:pt x="4546829" y="0"/>
                </a:cubicBezTo>
                <a:cubicBezTo>
                  <a:pt x="4649518" y="-11262"/>
                  <a:pt x="4845013" y="14325"/>
                  <a:pt x="5028805" y="0"/>
                </a:cubicBezTo>
                <a:cubicBezTo>
                  <a:pt x="5212597" y="-14325"/>
                  <a:pt x="5512488" y="18187"/>
                  <a:pt x="5806934" y="0"/>
                </a:cubicBezTo>
                <a:cubicBezTo>
                  <a:pt x="6101380" y="-18187"/>
                  <a:pt x="6366894" y="89251"/>
                  <a:pt x="6585063" y="0"/>
                </a:cubicBezTo>
                <a:cubicBezTo>
                  <a:pt x="6803232" y="-89251"/>
                  <a:pt x="7110772" y="67154"/>
                  <a:pt x="7264475" y="0"/>
                </a:cubicBezTo>
                <a:cubicBezTo>
                  <a:pt x="7418178" y="-67154"/>
                  <a:pt x="7706493" y="31114"/>
                  <a:pt x="7845168" y="0"/>
                </a:cubicBezTo>
                <a:cubicBezTo>
                  <a:pt x="7983843" y="-31114"/>
                  <a:pt x="8058753" y="4539"/>
                  <a:pt x="8129708" y="0"/>
                </a:cubicBezTo>
                <a:cubicBezTo>
                  <a:pt x="8200663" y="-4539"/>
                  <a:pt x="8709332" y="27068"/>
                  <a:pt x="8907837" y="0"/>
                </a:cubicBezTo>
                <a:cubicBezTo>
                  <a:pt x="9106342" y="-27068"/>
                  <a:pt x="9402616" y="76051"/>
                  <a:pt x="9871788" y="0"/>
                </a:cubicBezTo>
                <a:cubicBezTo>
                  <a:pt x="9896046" y="152772"/>
                  <a:pt x="9835322" y="267766"/>
                  <a:pt x="9871788" y="398879"/>
                </a:cubicBezTo>
                <a:cubicBezTo>
                  <a:pt x="9908254" y="529992"/>
                  <a:pt x="9868030" y="702061"/>
                  <a:pt x="9871788" y="830997"/>
                </a:cubicBezTo>
                <a:cubicBezTo>
                  <a:pt x="9590514" y="841748"/>
                  <a:pt x="9363466" y="753906"/>
                  <a:pt x="9192377" y="830997"/>
                </a:cubicBezTo>
                <a:cubicBezTo>
                  <a:pt x="9021288" y="908088"/>
                  <a:pt x="9006390" y="813432"/>
                  <a:pt x="8907837" y="830997"/>
                </a:cubicBezTo>
                <a:cubicBezTo>
                  <a:pt x="8809284" y="848562"/>
                  <a:pt x="8501240" y="775730"/>
                  <a:pt x="8129708" y="830997"/>
                </a:cubicBezTo>
                <a:cubicBezTo>
                  <a:pt x="7758176" y="886264"/>
                  <a:pt x="7838460" y="762277"/>
                  <a:pt x="7549014" y="830997"/>
                </a:cubicBezTo>
                <a:cubicBezTo>
                  <a:pt x="7259568" y="899717"/>
                  <a:pt x="7181949" y="827690"/>
                  <a:pt x="6869603" y="830997"/>
                </a:cubicBezTo>
                <a:cubicBezTo>
                  <a:pt x="6557257" y="834304"/>
                  <a:pt x="6372608" y="792453"/>
                  <a:pt x="6091474" y="830997"/>
                </a:cubicBezTo>
                <a:cubicBezTo>
                  <a:pt x="5810340" y="869541"/>
                  <a:pt x="5930211" y="821421"/>
                  <a:pt x="5806934" y="830997"/>
                </a:cubicBezTo>
                <a:cubicBezTo>
                  <a:pt x="5683657" y="840573"/>
                  <a:pt x="5511942" y="808570"/>
                  <a:pt x="5324959" y="830997"/>
                </a:cubicBezTo>
                <a:cubicBezTo>
                  <a:pt x="5137976" y="853424"/>
                  <a:pt x="4921948" y="827964"/>
                  <a:pt x="4645547" y="830997"/>
                </a:cubicBezTo>
                <a:cubicBezTo>
                  <a:pt x="4369146" y="834030"/>
                  <a:pt x="4373678" y="793624"/>
                  <a:pt x="4262290" y="830997"/>
                </a:cubicBezTo>
                <a:cubicBezTo>
                  <a:pt x="4150902" y="868370"/>
                  <a:pt x="4036350" y="785309"/>
                  <a:pt x="3879032" y="830997"/>
                </a:cubicBezTo>
                <a:cubicBezTo>
                  <a:pt x="3721714" y="876685"/>
                  <a:pt x="3588625" y="830950"/>
                  <a:pt x="3495774" y="830997"/>
                </a:cubicBezTo>
                <a:cubicBezTo>
                  <a:pt x="3402923" y="831044"/>
                  <a:pt x="2956499" y="747470"/>
                  <a:pt x="2717645" y="830997"/>
                </a:cubicBezTo>
                <a:cubicBezTo>
                  <a:pt x="2478791" y="914524"/>
                  <a:pt x="2140980" y="809679"/>
                  <a:pt x="1939516" y="830997"/>
                </a:cubicBezTo>
                <a:cubicBezTo>
                  <a:pt x="1738052" y="852315"/>
                  <a:pt x="1624555" y="798609"/>
                  <a:pt x="1457540" y="830997"/>
                </a:cubicBezTo>
                <a:cubicBezTo>
                  <a:pt x="1290525" y="863385"/>
                  <a:pt x="1056165" y="809669"/>
                  <a:pt x="876847" y="830997"/>
                </a:cubicBezTo>
                <a:cubicBezTo>
                  <a:pt x="697529" y="852325"/>
                  <a:pt x="349904" y="758686"/>
                  <a:pt x="0" y="830997"/>
                </a:cubicBezTo>
                <a:cubicBezTo>
                  <a:pt x="-1375" y="636093"/>
                  <a:pt x="10655" y="614305"/>
                  <a:pt x="0" y="432118"/>
                </a:cubicBezTo>
                <a:cubicBezTo>
                  <a:pt x="-10655" y="249931"/>
                  <a:pt x="17460" y="163541"/>
                  <a:pt x="0" y="0"/>
                </a:cubicBezTo>
                <a:close/>
              </a:path>
              <a:path w="9871788" h="830997" stroke="0" extrusionOk="0">
                <a:moveTo>
                  <a:pt x="0" y="0"/>
                </a:moveTo>
                <a:cubicBezTo>
                  <a:pt x="244302" y="-43785"/>
                  <a:pt x="536954" y="69212"/>
                  <a:pt x="679411" y="0"/>
                </a:cubicBezTo>
                <a:cubicBezTo>
                  <a:pt x="821868" y="-69212"/>
                  <a:pt x="989422" y="46173"/>
                  <a:pt x="1161387" y="0"/>
                </a:cubicBezTo>
                <a:cubicBezTo>
                  <a:pt x="1333352" y="-46173"/>
                  <a:pt x="1466857" y="40051"/>
                  <a:pt x="1643362" y="0"/>
                </a:cubicBezTo>
                <a:cubicBezTo>
                  <a:pt x="1819868" y="-40051"/>
                  <a:pt x="2151064" y="51762"/>
                  <a:pt x="2322774" y="0"/>
                </a:cubicBezTo>
                <a:cubicBezTo>
                  <a:pt x="2494484" y="-51762"/>
                  <a:pt x="2485861" y="29846"/>
                  <a:pt x="2607313" y="0"/>
                </a:cubicBezTo>
                <a:cubicBezTo>
                  <a:pt x="2728765" y="-29846"/>
                  <a:pt x="2947325" y="60736"/>
                  <a:pt x="3188007" y="0"/>
                </a:cubicBezTo>
                <a:cubicBezTo>
                  <a:pt x="3428689" y="-60736"/>
                  <a:pt x="3686447" y="68977"/>
                  <a:pt x="3867418" y="0"/>
                </a:cubicBezTo>
                <a:cubicBezTo>
                  <a:pt x="4048389" y="-68977"/>
                  <a:pt x="4291138" y="48738"/>
                  <a:pt x="4448112" y="0"/>
                </a:cubicBezTo>
                <a:cubicBezTo>
                  <a:pt x="4605086" y="-48738"/>
                  <a:pt x="4929334" y="35957"/>
                  <a:pt x="5226241" y="0"/>
                </a:cubicBezTo>
                <a:cubicBezTo>
                  <a:pt x="5523148" y="-35957"/>
                  <a:pt x="5559470" y="19332"/>
                  <a:pt x="5708216" y="0"/>
                </a:cubicBezTo>
                <a:cubicBezTo>
                  <a:pt x="5856963" y="-19332"/>
                  <a:pt x="6233343" y="20603"/>
                  <a:pt x="6486345" y="0"/>
                </a:cubicBezTo>
                <a:cubicBezTo>
                  <a:pt x="6739347" y="-20603"/>
                  <a:pt x="6634618" y="1094"/>
                  <a:pt x="6770885" y="0"/>
                </a:cubicBezTo>
                <a:cubicBezTo>
                  <a:pt x="6907152" y="-1094"/>
                  <a:pt x="7191952" y="44161"/>
                  <a:pt x="7351579" y="0"/>
                </a:cubicBezTo>
                <a:cubicBezTo>
                  <a:pt x="7511206" y="-44161"/>
                  <a:pt x="7537090" y="16896"/>
                  <a:pt x="7636118" y="0"/>
                </a:cubicBezTo>
                <a:cubicBezTo>
                  <a:pt x="7735146" y="-16896"/>
                  <a:pt x="8084512" y="51339"/>
                  <a:pt x="8216812" y="0"/>
                </a:cubicBezTo>
                <a:cubicBezTo>
                  <a:pt x="8349112" y="-51339"/>
                  <a:pt x="8432741" y="38884"/>
                  <a:pt x="8600069" y="0"/>
                </a:cubicBezTo>
                <a:cubicBezTo>
                  <a:pt x="8767397" y="-38884"/>
                  <a:pt x="9311149" y="150349"/>
                  <a:pt x="9871788" y="0"/>
                </a:cubicBezTo>
                <a:cubicBezTo>
                  <a:pt x="9885706" y="123620"/>
                  <a:pt x="9848381" y="214386"/>
                  <a:pt x="9871788" y="415499"/>
                </a:cubicBezTo>
                <a:cubicBezTo>
                  <a:pt x="9895195" y="616612"/>
                  <a:pt x="9859061" y="682581"/>
                  <a:pt x="9871788" y="830997"/>
                </a:cubicBezTo>
                <a:cubicBezTo>
                  <a:pt x="9739206" y="841332"/>
                  <a:pt x="9671841" y="815157"/>
                  <a:pt x="9587248" y="830997"/>
                </a:cubicBezTo>
                <a:cubicBezTo>
                  <a:pt x="9502655" y="846837"/>
                  <a:pt x="9198092" y="812410"/>
                  <a:pt x="9006555" y="830997"/>
                </a:cubicBezTo>
                <a:cubicBezTo>
                  <a:pt x="8815018" y="849584"/>
                  <a:pt x="8854493" y="817558"/>
                  <a:pt x="8722015" y="830997"/>
                </a:cubicBezTo>
                <a:cubicBezTo>
                  <a:pt x="8589537" y="844436"/>
                  <a:pt x="8113976" y="744362"/>
                  <a:pt x="7943886" y="830997"/>
                </a:cubicBezTo>
                <a:cubicBezTo>
                  <a:pt x="7773796" y="917632"/>
                  <a:pt x="7650866" y="824515"/>
                  <a:pt x="7461910" y="830997"/>
                </a:cubicBezTo>
                <a:cubicBezTo>
                  <a:pt x="7272954" y="837479"/>
                  <a:pt x="6990085" y="791996"/>
                  <a:pt x="6683781" y="830997"/>
                </a:cubicBezTo>
                <a:cubicBezTo>
                  <a:pt x="6377477" y="869998"/>
                  <a:pt x="6506802" y="798490"/>
                  <a:pt x="6399241" y="830997"/>
                </a:cubicBezTo>
                <a:cubicBezTo>
                  <a:pt x="6291680" y="863504"/>
                  <a:pt x="6220075" y="805843"/>
                  <a:pt x="6114702" y="830997"/>
                </a:cubicBezTo>
                <a:cubicBezTo>
                  <a:pt x="6009329" y="856151"/>
                  <a:pt x="5671922" y="782341"/>
                  <a:pt x="5435290" y="830997"/>
                </a:cubicBezTo>
                <a:cubicBezTo>
                  <a:pt x="5198658" y="879653"/>
                  <a:pt x="4987117" y="772646"/>
                  <a:pt x="4755879" y="830997"/>
                </a:cubicBezTo>
                <a:cubicBezTo>
                  <a:pt x="4524641" y="889348"/>
                  <a:pt x="4187410" y="796453"/>
                  <a:pt x="3977750" y="830997"/>
                </a:cubicBezTo>
                <a:cubicBezTo>
                  <a:pt x="3768090" y="865541"/>
                  <a:pt x="3511462" y="813000"/>
                  <a:pt x="3199621" y="830997"/>
                </a:cubicBezTo>
                <a:cubicBezTo>
                  <a:pt x="2887780" y="848994"/>
                  <a:pt x="3005489" y="800484"/>
                  <a:pt x="2915081" y="830997"/>
                </a:cubicBezTo>
                <a:cubicBezTo>
                  <a:pt x="2824673" y="861510"/>
                  <a:pt x="2585532" y="809822"/>
                  <a:pt x="2334388" y="830997"/>
                </a:cubicBezTo>
                <a:cubicBezTo>
                  <a:pt x="2083244" y="852172"/>
                  <a:pt x="1972128" y="819741"/>
                  <a:pt x="1753694" y="830997"/>
                </a:cubicBezTo>
                <a:cubicBezTo>
                  <a:pt x="1535260" y="842253"/>
                  <a:pt x="1573653" y="822434"/>
                  <a:pt x="1469154" y="830997"/>
                </a:cubicBezTo>
                <a:cubicBezTo>
                  <a:pt x="1364655" y="839560"/>
                  <a:pt x="1324476" y="807530"/>
                  <a:pt x="1184615" y="830997"/>
                </a:cubicBezTo>
                <a:cubicBezTo>
                  <a:pt x="1044754" y="854464"/>
                  <a:pt x="920140" y="811998"/>
                  <a:pt x="801357" y="830997"/>
                </a:cubicBezTo>
                <a:cubicBezTo>
                  <a:pt x="682574" y="849996"/>
                  <a:pt x="636808" y="819146"/>
                  <a:pt x="516817" y="830997"/>
                </a:cubicBezTo>
                <a:cubicBezTo>
                  <a:pt x="396826" y="842848"/>
                  <a:pt x="190611" y="781928"/>
                  <a:pt x="0" y="830997"/>
                </a:cubicBezTo>
                <a:cubicBezTo>
                  <a:pt x="-8018" y="656423"/>
                  <a:pt x="39957" y="549827"/>
                  <a:pt x="0" y="407189"/>
                </a:cubicBezTo>
                <a:cubicBezTo>
                  <a:pt x="-39957" y="264551"/>
                  <a:pt x="36159" y="101652"/>
                  <a:pt x="0" y="0"/>
                </a:cubicBezTo>
                <a:close/>
              </a:path>
            </a:pathLst>
          </a:custGeom>
          <a:solidFill>
            <a:srgbClr val="FFC000"/>
          </a:solidFill>
          <a:ln>
            <a:solidFill>
              <a:schemeClr val="tx1"/>
            </a:solidFill>
            <a:extLst>
              <a:ext uri="{C807C97D-BFC1-408E-A445-0C87EB9F89A2}">
                <ask:lineSketchStyleProps xmlns:ask="http://schemas.microsoft.com/office/drawing/2018/sketchyshapes" sd="2648319535">
                  <a:prstGeom prst="rect">
                    <a:avLst/>
                  </a:prstGeom>
                  <ask:type>
                    <ask:lineSketchScribble/>
                  </ask:type>
                </ask:lineSketchStyleProps>
              </a:ext>
            </a:extLst>
          </a:ln>
        </p:spPr>
        <p:txBody>
          <a:bodyPr wrap="square" rtlCol="0">
            <a:spAutoFit/>
          </a:bodyPr>
          <a:lstStyle/>
          <a:p>
            <a:pPr algn="just"/>
            <a:r>
              <a:rPr lang="en-US" sz="2400" dirty="0"/>
              <a:t>The population consists of all 50,000 computer science graduates in the country.</a:t>
            </a:r>
          </a:p>
        </p:txBody>
      </p:sp>
      <p:sp>
        <p:nvSpPr>
          <p:cNvPr id="15" name="TextBox 14">
            <a:extLst>
              <a:ext uri="{FF2B5EF4-FFF2-40B4-BE49-F238E27FC236}">
                <a16:creationId xmlns:a16="http://schemas.microsoft.com/office/drawing/2014/main" id="{36971D2F-34D5-CA73-B423-124BD1BCEBC1}"/>
              </a:ext>
            </a:extLst>
          </p:cNvPr>
          <p:cNvSpPr txBox="1"/>
          <p:nvPr/>
        </p:nvSpPr>
        <p:spPr>
          <a:xfrm>
            <a:off x="3829283" y="6607131"/>
            <a:ext cx="9871788" cy="830997"/>
          </a:xfrm>
          <a:custGeom>
            <a:avLst/>
            <a:gdLst>
              <a:gd name="connsiteX0" fmla="*/ 0 w 9871788"/>
              <a:gd name="connsiteY0" fmla="*/ 0 h 830997"/>
              <a:gd name="connsiteX1" fmla="*/ 481976 w 9871788"/>
              <a:gd name="connsiteY1" fmla="*/ 0 h 830997"/>
              <a:gd name="connsiteX2" fmla="*/ 1260105 w 9871788"/>
              <a:gd name="connsiteY2" fmla="*/ 0 h 830997"/>
              <a:gd name="connsiteX3" fmla="*/ 1643362 w 9871788"/>
              <a:gd name="connsiteY3" fmla="*/ 0 h 830997"/>
              <a:gd name="connsiteX4" fmla="*/ 2125338 w 9871788"/>
              <a:gd name="connsiteY4" fmla="*/ 0 h 830997"/>
              <a:gd name="connsiteX5" fmla="*/ 2903467 w 9871788"/>
              <a:gd name="connsiteY5" fmla="*/ 0 h 830997"/>
              <a:gd name="connsiteX6" fmla="*/ 3681596 w 9871788"/>
              <a:gd name="connsiteY6" fmla="*/ 0 h 830997"/>
              <a:gd name="connsiteX7" fmla="*/ 4262290 w 9871788"/>
              <a:gd name="connsiteY7" fmla="*/ 0 h 830997"/>
              <a:gd name="connsiteX8" fmla="*/ 4546829 w 9871788"/>
              <a:gd name="connsiteY8" fmla="*/ 0 h 830997"/>
              <a:gd name="connsiteX9" fmla="*/ 5028805 w 9871788"/>
              <a:gd name="connsiteY9" fmla="*/ 0 h 830997"/>
              <a:gd name="connsiteX10" fmla="*/ 5806934 w 9871788"/>
              <a:gd name="connsiteY10" fmla="*/ 0 h 830997"/>
              <a:gd name="connsiteX11" fmla="*/ 6585063 w 9871788"/>
              <a:gd name="connsiteY11" fmla="*/ 0 h 830997"/>
              <a:gd name="connsiteX12" fmla="*/ 7264475 w 9871788"/>
              <a:gd name="connsiteY12" fmla="*/ 0 h 830997"/>
              <a:gd name="connsiteX13" fmla="*/ 7845168 w 9871788"/>
              <a:gd name="connsiteY13" fmla="*/ 0 h 830997"/>
              <a:gd name="connsiteX14" fmla="*/ 8129708 w 9871788"/>
              <a:gd name="connsiteY14" fmla="*/ 0 h 830997"/>
              <a:gd name="connsiteX15" fmla="*/ 8907837 w 9871788"/>
              <a:gd name="connsiteY15" fmla="*/ 0 h 830997"/>
              <a:gd name="connsiteX16" fmla="*/ 9871788 w 9871788"/>
              <a:gd name="connsiteY16" fmla="*/ 0 h 830997"/>
              <a:gd name="connsiteX17" fmla="*/ 9871788 w 9871788"/>
              <a:gd name="connsiteY17" fmla="*/ 398879 h 830997"/>
              <a:gd name="connsiteX18" fmla="*/ 9871788 w 9871788"/>
              <a:gd name="connsiteY18" fmla="*/ 830997 h 830997"/>
              <a:gd name="connsiteX19" fmla="*/ 9192377 w 9871788"/>
              <a:gd name="connsiteY19" fmla="*/ 830997 h 830997"/>
              <a:gd name="connsiteX20" fmla="*/ 8907837 w 9871788"/>
              <a:gd name="connsiteY20" fmla="*/ 830997 h 830997"/>
              <a:gd name="connsiteX21" fmla="*/ 8129708 w 9871788"/>
              <a:gd name="connsiteY21" fmla="*/ 830997 h 830997"/>
              <a:gd name="connsiteX22" fmla="*/ 7549014 w 9871788"/>
              <a:gd name="connsiteY22" fmla="*/ 830997 h 830997"/>
              <a:gd name="connsiteX23" fmla="*/ 6869603 w 9871788"/>
              <a:gd name="connsiteY23" fmla="*/ 830997 h 830997"/>
              <a:gd name="connsiteX24" fmla="*/ 6091474 w 9871788"/>
              <a:gd name="connsiteY24" fmla="*/ 830997 h 830997"/>
              <a:gd name="connsiteX25" fmla="*/ 5806934 w 9871788"/>
              <a:gd name="connsiteY25" fmla="*/ 830997 h 830997"/>
              <a:gd name="connsiteX26" fmla="*/ 5324959 w 9871788"/>
              <a:gd name="connsiteY26" fmla="*/ 830997 h 830997"/>
              <a:gd name="connsiteX27" fmla="*/ 4645547 w 9871788"/>
              <a:gd name="connsiteY27" fmla="*/ 830997 h 830997"/>
              <a:gd name="connsiteX28" fmla="*/ 4262290 w 9871788"/>
              <a:gd name="connsiteY28" fmla="*/ 830997 h 830997"/>
              <a:gd name="connsiteX29" fmla="*/ 3879032 w 9871788"/>
              <a:gd name="connsiteY29" fmla="*/ 830997 h 830997"/>
              <a:gd name="connsiteX30" fmla="*/ 3495774 w 9871788"/>
              <a:gd name="connsiteY30" fmla="*/ 830997 h 830997"/>
              <a:gd name="connsiteX31" fmla="*/ 2717645 w 9871788"/>
              <a:gd name="connsiteY31" fmla="*/ 830997 h 830997"/>
              <a:gd name="connsiteX32" fmla="*/ 1939516 w 9871788"/>
              <a:gd name="connsiteY32" fmla="*/ 830997 h 830997"/>
              <a:gd name="connsiteX33" fmla="*/ 1457540 w 9871788"/>
              <a:gd name="connsiteY33" fmla="*/ 830997 h 830997"/>
              <a:gd name="connsiteX34" fmla="*/ 876847 w 9871788"/>
              <a:gd name="connsiteY34" fmla="*/ 830997 h 830997"/>
              <a:gd name="connsiteX35" fmla="*/ 0 w 9871788"/>
              <a:gd name="connsiteY35" fmla="*/ 830997 h 830997"/>
              <a:gd name="connsiteX36" fmla="*/ 0 w 9871788"/>
              <a:gd name="connsiteY36" fmla="*/ 432118 h 830997"/>
              <a:gd name="connsiteX37" fmla="*/ 0 w 9871788"/>
              <a:gd name="connsiteY37"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871788" h="830997" fill="none" extrusionOk="0">
                <a:moveTo>
                  <a:pt x="0" y="0"/>
                </a:moveTo>
                <a:cubicBezTo>
                  <a:pt x="192128" y="-25872"/>
                  <a:pt x="262669" y="18153"/>
                  <a:pt x="481976" y="0"/>
                </a:cubicBezTo>
                <a:cubicBezTo>
                  <a:pt x="701283" y="-18153"/>
                  <a:pt x="1036228" y="10144"/>
                  <a:pt x="1260105" y="0"/>
                </a:cubicBezTo>
                <a:cubicBezTo>
                  <a:pt x="1483982" y="-10144"/>
                  <a:pt x="1561966" y="24320"/>
                  <a:pt x="1643362" y="0"/>
                </a:cubicBezTo>
                <a:cubicBezTo>
                  <a:pt x="1724758" y="-24320"/>
                  <a:pt x="2005967" y="3124"/>
                  <a:pt x="2125338" y="0"/>
                </a:cubicBezTo>
                <a:cubicBezTo>
                  <a:pt x="2244709" y="-3124"/>
                  <a:pt x="2730421" y="59184"/>
                  <a:pt x="2903467" y="0"/>
                </a:cubicBezTo>
                <a:cubicBezTo>
                  <a:pt x="3076513" y="-59184"/>
                  <a:pt x="3323154" y="673"/>
                  <a:pt x="3681596" y="0"/>
                </a:cubicBezTo>
                <a:cubicBezTo>
                  <a:pt x="4040038" y="-673"/>
                  <a:pt x="3987292" y="54485"/>
                  <a:pt x="4262290" y="0"/>
                </a:cubicBezTo>
                <a:cubicBezTo>
                  <a:pt x="4537288" y="-54485"/>
                  <a:pt x="4444140" y="11262"/>
                  <a:pt x="4546829" y="0"/>
                </a:cubicBezTo>
                <a:cubicBezTo>
                  <a:pt x="4649518" y="-11262"/>
                  <a:pt x="4845013" y="14325"/>
                  <a:pt x="5028805" y="0"/>
                </a:cubicBezTo>
                <a:cubicBezTo>
                  <a:pt x="5212597" y="-14325"/>
                  <a:pt x="5512488" y="18187"/>
                  <a:pt x="5806934" y="0"/>
                </a:cubicBezTo>
                <a:cubicBezTo>
                  <a:pt x="6101380" y="-18187"/>
                  <a:pt x="6366894" y="89251"/>
                  <a:pt x="6585063" y="0"/>
                </a:cubicBezTo>
                <a:cubicBezTo>
                  <a:pt x="6803232" y="-89251"/>
                  <a:pt x="7110772" y="67154"/>
                  <a:pt x="7264475" y="0"/>
                </a:cubicBezTo>
                <a:cubicBezTo>
                  <a:pt x="7418178" y="-67154"/>
                  <a:pt x="7706493" y="31114"/>
                  <a:pt x="7845168" y="0"/>
                </a:cubicBezTo>
                <a:cubicBezTo>
                  <a:pt x="7983843" y="-31114"/>
                  <a:pt x="8058753" y="4539"/>
                  <a:pt x="8129708" y="0"/>
                </a:cubicBezTo>
                <a:cubicBezTo>
                  <a:pt x="8200663" y="-4539"/>
                  <a:pt x="8709332" y="27068"/>
                  <a:pt x="8907837" y="0"/>
                </a:cubicBezTo>
                <a:cubicBezTo>
                  <a:pt x="9106342" y="-27068"/>
                  <a:pt x="9402616" y="76051"/>
                  <a:pt x="9871788" y="0"/>
                </a:cubicBezTo>
                <a:cubicBezTo>
                  <a:pt x="9896046" y="152772"/>
                  <a:pt x="9835322" y="267766"/>
                  <a:pt x="9871788" y="398879"/>
                </a:cubicBezTo>
                <a:cubicBezTo>
                  <a:pt x="9908254" y="529992"/>
                  <a:pt x="9868030" y="702061"/>
                  <a:pt x="9871788" y="830997"/>
                </a:cubicBezTo>
                <a:cubicBezTo>
                  <a:pt x="9590514" y="841748"/>
                  <a:pt x="9363466" y="753906"/>
                  <a:pt x="9192377" y="830997"/>
                </a:cubicBezTo>
                <a:cubicBezTo>
                  <a:pt x="9021288" y="908088"/>
                  <a:pt x="9006390" y="813432"/>
                  <a:pt x="8907837" y="830997"/>
                </a:cubicBezTo>
                <a:cubicBezTo>
                  <a:pt x="8809284" y="848562"/>
                  <a:pt x="8501240" y="775730"/>
                  <a:pt x="8129708" y="830997"/>
                </a:cubicBezTo>
                <a:cubicBezTo>
                  <a:pt x="7758176" y="886264"/>
                  <a:pt x="7838460" y="762277"/>
                  <a:pt x="7549014" y="830997"/>
                </a:cubicBezTo>
                <a:cubicBezTo>
                  <a:pt x="7259568" y="899717"/>
                  <a:pt x="7181949" y="827690"/>
                  <a:pt x="6869603" y="830997"/>
                </a:cubicBezTo>
                <a:cubicBezTo>
                  <a:pt x="6557257" y="834304"/>
                  <a:pt x="6372608" y="792453"/>
                  <a:pt x="6091474" y="830997"/>
                </a:cubicBezTo>
                <a:cubicBezTo>
                  <a:pt x="5810340" y="869541"/>
                  <a:pt x="5930211" y="821421"/>
                  <a:pt x="5806934" y="830997"/>
                </a:cubicBezTo>
                <a:cubicBezTo>
                  <a:pt x="5683657" y="840573"/>
                  <a:pt x="5511942" y="808570"/>
                  <a:pt x="5324959" y="830997"/>
                </a:cubicBezTo>
                <a:cubicBezTo>
                  <a:pt x="5137976" y="853424"/>
                  <a:pt x="4921948" y="827964"/>
                  <a:pt x="4645547" y="830997"/>
                </a:cubicBezTo>
                <a:cubicBezTo>
                  <a:pt x="4369146" y="834030"/>
                  <a:pt x="4373678" y="793624"/>
                  <a:pt x="4262290" y="830997"/>
                </a:cubicBezTo>
                <a:cubicBezTo>
                  <a:pt x="4150902" y="868370"/>
                  <a:pt x="4036350" y="785309"/>
                  <a:pt x="3879032" y="830997"/>
                </a:cubicBezTo>
                <a:cubicBezTo>
                  <a:pt x="3721714" y="876685"/>
                  <a:pt x="3588625" y="830950"/>
                  <a:pt x="3495774" y="830997"/>
                </a:cubicBezTo>
                <a:cubicBezTo>
                  <a:pt x="3402923" y="831044"/>
                  <a:pt x="2956499" y="747470"/>
                  <a:pt x="2717645" y="830997"/>
                </a:cubicBezTo>
                <a:cubicBezTo>
                  <a:pt x="2478791" y="914524"/>
                  <a:pt x="2140980" y="809679"/>
                  <a:pt x="1939516" y="830997"/>
                </a:cubicBezTo>
                <a:cubicBezTo>
                  <a:pt x="1738052" y="852315"/>
                  <a:pt x="1624555" y="798609"/>
                  <a:pt x="1457540" y="830997"/>
                </a:cubicBezTo>
                <a:cubicBezTo>
                  <a:pt x="1290525" y="863385"/>
                  <a:pt x="1056165" y="809669"/>
                  <a:pt x="876847" y="830997"/>
                </a:cubicBezTo>
                <a:cubicBezTo>
                  <a:pt x="697529" y="852325"/>
                  <a:pt x="349904" y="758686"/>
                  <a:pt x="0" y="830997"/>
                </a:cubicBezTo>
                <a:cubicBezTo>
                  <a:pt x="-1375" y="636093"/>
                  <a:pt x="10655" y="614305"/>
                  <a:pt x="0" y="432118"/>
                </a:cubicBezTo>
                <a:cubicBezTo>
                  <a:pt x="-10655" y="249931"/>
                  <a:pt x="17460" y="163541"/>
                  <a:pt x="0" y="0"/>
                </a:cubicBezTo>
                <a:close/>
              </a:path>
              <a:path w="9871788" h="830997" stroke="0" extrusionOk="0">
                <a:moveTo>
                  <a:pt x="0" y="0"/>
                </a:moveTo>
                <a:cubicBezTo>
                  <a:pt x="244302" y="-43785"/>
                  <a:pt x="536954" y="69212"/>
                  <a:pt x="679411" y="0"/>
                </a:cubicBezTo>
                <a:cubicBezTo>
                  <a:pt x="821868" y="-69212"/>
                  <a:pt x="989422" y="46173"/>
                  <a:pt x="1161387" y="0"/>
                </a:cubicBezTo>
                <a:cubicBezTo>
                  <a:pt x="1333352" y="-46173"/>
                  <a:pt x="1466857" y="40051"/>
                  <a:pt x="1643362" y="0"/>
                </a:cubicBezTo>
                <a:cubicBezTo>
                  <a:pt x="1819868" y="-40051"/>
                  <a:pt x="2151064" y="51762"/>
                  <a:pt x="2322774" y="0"/>
                </a:cubicBezTo>
                <a:cubicBezTo>
                  <a:pt x="2494484" y="-51762"/>
                  <a:pt x="2485861" y="29846"/>
                  <a:pt x="2607313" y="0"/>
                </a:cubicBezTo>
                <a:cubicBezTo>
                  <a:pt x="2728765" y="-29846"/>
                  <a:pt x="2947325" y="60736"/>
                  <a:pt x="3188007" y="0"/>
                </a:cubicBezTo>
                <a:cubicBezTo>
                  <a:pt x="3428689" y="-60736"/>
                  <a:pt x="3686447" y="68977"/>
                  <a:pt x="3867418" y="0"/>
                </a:cubicBezTo>
                <a:cubicBezTo>
                  <a:pt x="4048389" y="-68977"/>
                  <a:pt x="4291138" y="48738"/>
                  <a:pt x="4448112" y="0"/>
                </a:cubicBezTo>
                <a:cubicBezTo>
                  <a:pt x="4605086" y="-48738"/>
                  <a:pt x="4929334" y="35957"/>
                  <a:pt x="5226241" y="0"/>
                </a:cubicBezTo>
                <a:cubicBezTo>
                  <a:pt x="5523148" y="-35957"/>
                  <a:pt x="5559470" y="19332"/>
                  <a:pt x="5708216" y="0"/>
                </a:cubicBezTo>
                <a:cubicBezTo>
                  <a:pt x="5856963" y="-19332"/>
                  <a:pt x="6233343" y="20603"/>
                  <a:pt x="6486345" y="0"/>
                </a:cubicBezTo>
                <a:cubicBezTo>
                  <a:pt x="6739347" y="-20603"/>
                  <a:pt x="6634618" y="1094"/>
                  <a:pt x="6770885" y="0"/>
                </a:cubicBezTo>
                <a:cubicBezTo>
                  <a:pt x="6907152" y="-1094"/>
                  <a:pt x="7191952" y="44161"/>
                  <a:pt x="7351579" y="0"/>
                </a:cubicBezTo>
                <a:cubicBezTo>
                  <a:pt x="7511206" y="-44161"/>
                  <a:pt x="7537090" y="16896"/>
                  <a:pt x="7636118" y="0"/>
                </a:cubicBezTo>
                <a:cubicBezTo>
                  <a:pt x="7735146" y="-16896"/>
                  <a:pt x="8084512" y="51339"/>
                  <a:pt x="8216812" y="0"/>
                </a:cubicBezTo>
                <a:cubicBezTo>
                  <a:pt x="8349112" y="-51339"/>
                  <a:pt x="8432741" y="38884"/>
                  <a:pt x="8600069" y="0"/>
                </a:cubicBezTo>
                <a:cubicBezTo>
                  <a:pt x="8767397" y="-38884"/>
                  <a:pt x="9311149" y="150349"/>
                  <a:pt x="9871788" y="0"/>
                </a:cubicBezTo>
                <a:cubicBezTo>
                  <a:pt x="9885706" y="123620"/>
                  <a:pt x="9848381" y="214386"/>
                  <a:pt x="9871788" y="415499"/>
                </a:cubicBezTo>
                <a:cubicBezTo>
                  <a:pt x="9895195" y="616612"/>
                  <a:pt x="9859061" y="682581"/>
                  <a:pt x="9871788" y="830997"/>
                </a:cubicBezTo>
                <a:cubicBezTo>
                  <a:pt x="9739206" y="841332"/>
                  <a:pt x="9671841" y="815157"/>
                  <a:pt x="9587248" y="830997"/>
                </a:cubicBezTo>
                <a:cubicBezTo>
                  <a:pt x="9502655" y="846837"/>
                  <a:pt x="9198092" y="812410"/>
                  <a:pt x="9006555" y="830997"/>
                </a:cubicBezTo>
                <a:cubicBezTo>
                  <a:pt x="8815018" y="849584"/>
                  <a:pt x="8854493" y="817558"/>
                  <a:pt x="8722015" y="830997"/>
                </a:cubicBezTo>
                <a:cubicBezTo>
                  <a:pt x="8589537" y="844436"/>
                  <a:pt x="8113976" y="744362"/>
                  <a:pt x="7943886" y="830997"/>
                </a:cubicBezTo>
                <a:cubicBezTo>
                  <a:pt x="7773796" y="917632"/>
                  <a:pt x="7650866" y="824515"/>
                  <a:pt x="7461910" y="830997"/>
                </a:cubicBezTo>
                <a:cubicBezTo>
                  <a:pt x="7272954" y="837479"/>
                  <a:pt x="6990085" y="791996"/>
                  <a:pt x="6683781" y="830997"/>
                </a:cubicBezTo>
                <a:cubicBezTo>
                  <a:pt x="6377477" y="869998"/>
                  <a:pt x="6506802" y="798490"/>
                  <a:pt x="6399241" y="830997"/>
                </a:cubicBezTo>
                <a:cubicBezTo>
                  <a:pt x="6291680" y="863504"/>
                  <a:pt x="6220075" y="805843"/>
                  <a:pt x="6114702" y="830997"/>
                </a:cubicBezTo>
                <a:cubicBezTo>
                  <a:pt x="6009329" y="856151"/>
                  <a:pt x="5671922" y="782341"/>
                  <a:pt x="5435290" y="830997"/>
                </a:cubicBezTo>
                <a:cubicBezTo>
                  <a:pt x="5198658" y="879653"/>
                  <a:pt x="4987117" y="772646"/>
                  <a:pt x="4755879" y="830997"/>
                </a:cubicBezTo>
                <a:cubicBezTo>
                  <a:pt x="4524641" y="889348"/>
                  <a:pt x="4187410" y="796453"/>
                  <a:pt x="3977750" y="830997"/>
                </a:cubicBezTo>
                <a:cubicBezTo>
                  <a:pt x="3768090" y="865541"/>
                  <a:pt x="3511462" y="813000"/>
                  <a:pt x="3199621" y="830997"/>
                </a:cubicBezTo>
                <a:cubicBezTo>
                  <a:pt x="2887780" y="848994"/>
                  <a:pt x="3005489" y="800484"/>
                  <a:pt x="2915081" y="830997"/>
                </a:cubicBezTo>
                <a:cubicBezTo>
                  <a:pt x="2824673" y="861510"/>
                  <a:pt x="2585532" y="809822"/>
                  <a:pt x="2334388" y="830997"/>
                </a:cubicBezTo>
                <a:cubicBezTo>
                  <a:pt x="2083244" y="852172"/>
                  <a:pt x="1972128" y="819741"/>
                  <a:pt x="1753694" y="830997"/>
                </a:cubicBezTo>
                <a:cubicBezTo>
                  <a:pt x="1535260" y="842253"/>
                  <a:pt x="1573653" y="822434"/>
                  <a:pt x="1469154" y="830997"/>
                </a:cubicBezTo>
                <a:cubicBezTo>
                  <a:pt x="1364655" y="839560"/>
                  <a:pt x="1324476" y="807530"/>
                  <a:pt x="1184615" y="830997"/>
                </a:cubicBezTo>
                <a:cubicBezTo>
                  <a:pt x="1044754" y="854464"/>
                  <a:pt x="920140" y="811998"/>
                  <a:pt x="801357" y="830997"/>
                </a:cubicBezTo>
                <a:cubicBezTo>
                  <a:pt x="682574" y="849996"/>
                  <a:pt x="636808" y="819146"/>
                  <a:pt x="516817" y="830997"/>
                </a:cubicBezTo>
                <a:cubicBezTo>
                  <a:pt x="396826" y="842848"/>
                  <a:pt x="190611" y="781928"/>
                  <a:pt x="0" y="830997"/>
                </a:cubicBezTo>
                <a:cubicBezTo>
                  <a:pt x="-8018" y="656423"/>
                  <a:pt x="39957" y="549827"/>
                  <a:pt x="0" y="407189"/>
                </a:cubicBezTo>
                <a:cubicBezTo>
                  <a:pt x="-39957" y="264551"/>
                  <a:pt x="36159" y="101652"/>
                  <a:pt x="0" y="0"/>
                </a:cubicBezTo>
                <a:close/>
              </a:path>
            </a:pathLst>
          </a:custGeom>
          <a:solidFill>
            <a:srgbClr val="FFC000"/>
          </a:solidFill>
          <a:ln>
            <a:solidFill>
              <a:schemeClr val="tx1"/>
            </a:solidFill>
            <a:extLst>
              <a:ext uri="{C807C97D-BFC1-408E-A445-0C87EB9F89A2}">
                <ask:lineSketchStyleProps xmlns:ask="http://schemas.microsoft.com/office/drawing/2018/sketchyshapes" sd="2648319535">
                  <a:prstGeom prst="rect">
                    <a:avLst/>
                  </a:prstGeom>
                  <ask:type>
                    <ask:lineSketchScribble/>
                  </ask:type>
                </ask:lineSketchStyleProps>
              </a:ext>
            </a:extLst>
          </a:ln>
        </p:spPr>
        <p:txBody>
          <a:bodyPr wrap="square" rtlCol="0">
            <a:spAutoFit/>
          </a:bodyPr>
          <a:lstStyle/>
          <a:p>
            <a:pPr algn="just"/>
            <a:r>
              <a:rPr lang="en-US" sz="2400" dirty="0"/>
              <a:t>The sample consists of the 200 randomly selected computer science graduates who took the test.</a:t>
            </a:r>
          </a:p>
        </p:txBody>
      </p:sp>
    </p:spTree>
    <p:extLst>
      <p:ext uri="{BB962C8B-B14F-4D97-AF65-F5344CB8AC3E}">
        <p14:creationId xmlns:p14="http://schemas.microsoft.com/office/powerpoint/2010/main" val="293779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vs Inference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endParaRPr lang="en-US" sz="3200" dirty="0"/>
          </a:p>
          <a:p>
            <a:endParaRPr lang="en-US" sz="3200" dirty="0"/>
          </a:p>
        </p:txBody>
      </p:sp>
      <p:graphicFrame>
        <p:nvGraphicFramePr>
          <p:cNvPr id="4" name="Table 3">
            <a:extLst>
              <a:ext uri="{FF2B5EF4-FFF2-40B4-BE49-F238E27FC236}">
                <a16:creationId xmlns:a16="http://schemas.microsoft.com/office/drawing/2014/main" id="{EE493020-1569-4903-64F3-85FE3F2A0472}"/>
              </a:ext>
            </a:extLst>
          </p:cNvPr>
          <p:cNvGraphicFramePr>
            <a:graphicFrameLocks noGrp="1"/>
          </p:cNvGraphicFramePr>
          <p:nvPr>
            <p:extLst>
              <p:ext uri="{D42A27DB-BD31-4B8C-83A1-F6EECF244321}">
                <p14:modId xmlns:p14="http://schemas.microsoft.com/office/powerpoint/2010/main" val="2549915672"/>
              </p:ext>
            </p:extLst>
          </p:nvPr>
        </p:nvGraphicFramePr>
        <p:xfrm>
          <a:off x="2438024" y="2432303"/>
          <a:ext cx="9906376" cy="4489872"/>
        </p:xfrm>
        <a:graphic>
          <a:graphicData uri="http://schemas.openxmlformats.org/drawingml/2006/table">
            <a:tbl>
              <a:tblPr firstRow="1" bandRow="1">
                <a:tableStyleId>{5C22544A-7EE6-4342-B048-85BDC9FD1C3A}</a:tableStyleId>
              </a:tblPr>
              <a:tblGrid>
                <a:gridCol w="4953188">
                  <a:extLst>
                    <a:ext uri="{9D8B030D-6E8A-4147-A177-3AD203B41FA5}">
                      <a16:colId xmlns:a16="http://schemas.microsoft.com/office/drawing/2014/main" val="1209119125"/>
                    </a:ext>
                  </a:extLst>
                </a:gridCol>
                <a:gridCol w="4953188">
                  <a:extLst>
                    <a:ext uri="{9D8B030D-6E8A-4147-A177-3AD203B41FA5}">
                      <a16:colId xmlns:a16="http://schemas.microsoft.com/office/drawing/2014/main" val="4073499632"/>
                    </a:ext>
                  </a:extLst>
                </a:gridCol>
              </a:tblGrid>
              <a:tr h="1027232">
                <a:tc>
                  <a:txBody>
                    <a:bodyPr/>
                    <a:lstStyle/>
                    <a:p>
                      <a:pPr algn="ctr"/>
                      <a:r>
                        <a:rPr lang="en-US" dirty="0">
                          <a:solidFill>
                            <a:sysClr val="windowText" lastClr="000000"/>
                          </a:solidFill>
                        </a:rPr>
                        <a:t>Descriptive Statistics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Inferential Statistics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6091413"/>
                  </a:ext>
                </a:extLst>
              </a:tr>
              <a:tr h="1027232">
                <a:tc>
                  <a:txBody>
                    <a:bodyPr/>
                    <a:lstStyle/>
                    <a:p>
                      <a:r>
                        <a:rPr lang="en-US" dirty="0">
                          <a:solidFill>
                            <a:sysClr val="windowText" lastClr="000000"/>
                          </a:solidFill>
                        </a:rPr>
                        <a:t>Describe and summarize the main characteristics of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Make conclusion about population based on sample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0924636"/>
                  </a:ext>
                </a:extLst>
              </a:tr>
              <a:tr h="1027232">
                <a:tc>
                  <a:txBody>
                    <a:bodyPr/>
                    <a:lstStyle/>
                    <a:p>
                      <a:r>
                        <a:rPr lang="en-US" dirty="0">
                          <a:solidFill>
                            <a:sysClr val="windowText" lastClr="000000"/>
                          </a:solidFill>
                        </a:rPr>
                        <a:t>Applicable to both populations and samples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Applicable to only for samples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470938"/>
                  </a:ext>
                </a:extLst>
              </a:tr>
              <a:tr h="1027232">
                <a:tc>
                  <a:txBody>
                    <a:bodyPr/>
                    <a:lstStyle/>
                    <a:p>
                      <a:r>
                        <a:rPr lang="en-US" dirty="0">
                          <a:solidFill>
                            <a:sysClr val="windowText" lastClr="000000"/>
                          </a:solidFill>
                        </a:rPr>
                        <a:t>Uses measures of central tendency, measures of dispersion, and graphical representations to summarize and present the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Utilizes statistical techniques such as hypothesis testing, confidence intervals, and regression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1918921"/>
                  </a:ext>
                </a:extLst>
              </a:tr>
            </a:tbl>
          </a:graphicData>
        </a:graphic>
      </p:graphicFrame>
    </p:spTree>
    <p:extLst>
      <p:ext uri="{BB962C8B-B14F-4D97-AF65-F5344CB8AC3E}">
        <p14:creationId xmlns:p14="http://schemas.microsoft.com/office/powerpoint/2010/main" val="426128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5847832"/>
          </a:xfrm>
        </p:spPr>
        <p:txBody>
          <a:bodyPr>
            <a:normAutofit/>
          </a:bodyPr>
          <a:lstStyle/>
          <a:p>
            <a:r>
              <a:rPr lang="en-US" sz="3200" dirty="0"/>
              <a:t>One of the tools used to make decisions is statistics</a:t>
            </a:r>
          </a:p>
          <a:p>
            <a:endParaRPr lang="en-US" sz="3200" dirty="0"/>
          </a:p>
          <a:p>
            <a:pPr algn="just"/>
            <a:r>
              <a:rPr lang="en-US" sz="3200" dirty="0"/>
              <a:t>A company conducts a survey to understand customer preferences for a new product. By using statistical techniques, they </a:t>
            </a:r>
            <a:r>
              <a:rPr lang="en-US" sz="3200" u="sng" dirty="0">
                <a:solidFill>
                  <a:srgbClr val="0070C0"/>
                </a:solidFill>
              </a:rPr>
              <a:t>analyze the data</a:t>
            </a:r>
            <a:r>
              <a:rPr lang="en-US" sz="3200" dirty="0">
                <a:solidFill>
                  <a:srgbClr val="0070C0"/>
                </a:solidFill>
              </a:rPr>
              <a:t> </a:t>
            </a:r>
            <a:r>
              <a:rPr lang="en-US" sz="3200" dirty="0"/>
              <a:t>to identify target demographics, assess demand, and make informed decisions about product features.</a:t>
            </a:r>
          </a:p>
        </p:txBody>
      </p:sp>
    </p:spTree>
    <p:extLst>
      <p:ext uri="{BB962C8B-B14F-4D97-AF65-F5344CB8AC3E}">
        <p14:creationId xmlns:p14="http://schemas.microsoft.com/office/powerpoint/2010/main" val="79360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Census &amp;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To collect data about an entire population is called “Census”.</a:t>
            </a:r>
          </a:p>
          <a:p>
            <a:endParaRPr lang="en-US" sz="3200" dirty="0"/>
          </a:p>
          <a:p>
            <a:r>
              <a:rPr lang="en-US" sz="3200" dirty="0"/>
              <a:t>To collect data from the part of the population is called “Survey”</a:t>
            </a:r>
          </a:p>
        </p:txBody>
      </p:sp>
    </p:spTree>
    <p:extLst>
      <p:ext uri="{BB962C8B-B14F-4D97-AF65-F5344CB8AC3E}">
        <p14:creationId xmlns:p14="http://schemas.microsoft.com/office/powerpoint/2010/main" val="381572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Census &amp;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To collect data about an entire population is called “Census”.</a:t>
            </a:r>
          </a:p>
          <a:p>
            <a:endParaRPr lang="en-US" sz="3200" dirty="0"/>
          </a:p>
          <a:p>
            <a:r>
              <a:rPr lang="en-US" sz="3200" dirty="0"/>
              <a:t>To collect data from the part of the population is called “Survey”</a:t>
            </a:r>
          </a:p>
        </p:txBody>
      </p:sp>
      <p:sp>
        <p:nvSpPr>
          <p:cNvPr id="4" name="Rectangle 3">
            <a:extLst>
              <a:ext uri="{FF2B5EF4-FFF2-40B4-BE49-F238E27FC236}">
                <a16:creationId xmlns:a16="http://schemas.microsoft.com/office/drawing/2014/main" id="{1BB00AAE-6A57-C118-389A-732311783B48}"/>
              </a:ext>
            </a:extLst>
          </p:cNvPr>
          <p:cNvSpPr/>
          <p:nvPr/>
        </p:nvSpPr>
        <p:spPr>
          <a:xfrm>
            <a:off x="1884784" y="4702629"/>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49238A29-5C21-A90B-C143-B43E6D2CB89B}"/>
              </a:ext>
            </a:extLst>
          </p:cNvPr>
          <p:cNvSpPr/>
          <p:nvPr/>
        </p:nvSpPr>
        <p:spPr>
          <a:xfrm>
            <a:off x="4609322" y="4702629"/>
            <a:ext cx="1474237" cy="2463281"/>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EDD4E94-DCD5-FFE7-D2A3-9C8A6EA0FF0A}"/>
              </a:ext>
            </a:extLst>
          </p:cNvPr>
          <p:cNvSpPr txBox="1"/>
          <p:nvPr/>
        </p:nvSpPr>
        <p:spPr>
          <a:xfrm>
            <a:off x="6120886" y="5728999"/>
            <a:ext cx="7201010" cy="523220"/>
          </a:xfrm>
          <a:prstGeom prst="rect">
            <a:avLst/>
          </a:prstGeom>
          <a:noFill/>
        </p:spPr>
        <p:txBody>
          <a:bodyPr wrap="none" rtlCol="0">
            <a:spAutoFit/>
          </a:bodyPr>
          <a:lstStyle/>
          <a:p>
            <a:r>
              <a:rPr lang="en-US" sz="2800" b="1" dirty="0"/>
              <a:t>Collects data from this entire box is “???”</a:t>
            </a:r>
          </a:p>
        </p:txBody>
      </p:sp>
    </p:spTree>
    <p:extLst>
      <p:ext uri="{BB962C8B-B14F-4D97-AF65-F5344CB8AC3E}">
        <p14:creationId xmlns:p14="http://schemas.microsoft.com/office/powerpoint/2010/main" val="9204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Census &amp;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To collect data about an entire population is called “Census”.</a:t>
            </a:r>
          </a:p>
          <a:p>
            <a:endParaRPr lang="en-US" sz="3200" dirty="0"/>
          </a:p>
          <a:p>
            <a:r>
              <a:rPr lang="en-US" sz="3200" dirty="0"/>
              <a:t>To collect data from the part of the population is called “Survey”</a:t>
            </a:r>
          </a:p>
        </p:txBody>
      </p:sp>
      <p:sp>
        <p:nvSpPr>
          <p:cNvPr id="4" name="Rectangle 3">
            <a:extLst>
              <a:ext uri="{FF2B5EF4-FFF2-40B4-BE49-F238E27FC236}">
                <a16:creationId xmlns:a16="http://schemas.microsoft.com/office/drawing/2014/main" id="{1BB00AAE-6A57-C118-389A-732311783B48}"/>
              </a:ext>
            </a:extLst>
          </p:cNvPr>
          <p:cNvSpPr/>
          <p:nvPr/>
        </p:nvSpPr>
        <p:spPr>
          <a:xfrm>
            <a:off x="1884784" y="4702629"/>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49238A29-5C21-A90B-C143-B43E6D2CB89B}"/>
              </a:ext>
            </a:extLst>
          </p:cNvPr>
          <p:cNvSpPr/>
          <p:nvPr/>
        </p:nvSpPr>
        <p:spPr>
          <a:xfrm>
            <a:off x="4609322" y="4702629"/>
            <a:ext cx="1474237" cy="2463281"/>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EDD4E94-DCD5-FFE7-D2A3-9C8A6EA0FF0A}"/>
              </a:ext>
            </a:extLst>
          </p:cNvPr>
          <p:cNvSpPr txBox="1"/>
          <p:nvPr/>
        </p:nvSpPr>
        <p:spPr>
          <a:xfrm>
            <a:off x="6120886" y="5728999"/>
            <a:ext cx="7887096" cy="523220"/>
          </a:xfrm>
          <a:prstGeom prst="rect">
            <a:avLst/>
          </a:prstGeom>
          <a:noFill/>
        </p:spPr>
        <p:txBody>
          <a:bodyPr wrap="none" rtlCol="0">
            <a:spAutoFit/>
          </a:bodyPr>
          <a:lstStyle/>
          <a:p>
            <a:r>
              <a:rPr lang="en-US" sz="2800" b="1" dirty="0"/>
              <a:t>Collects data from this entire box is “</a:t>
            </a:r>
            <a:r>
              <a:rPr lang="en-US" sz="2800" b="1" dirty="0">
                <a:solidFill>
                  <a:srgbClr val="FF0000"/>
                </a:solidFill>
              </a:rPr>
              <a:t>Census</a:t>
            </a:r>
            <a:r>
              <a:rPr lang="en-US" sz="2800" b="1" dirty="0"/>
              <a:t>”</a:t>
            </a:r>
          </a:p>
        </p:txBody>
      </p:sp>
    </p:spTree>
    <p:extLst>
      <p:ext uri="{BB962C8B-B14F-4D97-AF65-F5344CB8AC3E}">
        <p14:creationId xmlns:p14="http://schemas.microsoft.com/office/powerpoint/2010/main" val="99449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Census &amp;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To collect data about an entire population is called “Census”.</a:t>
            </a:r>
          </a:p>
          <a:p>
            <a:endParaRPr lang="en-US" sz="3200" dirty="0"/>
          </a:p>
          <a:p>
            <a:r>
              <a:rPr lang="en-US" sz="3200" dirty="0"/>
              <a:t>To collect data from the part of the population is called “Survey”</a:t>
            </a:r>
          </a:p>
        </p:txBody>
      </p:sp>
      <p:sp>
        <p:nvSpPr>
          <p:cNvPr id="4" name="Rectangle 3">
            <a:extLst>
              <a:ext uri="{FF2B5EF4-FFF2-40B4-BE49-F238E27FC236}">
                <a16:creationId xmlns:a16="http://schemas.microsoft.com/office/drawing/2014/main" id="{1BB00AAE-6A57-C118-389A-732311783B48}"/>
              </a:ext>
            </a:extLst>
          </p:cNvPr>
          <p:cNvSpPr/>
          <p:nvPr/>
        </p:nvSpPr>
        <p:spPr>
          <a:xfrm>
            <a:off x="1884784" y="4702629"/>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EC6A97B-0F8E-CD8C-9EEF-F03BCB3F30F2}"/>
              </a:ext>
            </a:extLst>
          </p:cNvPr>
          <p:cNvSpPr/>
          <p:nvPr/>
        </p:nvSpPr>
        <p:spPr>
          <a:xfrm>
            <a:off x="2295331" y="5131837"/>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675666A-1B49-2420-72F3-6738AF092D49}"/>
              </a:ext>
            </a:extLst>
          </p:cNvPr>
          <p:cNvSpPr/>
          <p:nvPr/>
        </p:nvSpPr>
        <p:spPr>
          <a:xfrm>
            <a:off x="3203763" y="5915038"/>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178DFB9-1FB6-F468-3A54-9F42E6A2E60B}"/>
              </a:ext>
            </a:extLst>
          </p:cNvPr>
          <p:cNvSpPr/>
          <p:nvPr/>
        </p:nvSpPr>
        <p:spPr>
          <a:xfrm>
            <a:off x="3391496" y="4823927"/>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B08F345-07EC-1F16-FAF8-C7C30C1A965F}"/>
              </a:ext>
            </a:extLst>
          </p:cNvPr>
          <p:cNvSpPr/>
          <p:nvPr/>
        </p:nvSpPr>
        <p:spPr>
          <a:xfrm>
            <a:off x="1994510" y="6391185"/>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0D90A98-E0E5-9434-C6B4-5CD3C88679D7}"/>
              </a:ext>
            </a:extLst>
          </p:cNvPr>
          <p:cNvCxnSpPr/>
          <p:nvPr/>
        </p:nvCxnSpPr>
        <p:spPr>
          <a:xfrm>
            <a:off x="2836507" y="5654352"/>
            <a:ext cx="3750906"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C581A76-B0E8-D02C-E9D3-446FE925DF56}"/>
              </a:ext>
            </a:extLst>
          </p:cNvPr>
          <p:cNvCxnSpPr>
            <a:cxnSpLocks/>
          </p:cNvCxnSpPr>
          <p:nvPr/>
        </p:nvCxnSpPr>
        <p:spPr>
          <a:xfrm>
            <a:off x="4007316" y="5162941"/>
            <a:ext cx="2580097"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3CDB8ED-504A-8CE2-5CDA-2C82EA664C7D}"/>
              </a:ext>
            </a:extLst>
          </p:cNvPr>
          <p:cNvCxnSpPr>
            <a:cxnSpLocks/>
          </p:cNvCxnSpPr>
          <p:nvPr/>
        </p:nvCxnSpPr>
        <p:spPr>
          <a:xfrm>
            <a:off x="2610330" y="6708425"/>
            <a:ext cx="3977083"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71354DB-1B4F-FC41-D7A2-6955168B3A25}"/>
              </a:ext>
            </a:extLst>
          </p:cNvPr>
          <p:cNvCxnSpPr>
            <a:cxnSpLocks/>
          </p:cNvCxnSpPr>
          <p:nvPr/>
        </p:nvCxnSpPr>
        <p:spPr>
          <a:xfrm>
            <a:off x="3819583" y="6232278"/>
            <a:ext cx="2767830"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3" name="Right Brace 22">
            <a:extLst>
              <a:ext uri="{FF2B5EF4-FFF2-40B4-BE49-F238E27FC236}">
                <a16:creationId xmlns:a16="http://schemas.microsoft.com/office/drawing/2014/main" id="{71D5096F-0D6E-8AD5-66A2-51B807F98112}"/>
              </a:ext>
            </a:extLst>
          </p:cNvPr>
          <p:cNvSpPr/>
          <p:nvPr/>
        </p:nvSpPr>
        <p:spPr>
          <a:xfrm>
            <a:off x="6587413" y="4982547"/>
            <a:ext cx="727787" cy="1884784"/>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0A510BB0-3FF7-8FC4-4E53-911AB86247EF}"/>
              </a:ext>
            </a:extLst>
          </p:cNvPr>
          <p:cNvSpPr txBox="1"/>
          <p:nvPr/>
        </p:nvSpPr>
        <p:spPr>
          <a:xfrm>
            <a:off x="7314824" y="5734214"/>
            <a:ext cx="6761787" cy="461665"/>
          </a:xfrm>
          <a:prstGeom prst="rect">
            <a:avLst/>
          </a:prstGeom>
          <a:noFill/>
        </p:spPr>
        <p:txBody>
          <a:bodyPr wrap="none" rtlCol="0">
            <a:spAutoFit/>
          </a:bodyPr>
          <a:lstStyle/>
          <a:p>
            <a:r>
              <a:rPr lang="en-US" sz="2400" b="1" dirty="0"/>
              <a:t>Collects information from these part is “????”</a:t>
            </a:r>
          </a:p>
        </p:txBody>
      </p:sp>
    </p:spTree>
    <p:extLst>
      <p:ext uri="{BB962C8B-B14F-4D97-AF65-F5344CB8AC3E}">
        <p14:creationId xmlns:p14="http://schemas.microsoft.com/office/powerpoint/2010/main" val="3966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par>
                                <p:cTn id="11" presetID="16" presetClass="entr" presetSubtype="2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par>
                                <p:cTn id="14" presetID="16" presetClass="entr" presetSubtype="21"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arn(inVertical)">
                                      <p:cBhvr>
                                        <p:cTn id="22" dur="500"/>
                                        <p:tgtEl>
                                          <p:spTgt spid="2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23" grpId="0" animBg="1"/>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Census &amp;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To collect data about an entire population is called “Census”.</a:t>
            </a:r>
          </a:p>
          <a:p>
            <a:endParaRPr lang="en-US" sz="3200" dirty="0"/>
          </a:p>
          <a:p>
            <a:r>
              <a:rPr lang="en-US" sz="3200" dirty="0"/>
              <a:t>To collect data from the part of the population is called “Survey”</a:t>
            </a:r>
          </a:p>
        </p:txBody>
      </p:sp>
      <p:sp>
        <p:nvSpPr>
          <p:cNvPr id="4" name="Rectangle 3">
            <a:extLst>
              <a:ext uri="{FF2B5EF4-FFF2-40B4-BE49-F238E27FC236}">
                <a16:creationId xmlns:a16="http://schemas.microsoft.com/office/drawing/2014/main" id="{1BB00AAE-6A57-C118-389A-732311783B48}"/>
              </a:ext>
            </a:extLst>
          </p:cNvPr>
          <p:cNvSpPr/>
          <p:nvPr/>
        </p:nvSpPr>
        <p:spPr>
          <a:xfrm>
            <a:off x="1884784" y="4702629"/>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EC6A97B-0F8E-CD8C-9EEF-F03BCB3F30F2}"/>
              </a:ext>
            </a:extLst>
          </p:cNvPr>
          <p:cNvSpPr/>
          <p:nvPr/>
        </p:nvSpPr>
        <p:spPr>
          <a:xfrm>
            <a:off x="2295331" y="5131837"/>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675666A-1B49-2420-72F3-6738AF092D49}"/>
              </a:ext>
            </a:extLst>
          </p:cNvPr>
          <p:cNvSpPr/>
          <p:nvPr/>
        </p:nvSpPr>
        <p:spPr>
          <a:xfrm>
            <a:off x="3203763" y="5915038"/>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178DFB9-1FB6-F468-3A54-9F42E6A2E60B}"/>
              </a:ext>
            </a:extLst>
          </p:cNvPr>
          <p:cNvSpPr/>
          <p:nvPr/>
        </p:nvSpPr>
        <p:spPr>
          <a:xfrm>
            <a:off x="3391496" y="4823927"/>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B08F345-07EC-1F16-FAF8-C7C30C1A965F}"/>
              </a:ext>
            </a:extLst>
          </p:cNvPr>
          <p:cNvSpPr/>
          <p:nvPr/>
        </p:nvSpPr>
        <p:spPr>
          <a:xfrm>
            <a:off x="1994510" y="6391185"/>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0D90A98-E0E5-9434-C6B4-5CD3C88679D7}"/>
              </a:ext>
            </a:extLst>
          </p:cNvPr>
          <p:cNvCxnSpPr/>
          <p:nvPr/>
        </p:nvCxnSpPr>
        <p:spPr>
          <a:xfrm>
            <a:off x="2836507" y="5654352"/>
            <a:ext cx="3750906"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C581A76-B0E8-D02C-E9D3-446FE925DF56}"/>
              </a:ext>
            </a:extLst>
          </p:cNvPr>
          <p:cNvCxnSpPr>
            <a:cxnSpLocks/>
          </p:cNvCxnSpPr>
          <p:nvPr/>
        </p:nvCxnSpPr>
        <p:spPr>
          <a:xfrm>
            <a:off x="4007316" y="5162941"/>
            <a:ext cx="2580097"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3CDB8ED-504A-8CE2-5CDA-2C82EA664C7D}"/>
              </a:ext>
            </a:extLst>
          </p:cNvPr>
          <p:cNvCxnSpPr>
            <a:cxnSpLocks/>
          </p:cNvCxnSpPr>
          <p:nvPr/>
        </p:nvCxnSpPr>
        <p:spPr>
          <a:xfrm>
            <a:off x="2610330" y="6708425"/>
            <a:ext cx="3977083"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71354DB-1B4F-FC41-D7A2-6955168B3A25}"/>
              </a:ext>
            </a:extLst>
          </p:cNvPr>
          <p:cNvCxnSpPr>
            <a:cxnSpLocks/>
          </p:cNvCxnSpPr>
          <p:nvPr/>
        </p:nvCxnSpPr>
        <p:spPr>
          <a:xfrm>
            <a:off x="3819583" y="6232278"/>
            <a:ext cx="2767830"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3" name="Right Brace 22">
            <a:extLst>
              <a:ext uri="{FF2B5EF4-FFF2-40B4-BE49-F238E27FC236}">
                <a16:creationId xmlns:a16="http://schemas.microsoft.com/office/drawing/2014/main" id="{71D5096F-0D6E-8AD5-66A2-51B807F98112}"/>
              </a:ext>
            </a:extLst>
          </p:cNvPr>
          <p:cNvSpPr/>
          <p:nvPr/>
        </p:nvSpPr>
        <p:spPr>
          <a:xfrm>
            <a:off x="6587413" y="4982547"/>
            <a:ext cx="727787" cy="1884784"/>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0A510BB0-3FF7-8FC4-4E53-911AB86247EF}"/>
              </a:ext>
            </a:extLst>
          </p:cNvPr>
          <p:cNvSpPr txBox="1"/>
          <p:nvPr/>
        </p:nvSpPr>
        <p:spPr>
          <a:xfrm>
            <a:off x="7314824" y="5734214"/>
            <a:ext cx="7194598" cy="461665"/>
          </a:xfrm>
          <a:prstGeom prst="rect">
            <a:avLst/>
          </a:prstGeom>
          <a:noFill/>
        </p:spPr>
        <p:txBody>
          <a:bodyPr wrap="none" rtlCol="0">
            <a:spAutoFit/>
          </a:bodyPr>
          <a:lstStyle/>
          <a:p>
            <a:r>
              <a:rPr lang="en-US" sz="2400" b="1" dirty="0"/>
              <a:t>Collects information from these part is “</a:t>
            </a:r>
            <a:r>
              <a:rPr lang="en-US" sz="2400" b="1" dirty="0">
                <a:solidFill>
                  <a:srgbClr val="FF0000"/>
                </a:solidFill>
              </a:rPr>
              <a:t>Survey</a:t>
            </a:r>
            <a:r>
              <a:rPr lang="en-US" sz="2400" b="1" dirty="0"/>
              <a:t>”</a:t>
            </a:r>
          </a:p>
        </p:txBody>
      </p:sp>
    </p:spTree>
    <p:extLst>
      <p:ext uri="{BB962C8B-B14F-4D97-AF65-F5344CB8AC3E}">
        <p14:creationId xmlns:p14="http://schemas.microsoft.com/office/powerpoint/2010/main" val="2224280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Parameter &amp; Statistic</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A </a:t>
            </a:r>
            <a:r>
              <a:rPr lang="en-US" sz="3200" dirty="0">
                <a:solidFill>
                  <a:srgbClr val="FF0000"/>
                </a:solidFill>
              </a:rPr>
              <a:t>parameter</a:t>
            </a:r>
            <a:r>
              <a:rPr lang="en-US" sz="3200" dirty="0"/>
              <a:t> is a numerical value that describes a </a:t>
            </a:r>
            <a:r>
              <a:rPr lang="en-US" sz="3200" dirty="0">
                <a:solidFill>
                  <a:srgbClr val="0070C0"/>
                </a:solidFill>
              </a:rPr>
              <a:t>characteristic (mean, variance etc.) of a population</a:t>
            </a:r>
            <a:r>
              <a:rPr lang="en-US" sz="3200" dirty="0"/>
              <a:t>.</a:t>
            </a:r>
          </a:p>
          <a:p>
            <a:endParaRPr lang="en-US" sz="3200" dirty="0"/>
          </a:p>
          <a:p>
            <a:r>
              <a:rPr lang="en-US" sz="3200" dirty="0"/>
              <a:t>A </a:t>
            </a:r>
            <a:r>
              <a:rPr lang="en-US" sz="3200" dirty="0">
                <a:solidFill>
                  <a:srgbClr val="FF0000"/>
                </a:solidFill>
              </a:rPr>
              <a:t>statistic</a:t>
            </a:r>
            <a:r>
              <a:rPr lang="en-US" sz="3200" dirty="0"/>
              <a:t> is a numerical value that describes a </a:t>
            </a:r>
            <a:r>
              <a:rPr lang="en-US" sz="3200" dirty="0">
                <a:solidFill>
                  <a:srgbClr val="0070C0"/>
                </a:solidFill>
              </a:rPr>
              <a:t>characteristic (mean, variance etc.) of a sample</a:t>
            </a:r>
            <a:r>
              <a:rPr lang="en-US" sz="3200" dirty="0"/>
              <a:t>.</a:t>
            </a:r>
          </a:p>
          <a:p>
            <a:endParaRPr lang="en-US" sz="3200" dirty="0"/>
          </a:p>
        </p:txBody>
      </p:sp>
    </p:spTree>
    <p:extLst>
      <p:ext uri="{BB962C8B-B14F-4D97-AF65-F5344CB8AC3E}">
        <p14:creationId xmlns:p14="http://schemas.microsoft.com/office/powerpoint/2010/main" val="81282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Parameter &amp; Statistic</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A </a:t>
            </a:r>
            <a:r>
              <a:rPr lang="en-US" sz="3200" dirty="0">
                <a:solidFill>
                  <a:srgbClr val="FF0000"/>
                </a:solidFill>
              </a:rPr>
              <a:t>parameter</a:t>
            </a:r>
            <a:r>
              <a:rPr lang="en-US" sz="3200" dirty="0"/>
              <a:t> is a numerical value that describes a </a:t>
            </a:r>
            <a:r>
              <a:rPr lang="en-US" sz="3200" dirty="0">
                <a:solidFill>
                  <a:srgbClr val="0070C0"/>
                </a:solidFill>
              </a:rPr>
              <a:t>characteristic (mean, variance etc.) of a population</a:t>
            </a:r>
            <a:r>
              <a:rPr lang="en-US" sz="3200" dirty="0"/>
              <a:t>.</a:t>
            </a:r>
          </a:p>
          <a:p>
            <a:endParaRPr lang="en-US" sz="3200" dirty="0"/>
          </a:p>
          <a:p>
            <a:r>
              <a:rPr lang="en-US" sz="3200" dirty="0"/>
              <a:t>A </a:t>
            </a:r>
            <a:r>
              <a:rPr lang="en-US" sz="3200" dirty="0">
                <a:solidFill>
                  <a:srgbClr val="FF0000"/>
                </a:solidFill>
              </a:rPr>
              <a:t>statistic</a:t>
            </a:r>
            <a:r>
              <a:rPr lang="en-US" sz="3200" dirty="0"/>
              <a:t> is a numerical value that describes a </a:t>
            </a:r>
            <a:r>
              <a:rPr lang="en-US" sz="3200" dirty="0">
                <a:solidFill>
                  <a:srgbClr val="0070C0"/>
                </a:solidFill>
              </a:rPr>
              <a:t>characteristic (mean, variance etc.) of a sample</a:t>
            </a:r>
            <a:r>
              <a:rPr lang="en-US" sz="3200" dirty="0"/>
              <a:t>.</a:t>
            </a:r>
          </a:p>
          <a:p>
            <a:endParaRPr lang="en-US" sz="3200" dirty="0"/>
          </a:p>
        </p:txBody>
      </p:sp>
      <p:sp>
        <p:nvSpPr>
          <p:cNvPr id="4" name="Rectangle 3">
            <a:extLst>
              <a:ext uri="{FF2B5EF4-FFF2-40B4-BE49-F238E27FC236}">
                <a16:creationId xmlns:a16="http://schemas.microsoft.com/office/drawing/2014/main" id="{7FB40E51-82C6-FD2F-69B1-82E504C59967}"/>
              </a:ext>
            </a:extLst>
          </p:cNvPr>
          <p:cNvSpPr/>
          <p:nvPr/>
        </p:nvSpPr>
        <p:spPr>
          <a:xfrm>
            <a:off x="1866123" y="5019870"/>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A7F42905-3434-0DDB-126A-1AC21F590A75}"/>
              </a:ext>
            </a:extLst>
          </p:cNvPr>
          <p:cNvSpPr/>
          <p:nvPr/>
        </p:nvSpPr>
        <p:spPr>
          <a:xfrm>
            <a:off x="4590661" y="5019870"/>
            <a:ext cx="1474237" cy="2463281"/>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78C52BF-23E4-65FD-FC19-F54EBBD43B8F}"/>
              </a:ext>
            </a:extLst>
          </p:cNvPr>
          <p:cNvSpPr txBox="1"/>
          <p:nvPr/>
        </p:nvSpPr>
        <p:spPr>
          <a:xfrm>
            <a:off x="6102225" y="6046240"/>
            <a:ext cx="7069564" cy="523220"/>
          </a:xfrm>
          <a:prstGeom prst="rect">
            <a:avLst/>
          </a:prstGeom>
          <a:noFill/>
        </p:spPr>
        <p:txBody>
          <a:bodyPr wrap="none" rtlCol="0">
            <a:spAutoFit/>
          </a:bodyPr>
          <a:lstStyle/>
          <a:p>
            <a:r>
              <a:rPr lang="en-US" sz="2800" b="1" dirty="0"/>
              <a:t>Characteristics of this entire box is “???”</a:t>
            </a:r>
          </a:p>
        </p:txBody>
      </p:sp>
    </p:spTree>
    <p:extLst>
      <p:ext uri="{BB962C8B-B14F-4D97-AF65-F5344CB8AC3E}">
        <p14:creationId xmlns:p14="http://schemas.microsoft.com/office/powerpoint/2010/main" val="80619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Parameter &amp; Statistic</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A </a:t>
            </a:r>
            <a:r>
              <a:rPr lang="en-US" sz="3200" dirty="0">
                <a:solidFill>
                  <a:srgbClr val="FF0000"/>
                </a:solidFill>
              </a:rPr>
              <a:t>parameter</a:t>
            </a:r>
            <a:r>
              <a:rPr lang="en-US" sz="3200" dirty="0"/>
              <a:t> is a numerical value that describes a </a:t>
            </a:r>
            <a:r>
              <a:rPr lang="en-US" sz="3200" dirty="0">
                <a:solidFill>
                  <a:srgbClr val="0070C0"/>
                </a:solidFill>
              </a:rPr>
              <a:t>characteristic (mean, variance etc.) of a population</a:t>
            </a:r>
            <a:r>
              <a:rPr lang="en-US" sz="3200" dirty="0"/>
              <a:t>.</a:t>
            </a:r>
          </a:p>
          <a:p>
            <a:endParaRPr lang="en-US" sz="3200" dirty="0"/>
          </a:p>
          <a:p>
            <a:r>
              <a:rPr lang="en-US" sz="3200" dirty="0"/>
              <a:t>A </a:t>
            </a:r>
            <a:r>
              <a:rPr lang="en-US" sz="3200" dirty="0">
                <a:solidFill>
                  <a:srgbClr val="FF0000"/>
                </a:solidFill>
              </a:rPr>
              <a:t>statistic</a:t>
            </a:r>
            <a:r>
              <a:rPr lang="en-US" sz="3200" dirty="0"/>
              <a:t> is a numerical value that describes a </a:t>
            </a:r>
            <a:r>
              <a:rPr lang="en-US" sz="3200" dirty="0">
                <a:solidFill>
                  <a:srgbClr val="0070C0"/>
                </a:solidFill>
              </a:rPr>
              <a:t>characteristic (mean, variance etc.) of a sample</a:t>
            </a:r>
            <a:r>
              <a:rPr lang="en-US" sz="3200" dirty="0"/>
              <a:t>.</a:t>
            </a:r>
          </a:p>
          <a:p>
            <a:endParaRPr lang="en-US" sz="3200" dirty="0"/>
          </a:p>
        </p:txBody>
      </p:sp>
      <p:sp>
        <p:nvSpPr>
          <p:cNvPr id="4" name="Rectangle 3">
            <a:extLst>
              <a:ext uri="{FF2B5EF4-FFF2-40B4-BE49-F238E27FC236}">
                <a16:creationId xmlns:a16="http://schemas.microsoft.com/office/drawing/2014/main" id="{7FB40E51-82C6-FD2F-69B1-82E504C59967}"/>
              </a:ext>
            </a:extLst>
          </p:cNvPr>
          <p:cNvSpPr/>
          <p:nvPr/>
        </p:nvSpPr>
        <p:spPr>
          <a:xfrm>
            <a:off x="1866123" y="5019870"/>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A7F42905-3434-0DDB-126A-1AC21F590A75}"/>
              </a:ext>
            </a:extLst>
          </p:cNvPr>
          <p:cNvSpPr/>
          <p:nvPr/>
        </p:nvSpPr>
        <p:spPr>
          <a:xfrm>
            <a:off x="4590661" y="5019870"/>
            <a:ext cx="1474237" cy="2463281"/>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78C52BF-23E4-65FD-FC19-F54EBBD43B8F}"/>
              </a:ext>
            </a:extLst>
          </p:cNvPr>
          <p:cNvSpPr txBox="1"/>
          <p:nvPr/>
        </p:nvSpPr>
        <p:spPr>
          <a:xfrm>
            <a:off x="6102225" y="6046240"/>
            <a:ext cx="8335102" cy="523220"/>
          </a:xfrm>
          <a:prstGeom prst="rect">
            <a:avLst/>
          </a:prstGeom>
          <a:noFill/>
        </p:spPr>
        <p:txBody>
          <a:bodyPr wrap="none" rtlCol="0">
            <a:spAutoFit/>
          </a:bodyPr>
          <a:lstStyle/>
          <a:p>
            <a:r>
              <a:rPr lang="en-US" sz="2800" b="1" dirty="0"/>
              <a:t>Characteristics of this entire box is “</a:t>
            </a:r>
            <a:r>
              <a:rPr lang="en-US" sz="2800" b="1" dirty="0">
                <a:solidFill>
                  <a:srgbClr val="FF0000"/>
                </a:solidFill>
              </a:rPr>
              <a:t>Parameter</a:t>
            </a:r>
            <a:r>
              <a:rPr lang="en-US" sz="2800" b="1" dirty="0"/>
              <a:t>”</a:t>
            </a:r>
          </a:p>
        </p:txBody>
      </p:sp>
    </p:spTree>
    <p:extLst>
      <p:ext uri="{BB962C8B-B14F-4D97-AF65-F5344CB8AC3E}">
        <p14:creationId xmlns:p14="http://schemas.microsoft.com/office/powerpoint/2010/main" val="1962380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Parameter &amp; Statistic</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A </a:t>
            </a:r>
            <a:r>
              <a:rPr lang="en-US" sz="3200" dirty="0">
                <a:solidFill>
                  <a:srgbClr val="FF0000"/>
                </a:solidFill>
              </a:rPr>
              <a:t>parameter</a:t>
            </a:r>
            <a:r>
              <a:rPr lang="en-US" sz="3200" dirty="0"/>
              <a:t> is a numerical value that describes a </a:t>
            </a:r>
            <a:r>
              <a:rPr lang="en-US" sz="3200" dirty="0">
                <a:solidFill>
                  <a:srgbClr val="0070C0"/>
                </a:solidFill>
              </a:rPr>
              <a:t>characteristic (mean, variance etc.) of a population</a:t>
            </a:r>
            <a:r>
              <a:rPr lang="en-US" sz="3200" dirty="0"/>
              <a:t>.</a:t>
            </a:r>
          </a:p>
          <a:p>
            <a:endParaRPr lang="en-US" sz="3200" dirty="0"/>
          </a:p>
          <a:p>
            <a:r>
              <a:rPr lang="en-US" sz="3200" dirty="0"/>
              <a:t>A </a:t>
            </a:r>
            <a:r>
              <a:rPr lang="en-US" sz="3200" dirty="0">
                <a:solidFill>
                  <a:srgbClr val="FF0000"/>
                </a:solidFill>
              </a:rPr>
              <a:t>statistic</a:t>
            </a:r>
            <a:r>
              <a:rPr lang="en-US" sz="3200" dirty="0"/>
              <a:t> is a numerical value that describes a </a:t>
            </a:r>
            <a:r>
              <a:rPr lang="en-US" sz="3200" dirty="0">
                <a:solidFill>
                  <a:srgbClr val="0070C0"/>
                </a:solidFill>
              </a:rPr>
              <a:t>characteristic (mean, variance etc.) of a sample</a:t>
            </a:r>
            <a:r>
              <a:rPr lang="en-US" sz="3200" dirty="0"/>
              <a:t>.</a:t>
            </a:r>
          </a:p>
          <a:p>
            <a:endParaRPr lang="en-US" sz="3200" dirty="0"/>
          </a:p>
        </p:txBody>
      </p:sp>
      <p:sp>
        <p:nvSpPr>
          <p:cNvPr id="4" name="Rectangle 3">
            <a:extLst>
              <a:ext uri="{FF2B5EF4-FFF2-40B4-BE49-F238E27FC236}">
                <a16:creationId xmlns:a16="http://schemas.microsoft.com/office/drawing/2014/main" id="{7FB40E51-82C6-FD2F-69B1-82E504C59967}"/>
              </a:ext>
            </a:extLst>
          </p:cNvPr>
          <p:cNvSpPr/>
          <p:nvPr/>
        </p:nvSpPr>
        <p:spPr>
          <a:xfrm>
            <a:off x="1866123" y="5019870"/>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D88B2C3-D48F-9716-56AA-66BE58D7ECFA}"/>
              </a:ext>
            </a:extLst>
          </p:cNvPr>
          <p:cNvSpPr/>
          <p:nvPr/>
        </p:nvSpPr>
        <p:spPr>
          <a:xfrm>
            <a:off x="2276669" y="5598367"/>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0EBC3F5-C16F-E4E0-005F-B5BE4FF247D3}"/>
              </a:ext>
            </a:extLst>
          </p:cNvPr>
          <p:cNvSpPr/>
          <p:nvPr/>
        </p:nvSpPr>
        <p:spPr>
          <a:xfrm>
            <a:off x="3433666" y="5094514"/>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8C108-94DF-480A-154A-C35433D12F2D}"/>
              </a:ext>
            </a:extLst>
          </p:cNvPr>
          <p:cNvSpPr/>
          <p:nvPr/>
        </p:nvSpPr>
        <p:spPr>
          <a:xfrm>
            <a:off x="2276669" y="6699510"/>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F975E9-0B54-D564-B2F0-9E112D40E129}"/>
              </a:ext>
            </a:extLst>
          </p:cNvPr>
          <p:cNvSpPr/>
          <p:nvPr/>
        </p:nvSpPr>
        <p:spPr>
          <a:xfrm>
            <a:off x="3396344" y="6156969"/>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967DA09-7B37-BF79-B64A-4A04093A310D}"/>
              </a:ext>
            </a:extLst>
          </p:cNvPr>
          <p:cNvCxnSpPr>
            <a:stCxn id="8" idx="6"/>
          </p:cNvCxnSpPr>
          <p:nvPr/>
        </p:nvCxnSpPr>
        <p:spPr>
          <a:xfrm flipV="1">
            <a:off x="3956181" y="5365784"/>
            <a:ext cx="2593909" cy="1"/>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49177DE-61A7-A922-5E9D-C659FD39CFE4}"/>
              </a:ext>
            </a:extLst>
          </p:cNvPr>
          <p:cNvCxnSpPr>
            <a:cxnSpLocks/>
          </p:cNvCxnSpPr>
          <p:nvPr/>
        </p:nvCxnSpPr>
        <p:spPr>
          <a:xfrm flipV="1">
            <a:off x="2799184" y="5915869"/>
            <a:ext cx="3750906" cy="7485"/>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5C0C271-7526-2A48-BFC1-8A521A67D288}"/>
              </a:ext>
            </a:extLst>
          </p:cNvPr>
          <p:cNvCxnSpPr/>
          <p:nvPr/>
        </p:nvCxnSpPr>
        <p:spPr>
          <a:xfrm flipV="1">
            <a:off x="3918859" y="6386741"/>
            <a:ext cx="2593909" cy="1"/>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36E8B-2D1D-9470-A895-B53BE5E34379}"/>
              </a:ext>
            </a:extLst>
          </p:cNvPr>
          <p:cNvCxnSpPr>
            <a:cxnSpLocks/>
          </p:cNvCxnSpPr>
          <p:nvPr/>
        </p:nvCxnSpPr>
        <p:spPr>
          <a:xfrm>
            <a:off x="2799184" y="6970781"/>
            <a:ext cx="3732245"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9" name="Right Brace 18">
            <a:extLst>
              <a:ext uri="{FF2B5EF4-FFF2-40B4-BE49-F238E27FC236}">
                <a16:creationId xmlns:a16="http://schemas.microsoft.com/office/drawing/2014/main" id="{C60666D5-C132-18F5-F2CD-5A0E8E6AC826}"/>
              </a:ext>
            </a:extLst>
          </p:cNvPr>
          <p:cNvSpPr/>
          <p:nvPr/>
        </p:nvSpPr>
        <p:spPr>
          <a:xfrm>
            <a:off x="6550090" y="5094514"/>
            <a:ext cx="578499" cy="2147537"/>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197672A9-BFFC-A441-34CC-ADC6FE01A388}"/>
              </a:ext>
            </a:extLst>
          </p:cNvPr>
          <p:cNvSpPr txBox="1"/>
          <p:nvPr/>
        </p:nvSpPr>
        <p:spPr>
          <a:xfrm>
            <a:off x="7165911" y="5959514"/>
            <a:ext cx="6777755" cy="954107"/>
          </a:xfrm>
          <a:prstGeom prst="rect">
            <a:avLst/>
          </a:prstGeom>
          <a:noFill/>
        </p:spPr>
        <p:txBody>
          <a:bodyPr wrap="square" rtlCol="0">
            <a:spAutoFit/>
          </a:bodyPr>
          <a:lstStyle/>
          <a:p>
            <a:r>
              <a:rPr lang="en-US" sz="2800" b="1" dirty="0"/>
              <a:t>Characteristics of these part of population is “???”</a:t>
            </a:r>
          </a:p>
        </p:txBody>
      </p:sp>
    </p:spTree>
    <p:extLst>
      <p:ext uri="{BB962C8B-B14F-4D97-AF65-F5344CB8AC3E}">
        <p14:creationId xmlns:p14="http://schemas.microsoft.com/office/powerpoint/2010/main" val="77844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9" grpId="0" animBg="1"/>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Parameter &amp; Statistic</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A </a:t>
            </a:r>
            <a:r>
              <a:rPr lang="en-US" sz="3200" dirty="0">
                <a:solidFill>
                  <a:srgbClr val="FF0000"/>
                </a:solidFill>
              </a:rPr>
              <a:t>parameter</a:t>
            </a:r>
            <a:r>
              <a:rPr lang="en-US" sz="3200" dirty="0"/>
              <a:t> is a numerical value that describes a </a:t>
            </a:r>
            <a:r>
              <a:rPr lang="en-US" sz="3200" dirty="0">
                <a:solidFill>
                  <a:srgbClr val="0070C0"/>
                </a:solidFill>
              </a:rPr>
              <a:t>characteristic (mean, variance etc.) of a population</a:t>
            </a:r>
            <a:r>
              <a:rPr lang="en-US" sz="3200" dirty="0"/>
              <a:t>.</a:t>
            </a:r>
          </a:p>
          <a:p>
            <a:endParaRPr lang="en-US" sz="3200" dirty="0"/>
          </a:p>
          <a:p>
            <a:r>
              <a:rPr lang="en-US" sz="3200" dirty="0"/>
              <a:t>A </a:t>
            </a:r>
            <a:r>
              <a:rPr lang="en-US" sz="3200" dirty="0">
                <a:solidFill>
                  <a:srgbClr val="FF0000"/>
                </a:solidFill>
              </a:rPr>
              <a:t>statistic</a:t>
            </a:r>
            <a:r>
              <a:rPr lang="en-US" sz="3200" dirty="0"/>
              <a:t> is a numerical value that describes a </a:t>
            </a:r>
            <a:r>
              <a:rPr lang="en-US" sz="3200" dirty="0">
                <a:solidFill>
                  <a:srgbClr val="0070C0"/>
                </a:solidFill>
              </a:rPr>
              <a:t>characteristic (mean, variance etc.) of a sample</a:t>
            </a:r>
            <a:r>
              <a:rPr lang="en-US" sz="3200" dirty="0"/>
              <a:t>.</a:t>
            </a:r>
          </a:p>
          <a:p>
            <a:endParaRPr lang="en-US" sz="3200" dirty="0"/>
          </a:p>
        </p:txBody>
      </p:sp>
      <p:sp>
        <p:nvSpPr>
          <p:cNvPr id="4" name="Rectangle 3">
            <a:extLst>
              <a:ext uri="{FF2B5EF4-FFF2-40B4-BE49-F238E27FC236}">
                <a16:creationId xmlns:a16="http://schemas.microsoft.com/office/drawing/2014/main" id="{7FB40E51-82C6-FD2F-69B1-82E504C59967}"/>
              </a:ext>
            </a:extLst>
          </p:cNvPr>
          <p:cNvSpPr/>
          <p:nvPr/>
        </p:nvSpPr>
        <p:spPr>
          <a:xfrm>
            <a:off x="1866123" y="5019870"/>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D88B2C3-D48F-9716-56AA-66BE58D7ECFA}"/>
              </a:ext>
            </a:extLst>
          </p:cNvPr>
          <p:cNvSpPr/>
          <p:nvPr/>
        </p:nvSpPr>
        <p:spPr>
          <a:xfrm>
            <a:off x="2276669" y="5598367"/>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0EBC3F5-C16F-E4E0-005F-B5BE4FF247D3}"/>
              </a:ext>
            </a:extLst>
          </p:cNvPr>
          <p:cNvSpPr/>
          <p:nvPr/>
        </p:nvSpPr>
        <p:spPr>
          <a:xfrm>
            <a:off x="3433666" y="5094514"/>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8C108-94DF-480A-154A-C35433D12F2D}"/>
              </a:ext>
            </a:extLst>
          </p:cNvPr>
          <p:cNvSpPr/>
          <p:nvPr/>
        </p:nvSpPr>
        <p:spPr>
          <a:xfrm>
            <a:off x="2276669" y="6699510"/>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F975E9-0B54-D564-B2F0-9E112D40E129}"/>
              </a:ext>
            </a:extLst>
          </p:cNvPr>
          <p:cNvSpPr/>
          <p:nvPr/>
        </p:nvSpPr>
        <p:spPr>
          <a:xfrm>
            <a:off x="3396344" y="6156969"/>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967DA09-7B37-BF79-B64A-4A04093A310D}"/>
              </a:ext>
            </a:extLst>
          </p:cNvPr>
          <p:cNvCxnSpPr>
            <a:stCxn id="8" idx="6"/>
          </p:cNvCxnSpPr>
          <p:nvPr/>
        </p:nvCxnSpPr>
        <p:spPr>
          <a:xfrm flipV="1">
            <a:off x="3956181" y="5365784"/>
            <a:ext cx="2593909" cy="1"/>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49177DE-61A7-A922-5E9D-C659FD39CFE4}"/>
              </a:ext>
            </a:extLst>
          </p:cNvPr>
          <p:cNvCxnSpPr>
            <a:cxnSpLocks/>
          </p:cNvCxnSpPr>
          <p:nvPr/>
        </p:nvCxnSpPr>
        <p:spPr>
          <a:xfrm flipV="1">
            <a:off x="2799184" y="5915869"/>
            <a:ext cx="3750906" cy="7485"/>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5C0C271-7526-2A48-BFC1-8A521A67D288}"/>
              </a:ext>
            </a:extLst>
          </p:cNvPr>
          <p:cNvCxnSpPr/>
          <p:nvPr/>
        </p:nvCxnSpPr>
        <p:spPr>
          <a:xfrm flipV="1">
            <a:off x="3918859" y="6386741"/>
            <a:ext cx="2593909" cy="1"/>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36E8B-2D1D-9470-A895-B53BE5E34379}"/>
              </a:ext>
            </a:extLst>
          </p:cNvPr>
          <p:cNvCxnSpPr>
            <a:cxnSpLocks/>
          </p:cNvCxnSpPr>
          <p:nvPr/>
        </p:nvCxnSpPr>
        <p:spPr>
          <a:xfrm>
            <a:off x="2799184" y="6970781"/>
            <a:ext cx="3732245"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9" name="Right Brace 18">
            <a:extLst>
              <a:ext uri="{FF2B5EF4-FFF2-40B4-BE49-F238E27FC236}">
                <a16:creationId xmlns:a16="http://schemas.microsoft.com/office/drawing/2014/main" id="{C60666D5-C132-18F5-F2CD-5A0E8E6AC826}"/>
              </a:ext>
            </a:extLst>
          </p:cNvPr>
          <p:cNvSpPr/>
          <p:nvPr/>
        </p:nvSpPr>
        <p:spPr>
          <a:xfrm>
            <a:off x="6550090" y="5094514"/>
            <a:ext cx="578499" cy="2147537"/>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197672A9-BFFC-A441-34CC-ADC6FE01A388}"/>
              </a:ext>
            </a:extLst>
          </p:cNvPr>
          <p:cNvSpPr txBox="1"/>
          <p:nvPr/>
        </p:nvSpPr>
        <p:spPr>
          <a:xfrm>
            <a:off x="7165911" y="5959514"/>
            <a:ext cx="6777755" cy="954107"/>
          </a:xfrm>
          <a:prstGeom prst="rect">
            <a:avLst/>
          </a:prstGeom>
          <a:noFill/>
        </p:spPr>
        <p:txBody>
          <a:bodyPr wrap="square" rtlCol="0">
            <a:spAutoFit/>
          </a:bodyPr>
          <a:lstStyle/>
          <a:p>
            <a:r>
              <a:rPr lang="en-US" sz="2800" b="1" dirty="0"/>
              <a:t>Characteristics of these part of population is “</a:t>
            </a:r>
            <a:r>
              <a:rPr lang="en-US" sz="2800" b="1" dirty="0">
                <a:solidFill>
                  <a:srgbClr val="FF0000"/>
                </a:solidFill>
              </a:rPr>
              <a:t>Statistic</a:t>
            </a:r>
            <a:r>
              <a:rPr lang="en-US" sz="2800" b="1"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67AAF4-493E-EB98-000C-D9E17D8C2EFB}"/>
                  </a:ext>
                </a:extLst>
              </p:cNvPr>
              <p:cNvSpPr txBox="1"/>
              <p:nvPr/>
            </p:nvSpPr>
            <p:spPr>
              <a:xfrm>
                <a:off x="9890450" y="278246"/>
                <a:ext cx="4460032" cy="1815882"/>
              </a:xfrm>
              <a:custGeom>
                <a:avLst/>
                <a:gdLst>
                  <a:gd name="connsiteX0" fmla="*/ 0 w 4460032"/>
                  <a:gd name="connsiteY0" fmla="*/ 0 h 1815882"/>
                  <a:gd name="connsiteX1" fmla="*/ 602104 w 4460032"/>
                  <a:gd name="connsiteY1" fmla="*/ 0 h 1815882"/>
                  <a:gd name="connsiteX2" fmla="*/ 1025807 w 4460032"/>
                  <a:gd name="connsiteY2" fmla="*/ 0 h 1815882"/>
                  <a:gd name="connsiteX3" fmla="*/ 1672512 w 4460032"/>
                  <a:gd name="connsiteY3" fmla="*/ 0 h 1815882"/>
                  <a:gd name="connsiteX4" fmla="*/ 2274616 w 4460032"/>
                  <a:gd name="connsiteY4" fmla="*/ 0 h 1815882"/>
                  <a:gd name="connsiteX5" fmla="*/ 2698319 w 4460032"/>
                  <a:gd name="connsiteY5" fmla="*/ 0 h 1815882"/>
                  <a:gd name="connsiteX6" fmla="*/ 3122022 w 4460032"/>
                  <a:gd name="connsiteY6" fmla="*/ 0 h 1815882"/>
                  <a:gd name="connsiteX7" fmla="*/ 3545725 w 4460032"/>
                  <a:gd name="connsiteY7" fmla="*/ 0 h 1815882"/>
                  <a:gd name="connsiteX8" fmla="*/ 3969428 w 4460032"/>
                  <a:gd name="connsiteY8" fmla="*/ 0 h 1815882"/>
                  <a:gd name="connsiteX9" fmla="*/ 4460032 w 4460032"/>
                  <a:gd name="connsiteY9" fmla="*/ 0 h 1815882"/>
                  <a:gd name="connsiteX10" fmla="*/ 4460032 w 4460032"/>
                  <a:gd name="connsiteY10" fmla="*/ 490288 h 1815882"/>
                  <a:gd name="connsiteX11" fmla="*/ 4460032 w 4460032"/>
                  <a:gd name="connsiteY11" fmla="*/ 907941 h 1815882"/>
                  <a:gd name="connsiteX12" fmla="*/ 4460032 w 4460032"/>
                  <a:gd name="connsiteY12" fmla="*/ 1307435 h 1815882"/>
                  <a:gd name="connsiteX13" fmla="*/ 4460032 w 4460032"/>
                  <a:gd name="connsiteY13" fmla="*/ 1815882 h 1815882"/>
                  <a:gd name="connsiteX14" fmla="*/ 3857928 w 4460032"/>
                  <a:gd name="connsiteY14" fmla="*/ 1815882 h 1815882"/>
                  <a:gd name="connsiteX15" fmla="*/ 3300424 w 4460032"/>
                  <a:gd name="connsiteY15" fmla="*/ 1815882 h 1815882"/>
                  <a:gd name="connsiteX16" fmla="*/ 2787520 w 4460032"/>
                  <a:gd name="connsiteY16" fmla="*/ 1815882 h 1815882"/>
                  <a:gd name="connsiteX17" fmla="*/ 2319217 w 4460032"/>
                  <a:gd name="connsiteY17" fmla="*/ 1815882 h 1815882"/>
                  <a:gd name="connsiteX18" fmla="*/ 1806313 w 4460032"/>
                  <a:gd name="connsiteY18" fmla="*/ 1815882 h 1815882"/>
                  <a:gd name="connsiteX19" fmla="*/ 1248809 w 4460032"/>
                  <a:gd name="connsiteY19" fmla="*/ 1815882 h 1815882"/>
                  <a:gd name="connsiteX20" fmla="*/ 691305 w 4460032"/>
                  <a:gd name="connsiteY20" fmla="*/ 1815882 h 1815882"/>
                  <a:gd name="connsiteX21" fmla="*/ 0 w 4460032"/>
                  <a:gd name="connsiteY21" fmla="*/ 1815882 h 1815882"/>
                  <a:gd name="connsiteX22" fmla="*/ 0 w 4460032"/>
                  <a:gd name="connsiteY22" fmla="*/ 1380070 h 1815882"/>
                  <a:gd name="connsiteX23" fmla="*/ 0 w 4460032"/>
                  <a:gd name="connsiteY23" fmla="*/ 980576 h 1815882"/>
                  <a:gd name="connsiteX24" fmla="*/ 0 w 4460032"/>
                  <a:gd name="connsiteY24" fmla="*/ 544765 h 1815882"/>
                  <a:gd name="connsiteX25" fmla="*/ 0 w 4460032"/>
                  <a:gd name="connsiteY25"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60032" h="1815882" fill="none" extrusionOk="0">
                    <a:moveTo>
                      <a:pt x="0" y="0"/>
                    </a:moveTo>
                    <a:cubicBezTo>
                      <a:pt x="230325" y="-42566"/>
                      <a:pt x="345207" y="42783"/>
                      <a:pt x="602104" y="0"/>
                    </a:cubicBezTo>
                    <a:cubicBezTo>
                      <a:pt x="859001" y="-42783"/>
                      <a:pt x="875759" y="19101"/>
                      <a:pt x="1025807" y="0"/>
                    </a:cubicBezTo>
                    <a:cubicBezTo>
                      <a:pt x="1175855" y="-19101"/>
                      <a:pt x="1349249" y="11213"/>
                      <a:pt x="1672512" y="0"/>
                    </a:cubicBezTo>
                    <a:cubicBezTo>
                      <a:pt x="1995775" y="-11213"/>
                      <a:pt x="1986659" y="19663"/>
                      <a:pt x="2274616" y="0"/>
                    </a:cubicBezTo>
                    <a:cubicBezTo>
                      <a:pt x="2562573" y="-19663"/>
                      <a:pt x="2520243" y="6588"/>
                      <a:pt x="2698319" y="0"/>
                    </a:cubicBezTo>
                    <a:cubicBezTo>
                      <a:pt x="2876395" y="-6588"/>
                      <a:pt x="2993152" y="32237"/>
                      <a:pt x="3122022" y="0"/>
                    </a:cubicBezTo>
                    <a:cubicBezTo>
                      <a:pt x="3250892" y="-32237"/>
                      <a:pt x="3427308" y="21607"/>
                      <a:pt x="3545725" y="0"/>
                    </a:cubicBezTo>
                    <a:cubicBezTo>
                      <a:pt x="3664142" y="-21607"/>
                      <a:pt x="3847113" y="2013"/>
                      <a:pt x="3969428" y="0"/>
                    </a:cubicBezTo>
                    <a:cubicBezTo>
                      <a:pt x="4091743" y="-2013"/>
                      <a:pt x="4320780" y="13261"/>
                      <a:pt x="4460032" y="0"/>
                    </a:cubicBezTo>
                    <a:cubicBezTo>
                      <a:pt x="4479619" y="170250"/>
                      <a:pt x="4403364" y="302633"/>
                      <a:pt x="4460032" y="490288"/>
                    </a:cubicBezTo>
                    <a:cubicBezTo>
                      <a:pt x="4516700" y="677943"/>
                      <a:pt x="4417702" y="815388"/>
                      <a:pt x="4460032" y="907941"/>
                    </a:cubicBezTo>
                    <a:cubicBezTo>
                      <a:pt x="4502362" y="1000494"/>
                      <a:pt x="4430882" y="1137725"/>
                      <a:pt x="4460032" y="1307435"/>
                    </a:cubicBezTo>
                    <a:cubicBezTo>
                      <a:pt x="4489182" y="1477145"/>
                      <a:pt x="4458035" y="1639239"/>
                      <a:pt x="4460032" y="1815882"/>
                    </a:cubicBezTo>
                    <a:cubicBezTo>
                      <a:pt x="4240089" y="1867742"/>
                      <a:pt x="4063344" y="1772022"/>
                      <a:pt x="3857928" y="1815882"/>
                    </a:cubicBezTo>
                    <a:cubicBezTo>
                      <a:pt x="3652512" y="1859742"/>
                      <a:pt x="3543345" y="1808346"/>
                      <a:pt x="3300424" y="1815882"/>
                    </a:cubicBezTo>
                    <a:cubicBezTo>
                      <a:pt x="3057503" y="1823418"/>
                      <a:pt x="2898285" y="1762203"/>
                      <a:pt x="2787520" y="1815882"/>
                    </a:cubicBezTo>
                    <a:cubicBezTo>
                      <a:pt x="2676755" y="1869561"/>
                      <a:pt x="2500062" y="1801809"/>
                      <a:pt x="2319217" y="1815882"/>
                    </a:cubicBezTo>
                    <a:cubicBezTo>
                      <a:pt x="2138372" y="1829955"/>
                      <a:pt x="1955422" y="1814310"/>
                      <a:pt x="1806313" y="1815882"/>
                    </a:cubicBezTo>
                    <a:cubicBezTo>
                      <a:pt x="1657204" y="1817454"/>
                      <a:pt x="1459769" y="1798188"/>
                      <a:pt x="1248809" y="1815882"/>
                    </a:cubicBezTo>
                    <a:cubicBezTo>
                      <a:pt x="1037849" y="1833576"/>
                      <a:pt x="933504" y="1753975"/>
                      <a:pt x="691305" y="1815882"/>
                    </a:cubicBezTo>
                    <a:cubicBezTo>
                      <a:pt x="449106" y="1877789"/>
                      <a:pt x="233980" y="1784675"/>
                      <a:pt x="0" y="1815882"/>
                    </a:cubicBezTo>
                    <a:cubicBezTo>
                      <a:pt x="-26608" y="1668478"/>
                      <a:pt x="520" y="1511518"/>
                      <a:pt x="0" y="1380070"/>
                    </a:cubicBezTo>
                    <a:cubicBezTo>
                      <a:pt x="-520" y="1248622"/>
                      <a:pt x="37394" y="1063934"/>
                      <a:pt x="0" y="980576"/>
                    </a:cubicBezTo>
                    <a:cubicBezTo>
                      <a:pt x="-37394" y="897218"/>
                      <a:pt x="51792" y="672521"/>
                      <a:pt x="0" y="544765"/>
                    </a:cubicBezTo>
                    <a:cubicBezTo>
                      <a:pt x="-51792" y="417009"/>
                      <a:pt x="1349" y="188538"/>
                      <a:pt x="0" y="0"/>
                    </a:cubicBezTo>
                    <a:close/>
                  </a:path>
                  <a:path w="4460032" h="1815882" stroke="0" extrusionOk="0">
                    <a:moveTo>
                      <a:pt x="0" y="0"/>
                    </a:moveTo>
                    <a:cubicBezTo>
                      <a:pt x="161927" y="-29217"/>
                      <a:pt x="431683" y="54382"/>
                      <a:pt x="602104" y="0"/>
                    </a:cubicBezTo>
                    <a:cubicBezTo>
                      <a:pt x="772525" y="-54382"/>
                      <a:pt x="938795" y="37560"/>
                      <a:pt x="1115008" y="0"/>
                    </a:cubicBezTo>
                    <a:cubicBezTo>
                      <a:pt x="1291221" y="-37560"/>
                      <a:pt x="1435717" y="6780"/>
                      <a:pt x="1627912" y="0"/>
                    </a:cubicBezTo>
                    <a:cubicBezTo>
                      <a:pt x="1820107" y="-6780"/>
                      <a:pt x="2062458" y="32324"/>
                      <a:pt x="2230016" y="0"/>
                    </a:cubicBezTo>
                    <a:cubicBezTo>
                      <a:pt x="2397574" y="-32324"/>
                      <a:pt x="2476341" y="48110"/>
                      <a:pt x="2653719" y="0"/>
                    </a:cubicBezTo>
                    <a:cubicBezTo>
                      <a:pt x="2831097" y="-48110"/>
                      <a:pt x="3016916" y="30491"/>
                      <a:pt x="3211223" y="0"/>
                    </a:cubicBezTo>
                    <a:cubicBezTo>
                      <a:pt x="3405530" y="-30491"/>
                      <a:pt x="3615113" y="46333"/>
                      <a:pt x="3813327" y="0"/>
                    </a:cubicBezTo>
                    <a:cubicBezTo>
                      <a:pt x="4011541" y="-46333"/>
                      <a:pt x="4267884" y="34643"/>
                      <a:pt x="4460032" y="0"/>
                    </a:cubicBezTo>
                    <a:cubicBezTo>
                      <a:pt x="4512099" y="209485"/>
                      <a:pt x="4424761" y="366793"/>
                      <a:pt x="4460032" y="490288"/>
                    </a:cubicBezTo>
                    <a:cubicBezTo>
                      <a:pt x="4495303" y="613783"/>
                      <a:pt x="4447316" y="786510"/>
                      <a:pt x="4460032" y="944259"/>
                    </a:cubicBezTo>
                    <a:cubicBezTo>
                      <a:pt x="4472748" y="1102008"/>
                      <a:pt x="4446805" y="1205222"/>
                      <a:pt x="4460032" y="1398229"/>
                    </a:cubicBezTo>
                    <a:cubicBezTo>
                      <a:pt x="4473259" y="1591236"/>
                      <a:pt x="4457251" y="1684192"/>
                      <a:pt x="4460032" y="1815882"/>
                    </a:cubicBezTo>
                    <a:cubicBezTo>
                      <a:pt x="4302913" y="1830131"/>
                      <a:pt x="4150778" y="1803359"/>
                      <a:pt x="3857928" y="1815882"/>
                    </a:cubicBezTo>
                    <a:cubicBezTo>
                      <a:pt x="3565078" y="1828405"/>
                      <a:pt x="3514425" y="1780481"/>
                      <a:pt x="3300424" y="1815882"/>
                    </a:cubicBezTo>
                    <a:cubicBezTo>
                      <a:pt x="3086423" y="1851283"/>
                      <a:pt x="2862537" y="1781462"/>
                      <a:pt x="2742920" y="1815882"/>
                    </a:cubicBezTo>
                    <a:cubicBezTo>
                      <a:pt x="2623303" y="1850302"/>
                      <a:pt x="2385710" y="1777931"/>
                      <a:pt x="2185416" y="1815882"/>
                    </a:cubicBezTo>
                    <a:cubicBezTo>
                      <a:pt x="1985122" y="1853833"/>
                      <a:pt x="1852865" y="1793142"/>
                      <a:pt x="1583311" y="1815882"/>
                    </a:cubicBezTo>
                    <a:cubicBezTo>
                      <a:pt x="1313758" y="1838622"/>
                      <a:pt x="1352205" y="1780092"/>
                      <a:pt x="1159608" y="1815882"/>
                    </a:cubicBezTo>
                    <a:cubicBezTo>
                      <a:pt x="967011" y="1851672"/>
                      <a:pt x="884268" y="1772525"/>
                      <a:pt x="646705" y="1815882"/>
                    </a:cubicBezTo>
                    <a:cubicBezTo>
                      <a:pt x="409142" y="1859239"/>
                      <a:pt x="283408" y="1738710"/>
                      <a:pt x="0" y="1815882"/>
                    </a:cubicBezTo>
                    <a:cubicBezTo>
                      <a:pt x="-52916" y="1619254"/>
                      <a:pt x="54105" y="1499793"/>
                      <a:pt x="0" y="1361912"/>
                    </a:cubicBezTo>
                    <a:cubicBezTo>
                      <a:pt x="-54105" y="1224031"/>
                      <a:pt x="43325" y="1145638"/>
                      <a:pt x="0" y="962417"/>
                    </a:cubicBezTo>
                    <a:cubicBezTo>
                      <a:pt x="-43325" y="779196"/>
                      <a:pt x="46440" y="704971"/>
                      <a:pt x="0" y="472129"/>
                    </a:cubicBezTo>
                    <a:cubicBezTo>
                      <a:pt x="-46440" y="239287"/>
                      <a:pt x="52301" y="191408"/>
                      <a:pt x="0" y="0"/>
                    </a:cubicBezTo>
                    <a:close/>
                  </a:path>
                </a:pathLst>
              </a:custGeom>
              <a:solidFill>
                <a:srgbClr val="FFC000"/>
              </a:solidFill>
              <a:ln>
                <a:solidFill>
                  <a:schemeClr val="tx1"/>
                </a:solidFill>
                <a:extLst>
                  <a:ext uri="{C807C97D-BFC1-408E-A445-0C87EB9F89A2}">
                    <ask:lineSketchStyleProps xmlns:ask="http://schemas.microsoft.com/office/drawing/2018/sketchyshapes" sd="2648319535">
                      <a:prstGeom prst="rect">
                        <a:avLst/>
                      </a:prstGeom>
                      <ask:type>
                        <ask:lineSketchScribble/>
                      </ask:type>
                    </ask:lineSketchStyleProps>
                  </a:ext>
                </a:extLst>
              </a:ln>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sz="2800" i="1" dirty="0" smtClean="0">
                          <a:latin typeface="Cambria Math" panose="02040503050406030204" pitchFamily="18" charset="0"/>
                        </a:rPr>
                        <m:t>𝑃𝑜𝑝𝑢𝑙𝑎𝑡𝑖𝑜𝑛</m:t>
                      </m:r>
                      <m:r>
                        <a:rPr lang="en-US" sz="2800" i="1" dirty="0" smtClean="0">
                          <a:latin typeface="Cambria Math" panose="02040503050406030204" pitchFamily="18" charset="0"/>
                        </a:rPr>
                        <m:t> </m:t>
                      </m:r>
                      <m:r>
                        <a:rPr lang="en-US" sz="2800" i="1" dirty="0" smtClean="0">
                          <a:latin typeface="Cambria Math" panose="02040503050406030204" pitchFamily="18" charset="0"/>
                        </a:rPr>
                        <m:t>𝑚𝑒𝑎𝑛</m:t>
                      </m:r>
                      <m:r>
                        <a:rPr lang="en-US" sz="2800" i="1" dirty="0" smtClean="0">
                          <a:latin typeface="Cambria Math" panose="02040503050406030204" pitchFamily="18" charset="0"/>
                        </a:rPr>
                        <m:t> = </m:t>
                      </m:r>
                      <m:r>
                        <a:rPr lang="en-US" sz="2800" b="0" i="1" smtClean="0">
                          <a:latin typeface="Cambria Math" panose="02040503050406030204" pitchFamily="18" charset="0"/>
                        </a:rPr>
                        <m:t>𝜇</m:t>
                      </m:r>
                    </m:oMath>
                  </m:oMathPara>
                </a14:m>
                <a:endParaRPr lang="en-US" sz="2800" b="0" dirty="0"/>
              </a:p>
              <a:p>
                <a:pPr algn="just"/>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𝑃𝑜𝑝𝑢𝑙𝑎𝑡𝑖𝑜𝑛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𝑣𝑎𝑟𝑖𝑎𝑛𝑐𝑒</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oMath>
                  </m:oMathPara>
                </a14:m>
                <a:endParaRPr lang="en-US" sz="2800" b="0" dirty="0"/>
              </a:p>
              <a:p>
                <a:pPr algn="just"/>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𝑆𝑎𝑚𝑝𝑙𝑒</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oMath>
                  </m:oMathPara>
                </a14:m>
                <a:endParaRPr lang="en-US" sz="2800" b="0" dirty="0"/>
              </a:p>
              <a:p>
                <a:pPr algn="just"/>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𝑠𝑎𝑚𝑝𝑙𝑒</m:t>
                      </m:r>
                      <m:r>
                        <a:rPr lang="en-US" sz="2800" b="0" i="1" smtClean="0">
                          <a:latin typeface="Cambria Math" panose="02040503050406030204" pitchFamily="18" charset="0"/>
                        </a:rPr>
                        <m:t> </m:t>
                      </m:r>
                      <m:r>
                        <a:rPr lang="en-US" sz="2800" b="0" i="1" smtClean="0">
                          <a:latin typeface="Cambria Math" panose="02040503050406030204" pitchFamily="18" charset="0"/>
                        </a:rPr>
                        <m:t>𝑣𝑎𝑟𝑖𝑎𝑛𝑐𝑒</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𝑠</m:t>
                          </m:r>
                        </m:e>
                        <m:sup>
                          <m:r>
                            <a:rPr lang="en-US" sz="2800" b="0" i="1" smtClean="0">
                              <a:latin typeface="Cambria Math" panose="02040503050406030204" pitchFamily="18" charset="0"/>
                            </a:rPr>
                            <m:t>2</m:t>
                          </m:r>
                        </m:sup>
                      </m:sSup>
                    </m:oMath>
                  </m:oMathPara>
                </a14:m>
                <a:endParaRPr lang="en-US" sz="2800" dirty="0"/>
              </a:p>
            </p:txBody>
          </p:sp>
        </mc:Choice>
        <mc:Fallback xmlns="">
          <p:sp>
            <p:nvSpPr>
              <p:cNvPr id="5" name="TextBox 4">
                <a:extLst>
                  <a:ext uri="{FF2B5EF4-FFF2-40B4-BE49-F238E27FC236}">
                    <a16:creationId xmlns:a16="http://schemas.microsoft.com/office/drawing/2014/main" id="{7C67AAF4-493E-EB98-000C-D9E17D8C2EFB}"/>
                  </a:ext>
                </a:extLst>
              </p:cNvPr>
              <p:cNvSpPr txBox="1">
                <a:spLocks noRot="1" noChangeAspect="1" noMove="1" noResize="1" noEditPoints="1" noAdjustHandles="1" noChangeArrowheads="1" noChangeShapeType="1" noTextEdit="1"/>
              </p:cNvSpPr>
              <p:nvPr/>
            </p:nvSpPr>
            <p:spPr>
              <a:xfrm>
                <a:off x="9890450" y="278246"/>
                <a:ext cx="4460032" cy="1815882"/>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2648319535">
                      <a:custGeom>
                        <a:avLst/>
                        <a:gdLst>
                          <a:gd name="connsiteX0" fmla="*/ 0 w 4460032"/>
                          <a:gd name="connsiteY0" fmla="*/ 0 h 1815882"/>
                          <a:gd name="connsiteX1" fmla="*/ 602104 w 4460032"/>
                          <a:gd name="connsiteY1" fmla="*/ 0 h 1815882"/>
                          <a:gd name="connsiteX2" fmla="*/ 1025807 w 4460032"/>
                          <a:gd name="connsiteY2" fmla="*/ 0 h 1815882"/>
                          <a:gd name="connsiteX3" fmla="*/ 1672512 w 4460032"/>
                          <a:gd name="connsiteY3" fmla="*/ 0 h 1815882"/>
                          <a:gd name="connsiteX4" fmla="*/ 2274616 w 4460032"/>
                          <a:gd name="connsiteY4" fmla="*/ 0 h 1815882"/>
                          <a:gd name="connsiteX5" fmla="*/ 2698319 w 4460032"/>
                          <a:gd name="connsiteY5" fmla="*/ 0 h 1815882"/>
                          <a:gd name="connsiteX6" fmla="*/ 3122022 w 4460032"/>
                          <a:gd name="connsiteY6" fmla="*/ 0 h 1815882"/>
                          <a:gd name="connsiteX7" fmla="*/ 3545725 w 4460032"/>
                          <a:gd name="connsiteY7" fmla="*/ 0 h 1815882"/>
                          <a:gd name="connsiteX8" fmla="*/ 3969428 w 4460032"/>
                          <a:gd name="connsiteY8" fmla="*/ 0 h 1815882"/>
                          <a:gd name="connsiteX9" fmla="*/ 4460032 w 4460032"/>
                          <a:gd name="connsiteY9" fmla="*/ 0 h 1815882"/>
                          <a:gd name="connsiteX10" fmla="*/ 4460032 w 4460032"/>
                          <a:gd name="connsiteY10" fmla="*/ 490288 h 1815882"/>
                          <a:gd name="connsiteX11" fmla="*/ 4460032 w 4460032"/>
                          <a:gd name="connsiteY11" fmla="*/ 907941 h 1815882"/>
                          <a:gd name="connsiteX12" fmla="*/ 4460032 w 4460032"/>
                          <a:gd name="connsiteY12" fmla="*/ 1307435 h 1815882"/>
                          <a:gd name="connsiteX13" fmla="*/ 4460032 w 4460032"/>
                          <a:gd name="connsiteY13" fmla="*/ 1815882 h 1815882"/>
                          <a:gd name="connsiteX14" fmla="*/ 3857928 w 4460032"/>
                          <a:gd name="connsiteY14" fmla="*/ 1815882 h 1815882"/>
                          <a:gd name="connsiteX15" fmla="*/ 3300424 w 4460032"/>
                          <a:gd name="connsiteY15" fmla="*/ 1815882 h 1815882"/>
                          <a:gd name="connsiteX16" fmla="*/ 2787520 w 4460032"/>
                          <a:gd name="connsiteY16" fmla="*/ 1815882 h 1815882"/>
                          <a:gd name="connsiteX17" fmla="*/ 2319217 w 4460032"/>
                          <a:gd name="connsiteY17" fmla="*/ 1815882 h 1815882"/>
                          <a:gd name="connsiteX18" fmla="*/ 1806313 w 4460032"/>
                          <a:gd name="connsiteY18" fmla="*/ 1815882 h 1815882"/>
                          <a:gd name="connsiteX19" fmla="*/ 1248809 w 4460032"/>
                          <a:gd name="connsiteY19" fmla="*/ 1815882 h 1815882"/>
                          <a:gd name="connsiteX20" fmla="*/ 691305 w 4460032"/>
                          <a:gd name="connsiteY20" fmla="*/ 1815882 h 1815882"/>
                          <a:gd name="connsiteX21" fmla="*/ 0 w 4460032"/>
                          <a:gd name="connsiteY21" fmla="*/ 1815882 h 1815882"/>
                          <a:gd name="connsiteX22" fmla="*/ 0 w 4460032"/>
                          <a:gd name="connsiteY22" fmla="*/ 1380070 h 1815882"/>
                          <a:gd name="connsiteX23" fmla="*/ 0 w 4460032"/>
                          <a:gd name="connsiteY23" fmla="*/ 980576 h 1815882"/>
                          <a:gd name="connsiteX24" fmla="*/ 0 w 4460032"/>
                          <a:gd name="connsiteY24" fmla="*/ 544765 h 1815882"/>
                          <a:gd name="connsiteX25" fmla="*/ 0 w 4460032"/>
                          <a:gd name="connsiteY25"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60032" h="1815882" fill="none" extrusionOk="0">
                            <a:moveTo>
                              <a:pt x="0" y="0"/>
                            </a:moveTo>
                            <a:cubicBezTo>
                              <a:pt x="230325" y="-42566"/>
                              <a:pt x="345207" y="42783"/>
                              <a:pt x="602104" y="0"/>
                            </a:cubicBezTo>
                            <a:cubicBezTo>
                              <a:pt x="859001" y="-42783"/>
                              <a:pt x="875759" y="19101"/>
                              <a:pt x="1025807" y="0"/>
                            </a:cubicBezTo>
                            <a:cubicBezTo>
                              <a:pt x="1175855" y="-19101"/>
                              <a:pt x="1349249" y="11213"/>
                              <a:pt x="1672512" y="0"/>
                            </a:cubicBezTo>
                            <a:cubicBezTo>
                              <a:pt x="1995775" y="-11213"/>
                              <a:pt x="1986659" y="19663"/>
                              <a:pt x="2274616" y="0"/>
                            </a:cubicBezTo>
                            <a:cubicBezTo>
                              <a:pt x="2562573" y="-19663"/>
                              <a:pt x="2520243" y="6588"/>
                              <a:pt x="2698319" y="0"/>
                            </a:cubicBezTo>
                            <a:cubicBezTo>
                              <a:pt x="2876395" y="-6588"/>
                              <a:pt x="2993152" y="32237"/>
                              <a:pt x="3122022" y="0"/>
                            </a:cubicBezTo>
                            <a:cubicBezTo>
                              <a:pt x="3250892" y="-32237"/>
                              <a:pt x="3427308" y="21607"/>
                              <a:pt x="3545725" y="0"/>
                            </a:cubicBezTo>
                            <a:cubicBezTo>
                              <a:pt x="3664142" y="-21607"/>
                              <a:pt x="3847113" y="2013"/>
                              <a:pt x="3969428" y="0"/>
                            </a:cubicBezTo>
                            <a:cubicBezTo>
                              <a:pt x="4091743" y="-2013"/>
                              <a:pt x="4320780" y="13261"/>
                              <a:pt x="4460032" y="0"/>
                            </a:cubicBezTo>
                            <a:cubicBezTo>
                              <a:pt x="4479619" y="170250"/>
                              <a:pt x="4403364" y="302633"/>
                              <a:pt x="4460032" y="490288"/>
                            </a:cubicBezTo>
                            <a:cubicBezTo>
                              <a:pt x="4516700" y="677943"/>
                              <a:pt x="4417702" y="815388"/>
                              <a:pt x="4460032" y="907941"/>
                            </a:cubicBezTo>
                            <a:cubicBezTo>
                              <a:pt x="4502362" y="1000494"/>
                              <a:pt x="4430882" y="1137725"/>
                              <a:pt x="4460032" y="1307435"/>
                            </a:cubicBezTo>
                            <a:cubicBezTo>
                              <a:pt x="4489182" y="1477145"/>
                              <a:pt x="4458035" y="1639239"/>
                              <a:pt x="4460032" y="1815882"/>
                            </a:cubicBezTo>
                            <a:cubicBezTo>
                              <a:pt x="4240089" y="1867742"/>
                              <a:pt x="4063344" y="1772022"/>
                              <a:pt x="3857928" y="1815882"/>
                            </a:cubicBezTo>
                            <a:cubicBezTo>
                              <a:pt x="3652512" y="1859742"/>
                              <a:pt x="3543345" y="1808346"/>
                              <a:pt x="3300424" y="1815882"/>
                            </a:cubicBezTo>
                            <a:cubicBezTo>
                              <a:pt x="3057503" y="1823418"/>
                              <a:pt x="2898285" y="1762203"/>
                              <a:pt x="2787520" y="1815882"/>
                            </a:cubicBezTo>
                            <a:cubicBezTo>
                              <a:pt x="2676755" y="1869561"/>
                              <a:pt x="2500062" y="1801809"/>
                              <a:pt x="2319217" y="1815882"/>
                            </a:cubicBezTo>
                            <a:cubicBezTo>
                              <a:pt x="2138372" y="1829955"/>
                              <a:pt x="1955422" y="1814310"/>
                              <a:pt x="1806313" y="1815882"/>
                            </a:cubicBezTo>
                            <a:cubicBezTo>
                              <a:pt x="1657204" y="1817454"/>
                              <a:pt x="1459769" y="1798188"/>
                              <a:pt x="1248809" y="1815882"/>
                            </a:cubicBezTo>
                            <a:cubicBezTo>
                              <a:pt x="1037849" y="1833576"/>
                              <a:pt x="933504" y="1753975"/>
                              <a:pt x="691305" y="1815882"/>
                            </a:cubicBezTo>
                            <a:cubicBezTo>
                              <a:pt x="449106" y="1877789"/>
                              <a:pt x="233980" y="1784675"/>
                              <a:pt x="0" y="1815882"/>
                            </a:cubicBezTo>
                            <a:cubicBezTo>
                              <a:pt x="-26608" y="1668478"/>
                              <a:pt x="520" y="1511518"/>
                              <a:pt x="0" y="1380070"/>
                            </a:cubicBezTo>
                            <a:cubicBezTo>
                              <a:pt x="-520" y="1248622"/>
                              <a:pt x="37394" y="1063934"/>
                              <a:pt x="0" y="980576"/>
                            </a:cubicBezTo>
                            <a:cubicBezTo>
                              <a:pt x="-37394" y="897218"/>
                              <a:pt x="51792" y="672521"/>
                              <a:pt x="0" y="544765"/>
                            </a:cubicBezTo>
                            <a:cubicBezTo>
                              <a:pt x="-51792" y="417009"/>
                              <a:pt x="1349" y="188538"/>
                              <a:pt x="0" y="0"/>
                            </a:cubicBezTo>
                            <a:close/>
                          </a:path>
                          <a:path w="4460032" h="1815882" stroke="0" extrusionOk="0">
                            <a:moveTo>
                              <a:pt x="0" y="0"/>
                            </a:moveTo>
                            <a:cubicBezTo>
                              <a:pt x="161927" y="-29217"/>
                              <a:pt x="431683" y="54382"/>
                              <a:pt x="602104" y="0"/>
                            </a:cubicBezTo>
                            <a:cubicBezTo>
                              <a:pt x="772525" y="-54382"/>
                              <a:pt x="938795" y="37560"/>
                              <a:pt x="1115008" y="0"/>
                            </a:cubicBezTo>
                            <a:cubicBezTo>
                              <a:pt x="1291221" y="-37560"/>
                              <a:pt x="1435717" y="6780"/>
                              <a:pt x="1627912" y="0"/>
                            </a:cubicBezTo>
                            <a:cubicBezTo>
                              <a:pt x="1820107" y="-6780"/>
                              <a:pt x="2062458" y="32324"/>
                              <a:pt x="2230016" y="0"/>
                            </a:cubicBezTo>
                            <a:cubicBezTo>
                              <a:pt x="2397574" y="-32324"/>
                              <a:pt x="2476341" y="48110"/>
                              <a:pt x="2653719" y="0"/>
                            </a:cubicBezTo>
                            <a:cubicBezTo>
                              <a:pt x="2831097" y="-48110"/>
                              <a:pt x="3016916" y="30491"/>
                              <a:pt x="3211223" y="0"/>
                            </a:cubicBezTo>
                            <a:cubicBezTo>
                              <a:pt x="3405530" y="-30491"/>
                              <a:pt x="3615113" y="46333"/>
                              <a:pt x="3813327" y="0"/>
                            </a:cubicBezTo>
                            <a:cubicBezTo>
                              <a:pt x="4011541" y="-46333"/>
                              <a:pt x="4267884" y="34643"/>
                              <a:pt x="4460032" y="0"/>
                            </a:cubicBezTo>
                            <a:cubicBezTo>
                              <a:pt x="4512099" y="209485"/>
                              <a:pt x="4424761" y="366793"/>
                              <a:pt x="4460032" y="490288"/>
                            </a:cubicBezTo>
                            <a:cubicBezTo>
                              <a:pt x="4495303" y="613783"/>
                              <a:pt x="4447316" y="786510"/>
                              <a:pt x="4460032" y="944259"/>
                            </a:cubicBezTo>
                            <a:cubicBezTo>
                              <a:pt x="4472748" y="1102008"/>
                              <a:pt x="4446805" y="1205222"/>
                              <a:pt x="4460032" y="1398229"/>
                            </a:cubicBezTo>
                            <a:cubicBezTo>
                              <a:pt x="4473259" y="1591236"/>
                              <a:pt x="4457251" y="1684192"/>
                              <a:pt x="4460032" y="1815882"/>
                            </a:cubicBezTo>
                            <a:cubicBezTo>
                              <a:pt x="4302913" y="1830131"/>
                              <a:pt x="4150778" y="1803359"/>
                              <a:pt x="3857928" y="1815882"/>
                            </a:cubicBezTo>
                            <a:cubicBezTo>
                              <a:pt x="3565078" y="1828405"/>
                              <a:pt x="3514425" y="1780481"/>
                              <a:pt x="3300424" y="1815882"/>
                            </a:cubicBezTo>
                            <a:cubicBezTo>
                              <a:pt x="3086423" y="1851283"/>
                              <a:pt x="2862537" y="1781462"/>
                              <a:pt x="2742920" y="1815882"/>
                            </a:cubicBezTo>
                            <a:cubicBezTo>
                              <a:pt x="2623303" y="1850302"/>
                              <a:pt x="2385710" y="1777931"/>
                              <a:pt x="2185416" y="1815882"/>
                            </a:cubicBezTo>
                            <a:cubicBezTo>
                              <a:pt x="1985122" y="1853833"/>
                              <a:pt x="1852865" y="1793142"/>
                              <a:pt x="1583311" y="1815882"/>
                            </a:cubicBezTo>
                            <a:cubicBezTo>
                              <a:pt x="1313758" y="1838622"/>
                              <a:pt x="1352205" y="1780092"/>
                              <a:pt x="1159608" y="1815882"/>
                            </a:cubicBezTo>
                            <a:cubicBezTo>
                              <a:pt x="967011" y="1851672"/>
                              <a:pt x="884268" y="1772525"/>
                              <a:pt x="646705" y="1815882"/>
                            </a:cubicBezTo>
                            <a:cubicBezTo>
                              <a:pt x="409142" y="1859239"/>
                              <a:pt x="283408" y="1738710"/>
                              <a:pt x="0" y="1815882"/>
                            </a:cubicBezTo>
                            <a:cubicBezTo>
                              <a:pt x="-52916" y="1619254"/>
                              <a:pt x="54105" y="1499793"/>
                              <a:pt x="0" y="1361912"/>
                            </a:cubicBezTo>
                            <a:cubicBezTo>
                              <a:pt x="-54105" y="1224031"/>
                              <a:pt x="43325" y="1145638"/>
                              <a:pt x="0" y="962417"/>
                            </a:cubicBezTo>
                            <a:cubicBezTo>
                              <a:pt x="-43325" y="779196"/>
                              <a:pt x="46440" y="704971"/>
                              <a:pt x="0" y="472129"/>
                            </a:cubicBezTo>
                            <a:cubicBezTo>
                              <a:pt x="-46440" y="239287"/>
                              <a:pt x="52301" y="191408"/>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22012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spTree>
    <p:extLst>
      <p:ext uri="{BB962C8B-B14F-4D97-AF65-F5344CB8AC3E}">
        <p14:creationId xmlns:p14="http://schemas.microsoft.com/office/powerpoint/2010/main" val="1903672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Variable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r>
              <a:rPr lang="en-US" sz="3200" dirty="0"/>
              <a:t>If the values of a characteristics vary</a:t>
            </a:r>
          </a:p>
          <a:p>
            <a:endParaRPr lang="en-US" sz="3200" dirty="0"/>
          </a:p>
          <a:p>
            <a:r>
              <a:rPr lang="en-US" sz="3200" dirty="0"/>
              <a:t>From person to person</a:t>
            </a:r>
          </a:p>
          <a:p>
            <a:endParaRPr lang="en-US" sz="3200" dirty="0"/>
          </a:p>
          <a:p>
            <a:r>
              <a:rPr lang="en-US" sz="3200" dirty="0"/>
              <a:t>From object to object</a:t>
            </a:r>
          </a:p>
          <a:p>
            <a:endParaRPr lang="en-US" sz="3200" dirty="0"/>
          </a:p>
          <a:p>
            <a:r>
              <a:rPr lang="en-US" sz="3200" dirty="0"/>
              <a:t>From phenomenon to phenomenon</a:t>
            </a:r>
          </a:p>
        </p:txBody>
      </p:sp>
      <p:sp>
        <p:nvSpPr>
          <p:cNvPr id="4" name="TextBox 3">
            <a:extLst>
              <a:ext uri="{FF2B5EF4-FFF2-40B4-BE49-F238E27FC236}">
                <a16:creationId xmlns:a16="http://schemas.microsoft.com/office/drawing/2014/main" id="{C79E54D7-B866-C40B-7F96-C6ED2FE4FDEA}"/>
              </a:ext>
            </a:extLst>
          </p:cNvPr>
          <p:cNvSpPr txBox="1"/>
          <p:nvPr/>
        </p:nvSpPr>
        <p:spPr>
          <a:xfrm>
            <a:off x="8546841" y="354563"/>
            <a:ext cx="5642891" cy="523220"/>
          </a:xfrm>
          <a:prstGeom prst="rect">
            <a:avLst/>
          </a:prstGeom>
          <a:solidFill>
            <a:srgbClr val="FFC000"/>
          </a:solidFill>
          <a:ln>
            <a:solidFill>
              <a:schemeClr val="tx1"/>
            </a:solidFill>
          </a:ln>
        </p:spPr>
        <p:txBody>
          <a:bodyPr wrap="none" rtlCol="0">
            <a:spAutoFit/>
          </a:bodyPr>
          <a:lstStyle/>
          <a:p>
            <a:r>
              <a:rPr lang="en-US" sz="2800" dirty="0"/>
              <a:t>For example, Gender is a variable</a:t>
            </a:r>
          </a:p>
        </p:txBody>
      </p:sp>
      <p:sp>
        <p:nvSpPr>
          <p:cNvPr id="5" name="TextBox 4">
            <a:extLst>
              <a:ext uri="{FF2B5EF4-FFF2-40B4-BE49-F238E27FC236}">
                <a16:creationId xmlns:a16="http://schemas.microsoft.com/office/drawing/2014/main" id="{AE685A75-7E76-136D-BCF8-26B72B814F1B}"/>
              </a:ext>
            </a:extLst>
          </p:cNvPr>
          <p:cNvSpPr txBox="1"/>
          <p:nvPr/>
        </p:nvSpPr>
        <p:spPr>
          <a:xfrm>
            <a:off x="8546841" y="1289959"/>
            <a:ext cx="5642890" cy="523220"/>
          </a:xfrm>
          <a:prstGeom prst="rect">
            <a:avLst/>
          </a:prstGeom>
          <a:solidFill>
            <a:srgbClr val="FFC000"/>
          </a:solidFill>
          <a:ln>
            <a:solidFill>
              <a:schemeClr val="tx1"/>
            </a:solidFill>
          </a:ln>
        </p:spPr>
        <p:txBody>
          <a:bodyPr wrap="square" rtlCol="0">
            <a:spAutoFit/>
          </a:bodyPr>
          <a:lstStyle/>
          <a:p>
            <a:r>
              <a:rPr lang="en-US" sz="2800" dirty="0"/>
              <a:t>For example, Height is a variable</a:t>
            </a:r>
          </a:p>
        </p:txBody>
      </p:sp>
    </p:spTree>
    <p:extLst>
      <p:ext uri="{BB962C8B-B14F-4D97-AF65-F5344CB8AC3E}">
        <p14:creationId xmlns:p14="http://schemas.microsoft.com/office/powerpoint/2010/main" val="35947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Variable</a:t>
            </a:r>
          </a:p>
        </p:txBody>
      </p:sp>
      <p:graphicFrame>
        <p:nvGraphicFramePr>
          <p:cNvPr id="6" name="Content Placeholder 3">
            <a:extLst>
              <a:ext uri="{FF2B5EF4-FFF2-40B4-BE49-F238E27FC236}">
                <a16:creationId xmlns:a16="http://schemas.microsoft.com/office/drawing/2014/main" id="{FC15B6E6-F299-D4D6-E5DD-CAAA11EC2B95}"/>
              </a:ext>
            </a:extLst>
          </p:cNvPr>
          <p:cNvGraphicFramePr>
            <a:graphicFrameLocks/>
          </p:cNvGraphicFramePr>
          <p:nvPr>
            <p:extLst>
              <p:ext uri="{D42A27DB-BD31-4B8C-83A1-F6EECF244321}">
                <p14:modId xmlns:p14="http://schemas.microsoft.com/office/powerpoint/2010/main" val="957394456"/>
              </p:ext>
            </p:extLst>
          </p:nvPr>
        </p:nvGraphicFramePr>
        <p:xfrm>
          <a:off x="753635" y="2028683"/>
          <a:ext cx="13123130" cy="5398488"/>
        </p:xfrm>
        <a:graphic>
          <a:graphicData uri="http://schemas.openxmlformats.org/drawingml/2006/table">
            <a:tbl>
              <a:tblPr firstRow="1" bandRow="1">
                <a:tableStyleId>{5C22544A-7EE6-4342-B048-85BDC9FD1C3A}</a:tableStyleId>
              </a:tblPr>
              <a:tblGrid>
                <a:gridCol w="2624626">
                  <a:extLst>
                    <a:ext uri="{9D8B030D-6E8A-4147-A177-3AD203B41FA5}">
                      <a16:colId xmlns:a16="http://schemas.microsoft.com/office/drawing/2014/main" val="1547556943"/>
                    </a:ext>
                  </a:extLst>
                </a:gridCol>
                <a:gridCol w="2624626">
                  <a:extLst>
                    <a:ext uri="{9D8B030D-6E8A-4147-A177-3AD203B41FA5}">
                      <a16:colId xmlns:a16="http://schemas.microsoft.com/office/drawing/2014/main" val="1843633717"/>
                    </a:ext>
                  </a:extLst>
                </a:gridCol>
                <a:gridCol w="2624626">
                  <a:extLst>
                    <a:ext uri="{9D8B030D-6E8A-4147-A177-3AD203B41FA5}">
                      <a16:colId xmlns:a16="http://schemas.microsoft.com/office/drawing/2014/main" val="726072454"/>
                    </a:ext>
                  </a:extLst>
                </a:gridCol>
                <a:gridCol w="2624626">
                  <a:extLst>
                    <a:ext uri="{9D8B030D-6E8A-4147-A177-3AD203B41FA5}">
                      <a16:colId xmlns:a16="http://schemas.microsoft.com/office/drawing/2014/main" val="4228550287"/>
                    </a:ext>
                  </a:extLst>
                </a:gridCol>
                <a:gridCol w="2624626">
                  <a:extLst>
                    <a:ext uri="{9D8B030D-6E8A-4147-A177-3AD203B41FA5}">
                      <a16:colId xmlns:a16="http://schemas.microsoft.com/office/drawing/2014/main" val="1420779386"/>
                    </a:ext>
                  </a:extLst>
                </a:gridCol>
              </a:tblGrid>
              <a:tr h="674811">
                <a:tc>
                  <a:txBody>
                    <a:bodyPr/>
                    <a:lstStyle/>
                    <a:p>
                      <a:pPr algn="ctr"/>
                      <a:r>
                        <a:rPr lang="en-US" dirty="0">
                          <a:solidFill>
                            <a:sysClr val="windowText" lastClr="000000"/>
                          </a:solidFill>
                        </a:rPr>
                        <a:t>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Wealth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950497"/>
                  </a:ext>
                </a:extLst>
              </a:tr>
              <a:tr h="674811">
                <a:tc>
                  <a:txBody>
                    <a:bodyPr/>
                    <a:lstStyle/>
                    <a:p>
                      <a:pPr algn="ctr"/>
                      <a:r>
                        <a:rPr lang="en-US" dirty="0">
                          <a:solidFill>
                            <a:sysClr val="windowText" lastClr="00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509786"/>
                  </a:ext>
                </a:extLst>
              </a:tr>
              <a:tr h="674811">
                <a:tc>
                  <a:txBody>
                    <a:bodyPr/>
                    <a:lstStyle/>
                    <a:p>
                      <a:pPr algn="ctr"/>
                      <a:r>
                        <a:rPr lang="en-US"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205152"/>
                  </a:ext>
                </a:extLst>
              </a:tr>
              <a:tr h="674811">
                <a:tc>
                  <a:txBody>
                    <a:bodyPr/>
                    <a:lstStyle/>
                    <a:p>
                      <a:pPr algn="ctr"/>
                      <a:r>
                        <a:rPr lang="en-US" dirty="0">
                          <a:solidFill>
                            <a:sysClr val="windowText" lastClr="000000"/>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8460732"/>
                  </a:ext>
                </a:extLst>
              </a:tr>
              <a:tr h="674811">
                <a:tc>
                  <a:txBody>
                    <a:bodyPr/>
                    <a:lstStyle/>
                    <a:p>
                      <a:pPr algn="ctr"/>
                      <a:r>
                        <a:rPr lang="en-US" dirty="0">
                          <a:solidFill>
                            <a:sysClr val="windowText" lastClr="000000"/>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Rich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Higher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271943"/>
                  </a:ext>
                </a:extLst>
              </a:tr>
              <a:tr h="674811">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2020873"/>
                  </a:ext>
                </a:extLst>
              </a:tr>
              <a:tr h="674811">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0872399"/>
                  </a:ext>
                </a:extLst>
              </a:tr>
              <a:tr h="674811">
                <a:tc>
                  <a:txBody>
                    <a:bodyPr/>
                    <a:lstStyle/>
                    <a:p>
                      <a:pPr algn="ctr"/>
                      <a:r>
                        <a:rPr lang="en-US" dirty="0">
                          <a:solidFill>
                            <a:sysClr val="windowText" lastClr="000000"/>
                          </a:solidFill>
                        </a:rPr>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2436782"/>
                  </a:ext>
                </a:extLst>
              </a:tr>
            </a:tbl>
          </a:graphicData>
        </a:graphic>
      </p:graphicFrame>
    </p:spTree>
    <p:extLst>
      <p:ext uri="{BB962C8B-B14F-4D97-AF65-F5344CB8AC3E}">
        <p14:creationId xmlns:p14="http://schemas.microsoft.com/office/powerpoint/2010/main" val="1113202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Variable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endParaRPr lang="en-US" sz="3200" dirty="0"/>
          </a:p>
        </p:txBody>
      </p:sp>
      <p:sp>
        <p:nvSpPr>
          <p:cNvPr id="4" name="TextBox 3">
            <a:extLst>
              <a:ext uri="{FF2B5EF4-FFF2-40B4-BE49-F238E27FC236}">
                <a16:creationId xmlns:a16="http://schemas.microsoft.com/office/drawing/2014/main" id="{93E962D4-8067-E2DC-541B-F8206E434619}"/>
              </a:ext>
            </a:extLst>
          </p:cNvPr>
          <p:cNvSpPr txBox="1"/>
          <p:nvPr/>
        </p:nvSpPr>
        <p:spPr>
          <a:xfrm>
            <a:off x="1096528" y="3076062"/>
            <a:ext cx="6436377" cy="584775"/>
          </a:xfrm>
          <a:prstGeom prst="rect">
            <a:avLst/>
          </a:prstGeom>
          <a:solidFill>
            <a:srgbClr val="FFC000"/>
          </a:solidFill>
          <a:ln>
            <a:solidFill>
              <a:schemeClr val="tx1"/>
            </a:solidFill>
          </a:ln>
        </p:spPr>
        <p:txBody>
          <a:bodyPr wrap="none" rtlCol="0">
            <a:spAutoFit/>
          </a:bodyPr>
          <a:lstStyle/>
          <a:p>
            <a:r>
              <a:rPr lang="en-US" sz="3200" dirty="0"/>
              <a:t>For example, Gender is a variable</a:t>
            </a:r>
          </a:p>
        </p:txBody>
      </p:sp>
      <p:sp>
        <p:nvSpPr>
          <p:cNvPr id="5" name="TextBox 4">
            <a:extLst>
              <a:ext uri="{FF2B5EF4-FFF2-40B4-BE49-F238E27FC236}">
                <a16:creationId xmlns:a16="http://schemas.microsoft.com/office/drawing/2014/main" id="{E6215EC4-FEFC-2E31-F13E-33BB27CC6383}"/>
              </a:ext>
            </a:extLst>
          </p:cNvPr>
          <p:cNvSpPr txBox="1"/>
          <p:nvPr/>
        </p:nvSpPr>
        <p:spPr>
          <a:xfrm>
            <a:off x="1096529" y="4630318"/>
            <a:ext cx="6436376" cy="584775"/>
          </a:xfrm>
          <a:prstGeom prst="rect">
            <a:avLst/>
          </a:prstGeom>
          <a:solidFill>
            <a:srgbClr val="FFC000"/>
          </a:solidFill>
          <a:ln>
            <a:solidFill>
              <a:schemeClr val="tx1"/>
            </a:solidFill>
          </a:ln>
        </p:spPr>
        <p:txBody>
          <a:bodyPr wrap="square" rtlCol="0">
            <a:spAutoFit/>
          </a:bodyPr>
          <a:lstStyle/>
          <a:p>
            <a:r>
              <a:rPr lang="en-US" sz="3200" dirty="0"/>
              <a:t>For example, Height is a variable</a:t>
            </a:r>
          </a:p>
        </p:txBody>
      </p:sp>
      <p:sp>
        <p:nvSpPr>
          <p:cNvPr id="7" name="TextBox 6">
            <a:extLst>
              <a:ext uri="{FF2B5EF4-FFF2-40B4-BE49-F238E27FC236}">
                <a16:creationId xmlns:a16="http://schemas.microsoft.com/office/drawing/2014/main" id="{C3986D18-6E6E-543A-82DB-FB57C02FC958}"/>
              </a:ext>
            </a:extLst>
          </p:cNvPr>
          <p:cNvSpPr txBox="1"/>
          <p:nvPr/>
        </p:nvSpPr>
        <p:spPr>
          <a:xfrm>
            <a:off x="6375814" y="2552842"/>
            <a:ext cx="2650084" cy="523220"/>
          </a:xfrm>
          <a:prstGeom prst="rect">
            <a:avLst/>
          </a:prstGeom>
          <a:solidFill>
            <a:schemeClr val="accent1">
              <a:lumMod val="40000"/>
              <a:lumOff val="60000"/>
            </a:schemeClr>
          </a:solidFill>
          <a:ln>
            <a:solidFill>
              <a:schemeClr val="tx1"/>
            </a:solidFill>
          </a:ln>
        </p:spPr>
        <p:txBody>
          <a:bodyPr wrap="none" rtlCol="0">
            <a:spAutoFit/>
          </a:bodyPr>
          <a:lstStyle/>
          <a:p>
            <a:r>
              <a:rPr lang="en-US" sz="2800" dirty="0"/>
              <a:t>Male or Female</a:t>
            </a:r>
          </a:p>
        </p:txBody>
      </p:sp>
      <p:sp>
        <p:nvSpPr>
          <p:cNvPr id="8" name="TextBox 7">
            <a:extLst>
              <a:ext uri="{FF2B5EF4-FFF2-40B4-BE49-F238E27FC236}">
                <a16:creationId xmlns:a16="http://schemas.microsoft.com/office/drawing/2014/main" id="{5A37283F-529C-90DE-FD0A-A6108C78FE69}"/>
              </a:ext>
            </a:extLst>
          </p:cNvPr>
          <p:cNvSpPr txBox="1"/>
          <p:nvPr/>
        </p:nvSpPr>
        <p:spPr>
          <a:xfrm>
            <a:off x="6375814" y="5215093"/>
            <a:ext cx="2650084" cy="523220"/>
          </a:xfrm>
          <a:prstGeom prst="rect">
            <a:avLst/>
          </a:prstGeom>
          <a:solidFill>
            <a:schemeClr val="accent1">
              <a:lumMod val="40000"/>
              <a:lumOff val="60000"/>
            </a:schemeClr>
          </a:solidFill>
          <a:ln>
            <a:solidFill>
              <a:schemeClr val="tx1"/>
            </a:solidFill>
          </a:ln>
        </p:spPr>
        <p:txBody>
          <a:bodyPr wrap="square" rtlCol="0">
            <a:spAutoFit/>
          </a:bodyPr>
          <a:lstStyle/>
          <a:p>
            <a:r>
              <a:rPr lang="en-US" sz="2800" dirty="0"/>
              <a:t>5, 5.1, 4.1, 5.7</a:t>
            </a:r>
          </a:p>
        </p:txBody>
      </p:sp>
    </p:spTree>
    <p:extLst>
      <p:ext uri="{BB962C8B-B14F-4D97-AF65-F5344CB8AC3E}">
        <p14:creationId xmlns:p14="http://schemas.microsoft.com/office/powerpoint/2010/main" val="94682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Variable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Two types of variable:</a:t>
            </a:r>
          </a:p>
          <a:p>
            <a:endParaRPr lang="en-US" sz="3200" dirty="0"/>
          </a:p>
          <a:p>
            <a:pPr marL="843534" lvl="1" indent="-514350">
              <a:buFont typeface="+mj-lt"/>
              <a:buAutoNum type="arabicPeriod"/>
            </a:pPr>
            <a:r>
              <a:rPr lang="en-US" sz="2960" dirty="0"/>
              <a:t>Qualitative variable</a:t>
            </a:r>
          </a:p>
          <a:p>
            <a:pPr marL="843534" lvl="1" indent="-514350">
              <a:buFont typeface="+mj-lt"/>
              <a:buAutoNum type="arabicPeriod"/>
            </a:pPr>
            <a:endParaRPr lang="en-US" sz="2960" dirty="0"/>
          </a:p>
          <a:p>
            <a:pPr marL="843534" lvl="1" indent="-514350">
              <a:buFont typeface="+mj-lt"/>
              <a:buAutoNum type="arabicPeriod"/>
            </a:pPr>
            <a:r>
              <a:rPr lang="en-US" sz="2960" dirty="0"/>
              <a:t>Quantitative variable</a:t>
            </a:r>
          </a:p>
        </p:txBody>
      </p:sp>
    </p:spTree>
    <p:extLst>
      <p:ext uri="{BB962C8B-B14F-4D97-AF65-F5344CB8AC3E}">
        <p14:creationId xmlns:p14="http://schemas.microsoft.com/office/powerpoint/2010/main" val="3263039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Qualitative Variable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If its values can not be measured numerically.</a:t>
            </a:r>
          </a:p>
          <a:p>
            <a:endParaRPr lang="en-US" sz="3200" dirty="0"/>
          </a:p>
          <a:p>
            <a:r>
              <a:rPr lang="en-US" sz="3200" dirty="0"/>
              <a:t>Each unit can only be classified into one of a group of categories.</a:t>
            </a:r>
          </a:p>
          <a:p>
            <a:endParaRPr lang="en-US" sz="3200" dirty="0"/>
          </a:p>
          <a:p>
            <a:r>
              <a:rPr lang="en-US" sz="3200" dirty="0"/>
              <a:t>A categorical variable does not have units</a:t>
            </a:r>
          </a:p>
        </p:txBody>
      </p:sp>
    </p:spTree>
    <p:extLst>
      <p:ext uri="{BB962C8B-B14F-4D97-AF65-F5344CB8AC3E}">
        <p14:creationId xmlns:p14="http://schemas.microsoft.com/office/powerpoint/2010/main" val="1625227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Qualitative Variable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Marital Status</a:t>
            </a:r>
          </a:p>
          <a:p>
            <a:r>
              <a:rPr lang="en-US" sz="3200" dirty="0"/>
              <a:t> Brand of PC</a:t>
            </a:r>
          </a:p>
          <a:p>
            <a:r>
              <a:rPr lang="en-US" sz="3200" dirty="0"/>
              <a:t> Socioeconomic status</a:t>
            </a:r>
          </a:p>
          <a:p>
            <a:r>
              <a:rPr lang="en-US" sz="3200" dirty="0"/>
              <a:t> Bank Account types</a:t>
            </a:r>
          </a:p>
        </p:txBody>
      </p:sp>
    </p:spTree>
    <p:extLst>
      <p:ext uri="{BB962C8B-B14F-4D97-AF65-F5344CB8AC3E}">
        <p14:creationId xmlns:p14="http://schemas.microsoft.com/office/powerpoint/2010/main" val="3473377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Quantitative Variable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If its values can be measured numerically.</a:t>
            </a:r>
          </a:p>
        </p:txBody>
      </p:sp>
    </p:spTree>
    <p:extLst>
      <p:ext uri="{BB962C8B-B14F-4D97-AF65-F5344CB8AC3E}">
        <p14:creationId xmlns:p14="http://schemas.microsoft.com/office/powerpoint/2010/main" val="4176651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Quantitative Variable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If its values can be measured numerically.</a:t>
            </a:r>
          </a:p>
          <a:p>
            <a:endParaRPr lang="en-US" sz="3200" dirty="0"/>
          </a:p>
          <a:p>
            <a:r>
              <a:rPr lang="en-US" sz="3200" dirty="0"/>
              <a:t>Two types of quantitative variable</a:t>
            </a:r>
          </a:p>
          <a:p>
            <a:endParaRPr lang="en-US" sz="3200" dirty="0"/>
          </a:p>
          <a:p>
            <a:pPr marL="843534" lvl="1" indent="-514350">
              <a:buFont typeface="+mj-lt"/>
              <a:buAutoNum type="arabicPeriod"/>
            </a:pPr>
            <a:r>
              <a:rPr lang="en-US" sz="2960" dirty="0"/>
              <a:t>Discrete variable</a:t>
            </a:r>
          </a:p>
          <a:p>
            <a:pPr marL="843534" lvl="1" indent="-514350">
              <a:buFont typeface="+mj-lt"/>
              <a:buAutoNum type="arabicPeriod"/>
            </a:pPr>
            <a:r>
              <a:rPr lang="en-US" sz="2960" dirty="0"/>
              <a:t>Continuous variable</a:t>
            </a:r>
          </a:p>
        </p:txBody>
      </p:sp>
    </p:spTree>
    <p:extLst>
      <p:ext uri="{BB962C8B-B14F-4D97-AF65-F5344CB8AC3E}">
        <p14:creationId xmlns:p14="http://schemas.microsoft.com/office/powerpoint/2010/main" val="914526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Discrete variable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r>
              <a:rPr lang="en-US" sz="3200" dirty="0"/>
              <a:t>If it can take only the isolated or countable values within a given range</a:t>
            </a:r>
          </a:p>
          <a:p>
            <a:endParaRPr lang="en-US" sz="3200" dirty="0"/>
          </a:p>
          <a:p>
            <a:r>
              <a:rPr lang="en-US" sz="3200" dirty="0"/>
              <a:t>Values of a discrete variable have breaks or jumps</a:t>
            </a:r>
          </a:p>
          <a:p>
            <a:endParaRPr lang="en-US" sz="3200" dirty="0"/>
          </a:p>
          <a:p>
            <a:r>
              <a:rPr lang="en-US" sz="3200" dirty="0"/>
              <a:t>For example, number of family members, number of product sales per day, number of rooms in a floor, size of a computer’s monitor, number of typing errors and so on.</a:t>
            </a:r>
          </a:p>
        </p:txBody>
      </p:sp>
    </p:spTree>
    <p:extLst>
      <p:ext uri="{BB962C8B-B14F-4D97-AF65-F5344CB8AC3E}">
        <p14:creationId xmlns:p14="http://schemas.microsoft.com/office/powerpoint/2010/main" val="4276058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Continuous variable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If it take any value on some interval</a:t>
            </a:r>
          </a:p>
          <a:p>
            <a:endParaRPr lang="en-US" sz="3200" dirty="0"/>
          </a:p>
          <a:p>
            <a:r>
              <a:rPr lang="en-US" sz="3200" dirty="0"/>
              <a:t>Values of a continuous variable have no break</a:t>
            </a:r>
          </a:p>
          <a:p>
            <a:endParaRPr lang="en-US" sz="3200" dirty="0"/>
          </a:p>
          <a:p>
            <a:r>
              <a:rPr lang="en-US" sz="3200" dirty="0"/>
              <a:t>For example, CGPA, height, amount of rainfall, age and so on.</a:t>
            </a:r>
          </a:p>
        </p:txBody>
      </p:sp>
    </p:spTree>
    <p:extLst>
      <p:ext uri="{BB962C8B-B14F-4D97-AF65-F5344CB8AC3E}">
        <p14:creationId xmlns:p14="http://schemas.microsoft.com/office/powerpoint/2010/main" val="35982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3075337356"/>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7661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Data are “</a:t>
            </a:r>
            <a:r>
              <a:rPr lang="en-US" sz="3200" dirty="0">
                <a:highlight>
                  <a:srgbClr val="FFFF00"/>
                </a:highlight>
              </a:rPr>
              <a:t>some information</a:t>
            </a:r>
            <a:r>
              <a:rPr lang="en-US" sz="3200" dirty="0"/>
              <a:t>”</a:t>
            </a:r>
          </a:p>
          <a:p>
            <a:endParaRPr lang="en-US" sz="3200" dirty="0"/>
          </a:p>
          <a:p>
            <a:r>
              <a:rPr lang="en-US" sz="3200" dirty="0"/>
              <a:t>That has been “</a:t>
            </a:r>
            <a:r>
              <a:rPr lang="en-US" sz="3200" dirty="0">
                <a:highlight>
                  <a:srgbClr val="FFFF00"/>
                </a:highlight>
              </a:rPr>
              <a:t>collected</a:t>
            </a:r>
            <a:r>
              <a:rPr lang="en-US" sz="3200" dirty="0"/>
              <a:t>” from field</a:t>
            </a:r>
          </a:p>
          <a:p>
            <a:endParaRPr lang="en-US" sz="3200" dirty="0"/>
          </a:p>
          <a:p>
            <a:r>
              <a:rPr lang="en-US" sz="3200" dirty="0"/>
              <a:t>Translated into a form that is efficient for processing.</a:t>
            </a:r>
          </a:p>
        </p:txBody>
      </p:sp>
    </p:spTree>
    <p:extLst>
      <p:ext uri="{BB962C8B-B14F-4D97-AF65-F5344CB8AC3E}">
        <p14:creationId xmlns:p14="http://schemas.microsoft.com/office/powerpoint/2010/main" val="1938913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endParaRPr lang="en-US" sz="3200" dirty="0"/>
          </a:p>
        </p:txBody>
      </p:sp>
      <p:sp>
        <p:nvSpPr>
          <p:cNvPr id="4" name="TextBox 3">
            <a:extLst>
              <a:ext uri="{FF2B5EF4-FFF2-40B4-BE49-F238E27FC236}">
                <a16:creationId xmlns:a16="http://schemas.microsoft.com/office/drawing/2014/main" id="{AF7D5AAC-A162-9B34-7C09-C71435DAED38}"/>
              </a:ext>
            </a:extLst>
          </p:cNvPr>
          <p:cNvSpPr txBox="1"/>
          <p:nvPr/>
        </p:nvSpPr>
        <p:spPr>
          <a:xfrm>
            <a:off x="1096528" y="3076062"/>
            <a:ext cx="6436377" cy="584775"/>
          </a:xfrm>
          <a:prstGeom prst="rect">
            <a:avLst/>
          </a:prstGeom>
          <a:solidFill>
            <a:srgbClr val="FFC000"/>
          </a:solidFill>
          <a:ln>
            <a:solidFill>
              <a:schemeClr val="tx1"/>
            </a:solidFill>
          </a:ln>
        </p:spPr>
        <p:txBody>
          <a:bodyPr wrap="none" rtlCol="0">
            <a:spAutoFit/>
          </a:bodyPr>
          <a:lstStyle/>
          <a:p>
            <a:r>
              <a:rPr lang="en-US" sz="3200" dirty="0"/>
              <a:t>For example, Gender is a variable</a:t>
            </a:r>
          </a:p>
        </p:txBody>
      </p:sp>
      <p:sp>
        <p:nvSpPr>
          <p:cNvPr id="5" name="TextBox 4">
            <a:extLst>
              <a:ext uri="{FF2B5EF4-FFF2-40B4-BE49-F238E27FC236}">
                <a16:creationId xmlns:a16="http://schemas.microsoft.com/office/drawing/2014/main" id="{E36A49D8-B070-7F37-E42A-A89BC1F2A288}"/>
              </a:ext>
            </a:extLst>
          </p:cNvPr>
          <p:cNvSpPr txBox="1"/>
          <p:nvPr/>
        </p:nvSpPr>
        <p:spPr>
          <a:xfrm>
            <a:off x="1096529" y="4630318"/>
            <a:ext cx="6436376" cy="584775"/>
          </a:xfrm>
          <a:prstGeom prst="rect">
            <a:avLst/>
          </a:prstGeom>
          <a:solidFill>
            <a:srgbClr val="FFC000"/>
          </a:solidFill>
          <a:ln>
            <a:solidFill>
              <a:schemeClr val="tx1"/>
            </a:solidFill>
          </a:ln>
        </p:spPr>
        <p:txBody>
          <a:bodyPr wrap="square" rtlCol="0">
            <a:spAutoFit/>
          </a:bodyPr>
          <a:lstStyle/>
          <a:p>
            <a:r>
              <a:rPr lang="en-US" sz="3200" dirty="0"/>
              <a:t>For example, Height is a variable</a:t>
            </a:r>
          </a:p>
        </p:txBody>
      </p:sp>
      <p:sp>
        <p:nvSpPr>
          <p:cNvPr id="6" name="TextBox 5">
            <a:extLst>
              <a:ext uri="{FF2B5EF4-FFF2-40B4-BE49-F238E27FC236}">
                <a16:creationId xmlns:a16="http://schemas.microsoft.com/office/drawing/2014/main" id="{2EE7CC06-F080-6D07-1FA3-2032F3C6DD00}"/>
              </a:ext>
            </a:extLst>
          </p:cNvPr>
          <p:cNvSpPr txBox="1"/>
          <p:nvPr/>
        </p:nvSpPr>
        <p:spPr>
          <a:xfrm>
            <a:off x="6375814" y="2552842"/>
            <a:ext cx="2650084" cy="523220"/>
          </a:xfrm>
          <a:prstGeom prst="rect">
            <a:avLst/>
          </a:prstGeom>
          <a:solidFill>
            <a:schemeClr val="accent1">
              <a:lumMod val="40000"/>
              <a:lumOff val="60000"/>
            </a:schemeClr>
          </a:solidFill>
          <a:ln>
            <a:solidFill>
              <a:schemeClr val="tx1"/>
            </a:solidFill>
          </a:ln>
        </p:spPr>
        <p:txBody>
          <a:bodyPr wrap="none" rtlCol="0">
            <a:spAutoFit/>
          </a:bodyPr>
          <a:lstStyle/>
          <a:p>
            <a:r>
              <a:rPr lang="en-US" sz="2800" dirty="0"/>
              <a:t>Male or Female</a:t>
            </a:r>
          </a:p>
        </p:txBody>
      </p:sp>
      <p:sp>
        <p:nvSpPr>
          <p:cNvPr id="7" name="TextBox 6">
            <a:extLst>
              <a:ext uri="{FF2B5EF4-FFF2-40B4-BE49-F238E27FC236}">
                <a16:creationId xmlns:a16="http://schemas.microsoft.com/office/drawing/2014/main" id="{25D7675F-AF0B-0C7E-88C0-7825F24A95C3}"/>
              </a:ext>
            </a:extLst>
          </p:cNvPr>
          <p:cNvSpPr txBox="1"/>
          <p:nvPr/>
        </p:nvSpPr>
        <p:spPr>
          <a:xfrm>
            <a:off x="6375814" y="5215093"/>
            <a:ext cx="2650084" cy="523220"/>
          </a:xfrm>
          <a:prstGeom prst="rect">
            <a:avLst/>
          </a:prstGeom>
          <a:solidFill>
            <a:schemeClr val="accent1">
              <a:lumMod val="40000"/>
              <a:lumOff val="60000"/>
            </a:schemeClr>
          </a:solidFill>
          <a:ln>
            <a:solidFill>
              <a:schemeClr val="tx1"/>
            </a:solidFill>
          </a:ln>
        </p:spPr>
        <p:txBody>
          <a:bodyPr wrap="square" rtlCol="0">
            <a:spAutoFit/>
          </a:bodyPr>
          <a:lstStyle/>
          <a:p>
            <a:r>
              <a:rPr lang="en-US" sz="2800" dirty="0"/>
              <a:t>5, 5.1, 4.1, 5.7</a:t>
            </a:r>
          </a:p>
        </p:txBody>
      </p:sp>
    </p:spTree>
    <p:extLst>
      <p:ext uri="{BB962C8B-B14F-4D97-AF65-F5344CB8AC3E}">
        <p14:creationId xmlns:p14="http://schemas.microsoft.com/office/powerpoint/2010/main" val="1459369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Two types of data:</a:t>
            </a:r>
          </a:p>
          <a:p>
            <a:endParaRPr lang="en-US" sz="3200" dirty="0"/>
          </a:p>
          <a:p>
            <a:pPr marL="843534" lvl="1" indent="-514350">
              <a:buFont typeface="+mj-lt"/>
              <a:buAutoNum type="arabicPeriod"/>
            </a:pPr>
            <a:r>
              <a:rPr lang="en-US" sz="2960" dirty="0"/>
              <a:t>Qualitative data (Values can not be measured numerically)</a:t>
            </a:r>
          </a:p>
          <a:p>
            <a:pPr marL="843534" lvl="1" indent="-514350">
              <a:buFont typeface="+mj-lt"/>
              <a:buAutoNum type="arabicPeriod"/>
            </a:pPr>
            <a:endParaRPr lang="en-US" sz="2960" dirty="0"/>
          </a:p>
          <a:p>
            <a:pPr marL="843534" lvl="1" indent="-514350">
              <a:buFont typeface="+mj-lt"/>
              <a:buAutoNum type="arabicPeriod"/>
            </a:pPr>
            <a:r>
              <a:rPr lang="en-US" sz="2960" dirty="0"/>
              <a:t>Quantitative data (Values can be measured numerically)</a:t>
            </a:r>
          </a:p>
          <a:p>
            <a:pPr marL="843534" lvl="1" indent="-514350">
              <a:buFont typeface="+mj-lt"/>
              <a:buAutoNum type="arabicPeriod"/>
            </a:pPr>
            <a:endParaRPr lang="en-US" sz="2960" dirty="0"/>
          </a:p>
          <a:p>
            <a:pPr marL="1172718" lvl="2" indent="-514350">
              <a:buFont typeface="+mj-lt"/>
              <a:buAutoNum type="alphaLcPeriod"/>
            </a:pPr>
            <a:r>
              <a:rPr lang="en-US" sz="2720" dirty="0"/>
              <a:t>Discrete data (Countable values)</a:t>
            </a:r>
          </a:p>
          <a:p>
            <a:pPr marL="1172718" lvl="2" indent="-514350">
              <a:buFont typeface="+mj-lt"/>
              <a:buAutoNum type="alphaLcPeriod"/>
            </a:pPr>
            <a:r>
              <a:rPr lang="en-US" sz="2720" dirty="0"/>
              <a:t>Continuous data (Any values within a range)</a:t>
            </a:r>
          </a:p>
        </p:txBody>
      </p:sp>
    </p:spTree>
    <p:extLst>
      <p:ext uri="{BB962C8B-B14F-4D97-AF65-F5344CB8AC3E}">
        <p14:creationId xmlns:p14="http://schemas.microsoft.com/office/powerpoint/2010/main" val="2744403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Sources of 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There are two sources of getting statistical data:</a:t>
            </a:r>
          </a:p>
          <a:p>
            <a:endParaRPr lang="en-US" sz="3200" dirty="0"/>
          </a:p>
          <a:p>
            <a:pPr marL="843534" lvl="1" indent="-514350">
              <a:buFont typeface="+mj-lt"/>
              <a:buAutoNum type="arabicPeriod"/>
            </a:pPr>
            <a:r>
              <a:rPr lang="en-US" sz="2960" dirty="0"/>
              <a:t>Primary data (Fresh and First time)</a:t>
            </a:r>
          </a:p>
          <a:p>
            <a:pPr marL="843534" lvl="1" indent="-514350">
              <a:buFont typeface="+mj-lt"/>
              <a:buAutoNum type="arabicPeriod"/>
            </a:pPr>
            <a:endParaRPr lang="en-US" sz="2960" dirty="0"/>
          </a:p>
          <a:p>
            <a:pPr marL="843534" lvl="1" indent="-514350">
              <a:buFont typeface="+mj-lt"/>
              <a:buAutoNum type="arabicPeriod"/>
            </a:pPr>
            <a:r>
              <a:rPr lang="en-US" sz="2960" dirty="0"/>
              <a:t>Secondary data (Has already been collected by someone)</a:t>
            </a:r>
          </a:p>
        </p:txBody>
      </p:sp>
    </p:spTree>
    <p:extLst>
      <p:ext uri="{BB962C8B-B14F-4D97-AF65-F5344CB8AC3E}">
        <p14:creationId xmlns:p14="http://schemas.microsoft.com/office/powerpoint/2010/main" val="1681204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Sources of 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2960" dirty="0"/>
              <a:t>A work study inspector decides about the time taken to perform a particular job in assembly line on the basis of observations collected by him. </a:t>
            </a:r>
          </a:p>
          <a:p>
            <a:endParaRPr lang="en-US" sz="2960" dirty="0"/>
          </a:p>
          <a:p>
            <a:r>
              <a:rPr lang="en-US" sz="2960" dirty="0"/>
              <a:t>A researcher decides to know the average monthly expenditure of the students of Dhaka University. He collects monthly expenditure randomly from the 100 students. </a:t>
            </a:r>
          </a:p>
        </p:txBody>
      </p:sp>
      <p:sp>
        <p:nvSpPr>
          <p:cNvPr id="4" name="TextBox 3">
            <a:extLst>
              <a:ext uri="{FF2B5EF4-FFF2-40B4-BE49-F238E27FC236}">
                <a16:creationId xmlns:a16="http://schemas.microsoft.com/office/drawing/2014/main" id="{67B3843E-7149-473A-4A4C-24DF66F8F89A}"/>
              </a:ext>
            </a:extLst>
          </p:cNvPr>
          <p:cNvSpPr txBox="1"/>
          <p:nvPr/>
        </p:nvSpPr>
        <p:spPr>
          <a:xfrm>
            <a:off x="2892490" y="3004456"/>
            <a:ext cx="1548881" cy="523220"/>
          </a:xfrm>
          <a:custGeom>
            <a:avLst/>
            <a:gdLst>
              <a:gd name="connsiteX0" fmla="*/ 0 w 1548881"/>
              <a:gd name="connsiteY0" fmla="*/ 0 h 523220"/>
              <a:gd name="connsiteX1" fmla="*/ 485316 w 1548881"/>
              <a:gd name="connsiteY1" fmla="*/ 0 h 523220"/>
              <a:gd name="connsiteX2" fmla="*/ 986121 w 1548881"/>
              <a:gd name="connsiteY2" fmla="*/ 0 h 523220"/>
              <a:gd name="connsiteX3" fmla="*/ 1548881 w 1548881"/>
              <a:gd name="connsiteY3" fmla="*/ 0 h 523220"/>
              <a:gd name="connsiteX4" fmla="*/ 1548881 w 1548881"/>
              <a:gd name="connsiteY4" fmla="*/ 523220 h 523220"/>
              <a:gd name="connsiteX5" fmla="*/ 1032587 w 1548881"/>
              <a:gd name="connsiteY5" fmla="*/ 523220 h 523220"/>
              <a:gd name="connsiteX6" fmla="*/ 485316 w 1548881"/>
              <a:gd name="connsiteY6" fmla="*/ 523220 h 523220"/>
              <a:gd name="connsiteX7" fmla="*/ 0 w 1548881"/>
              <a:gd name="connsiteY7" fmla="*/ 523220 h 523220"/>
              <a:gd name="connsiteX8" fmla="*/ 0 w 1548881"/>
              <a:gd name="connsiteY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8881" h="523220" fill="none" extrusionOk="0">
                <a:moveTo>
                  <a:pt x="0" y="0"/>
                </a:moveTo>
                <a:cubicBezTo>
                  <a:pt x="138848" y="9498"/>
                  <a:pt x="353699" y="-19857"/>
                  <a:pt x="485316" y="0"/>
                </a:cubicBezTo>
                <a:cubicBezTo>
                  <a:pt x="616933" y="19857"/>
                  <a:pt x="828846" y="-1731"/>
                  <a:pt x="986121" y="0"/>
                </a:cubicBezTo>
                <a:cubicBezTo>
                  <a:pt x="1143397" y="1731"/>
                  <a:pt x="1390654" y="-23525"/>
                  <a:pt x="1548881" y="0"/>
                </a:cubicBezTo>
                <a:cubicBezTo>
                  <a:pt x="1541001" y="241729"/>
                  <a:pt x="1541296" y="271222"/>
                  <a:pt x="1548881" y="523220"/>
                </a:cubicBezTo>
                <a:cubicBezTo>
                  <a:pt x="1336433" y="547438"/>
                  <a:pt x="1151300" y="522353"/>
                  <a:pt x="1032587" y="523220"/>
                </a:cubicBezTo>
                <a:cubicBezTo>
                  <a:pt x="913874" y="524087"/>
                  <a:pt x="607553" y="531433"/>
                  <a:pt x="485316" y="523220"/>
                </a:cubicBezTo>
                <a:cubicBezTo>
                  <a:pt x="363079" y="515007"/>
                  <a:pt x="136889" y="518116"/>
                  <a:pt x="0" y="523220"/>
                </a:cubicBezTo>
                <a:cubicBezTo>
                  <a:pt x="20513" y="404864"/>
                  <a:pt x="23784" y="177227"/>
                  <a:pt x="0" y="0"/>
                </a:cubicBezTo>
                <a:close/>
              </a:path>
              <a:path w="1548881" h="523220" stroke="0" extrusionOk="0">
                <a:moveTo>
                  <a:pt x="0" y="0"/>
                </a:moveTo>
                <a:cubicBezTo>
                  <a:pt x="123403" y="10178"/>
                  <a:pt x="289426" y="11347"/>
                  <a:pt x="500805" y="0"/>
                </a:cubicBezTo>
                <a:cubicBezTo>
                  <a:pt x="712184" y="-11347"/>
                  <a:pt x="790112" y="2423"/>
                  <a:pt x="1032587" y="0"/>
                </a:cubicBezTo>
                <a:cubicBezTo>
                  <a:pt x="1275062" y="-2423"/>
                  <a:pt x="1370796" y="-778"/>
                  <a:pt x="1548881" y="0"/>
                </a:cubicBezTo>
                <a:cubicBezTo>
                  <a:pt x="1533966" y="152304"/>
                  <a:pt x="1559744" y="366079"/>
                  <a:pt x="1548881" y="523220"/>
                </a:cubicBezTo>
                <a:cubicBezTo>
                  <a:pt x="1290168" y="518776"/>
                  <a:pt x="1217112" y="513618"/>
                  <a:pt x="1017099" y="523220"/>
                </a:cubicBezTo>
                <a:cubicBezTo>
                  <a:pt x="817086" y="532822"/>
                  <a:pt x="671152" y="540684"/>
                  <a:pt x="547271" y="523220"/>
                </a:cubicBezTo>
                <a:cubicBezTo>
                  <a:pt x="423390" y="505756"/>
                  <a:pt x="261862" y="549863"/>
                  <a:pt x="0" y="523220"/>
                </a:cubicBezTo>
                <a:cubicBezTo>
                  <a:pt x="-16751" y="303807"/>
                  <a:pt x="-5551" y="214813"/>
                  <a:pt x="0" y="0"/>
                </a:cubicBezTo>
                <a:close/>
              </a:path>
            </a:pathLst>
          </a:custGeom>
          <a:solidFill>
            <a:srgbClr val="FFC000"/>
          </a:solidFill>
          <a:ln>
            <a:solidFill>
              <a:schemeClr val="tx1"/>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wrap="square" rtlCol="0">
            <a:spAutoFit/>
          </a:bodyPr>
          <a:lstStyle/>
          <a:p>
            <a:r>
              <a:rPr lang="en-US" sz="2800" dirty="0"/>
              <a:t>Primary</a:t>
            </a:r>
          </a:p>
        </p:txBody>
      </p:sp>
      <p:sp>
        <p:nvSpPr>
          <p:cNvPr id="5" name="TextBox 4">
            <a:extLst>
              <a:ext uri="{FF2B5EF4-FFF2-40B4-BE49-F238E27FC236}">
                <a16:creationId xmlns:a16="http://schemas.microsoft.com/office/drawing/2014/main" id="{5237B7E5-23CD-161C-1157-11F56F9282DF}"/>
              </a:ext>
            </a:extLst>
          </p:cNvPr>
          <p:cNvSpPr txBox="1"/>
          <p:nvPr/>
        </p:nvSpPr>
        <p:spPr>
          <a:xfrm>
            <a:off x="7131698" y="4966995"/>
            <a:ext cx="1548881" cy="523220"/>
          </a:xfrm>
          <a:custGeom>
            <a:avLst/>
            <a:gdLst>
              <a:gd name="connsiteX0" fmla="*/ 0 w 1548881"/>
              <a:gd name="connsiteY0" fmla="*/ 0 h 523220"/>
              <a:gd name="connsiteX1" fmla="*/ 485316 w 1548881"/>
              <a:gd name="connsiteY1" fmla="*/ 0 h 523220"/>
              <a:gd name="connsiteX2" fmla="*/ 986121 w 1548881"/>
              <a:gd name="connsiteY2" fmla="*/ 0 h 523220"/>
              <a:gd name="connsiteX3" fmla="*/ 1548881 w 1548881"/>
              <a:gd name="connsiteY3" fmla="*/ 0 h 523220"/>
              <a:gd name="connsiteX4" fmla="*/ 1548881 w 1548881"/>
              <a:gd name="connsiteY4" fmla="*/ 523220 h 523220"/>
              <a:gd name="connsiteX5" fmla="*/ 1032587 w 1548881"/>
              <a:gd name="connsiteY5" fmla="*/ 523220 h 523220"/>
              <a:gd name="connsiteX6" fmla="*/ 485316 w 1548881"/>
              <a:gd name="connsiteY6" fmla="*/ 523220 h 523220"/>
              <a:gd name="connsiteX7" fmla="*/ 0 w 1548881"/>
              <a:gd name="connsiteY7" fmla="*/ 523220 h 523220"/>
              <a:gd name="connsiteX8" fmla="*/ 0 w 1548881"/>
              <a:gd name="connsiteY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8881" h="523220" fill="none" extrusionOk="0">
                <a:moveTo>
                  <a:pt x="0" y="0"/>
                </a:moveTo>
                <a:cubicBezTo>
                  <a:pt x="138848" y="9498"/>
                  <a:pt x="353699" y="-19857"/>
                  <a:pt x="485316" y="0"/>
                </a:cubicBezTo>
                <a:cubicBezTo>
                  <a:pt x="616933" y="19857"/>
                  <a:pt x="828846" y="-1731"/>
                  <a:pt x="986121" y="0"/>
                </a:cubicBezTo>
                <a:cubicBezTo>
                  <a:pt x="1143397" y="1731"/>
                  <a:pt x="1390654" y="-23525"/>
                  <a:pt x="1548881" y="0"/>
                </a:cubicBezTo>
                <a:cubicBezTo>
                  <a:pt x="1541001" y="241729"/>
                  <a:pt x="1541296" y="271222"/>
                  <a:pt x="1548881" y="523220"/>
                </a:cubicBezTo>
                <a:cubicBezTo>
                  <a:pt x="1336433" y="547438"/>
                  <a:pt x="1151300" y="522353"/>
                  <a:pt x="1032587" y="523220"/>
                </a:cubicBezTo>
                <a:cubicBezTo>
                  <a:pt x="913874" y="524087"/>
                  <a:pt x="607553" y="531433"/>
                  <a:pt x="485316" y="523220"/>
                </a:cubicBezTo>
                <a:cubicBezTo>
                  <a:pt x="363079" y="515007"/>
                  <a:pt x="136889" y="518116"/>
                  <a:pt x="0" y="523220"/>
                </a:cubicBezTo>
                <a:cubicBezTo>
                  <a:pt x="20513" y="404864"/>
                  <a:pt x="23784" y="177227"/>
                  <a:pt x="0" y="0"/>
                </a:cubicBezTo>
                <a:close/>
              </a:path>
              <a:path w="1548881" h="523220" stroke="0" extrusionOk="0">
                <a:moveTo>
                  <a:pt x="0" y="0"/>
                </a:moveTo>
                <a:cubicBezTo>
                  <a:pt x="123403" y="10178"/>
                  <a:pt x="289426" y="11347"/>
                  <a:pt x="500805" y="0"/>
                </a:cubicBezTo>
                <a:cubicBezTo>
                  <a:pt x="712184" y="-11347"/>
                  <a:pt x="790112" y="2423"/>
                  <a:pt x="1032587" y="0"/>
                </a:cubicBezTo>
                <a:cubicBezTo>
                  <a:pt x="1275062" y="-2423"/>
                  <a:pt x="1370796" y="-778"/>
                  <a:pt x="1548881" y="0"/>
                </a:cubicBezTo>
                <a:cubicBezTo>
                  <a:pt x="1533966" y="152304"/>
                  <a:pt x="1559744" y="366079"/>
                  <a:pt x="1548881" y="523220"/>
                </a:cubicBezTo>
                <a:cubicBezTo>
                  <a:pt x="1290168" y="518776"/>
                  <a:pt x="1217112" y="513618"/>
                  <a:pt x="1017099" y="523220"/>
                </a:cubicBezTo>
                <a:cubicBezTo>
                  <a:pt x="817086" y="532822"/>
                  <a:pt x="671152" y="540684"/>
                  <a:pt x="547271" y="523220"/>
                </a:cubicBezTo>
                <a:cubicBezTo>
                  <a:pt x="423390" y="505756"/>
                  <a:pt x="261862" y="549863"/>
                  <a:pt x="0" y="523220"/>
                </a:cubicBezTo>
                <a:cubicBezTo>
                  <a:pt x="-16751" y="303807"/>
                  <a:pt x="-5551" y="214813"/>
                  <a:pt x="0" y="0"/>
                </a:cubicBezTo>
                <a:close/>
              </a:path>
            </a:pathLst>
          </a:custGeom>
          <a:solidFill>
            <a:srgbClr val="FFC000"/>
          </a:solidFill>
          <a:ln>
            <a:solidFill>
              <a:schemeClr val="tx1"/>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wrap="square" rtlCol="0">
            <a:spAutoFit/>
          </a:bodyPr>
          <a:lstStyle/>
          <a:p>
            <a:r>
              <a:rPr lang="en-US" sz="2800" dirty="0"/>
              <a:t>Primary</a:t>
            </a:r>
          </a:p>
        </p:txBody>
      </p:sp>
    </p:spTree>
    <p:extLst>
      <p:ext uri="{BB962C8B-B14F-4D97-AF65-F5344CB8AC3E}">
        <p14:creationId xmlns:p14="http://schemas.microsoft.com/office/powerpoint/2010/main" val="148959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Sources of 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2960" dirty="0"/>
              <a:t>The secretary, chamber of commerce is using the figures published in “Bangladesh Bank Bulletin” (Published monthly by Bangladesh Bank) as the basis of forecasting money supply during the next month.</a:t>
            </a:r>
          </a:p>
        </p:txBody>
      </p:sp>
      <p:sp>
        <p:nvSpPr>
          <p:cNvPr id="6" name="TextBox 5">
            <a:extLst>
              <a:ext uri="{FF2B5EF4-FFF2-40B4-BE49-F238E27FC236}">
                <a16:creationId xmlns:a16="http://schemas.microsoft.com/office/drawing/2014/main" id="{E62C2964-6189-01B5-C38B-CF26517D0122}"/>
              </a:ext>
            </a:extLst>
          </p:cNvPr>
          <p:cNvSpPr txBox="1"/>
          <p:nvPr/>
        </p:nvSpPr>
        <p:spPr>
          <a:xfrm>
            <a:off x="11805017" y="3004456"/>
            <a:ext cx="1873661" cy="523220"/>
          </a:xfrm>
          <a:custGeom>
            <a:avLst/>
            <a:gdLst>
              <a:gd name="connsiteX0" fmla="*/ 0 w 1873661"/>
              <a:gd name="connsiteY0" fmla="*/ 0 h 523220"/>
              <a:gd name="connsiteX1" fmla="*/ 587080 w 1873661"/>
              <a:gd name="connsiteY1" fmla="*/ 0 h 523220"/>
              <a:gd name="connsiteX2" fmla="*/ 1192898 w 1873661"/>
              <a:gd name="connsiteY2" fmla="*/ 0 h 523220"/>
              <a:gd name="connsiteX3" fmla="*/ 1873661 w 1873661"/>
              <a:gd name="connsiteY3" fmla="*/ 0 h 523220"/>
              <a:gd name="connsiteX4" fmla="*/ 1873661 w 1873661"/>
              <a:gd name="connsiteY4" fmla="*/ 523220 h 523220"/>
              <a:gd name="connsiteX5" fmla="*/ 1249107 w 1873661"/>
              <a:gd name="connsiteY5" fmla="*/ 523220 h 523220"/>
              <a:gd name="connsiteX6" fmla="*/ 587080 w 1873661"/>
              <a:gd name="connsiteY6" fmla="*/ 523220 h 523220"/>
              <a:gd name="connsiteX7" fmla="*/ 0 w 1873661"/>
              <a:gd name="connsiteY7" fmla="*/ 523220 h 523220"/>
              <a:gd name="connsiteX8" fmla="*/ 0 w 1873661"/>
              <a:gd name="connsiteY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3661" h="523220" fill="none" extrusionOk="0">
                <a:moveTo>
                  <a:pt x="0" y="0"/>
                </a:moveTo>
                <a:cubicBezTo>
                  <a:pt x="202667" y="22880"/>
                  <a:pt x="407070" y="-7478"/>
                  <a:pt x="587080" y="0"/>
                </a:cubicBezTo>
                <a:cubicBezTo>
                  <a:pt x="767090" y="7478"/>
                  <a:pt x="942160" y="-15959"/>
                  <a:pt x="1192898" y="0"/>
                </a:cubicBezTo>
                <a:cubicBezTo>
                  <a:pt x="1443636" y="15959"/>
                  <a:pt x="1655684" y="-20220"/>
                  <a:pt x="1873661" y="0"/>
                </a:cubicBezTo>
                <a:cubicBezTo>
                  <a:pt x="1865781" y="241729"/>
                  <a:pt x="1866076" y="271222"/>
                  <a:pt x="1873661" y="523220"/>
                </a:cubicBezTo>
                <a:cubicBezTo>
                  <a:pt x="1615517" y="511304"/>
                  <a:pt x="1414282" y="548602"/>
                  <a:pt x="1249107" y="523220"/>
                </a:cubicBezTo>
                <a:cubicBezTo>
                  <a:pt x="1083932" y="497838"/>
                  <a:pt x="829457" y="529783"/>
                  <a:pt x="587080" y="523220"/>
                </a:cubicBezTo>
                <a:cubicBezTo>
                  <a:pt x="344703" y="516657"/>
                  <a:pt x="142194" y="548809"/>
                  <a:pt x="0" y="523220"/>
                </a:cubicBezTo>
                <a:cubicBezTo>
                  <a:pt x="20513" y="404864"/>
                  <a:pt x="23784" y="177227"/>
                  <a:pt x="0" y="0"/>
                </a:cubicBezTo>
                <a:close/>
              </a:path>
              <a:path w="1873661" h="523220" stroke="0" extrusionOk="0">
                <a:moveTo>
                  <a:pt x="0" y="0"/>
                </a:moveTo>
                <a:cubicBezTo>
                  <a:pt x="233182" y="-24168"/>
                  <a:pt x="412546" y="-10750"/>
                  <a:pt x="605817" y="0"/>
                </a:cubicBezTo>
                <a:cubicBezTo>
                  <a:pt x="799088" y="10750"/>
                  <a:pt x="1054793" y="31310"/>
                  <a:pt x="1249107" y="0"/>
                </a:cubicBezTo>
                <a:cubicBezTo>
                  <a:pt x="1443421" y="-31310"/>
                  <a:pt x="1585835" y="4720"/>
                  <a:pt x="1873661" y="0"/>
                </a:cubicBezTo>
                <a:cubicBezTo>
                  <a:pt x="1858746" y="152304"/>
                  <a:pt x="1884524" y="366079"/>
                  <a:pt x="1873661" y="523220"/>
                </a:cubicBezTo>
                <a:cubicBezTo>
                  <a:pt x="1554518" y="511816"/>
                  <a:pt x="1546137" y="549329"/>
                  <a:pt x="1230371" y="523220"/>
                </a:cubicBezTo>
                <a:cubicBezTo>
                  <a:pt x="914605" y="497112"/>
                  <a:pt x="880934" y="503545"/>
                  <a:pt x="662027" y="523220"/>
                </a:cubicBezTo>
                <a:cubicBezTo>
                  <a:pt x="443120" y="542895"/>
                  <a:pt x="327127" y="544097"/>
                  <a:pt x="0" y="523220"/>
                </a:cubicBezTo>
                <a:cubicBezTo>
                  <a:pt x="-16751" y="303807"/>
                  <a:pt x="-5551" y="214813"/>
                  <a:pt x="0" y="0"/>
                </a:cubicBezTo>
                <a:close/>
              </a:path>
            </a:pathLst>
          </a:custGeom>
          <a:solidFill>
            <a:srgbClr val="FFC000"/>
          </a:solidFill>
          <a:ln>
            <a:solidFill>
              <a:schemeClr val="tx1"/>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wrap="square" rtlCol="0">
            <a:spAutoFit/>
          </a:bodyPr>
          <a:lstStyle/>
          <a:p>
            <a:r>
              <a:rPr lang="en-US" sz="2800" dirty="0"/>
              <a:t>Secondary</a:t>
            </a:r>
          </a:p>
        </p:txBody>
      </p:sp>
    </p:spTree>
    <p:extLst>
      <p:ext uri="{BB962C8B-B14F-4D97-AF65-F5344CB8AC3E}">
        <p14:creationId xmlns:p14="http://schemas.microsoft.com/office/powerpoint/2010/main" val="401791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Sources of 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4893269"/>
          </a:xfrm>
        </p:spPr>
        <p:txBody>
          <a:bodyPr>
            <a:normAutofit/>
          </a:bodyPr>
          <a:lstStyle/>
          <a:p>
            <a:r>
              <a:rPr lang="en-US" sz="2960" dirty="0"/>
              <a:t>Primary data collection is comparatively expensive, time consuming.</a:t>
            </a:r>
          </a:p>
          <a:p>
            <a:endParaRPr lang="en-US" sz="2960" dirty="0"/>
          </a:p>
          <a:p>
            <a:r>
              <a:rPr lang="en-US" sz="2960" dirty="0"/>
              <a:t>Secondary data are economical and quick source of background information</a:t>
            </a:r>
          </a:p>
          <a:p>
            <a:endParaRPr lang="en-US" sz="2960" dirty="0"/>
          </a:p>
          <a:p>
            <a:r>
              <a:rPr lang="en-US" sz="2960" dirty="0"/>
              <a:t>Secondary data may not be meet your specific needs.</a:t>
            </a:r>
          </a:p>
          <a:p>
            <a:endParaRPr lang="en-US" sz="2960" dirty="0"/>
          </a:p>
          <a:p>
            <a:r>
              <a:rPr lang="en-US" sz="2960" dirty="0"/>
              <a:t>The common problems of secondary data are the data may be outdated, and the design may not be known or may be inappropriate</a:t>
            </a:r>
          </a:p>
        </p:txBody>
      </p:sp>
    </p:spTree>
    <p:extLst>
      <p:ext uri="{BB962C8B-B14F-4D97-AF65-F5344CB8AC3E}">
        <p14:creationId xmlns:p14="http://schemas.microsoft.com/office/powerpoint/2010/main" val="642623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4693703"/>
          </a:xfrm>
        </p:spPr>
        <p:txBody>
          <a:bodyPr>
            <a:normAutofit/>
          </a:bodyPr>
          <a:lstStyle/>
          <a:p>
            <a:r>
              <a:rPr lang="en-US" sz="3200" dirty="0"/>
              <a:t>Refer to the different ways in which variables or data can be categorized or measured.</a:t>
            </a:r>
          </a:p>
          <a:p>
            <a:endParaRPr lang="en-US" sz="3200" dirty="0"/>
          </a:p>
          <a:p>
            <a:r>
              <a:rPr lang="en-US" sz="3200" dirty="0"/>
              <a:t>Four measurements</a:t>
            </a:r>
          </a:p>
          <a:p>
            <a:pPr marL="843534" lvl="1" indent="-514350">
              <a:buFont typeface="+mj-lt"/>
              <a:buAutoNum type="arabicPeriod"/>
            </a:pPr>
            <a:r>
              <a:rPr lang="en-US" sz="2960" dirty="0"/>
              <a:t>Nominal</a:t>
            </a:r>
          </a:p>
          <a:p>
            <a:pPr marL="843534" lvl="1" indent="-514350">
              <a:buFont typeface="+mj-lt"/>
              <a:buAutoNum type="arabicPeriod"/>
            </a:pPr>
            <a:r>
              <a:rPr lang="en-US" sz="2960" dirty="0"/>
              <a:t>Ordinal</a:t>
            </a:r>
          </a:p>
          <a:p>
            <a:pPr marL="843534" lvl="1" indent="-514350">
              <a:buFont typeface="+mj-lt"/>
              <a:buAutoNum type="arabicPeriod"/>
            </a:pPr>
            <a:r>
              <a:rPr lang="en-US" sz="2960" dirty="0"/>
              <a:t>Interval</a:t>
            </a:r>
          </a:p>
          <a:p>
            <a:pPr marL="843534" lvl="1" indent="-514350">
              <a:buFont typeface="+mj-lt"/>
              <a:buAutoNum type="arabicPeriod"/>
            </a:pPr>
            <a:r>
              <a:rPr lang="en-US" sz="2960" dirty="0"/>
              <a:t>Ratio</a:t>
            </a:r>
          </a:p>
        </p:txBody>
      </p:sp>
      <p:sp>
        <p:nvSpPr>
          <p:cNvPr id="4" name="TextBox 3">
            <a:extLst>
              <a:ext uri="{FF2B5EF4-FFF2-40B4-BE49-F238E27FC236}">
                <a16:creationId xmlns:a16="http://schemas.microsoft.com/office/drawing/2014/main" id="{71C86560-E1F0-B4A5-E215-3BF00E5E60B9}"/>
              </a:ext>
            </a:extLst>
          </p:cNvPr>
          <p:cNvSpPr txBox="1"/>
          <p:nvPr/>
        </p:nvSpPr>
        <p:spPr>
          <a:xfrm>
            <a:off x="10002210" y="97470"/>
            <a:ext cx="4628190" cy="584775"/>
          </a:xfrm>
          <a:prstGeom prst="rect">
            <a:avLst/>
          </a:prstGeom>
          <a:solidFill>
            <a:srgbClr val="FFC000"/>
          </a:solidFill>
          <a:ln>
            <a:solidFill>
              <a:schemeClr val="tx1"/>
            </a:solidFill>
          </a:ln>
        </p:spPr>
        <p:txBody>
          <a:bodyPr wrap="none" rtlCol="0">
            <a:spAutoFit/>
          </a:bodyPr>
          <a:lstStyle/>
          <a:p>
            <a:r>
              <a:rPr lang="en-US" sz="3200" dirty="0"/>
              <a:t>Levels of measurements</a:t>
            </a:r>
          </a:p>
        </p:txBody>
      </p:sp>
      <p:sp>
        <p:nvSpPr>
          <p:cNvPr id="5" name="TextBox 4">
            <a:extLst>
              <a:ext uri="{FF2B5EF4-FFF2-40B4-BE49-F238E27FC236}">
                <a16:creationId xmlns:a16="http://schemas.microsoft.com/office/drawing/2014/main" id="{28E9B252-5711-0068-018A-E23706611BCF}"/>
              </a:ext>
            </a:extLst>
          </p:cNvPr>
          <p:cNvSpPr txBox="1"/>
          <p:nvPr/>
        </p:nvSpPr>
        <p:spPr>
          <a:xfrm>
            <a:off x="10002210" y="1412546"/>
            <a:ext cx="4628190" cy="584775"/>
          </a:xfrm>
          <a:prstGeom prst="rect">
            <a:avLst/>
          </a:prstGeom>
          <a:solidFill>
            <a:srgbClr val="FFC000"/>
          </a:solidFill>
          <a:ln>
            <a:solidFill>
              <a:schemeClr val="tx1"/>
            </a:solidFill>
          </a:ln>
        </p:spPr>
        <p:txBody>
          <a:bodyPr wrap="square" rtlCol="0">
            <a:spAutoFit/>
          </a:bodyPr>
          <a:lstStyle/>
          <a:p>
            <a:r>
              <a:rPr lang="en-US" sz="3200" dirty="0"/>
              <a:t>Data measurements</a:t>
            </a:r>
          </a:p>
        </p:txBody>
      </p:sp>
    </p:spTree>
    <p:extLst>
      <p:ext uri="{BB962C8B-B14F-4D97-AF65-F5344CB8AC3E}">
        <p14:creationId xmlns:p14="http://schemas.microsoft.com/office/powerpoint/2010/main" val="2163451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graphicFrame>
        <p:nvGraphicFramePr>
          <p:cNvPr id="6" name="Content Placeholder 5">
            <a:extLst>
              <a:ext uri="{FF2B5EF4-FFF2-40B4-BE49-F238E27FC236}">
                <a16:creationId xmlns:a16="http://schemas.microsoft.com/office/drawing/2014/main" id="{CDE6E5CC-9090-1B70-CBD3-FA8889E151B3}"/>
              </a:ext>
            </a:extLst>
          </p:cNvPr>
          <p:cNvGraphicFramePr>
            <a:graphicFrameLocks noGrp="1"/>
          </p:cNvGraphicFramePr>
          <p:nvPr>
            <p:ph sz="quarter" idx="13"/>
            <p:extLst>
              <p:ext uri="{D42A27DB-BD31-4B8C-83A1-F6EECF244321}">
                <p14:modId xmlns:p14="http://schemas.microsoft.com/office/powerpoint/2010/main" val="821583388"/>
              </p:ext>
            </p:extLst>
          </p:nvPr>
        </p:nvGraphicFramePr>
        <p:xfrm>
          <a:off x="753755" y="2207097"/>
          <a:ext cx="13122890" cy="5128305"/>
        </p:xfrm>
        <a:graphic>
          <a:graphicData uri="http://schemas.openxmlformats.org/drawingml/2006/table">
            <a:tbl>
              <a:tblPr firstRow="1" bandRow="1">
                <a:tableStyleId>{5C22544A-7EE6-4342-B048-85BDC9FD1C3A}</a:tableStyleId>
              </a:tblPr>
              <a:tblGrid>
                <a:gridCol w="6561445">
                  <a:extLst>
                    <a:ext uri="{9D8B030D-6E8A-4147-A177-3AD203B41FA5}">
                      <a16:colId xmlns:a16="http://schemas.microsoft.com/office/drawing/2014/main" val="1616320644"/>
                    </a:ext>
                  </a:extLst>
                </a:gridCol>
                <a:gridCol w="6561445">
                  <a:extLst>
                    <a:ext uri="{9D8B030D-6E8A-4147-A177-3AD203B41FA5}">
                      <a16:colId xmlns:a16="http://schemas.microsoft.com/office/drawing/2014/main" val="1730514106"/>
                    </a:ext>
                  </a:extLst>
                </a:gridCol>
              </a:tblGrid>
              <a:tr h="1025661">
                <a:tc>
                  <a:txBody>
                    <a:bodyPr/>
                    <a:lstStyle/>
                    <a:p>
                      <a:pPr algn="ctr"/>
                      <a:r>
                        <a:rPr lang="en-US" sz="3200" dirty="0">
                          <a:solidFill>
                            <a:sysClr val="windowText" lastClr="000000"/>
                          </a:solidFill>
                        </a:rPr>
                        <a:t>Nominal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Ordinal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4558684"/>
                  </a:ext>
                </a:extLst>
              </a:tr>
              <a:tr h="1025661">
                <a:tc>
                  <a:txBody>
                    <a:bodyPr/>
                    <a:lstStyle/>
                    <a:p>
                      <a:r>
                        <a:rPr lang="en-US" sz="2800" dirty="0">
                          <a:solidFill>
                            <a:sysClr val="windowText" lastClr="000000"/>
                          </a:solidFill>
                        </a:rPr>
                        <a:t>Must be categorical/qualitative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rPr>
                        <a:t>Must be categorical/qualitative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8761533"/>
                  </a:ext>
                </a:extLst>
              </a:tr>
              <a:tr h="1025661">
                <a:tc>
                  <a:txBody>
                    <a:bodyPr/>
                    <a:lstStyle/>
                    <a:p>
                      <a:r>
                        <a:rPr lang="en-US" sz="2800" dirty="0">
                          <a:solidFill>
                            <a:sysClr val="windowText" lastClr="000000"/>
                          </a:solidFill>
                        </a:rPr>
                        <a:t>Can’t be find differences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Can’t be find differences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968570"/>
                  </a:ext>
                </a:extLst>
              </a:tr>
              <a:tr h="1025661">
                <a:tc>
                  <a:txBody>
                    <a:bodyPr/>
                    <a:lstStyle/>
                    <a:p>
                      <a:r>
                        <a:rPr lang="en-US" sz="2800" dirty="0">
                          <a:solidFill>
                            <a:sysClr val="windowText" lastClr="000000"/>
                          </a:solidFill>
                        </a:rPr>
                        <a:t>Can’t be find ratios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Can’t be find ratios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456865"/>
                  </a:ext>
                </a:extLst>
              </a:tr>
              <a:tr h="1025661">
                <a:tc>
                  <a:txBody>
                    <a:bodyPr/>
                    <a:lstStyle/>
                    <a:p>
                      <a:r>
                        <a:rPr lang="en-US" sz="2800" dirty="0">
                          <a:solidFill>
                            <a:sysClr val="windowText" lastClr="000000"/>
                          </a:solidFill>
                        </a:rPr>
                        <a:t>Can’t be ranked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Can be ranked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81340"/>
                  </a:ext>
                </a:extLst>
              </a:tr>
            </a:tbl>
          </a:graphicData>
        </a:graphic>
      </p:graphicFrame>
    </p:spTree>
    <p:extLst>
      <p:ext uri="{BB962C8B-B14F-4D97-AF65-F5344CB8AC3E}">
        <p14:creationId xmlns:p14="http://schemas.microsoft.com/office/powerpoint/2010/main" val="1912446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graphicFrame>
        <p:nvGraphicFramePr>
          <p:cNvPr id="6" name="Content Placeholder 5">
            <a:extLst>
              <a:ext uri="{FF2B5EF4-FFF2-40B4-BE49-F238E27FC236}">
                <a16:creationId xmlns:a16="http://schemas.microsoft.com/office/drawing/2014/main" id="{CDE6E5CC-9090-1B70-CBD3-FA8889E151B3}"/>
              </a:ext>
            </a:extLst>
          </p:cNvPr>
          <p:cNvGraphicFramePr>
            <a:graphicFrameLocks noGrp="1"/>
          </p:cNvGraphicFramePr>
          <p:nvPr>
            <p:ph sz="quarter" idx="13"/>
            <p:extLst>
              <p:ext uri="{D42A27DB-BD31-4B8C-83A1-F6EECF244321}">
                <p14:modId xmlns:p14="http://schemas.microsoft.com/office/powerpoint/2010/main" val="1002218130"/>
              </p:ext>
            </p:extLst>
          </p:nvPr>
        </p:nvGraphicFramePr>
        <p:xfrm>
          <a:off x="753755" y="2207097"/>
          <a:ext cx="13122890" cy="5128305"/>
        </p:xfrm>
        <a:graphic>
          <a:graphicData uri="http://schemas.openxmlformats.org/drawingml/2006/table">
            <a:tbl>
              <a:tblPr firstRow="1" bandRow="1">
                <a:tableStyleId>{5C22544A-7EE6-4342-B048-85BDC9FD1C3A}</a:tableStyleId>
              </a:tblPr>
              <a:tblGrid>
                <a:gridCol w="6561445">
                  <a:extLst>
                    <a:ext uri="{9D8B030D-6E8A-4147-A177-3AD203B41FA5}">
                      <a16:colId xmlns:a16="http://schemas.microsoft.com/office/drawing/2014/main" val="1616320644"/>
                    </a:ext>
                  </a:extLst>
                </a:gridCol>
                <a:gridCol w="6561445">
                  <a:extLst>
                    <a:ext uri="{9D8B030D-6E8A-4147-A177-3AD203B41FA5}">
                      <a16:colId xmlns:a16="http://schemas.microsoft.com/office/drawing/2014/main" val="1730514106"/>
                    </a:ext>
                  </a:extLst>
                </a:gridCol>
              </a:tblGrid>
              <a:tr h="1025661">
                <a:tc>
                  <a:txBody>
                    <a:bodyPr/>
                    <a:lstStyle/>
                    <a:p>
                      <a:pPr algn="ctr"/>
                      <a:r>
                        <a:rPr lang="en-US" sz="3200" dirty="0">
                          <a:solidFill>
                            <a:sysClr val="windowText" lastClr="000000"/>
                          </a:solidFill>
                        </a:rPr>
                        <a:t>Interval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4558684"/>
                  </a:ext>
                </a:extLst>
              </a:tr>
              <a:tr h="1025661">
                <a:tc>
                  <a:txBody>
                    <a:bodyPr/>
                    <a:lstStyle/>
                    <a:p>
                      <a:r>
                        <a:rPr lang="en-US" sz="2800" dirty="0">
                          <a:solidFill>
                            <a:sysClr val="windowText" lastClr="000000"/>
                          </a:solidFill>
                        </a:rPr>
                        <a:t>Must be 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Must be 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8761533"/>
                  </a:ext>
                </a:extLst>
              </a:tr>
              <a:tr h="1025661">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rPr>
                        <a:t>Can be ranked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rPr>
                        <a:t>Can be ranked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968570"/>
                  </a:ext>
                </a:extLst>
              </a:tr>
              <a:tr h="1025661">
                <a:tc>
                  <a:txBody>
                    <a:bodyPr/>
                    <a:lstStyle/>
                    <a:p>
                      <a:r>
                        <a:rPr lang="en-US" sz="2800" dirty="0">
                          <a:solidFill>
                            <a:sysClr val="windowText" lastClr="000000"/>
                          </a:solidFill>
                        </a:rPr>
                        <a:t>Zero is not absolute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Zero is absolute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456865"/>
                  </a:ext>
                </a:extLst>
              </a:tr>
              <a:tr h="1025661">
                <a:tc>
                  <a:txBody>
                    <a:bodyPr/>
                    <a:lstStyle/>
                    <a:p>
                      <a:r>
                        <a:rPr lang="en-US" sz="2800" dirty="0">
                          <a:solidFill>
                            <a:sysClr val="windowText" lastClr="000000"/>
                          </a:solidFill>
                        </a:rPr>
                        <a:t>Can be find difference but not ratios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Can be find both difference and ratios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81340"/>
                  </a:ext>
                </a:extLst>
              </a:tr>
            </a:tbl>
          </a:graphicData>
        </a:graphic>
      </p:graphicFrame>
    </p:spTree>
    <p:extLst>
      <p:ext uri="{BB962C8B-B14F-4D97-AF65-F5344CB8AC3E}">
        <p14:creationId xmlns:p14="http://schemas.microsoft.com/office/powerpoint/2010/main" val="100470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352881012"/>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extLst>
              <a:ext uri="{FF2B5EF4-FFF2-40B4-BE49-F238E27FC236}">
                <a16:creationId xmlns:a16="http://schemas.microsoft.com/office/drawing/2014/main" id="{2A113B16-05B0-FEE1-0357-D25CA2089073}"/>
              </a:ext>
            </a:extLst>
          </p:cNvPr>
          <p:cNvSpPr/>
          <p:nvPr/>
        </p:nvSpPr>
        <p:spPr>
          <a:xfrm>
            <a:off x="5898774" y="3053238"/>
            <a:ext cx="1380565" cy="819515"/>
          </a:xfrm>
          <a:prstGeom prst="leftArrow">
            <a:avLst/>
          </a:prstGeom>
          <a:solidFill>
            <a:srgbClr val="FFC000"/>
          </a:solid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A836E12-19BC-98BB-1522-AC1BCD5E76FB}"/>
              </a:ext>
            </a:extLst>
          </p:cNvPr>
          <p:cNvSpPr txBox="1"/>
          <p:nvPr/>
        </p:nvSpPr>
        <p:spPr>
          <a:xfrm>
            <a:off x="537043" y="3109052"/>
            <a:ext cx="5398380" cy="707886"/>
          </a:xfrm>
          <a:prstGeom prst="rect">
            <a:avLst/>
          </a:prstGeom>
          <a:noFill/>
        </p:spPr>
        <p:txBody>
          <a:bodyPr wrap="square" rtlCol="0">
            <a:spAutoFit/>
          </a:bodyPr>
          <a:lstStyle/>
          <a:p>
            <a:r>
              <a:rPr lang="en-US" sz="2000" b="1" dirty="0"/>
              <a:t>Statistics involves the process of gathering data from various sources. </a:t>
            </a:r>
          </a:p>
        </p:txBody>
      </p:sp>
    </p:spTree>
    <p:extLst>
      <p:ext uri="{BB962C8B-B14F-4D97-AF65-F5344CB8AC3E}">
        <p14:creationId xmlns:p14="http://schemas.microsoft.com/office/powerpoint/2010/main" val="299200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graphicFrame>
        <p:nvGraphicFramePr>
          <p:cNvPr id="3" name="Content Placeholder 2">
            <a:extLst>
              <a:ext uri="{FF2B5EF4-FFF2-40B4-BE49-F238E27FC236}">
                <a16:creationId xmlns:a16="http://schemas.microsoft.com/office/drawing/2014/main" id="{2D1CBEB4-5DDC-8DA6-63AE-81624D01065A}"/>
              </a:ext>
            </a:extLst>
          </p:cNvPr>
          <p:cNvGraphicFramePr>
            <a:graphicFrameLocks noGrp="1"/>
          </p:cNvGraphicFramePr>
          <p:nvPr>
            <p:ph sz="quarter" idx="13"/>
            <p:extLst>
              <p:ext uri="{D42A27DB-BD31-4B8C-83A1-F6EECF244321}">
                <p14:modId xmlns:p14="http://schemas.microsoft.com/office/powerpoint/2010/main" val="248479328"/>
              </p:ext>
            </p:extLst>
          </p:nvPr>
        </p:nvGraphicFramePr>
        <p:xfrm>
          <a:off x="568422" y="2588519"/>
          <a:ext cx="13493556" cy="3917826"/>
        </p:xfrm>
        <a:graphic>
          <a:graphicData uri="http://schemas.openxmlformats.org/drawingml/2006/table">
            <a:tbl>
              <a:tblPr firstRow="1" firstCol="1" bandRow="1">
                <a:tableStyleId>{5C22544A-7EE6-4342-B048-85BDC9FD1C3A}</a:tableStyleId>
              </a:tblPr>
              <a:tblGrid>
                <a:gridCol w="2817050">
                  <a:extLst>
                    <a:ext uri="{9D8B030D-6E8A-4147-A177-3AD203B41FA5}">
                      <a16:colId xmlns:a16="http://schemas.microsoft.com/office/drawing/2014/main" val="3231594653"/>
                    </a:ext>
                  </a:extLst>
                </a:gridCol>
                <a:gridCol w="2886322">
                  <a:extLst>
                    <a:ext uri="{9D8B030D-6E8A-4147-A177-3AD203B41FA5}">
                      <a16:colId xmlns:a16="http://schemas.microsoft.com/office/drawing/2014/main" val="358138315"/>
                    </a:ext>
                  </a:extLst>
                </a:gridCol>
                <a:gridCol w="2578929">
                  <a:extLst>
                    <a:ext uri="{9D8B030D-6E8A-4147-A177-3AD203B41FA5}">
                      <a16:colId xmlns:a16="http://schemas.microsoft.com/office/drawing/2014/main" val="1784899930"/>
                    </a:ext>
                  </a:extLst>
                </a:gridCol>
                <a:gridCol w="2632326">
                  <a:extLst>
                    <a:ext uri="{9D8B030D-6E8A-4147-A177-3AD203B41FA5}">
                      <a16:colId xmlns:a16="http://schemas.microsoft.com/office/drawing/2014/main" val="1167323097"/>
                    </a:ext>
                  </a:extLst>
                </a:gridCol>
                <a:gridCol w="2578929">
                  <a:extLst>
                    <a:ext uri="{9D8B030D-6E8A-4147-A177-3AD203B41FA5}">
                      <a16:colId xmlns:a16="http://schemas.microsoft.com/office/drawing/2014/main" val="2930102044"/>
                    </a:ext>
                  </a:extLst>
                </a:gridCol>
              </a:tblGrid>
              <a:tr h="634545">
                <a:tc>
                  <a:txBody>
                    <a:bodyPr/>
                    <a:lstStyle/>
                    <a:p>
                      <a:pPr marL="0" marR="0" algn="just">
                        <a:lnSpc>
                          <a:spcPct val="150000"/>
                        </a:lnSpc>
                        <a:spcBef>
                          <a:spcPts val="0"/>
                        </a:spcBef>
                        <a:spcAft>
                          <a:spcPts val="0"/>
                        </a:spcAft>
                      </a:pPr>
                      <a:r>
                        <a:rPr lang="en-US" sz="3200" kern="100">
                          <a:solidFill>
                            <a:sysClr val="windowText" lastClr="000000"/>
                          </a:solidFill>
                          <a:effectLst/>
                        </a:rPr>
                        <a:t>Levels</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algn="ctr">
                        <a:lnSpc>
                          <a:spcPct val="150000"/>
                        </a:lnSpc>
                        <a:spcBef>
                          <a:spcPts val="0"/>
                        </a:spcBef>
                        <a:spcAft>
                          <a:spcPts val="0"/>
                        </a:spcAft>
                      </a:pPr>
                      <a:r>
                        <a:rPr lang="en-US" sz="3200" kern="100" dirty="0">
                          <a:solidFill>
                            <a:sysClr val="windowText" lastClr="000000"/>
                          </a:solidFill>
                          <a:effectLst/>
                        </a:rPr>
                        <a:t>Property</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0"/>
                        </a:spcBef>
                        <a:spcAft>
                          <a:spcPts val="0"/>
                        </a:spcAft>
                      </a:pPr>
                      <a:r>
                        <a:rPr lang="en-US" sz="3200" kern="100" dirty="0">
                          <a:solidFill>
                            <a:sysClr val="windowText" lastClr="000000"/>
                          </a:solidFill>
                          <a:effectLst/>
                        </a:rPr>
                        <a:t>Example</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3719749"/>
                  </a:ext>
                </a:extLst>
              </a:tr>
              <a:tr h="634545">
                <a:tc>
                  <a:txBody>
                    <a:bodyPr/>
                    <a:lstStyle/>
                    <a:p>
                      <a:pPr marL="0" marR="0" algn="just">
                        <a:lnSpc>
                          <a:spcPct val="150000"/>
                        </a:lnSpc>
                        <a:spcBef>
                          <a:spcPts val="0"/>
                        </a:spcBef>
                        <a:spcAft>
                          <a:spcPts val="0"/>
                        </a:spcAft>
                      </a:pPr>
                      <a:r>
                        <a:rPr lang="en-US" sz="3200" kern="100" dirty="0">
                          <a:solidFill>
                            <a:sysClr val="windowText" lastClr="000000"/>
                          </a:solidFill>
                          <a:effectLst/>
                        </a:rPr>
                        <a:t> </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dirty="0">
                          <a:solidFill>
                            <a:sysClr val="windowText" lastClr="000000"/>
                          </a:solidFill>
                          <a:effectLst/>
                        </a:rPr>
                        <a:t>Order</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a:solidFill>
                            <a:sysClr val="windowText" lastClr="000000"/>
                          </a:solidFill>
                          <a:effectLst/>
                        </a:rPr>
                        <a:t>Difference</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dirty="0">
                          <a:solidFill>
                            <a:sysClr val="windowText" lastClr="000000"/>
                          </a:solidFill>
                          <a:effectLst/>
                        </a:rPr>
                        <a:t>Ratio</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3200" kern="100">
                          <a:solidFill>
                            <a:sysClr val="windowText" lastClr="000000"/>
                          </a:solidFill>
                          <a:effectLst/>
                        </a:rPr>
                        <a:t> </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09803"/>
                  </a:ext>
                </a:extLst>
              </a:tr>
              <a:tr h="0">
                <a:tc>
                  <a:txBody>
                    <a:bodyPr/>
                    <a:lstStyle/>
                    <a:p>
                      <a:pPr marL="0" marR="0" algn="just">
                        <a:lnSpc>
                          <a:spcPct val="150000"/>
                        </a:lnSpc>
                        <a:spcBef>
                          <a:spcPts val="0"/>
                        </a:spcBef>
                        <a:spcAft>
                          <a:spcPts val="0"/>
                        </a:spcAft>
                      </a:pPr>
                      <a:r>
                        <a:rPr lang="en-US" sz="3200" kern="100" dirty="0">
                          <a:solidFill>
                            <a:sysClr val="windowText" lastClr="000000"/>
                          </a:solidFill>
                          <a:effectLst/>
                        </a:rPr>
                        <a:t>Nominal</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Gender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8990"/>
                  </a:ext>
                </a:extLst>
              </a:tr>
              <a:tr h="285824">
                <a:tc>
                  <a:txBody>
                    <a:bodyPr/>
                    <a:lstStyle/>
                    <a:p>
                      <a:pPr marL="0" marR="0" algn="just">
                        <a:lnSpc>
                          <a:spcPct val="150000"/>
                        </a:lnSpc>
                        <a:spcBef>
                          <a:spcPts val="0"/>
                        </a:spcBef>
                        <a:spcAft>
                          <a:spcPts val="0"/>
                        </a:spcAft>
                      </a:pPr>
                      <a:r>
                        <a:rPr lang="en-US" sz="3200" kern="100">
                          <a:solidFill>
                            <a:sysClr val="windowText" lastClr="000000"/>
                          </a:solidFill>
                          <a:effectLst/>
                        </a:rPr>
                        <a:t>Ordinal</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Wealth index</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3951872"/>
                  </a:ext>
                </a:extLst>
              </a:tr>
              <a:tr h="323554">
                <a:tc>
                  <a:txBody>
                    <a:bodyPr/>
                    <a:lstStyle/>
                    <a:p>
                      <a:pPr marL="0" marR="0" algn="just">
                        <a:lnSpc>
                          <a:spcPct val="150000"/>
                        </a:lnSpc>
                        <a:spcBef>
                          <a:spcPts val="0"/>
                        </a:spcBef>
                        <a:spcAft>
                          <a:spcPts val="0"/>
                        </a:spcAft>
                      </a:pPr>
                      <a:r>
                        <a:rPr lang="en-US" sz="3200" kern="100">
                          <a:solidFill>
                            <a:sysClr val="windowText" lastClr="000000"/>
                          </a:solidFill>
                          <a:effectLst/>
                        </a:rPr>
                        <a:t>Interval</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Temperature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338334"/>
                  </a:ext>
                </a:extLst>
              </a:tr>
              <a:tr h="634545">
                <a:tc>
                  <a:txBody>
                    <a:bodyPr/>
                    <a:lstStyle/>
                    <a:p>
                      <a:pPr marL="0" marR="0" algn="just">
                        <a:lnSpc>
                          <a:spcPct val="150000"/>
                        </a:lnSpc>
                        <a:spcBef>
                          <a:spcPts val="0"/>
                        </a:spcBef>
                        <a:spcAft>
                          <a:spcPts val="0"/>
                        </a:spcAft>
                      </a:pPr>
                      <a:r>
                        <a:rPr lang="en-US" sz="3200" kern="100">
                          <a:solidFill>
                            <a:sysClr val="windowText" lastClr="000000"/>
                          </a:solidFill>
                          <a:effectLst/>
                        </a:rPr>
                        <a:t>Ratio</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Person’s age</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882124"/>
                  </a:ext>
                </a:extLst>
              </a:tr>
            </a:tbl>
          </a:graphicData>
        </a:graphic>
      </p:graphicFrame>
    </p:spTree>
    <p:extLst>
      <p:ext uri="{BB962C8B-B14F-4D97-AF65-F5344CB8AC3E}">
        <p14:creationId xmlns:p14="http://schemas.microsoft.com/office/powerpoint/2010/main" val="320626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graphicFrame>
        <p:nvGraphicFramePr>
          <p:cNvPr id="3" name="Content Placeholder 2">
            <a:extLst>
              <a:ext uri="{FF2B5EF4-FFF2-40B4-BE49-F238E27FC236}">
                <a16:creationId xmlns:a16="http://schemas.microsoft.com/office/drawing/2014/main" id="{2D1CBEB4-5DDC-8DA6-63AE-81624D01065A}"/>
              </a:ext>
            </a:extLst>
          </p:cNvPr>
          <p:cNvGraphicFramePr>
            <a:graphicFrameLocks noGrp="1"/>
          </p:cNvGraphicFramePr>
          <p:nvPr>
            <p:ph sz="quarter" idx="13"/>
            <p:extLst>
              <p:ext uri="{D42A27DB-BD31-4B8C-83A1-F6EECF244321}">
                <p14:modId xmlns:p14="http://schemas.microsoft.com/office/powerpoint/2010/main" val="3909596707"/>
              </p:ext>
            </p:extLst>
          </p:nvPr>
        </p:nvGraphicFramePr>
        <p:xfrm>
          <a:off x="568422" y="2588519"/>
          <a:ext cx="13493556" cy="3917826"/>
        </p:xfrm>
        <a:graphic>
          <a:graphicData uri="http://schemas.openxmlformats.org/drawingml/2006/table">
            <a:tbl>
              <a:tblPr firstRow="1" firstCol="1" bandRow="1">
                <a:tableStyleId>{5C22544A-7EE6-4342-B048-85BDC9FD1C3A}</a:tableStyleId>
              </a:tblPr>
              <a:tblGrid>
                <a:gridCol w="2817050">
                  <a:extLst>
                    <a:ext uri="{9D8B030D-6E8A-4147-A177-3AD203B41FA5}">
                      <a16:colId xmlns:a16="http://schemas.microsoft.com/office/drawing/2014/main" val="3231594653"/>
                    </a:ext>
                  </a:extLst>
                </a:gridCol>
                <a:gridCol w="2886322">
                  <a:extLst>
                    <a:ext uri="{9D8B030D-6E8A-4147-A177-3AD203B41FA5}">
                      <a16:colId xmlns:a16="http://schemas.microsoft.com/office/drawing/2014/main" val="358138315"/>
                    </a:ext>
                  </a:extLst>
                </a:gridCol>
                <a:gridCol w="2578929">
                  <a:extLst>
                    <a:ext uri="{9D8B030D-6E8A-4147-A177-3AD203B41FA5}">
                      <a16:colId xmlns:a16="http://schemas.microsoft.com/office/drawing/2014/main" val="1784899930"/>
                    </a:ext>
                  </a:extLst>
                </a:gridCol>
                <a:gridCol w="2632326">
                  <a:extLst>
                    <a:ext uri="{9D8B030D-6E8A-4147-A177-3AD203B41FA5}">
                      <a16:colId xmlns:a16="http://schemas.microsoft.com/office/drawing/2014/main" val="1167323097"/>
                    </a:ext>
                  </a:extLst>
                </a:gridCol>
                <a:gridCol w="2578929">
                  <a:extLst>
                    <a:ext uri="{9D8B030D-6E8A-4147-A177-3AD203B41FA5}">
                      <a16:colId xmlns:a16="http://schemas.microsoft.com/office/drawing/2014/main" val="2930102044"/>
                    </a:ext>
                  </a:extLst>
                </a:gridCol>
              </a:tblGrid>
              <a:tr h="634545">
                <a:tc>
                  <a:txBody>
                    <a:bodyPr/>
                    <a:lstStyle/>
                    <a:p>
                      <a:pPr marL="0" marR="0" algn="just">
                        <a:lnSpc>
                          <a:spcPct val="150000"/>
                        </a:lnSpc>
                        <a:spcBef>
                          <a:spcPts val="0"/>
                        </a:spcBef>
                        <a:spcAft>
                          <a:spcPts val="0"/>
                        </a:spcAft>
                      </a:pPr>
                      <a:r>
                        <a:rPr lang="en-US" sz="3200" kern="100">
                          <a:solidFill>
                            <a:sysClr val="windowText" lastClr="000000"/>
                          </a:solidFill>
                          <a:effectLst/>
                        </a:rPr>
                        <a:t>Levels</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algn="ctr">
                        <a:lnSpc>
                          <a:spcPct val="150000"/>
                        </a:lnSpc>
                        <a:spcBef>
                          <a:spcPts val="0"/>
                        </a:spcBef>
                        <a:spcAft>
                          <a:spcPts val="0"/>
                        </a:spcAft>
                      </a:pPr>
                      <a:r>
                        <a:rPr lang="en-US" sz="3200" kern="100" dirty="0">
                          <a:solidFill>
                            <a:sysClr val="windowText" lastClr="000000"/>
                          </a:solidFill>
                          <a:effectLst/>
                        </a:rPr>
                        <a:t>Property</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0"/>
                        </a:spcBef>
                        <a:spcAft>
                          <a:spcPts val="0"/>
                        </a:spcAft>
                      </a:pPr>
                      <a:r>
                        <a:rPr lang="en-US" sz="3200" kern="100" dirty="0">
                          <a:solidFill>
                            <a:sysClr val="windowText" lastClr="000000"/>
                          </a:solidFill>
                          <a:effectLst/>
                        </a:rPr>
                        <a:t>Example</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3719749"/>
                  </a:ext>
                </a:extLst>
              </a:tr>
              <a:tr h="634545">
                <a:tc>
                  <a:txBody>
                    <a:bodyPr/>
                    <a:lstStyle/>
                    <a:p>
                      <a:pPr marL="0" marR="0" algn="just">
                        <a:lnSpc>
                          <a:spcPct val="150000"/>
                        </a:lnSpc>
                        <a:spcBef>
                          <a:spcPts val="0"/>
                        </a:spcBef>
                        <a:spcAft>
                          <a:spcPts val="0"/>
                        </a:spcAft>
                      </a:pPr>
                      <a:r>
                        <a:rPr lang="en-US" sz="3200" kern="100" dirty="0">
                          <a:solidFill>
                            <a:sysClr val="windowText" lastClr="000000"/>
                          </a:solidFill>
                          <a:effectLst/>
                        </a:rPr>
                        <a:t> </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dirty="0">
                          <a:solidFill>
                            <a:sysClr val="windowText" lastClr="000000"/>
                          </a:solidFill>
                          <a:effectLst/>
                        </a:rPr>
                        <a:t>Order</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a:solidFill>
                            <a:sysClr val="windowText" lastClr="000000"/>
                          </a:solidFill>
                          <a:effectLst/>
                        </a:rPr>
                        <a:t>Difference</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dirty="0">
                          <a:solidFill>
                            <a:sysClr val="windowText" lastClr="000000"/>
                          </a:solidFill>
                          <a:effectLst/>
                        </a:rPr>
                        <a:t>Ratio</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3200" kern="100">
                          <a:solidFill>
                            <a:sysClr val="windowText" lastClr="000000"/>
                          </a:solidFill>
                          <a:effectLst/>
                        </a:rPr>
                        <a:t> </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09803"/>
                  </a:ext>
                </a:extLst>
              </a:tr>
              <a:tr h="0">
                <a:tc>
                  <a:txBody>
                    <a:bodyPr/>
                    <a:lstStyle/>
                    <a:p>
                      <a:pPr marL="0" marR="0" algn="just">
                        <a:lnSpc>
                          <a:spcPct val="150000"/>
                        </a:lnSpc>
                        <a:spcBef>
                          <a:spcPts val="0"/>
                        </a:spcBef>
                        <a:spcAft>
                          <a:spcPts val="0"/>
                        </a:spcAft>
                      </a:pPr>
                      <a:r>
                        <a:rPr lang="en-US" sz="3200" kern="100" dirty="0">
                          <a:solidFill>
                            <a:sysClr val="windowText" lastClr="000000"/>
                          </a:solidFill>
                          <a:effectLst/>
                        </a:rPr>
                        <a:t>Nominal</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dirty="0">
                          <a:solidFill>
                            <a:sysClr val="windowText" lastClr="000000"/>
                          </a:solidFill>
                          <a:effectLst/>
                        </a:rPr>
                        <a:t>No</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No</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No</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Gender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8990"/>
                  </a:ext>
                </a:extLst>
              </a:tr>
              <a:tr h="285824">
                <a:tc>
                  <a:txBody>
                    <a:bodyPr/>
                    <a:lstStyle/>
                    <a:p>
                      <a:pPr marL="0" marR="0" algn="just">
                        <a:lnSpc>
                          <a:spcPct val="150000"/>
                        </a:lnSpc>
                        <a:spcBef>
                          <a:spcPts val="0"/>
                        </a:spcBef>
                        <a:spcAft>
                          <a:spcPts val="0"/>
                        </a:spcAft>
                      </a:pPr>
                      <a:r>
                        <a:rPr lang="en-US" sz="3200" kern="100">
                          <a:solidFill>
                            <a:sysClr val="windowText" lastClr="000000"/>
                          </a:solidFill>
                          <a:effectLst/>
                        </a:rPr>
                        <a:t>Ordinal</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dirty="0">
                          <a:solidFill>
                            <a:sysClr val="windowText" lastClr="000000"/>
                          </a:solidFill>
                          <a:effectLst/>
                        </a:rPr>
                        <a:t>Yes</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dirty="0">
                          <a:solidFill>
                            <a:sysClr val="windowText" lastClr="000000"/>
                          </a:solidFill>
                          <a:effectLst/>
                        </a:rPr>
                        <a:t>No</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No</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Wealth index</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3951872"/>
                  </a:ext>
                </a:extLst>
              </a:tr>
              <a:tr h="323554">
                <a:tc>
                  <a:txBody>
                    <a:bodyPr/>
                    <a:lstStyle/>
                    <a:p>
                      <a:pPr marL="0" marR="0" algn="just">
                        <a:lnSpc>
                          <a:spcPct val="150000"/>
                        </a:lnSpc>
                        <a:spcBef>
                          <a:spcPts val="0"/>
                        </a:spcBef>
                        <a:spcAft>
                          <a:spcPts val="0"/>
                        </a:spcAft>
                      </a:pPr>
                      <a:r>
                        <a:rPr lang="en-US" sz="3200" kern="100">
                          <a:solidFill>
                            <a:sysClr val="windowText" lastClr="000000"/>
                          </a:solidFill>
                          <a:effectLst/>
                        </a:rPr>
                        <a:t>Interval</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Yes</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Yes</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No</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Temperature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338334"/>
                  </a:ext>
                </a:extLst>
              </a:tr>
              <a:tr h="634545">
                <a:tc>
                  <a:txBody>
                    <a:bodyPr/>
                    <a:lstStyle/>
                    <a:p>
                      <a:pPr marL="0" marR="0" algn="just">
                        <a:lnSpc>
                          <a:spcPct val="150000"/>
                        </a:lnSpc>
                        <a:spcBef>
                          <a:spcPts val="0"/>
                        </a:spcBef>
                        <a:spcAft>
                          <a:spcPts val="0"/>
                        </a:spcAft>
                      </a:pPr>
                      <a:r>
                        <a:rPr lang="en-US" sz="3200" kern="100">
                          <a:solidFill>
                            <a:sysClr val="windowText" lastClr="000000"/>
                          </a:solidFill>
                          <a:effectLst/>
                        </a:rPr>
                        <a:t>Ratio</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Yes</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Yes</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dirty="0">
                          <a:solidFill>
                            <a:sysClr val="windowText" lastClr="000000"/>
                          </a:solidFill>
                          <a:effectLst/>
                        </a:rPr>
                        <a:t>Yes</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1097280" rtl="0" eaLnBrk="1" fontAlgn="auto" latinLnBrk="0" hangingPunct="1">
                        <a:lnSpc>
                          <a:spcPct val="150000"/>
                        </a:lnSpc>
                        <a:spcBef>
                          <a:spcPts val="0"/>
                        </a:spcBef>
                        <a:spcAft>
                          <a:spcPts val="0"/>
                        </a:spcAft>
                        <a:buClrTx/>
                        <a:buSzTx/>
                        <a:buFontTx/>
                        <a:buNone/>
                        <a:tabLst/>
                        <a:defRPr/>
                      </a:pPr>
                      <a:r>
                        <a:rPr lang="en-US" sz="2800" kern="100" dirty="0">
                          <a:solidFill>
                            <a:sysClr val="windowText" lastClr="000000"/>
                          </a:solidFill>
                          <a:effectLst/>
                        </a:rPr>
                        <a:t>Person’s age</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882124"/>
                  </a:ext>
                </a:extLst>
              </a:tr>
            </a:tbl>
          </a:graphicData>
        </a:graphic>
      </p:graphicFrame>
    </p:spTree>
    <p:extLst>
      <p:ext uri="{BB962C8B-B14F-4D97-AF65-F5344CB8AC3E}">
        <p14:creationId xmlns:p14="http://schemas.microsoft.com/office/powerpoint/2010/main" val="3119484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Academic performance is an ordinal level of measurement:</a:t>
            </a:r>
          </a:p>
          <a:p>
            <a:endParaRPr lang="en-US" sz="3200" dirty="0"/>
          </a:p>
          <a:p>
            <a:r>
              <a:rPr lang="en-US" sz="3200" dirty="0"/>
              <a:t>We could assign a number to each performance 1=Outstanding, 2=Very good, 3=Good, 4=Poor. Clearly, the outstanding category belongs to higher academic performance than any other (i.e., ranked). Again, addition or subtraction, multiplication or division of the above numbers has no meaning,</a:t>
            </a:r>
          </a:p>
        </p:txBody>
      </p:sp>
    </p:spTree>
    <p:extLst>
      <p:ext uri="{BB962C8B-B14F-4D97-AF65-F5344CB8AC3E}">
        <p14:creationId xmlns:p14="http://schemas.microsoft.com/office/powerpoint/2010/main" val="21116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nSpc>
                <a:spcPct val="150000"/>
              </a:lnSpc>
            </a:pPr>
            <a:r>
              <a:rPr lang="en-US" sz="3200" dirty="0"/>
              <a:t>Identify the scale of measurement for a variable that measures a person's level of education as "High School," "Bachelor's Degree," "Master's Degree," and "</a:t>
            </a:r>
            <a:r>
              <a:rPr lang="en-US" sz="3200" dirty="0" err="1"/>
              <a:t>Ph.D</a:t>
            </a:r>
            <a:r>
              <a:rPr lang="en-US" sz="3200" dirty="0"/>
              <a:t>".</a:t>
            </a:r>
          </a:p>
          <a:p>
            <a:endParaRPr lang="en-US" sz="3200" dirty="0"/>
          </a:p>
          <a:p>
            <a:endParaRPr lang="en-US" sz="3200" dirty="0"/>
          </a:p>
        </p:txBody>
      </p:sp>
    </p:spTree>
    <p:extLst>
      <p:ext uri="{BB962C8B-B14F-4D97-AF65-F5344CB8AC3E}">
        <p14:creationId xmlns:p14="http://schemas.microsoft.com/office/powerpoint/2010/main" val="453152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826331"/>
          </a:xfrm>
        </p:spPr>
        <p:txBody>
          <a:bodyPr>
            <a:normAutofit/>
          </a:bodyPr>
          <a:lstStyle/>
          <a:p>
            <a:pPr algn="just">
              <a:lnSpc>
                <a:spcPct val="100000"/>
              </a:lnSpc>
            </a:pPr>
            <a:r>
              <a:rPr lang="en-US" sz="3200" dirty="0"/>
              <a:t>A company wants to assess the job satisfaction levels of its employees. To do this, they conduct a survey where a random sample of 150 employees from different departments is asked to rate their job satisfaction on a scale of 1 to 10.</a:t>
            </a:r>
          </a:p>
          <a:p>
            <a:endParaRPr lang="en-US" sz="3200" dirty="0"/>
          </a:p>
          <a:p>
            <a:pPr marL="514350" indent="-514350">
              <a:buFont typeface="+mj-lt"/>
              <a:buAutoNum type="alphaLcParenR"/>
            </a:pPr>
            <a:r>
              <a:rPr lang="en-US" sz="3200" dirty="0"/>
              <a:t>What is the population?</a:t>
            </a:r>
          </a:p>
          <a:p>
            <a:pPr marL="514350" indent="-514350">
              <a:buFont typeface="+mj-lt"/>
              <a:buAutoNum type="alphaLcParenR"/>
            </a:pPr>
            <a:r>
              <a:rPr lang="en-US" sz="3200" dirty="0"/>
              <a:t>What is the sample?</a:t>
            </a:r>
          </a:p>
          <a:p>
            <a:pPr marL="514350" indent="-514350">
              <a:buFont typeface="+mj-lt"/>
              <a:buAutoNum type="alphaLcParenR"/>
            </a:pPr>
            <a:r>
              <a:rPr lang="en-US" sz="3200" dirty="0"/>
              <a:t>What is the variable being measured?</a:t>
            </a:r>
          </a:p>
          <a:p>
            <a:pPr marL="514350" indent="-514350">
              <a:buFont typeface="+mj-lt"/>
              <a:buAutoNum type="alphaLcParenR"/>
            </a:pPr>
            <a:r>
              <a:rPr lang="en-US" sz="3200" dirty="0"/>
              <a:t>What is the nature of the variable?</a:t>
            </a:r>
          </a:p>
        </p:txBody>
      </p:sp>
    </p:spTree>
    <p:extLst>
      <p:ext uri="{BB962C8B-B14F-4D97-AF65-F5344CB8AC3E}">
        <p14:creationId xmlns:p14="http://schemas.microsoft.com/office/powerpoint/2010/main" val="4209616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F56C5E4-E5DF-185A-8E03-333FB3397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4630400" cy="822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164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2896449592"/>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extLst>
              <a:ext uri="{FF2B5EF4-FFF2-40B4-BE49-F238E27FC236}">
                <a16:creationId xmlns:a16="http://schemas.microsoft.com/office/drawing/2014/main" id="{53D7370A-8550-71AA-8F24-EE24CF4FD404}"/>
              </a:ext>
            </a:extLst>
          </p:cNvPr>
          <p:cNvSpPr/>
          <p:nvPr/>
        </p:nvSpPr>
        <p:spPr>
          <a:xfrm>
            <a:off x="5898774" y="3949710"/>
            <a:ext cx="1380565" cy="819515"/>
          </a:xfrm>
          <a:prstGeom prst="leftArrow">
            <a:avLst/>
          </a:prstGeom>
          <a:solidFill>
            <a:srgbClr val="FFC000"/>
          </a:solid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529AB6E-877C-9295-D80C-B992C78E6D65}"/>
              </a:ext>
            </a:extLst>
          </p:cNvPr>
          <p:cNvSpPr txBox="1"/>
          <p:nvPr/>
        </p:nvSpPr>
        <p:spPr>
          <a:xfrm>
            <a:off x="537043" y="4005524"/>
            <a:ext cx="5398380" cy="707886"/>
          </a:xfrm>
          <a:prstGeom prst="rect">
            <a:avLst/>
          </a:prstGeom>
          <a:noFill/>
        </p:spPr>
        <p:txBody>
          <a:bodyPr wrap="square" rtlCol="0">
            <a:spAutoFit/>
          </a:bodyPr>
          <a:lstStyle/>
          <a:p>
            <a:r>
              <a:rPr lang="en-US" sz="2000" b="1" dirty="0"/>
              <a:t>Once the data is collected, it needs to be organized in a systematic manner. </a:t>
            </a:r>
          </a:p>
        </p:txBody>
      </p:sp>
    </p:spTree>
    <p:extLst>
      <p:ext uri="{BB962C8B-B14F-4D97-AF65-F5344CB8AC3E}">
        <p14:creationId xmlns:p14="http://schemas.microsoft.com/office/powerpoint/2010/main" val="202518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102981117"/>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Left 6">
            <a:extLst>
              <a:ext uri="{FF2B5EF4-FFF2-40B4-BE49-F238E27FC236}">
                <a16:creationId xmlns:a16="http://schemas.microsoft.com/office/drawing/2014/main" id="{4A30901E-2B8B-4FF4-DB69-931F5AFA5607}"/>
              </a:ext>
            </a:extLst>
          </p:cNvPr>
          <p:cNvSpPr/>
          <p:nvPr/>
        </p:nvSpPr>
        <p:spPr>
          <a:xfrm>
            <a:off x="5898774" y="4864098"/>
            <a:ext cx="1380565" cy="819515"/>
          </a:xfrm>
          <a:prstGeom prst="leftArrow">
            <a:avLst/>
          </a:prstGeom>
          <a:solidFill>
            <a:srgbClr val="FFC000"/>
          </a:solid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64AD09-FF6B-8790-4B28-DC443B57D240}"/>
              </a:ext>
            </a:extLst>
          </p:cNvPr>
          <p:cNvSpPr txBox="1"/>
          <p:nvPr/>
        </p:nvSpPr>
        <p:spPr>
          <a:xfrm>
            <a:off x="537043" y="4919912"/>
            <a:ext cx="5398380" cy="707886"/>
          </a:xfrm>
          <a:prstGeom prst="rect">
            <a:avLst/>
          </a:prstGeom>
          <a:noFill/>
        </p:spPr>
        <p:txBody>
          <a:bodyPr wrap="square" rtlCol="0">
            <a:spAutoFit/>
          </a:bodyPr>
          <a:lstStyle/>
          <a:p>
            <a:pPr algn="just"/>
            <a:r>
              <a:rPr lang="en-US" sz="2000" b="1" dirty="0"/>
              <a:t>After organizing data, it's important to present it in a meaningful way. </a:t>
            </a:r>
          </a:p>
        </p:txBody>
      </p:sp>
    </p:spTree>
    <p:extLst>
      <p:ext uri="{BB962C8B-B14F-4D97-AF65-F5344CB8AC3E}">
        <p14:creationId xmlns:p14="http://schemas.microsoft.com/office/powerpoint/2010/main" val="367946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1899507234"/>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extLst>
              <a:ext uri="{FF2B5EF4-FFF2-40B4-BE49-F238E27FC236}">
                <a16:creationId xmlns:a16="http://schemas.microsoft.com/office/drawing/2014/main" id="{C53E3B1F-4422-16F5-E3A4-7EF3BBE59CEF}"/>
              </a:ext>
            </a:extLst>
          </p:cNvPr>
          <p:cNvSpPr/>
          <p:nvPr/>
        </p:nvSpPr>
        <p:spPr>
          <a:xfrm>
            <a:off x="5898774" y="5760568"/>
            <a:ext cx="1380565" cy="819515"/>
          </a:xfrm>
          <a:prstGeom prst="leftArrow">
            <a:avLst/>
          </a:prstGeom>
          <a:solidFill>
            <a:srgbClr val="FFC000"/>
          </a:solid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2DF208-7A64-D720-BEF0-F5AB9A91C637}"/>
              </a:ext>
            </a:extLst>
          </p:cNvPr>
          <p:cNvSpPr txBox="1"/>
          <p:nvPr/>
        </p:nvSpPr>
        <p:spPr>
          <a:xfrm>
            <a:off x="537043" y="5816382"/>
            <a:ext cx="5398380" cy="1015663"/>
          </a:xfrm>
          <a:prstGeom prst="rect">
            <a:avLst/>
          </a:prstGeom>
          <a:noFill/>
        </p:spPr>
        <p:txBody>
          <a:bodyPr wrap="square" rtlCol="0">
            <a:spAutoFit/>
          </a:bodyPr>
          <a:lstStyle/>
          <a:p>
            <a:pPr algn="just"/>
            <a:r>
              <a:rPr lang="en-US" sz="2000" b="1" dirty="0"/>
              <a:t>Statistical analysis involves applying various mathematical and statistical techniques to the collected data. </a:t>
            </a:r>
          </a:p>
        </p:txBody>
      </p:sp>
    </p:spTree>
    <p:extLst>
      <p:ext uri="{BB962C8B-B14F-4D97-AF65-F5344CB8AC3E}">
        <p14:creationId xmlns:p14="http://schemas.microsoft.com/office/powerpoint/2010/main" val="167584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1519462970"/>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extLst>
              <a:ext uri="{FF2B5EF4-FFF2-40B4-BE49-F238E27FC236}">
                <a16:creationId xmlns:a16="http://schemas.microsoft.com/office/drawing/2014/main" id="{D9B6013E-E854-0C01-2A27-F89F884A5A6D}"/>
              </a:ext>
            </a:extLst>
          </p:cNvPr>
          <p:cNvSpPr/>
          <p:nvPr/>
        </p:nvSpPr>
        <p:spPr>
          <a:xfrm>
            <a:off x="5898774" y="6657030"/>
            <a:ext cx="1380565" cy="819515"/>
          </a:xfrm>
          <a:prstGeom prst="leftArrow">
            <a:avLst/>
          </a:prstGeom>
          <a:solidFill>
            <a:srgbClr val="FFC000"/>
          </a:solid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B853F0-EAA8-B6A3-7163-F8257EE4D0E5}"/>
              </a:ext>
            </a:extLst>
          </p:cNvPr>
          <p:cNvSpPr txBox="1"/>
          <p:nvPr/>
        </p:nvSpPr>
        <p:spPr>
          <a:xfrm>
            <a:off x="537043" y="6712844"/>
            <a:ext cx="5398380" cy="707886"/>
          </a:xfrm>
          <a:prstGeom prst="rect">
            <a:avLst/>
          </a:prstGeom>
          <a:noFill/>
        </p:spPr>
        <p:txBody>
          <a:bodyPr wrap="square" rtlCol="0">
            <a:spAutoFit/>
          </a:bodyPr>
          <a:lstStyle/>
          <a:p>
            <a:pPr algn="just"/>
            <a:r>
              <a:rPr lang="en-US" sz="2000" b="1" dirty="0"/>
              <a:t>Once the analysis is done, the results need to be interpreted.</a:t>
            </a:r>
          </a:p>
        </p:txBody>
      </p:sp>
    </p:spTree>
    <p:extLst>
      <p:ext uri="{BB962C8B-B14F-4D97-AF65-F5344CB8AC3E}">
        <p14:creationId xmlns:p14="http://schemas.microsoft.com/office/powerpoint/2010/main" val="426819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567</TotalTime>
  <Words>2042</Words>
  <Application>Microsoft Office PowerPoint</Application>
  <PresentationFormat>Custom</PresentationFormat>
  <Paragraphs>385</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Cambria Math</vt:lpstr>
      <vt:lpstr>Georgia</vt:lpstr>
      <vt:lpstr>Trebuchet MS</vt:lpstr>
      <vt:lpstr>Wingdings</vt:lpstr>
      <vt:lpstr>Wood Type</vt:lpstr>
      <vt:lpstr>Introduction to statistics</vt:lpstr>
      <vt:lpstr>What is Statistics</vt:lpstr>
      <vt:lpstr>What is Statistics</vt:lpstr>
      <vt:lpstr>What is Statistics</vt:lpstr>
      <vt:lpstr>What is Statistics</vt:lpstr>
      <vt:lpstr>What is Statistics</vt:lpstr>
      <vt:lpstr>What is Statistics</vt:lpstr>
      <vt:lpstr>What is Statistics</vt:lpstr>
      <vt:lpstr>What is Statistics</vt:lpstr>
      <vt:lpstr>What is Statistics</vt:lpstr>
      <vt:lpstr>Scopes of Statistics</vt:lpstr>
      <vt:lpstr>Statistics</vt:lpstr>
      <vt:lpstr>Types of Statistics</vt:lpstr>
      <vt:lpstr>Types of Statistics</vt:lpstr>
      <vt:lpstr>Types of Statistics</vt:lpstr>
      <vt:lpstr>Population &amp; Sample</vt:lpstr>
      <vt:lpstr>Population &amp; Sample</vt:lpstr>
      <vt:lpstr>Population &amp; Sample</vt:lpstr>
      <vt:lpstr>Descriptive vs Inference</vt:lpstr>
      <vt:lpstr>Census &amp; Survey</vt:lpstr>
      <vt:lpstr>Census &amp; Survey</vt:lpstr>
      <vt:lpstr>Census &amp; Survey</vt:lpstr>
      <vt:lpstr>Census &amp; Survey</vt:lpstr>
      <vt:lpstr>Census &amp; Survey</vt:lpstr>
      <vt:lpstr>Parameter &amp; Statistic</vt:lpstr>
      <vt:lpstr>Parameter &amp; Statistic</vt:lpstr>
      <vt:lpstr>Parameter &amp; Statistic</vt:lpstr>
      <vt:lpstr>Parameter &amp; Statistic</vt:lpstr>
      <vt:lpstr>Parameter &amp; Statistic</vt:lpstr>
      <vt:lpstr>Variable</vt:lpstr>
      <vt:lpstr>Variable</vt:lpstr>
      <vt:lpstr>Variable</vt:lpstr>
      <vt:lpstr>Types of Variable</vt:lpstr>
      <vt:lpstr>Qualitative Variable</vt:lpstr>
      <vt:lpstr>Qualitative Variable</vt:lpstr>
      <vt:lpstr>Quantitative Variable</vt:lpstr>
      <vt:lpstr>Quantitative Variable</vt:lpstr>
      <vt:lpstr>Discrete variable</vt:lpstr>
      <vt:lpstr>Continuous variable</vt:lpstr>
      <vt:lpstr>Data</vt:lpstr>
      <vt:lpstr>Data</vt:lpstr>
      <vt:lpstr>Types of Data</vt:lpstr>
      <vt:lpstr>Sources of Data</vt:lpstr>
      <vt:lpstr>Sources of Data</vt:lpstr>
      <vt:lpstr>Sources of Data</vt:lpstr>
      <vt:lpstr>Sources of Data</vt:lpstr>
      <vt:lpstr>Scales of Measurements</vt:lpstr>
      <vt:lpstr>Scales of Measurements</vt:lpstr>
      <vt:lpstr>Scales of Measurements</vt:lpstr>
      <vt:lpstr>Scales of Measurements</vt:lpstr>
      <vt:lpstr>Scales of Measurements</vt:lpstr>
      <vt:lpstr>Scales of Measurements</vt:lpstr>
      <vt:lpstr>Scales of Measurements</vt:lpstr>
      <vt:lpstr>Self Practice!!!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273</cp:revision>
  <dcterms:created xsi:type="dcterms:W3CDTF">2023-10-05T14:06:45Z</dcterms:created>
  <dcterms:modified xsi:type="dcterms:W3CDTF">2025-02-08T10:05:22Z</dcterms:modified>
</cp:coreProperties>
</file>