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383" r:id="rId4"/>
    <p:sldId id="324" r:id="rId5"/>
    <p:sldId id="385" r:id="rId6"/>
    <p:sldId id="387" r:id="rId7"/>
    <p:sldId id="335" r:id="rId8"/>
    <p:sldId id="337" r:id="rId9"/>
    <p:sldId id="347" r:id="rId10"/>
    <p:sldId id="354" r:id="rId11"/>
    <p:sldId id="406" r:id="rId12"/>
    <p:sldId id="356" r:id="rId13"/>
    <p:sldId id="357" r:id="rId14"/>
    <p:sldId id="359" r:id="rId15"/>
    <p:sldId id="358" r:id="rId16"/>
    <p:sldId id="360" r:id="rId17"/>
    <p:sldId id="364" r:id="rId18"/>
    <p:sldId id="369" r:id="rId19"/>
    <p:sldId id="410" r:id="rId20"/>
    <p:sldId id="371" r:id="rId21"/>
    <p:sldId id="372" r:id="rId22"/>
    <p:sldId id="373" r:id="rId23"/>
    <p:sldId id="374" r:id="rId24"/>
    <p:sldId id="377" r:id="rId25"/>
    <p:sldId id="378" r:id="rId26"/>
    <p:sldId id="375" r:id="rId27"/>
    <p:sldId id="407" r:id="rId28"/>
    <p:sldId id="379" r:id="rId29"/>
    <p:sldId id="381" r:id="rId30"/>
    <p:sldId id="382" r:id="rId31"/>
    <p:sldId id="409" r:id="rId32"/>
    <p:sldId id="390" r:id="rId33"/>
    <p:sldId id="391" r:id="rId34"/>
    <p:sldId id="392" r:id="rId35"/>
    <p:sldId id="393" r:id="rId36"/>
    <p:sldId id="408" r:id="rId37"/>
    <p:sldId id="411" r:id="rId38"/>
    <p:sldId id="405" r:id="rId39"/>
    <p:sldId id="363" r:id="rId40"/>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110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3" Type="http://schemas.openxmlformats.org/officeDocument/2006/relationships/oleObject" Target="file:///E:\BRAC%20University\Summer%2024\STA101\Quiz\New%20Microsoft%20Excel%20Workshee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w="12700">
              <a:solidFill>
                <a:schemeClr val="tx1"/>
              </a:solidFill>
            </a:ln>
            <a:effectLst/>
          </c:spPr>
          <c:invertIfNegative val="0"/>
          <c:dPt>
            <c:idx val="0"/>
            <c:invertIfNegative val="0"/>
            <c:bubble3D val="0"/>
            <c:spPr>
              <a:solidFill>
                <a:srgbClr val="FFC000"/>
              </a:solidFill>
              <a:ln w="12700">
                <a:solidFill>
                  <a:schemeClr val="tx1"/>
                </a:solidFill>
              </a:ln>
              <a:effectLst/>
            </c:spPr>
            <c:extLst>
              <c:ext xmlns:c16="http://schemas.microsoft.com/office/drawing/2014/chart" uri="{C3380CC4-5D6E-409C-BE32-E72D297353CC}">
                <c16:uniqueId val="{00000001-FF9F-4F90-AA83-9BC458BD8520}"/>
              </c:ext>
            </c:extLst>
          </c:dPt>
          <c:dPt>
            <c:idx val="1"/>
            <c:invertIfNegative val="0"/>
            <c:bubble3D val="0"/>
            <c:spPr>
              <a:solidFill>
                <a:srgbClr val="92D050"/>
              </a:solidFill>
              <a:ln w="12700">
                <a:solidFill>
                  <a:schemeClr val="tx1"/>
                </a:solidFill>
              </a:ln>
              <a:effectLst/>
            </c:spPr>
            <c:extLst>
              <c:ext xmlns:c16="http://schemas.microsoft.com/office/drawing/2014/chart" uri="{C3380CC4-5D6E-409C-BE32-E72D297353CC}">
                <c16:uniqueId val="{00000003-FF9F-4F90-AA83-9BC458BD8520}"/>
              </c:ext>
            </c:extLst>
          </c:dPt>
          <c:dPt>
            <c:idx val="2"/>
            <c:invertIfNegative val="0"/>
            <c:bubble3D val="0"/>
            <c:spPr>
              <a:solidFill>
                <a:srgbClr val="00B0F0"/>
              </a:solidFill>
              <a:ln w="12700">
                <a:solidFill>
                  <a:schemeClr val="tx1"/>
                </a:solidFill>
              </a:ln>
              <a:effectLst/>
            </c:spPr>
            <c:extLst>
              <c:ext xmlns:c16="http://schemas.microsoft.com/office/drawing/2014/chart" uri="{C3380CC4-5D6E-409C-BE32-E72D297353CC}">
                <c16:uniqueId val="{00000005-FF9F-4F90-AA83-9BC458BD8520}"/>
              </c:ext>
            </c:extLst>
          </c:dPt>
          <c:dPt>
            <c:idx val="3"/>
            <c:invertIfNegative val="0"/>
            <c:bubble3D val="0"/>
            <c:spPr>
              <a:solidFill>
                <a:srgbClr val="002060"/>
              </a:solidFill>
              <a:ln w="12700">
                <a:solidFill>
                  <a:schemeClr val="tx1"/>
                </a:solidFill>
              </a:ln>
              <a:effectLst/>
            </c:spPr>
            <c:extLst>
              <c:ext xmlns:c16="http://schemas.microsoft.com/office/drawing/2014/chart" uri="{C3380CC4-5D6E-409C-BE32-E72D297353CC}">
                <c16:uniqueId val="{00000007-FF9F-4F90-AA83-9BC458BD8520}"/>
              </c:ext>
            </c:extLst>
          </c:dPt>
          <c:dPt>
            <c:idx val="4"/>
            <c:invertIfNegative val="0"/>
            <c:bubble3D val="0"/>
            <c:spPr>
              <a:solidFill>
                <a:schemeClr val="accent2">
                  <a:lumMod val="60000"/>
                  <a:lumOff val="40000"/>
                </a:schemeClr>
              </a:solidFill>
              <a:ln w="12700">
                <a:solidFill>
                  <a:schemeClr val="tx1"/>
                </a:solidFill>
              </a:ln>
              <a:effectLst/>
            </c:spPr>
            <c:extLst>
              <c:ext xmlns:c16="http://schemas.microsoft.com/office/drawing/2014/chart" uri="{C3380CC4-5D6E-409C-BE32-E72D297353CC}">
                <c16:uniqueId val="{00000009-FF9F-4F90-AA83-9BC458BD8520}"/>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0</c:v>
                </c:pt>
                <c:pt idx="1">
                  <c:v>1</c:v>
                </c:pt>
                <c:pt idx="2">
                  <c:v>2</c:v>
                </c:pt>
                <c:pt idx="3">
                  <c:v>3</c:v>
                </c:pt>
                <c:pt idx="4">
                  <c:v>4</c:v>
                </c:pt>
              </c:numCache>
            </c:numRef>
          </c:cat>
          <c:val>
            <c:numRef>
              <c:f>Sheet1!$B$2:$B$6</c:f>
              <c:numCache>
                <c:formatCode>0%</c:formatCode>
                <c:ptCount val="5"/>
                <c:pt idx="0">
                  <c:v>0.05</c:v>
                </c:pt>
                <c:pt idx="1">
                  <c:v>0.2</c:v>
                </c:pt>
                <c:pt idx="2">
                  <c:v>0.5</c:v>
                </c:pt>
                <c:pt idx="3">
                  <c:v>0.1</c:v>
                </c:pt>
                <c:pt idx="4">
                  <c:v>0.15</c:v>
                </c:pt>
              </c:numCache>
            </c:numRef>
          </c:val>
          <c:extLst>
            <c:ext xmlns:c16="http://schemas.microsoft.com/office/drawing/2014/chart" uri="{C3380CC4-5D6E-409C-BE32-E72D297353CC}">
              <c16:uniqueId val="{0000000A-FF9F-4F90-AA83-9BC458BD8520}"/>
            </c:ext>
          </c:extLst>
        </c:ser>
        <c:dLbls>
          <c:dLblPos val="outEnd"/>
          <c:showLegendKey val="0"/>
          <c:showVal val="1"/>
          <c:showCatName val="0"/>
          <c:showSerName val="0"/>
          <c:showPercent val="0"/>
          <c:showBubbleSize val="0"/>
        </c:dLbls>
        <c:gapWidth val="219"/>
        <c:overlap val="-27"/>
        <c:axId val="136078735"/>
        <c:axId val="2018611967"/>
      </c:barChart>
      <c:catAx>
        <c:axId val="136078735"/>
        <c:scaling>
          <c:orientation val="minMax"/>
        </c:scaling>
        <c:delete val="0"/>
        <c:axPos val="b"/>
        <c:title>
          <c:tx>
            <c:rich>
              <a:bodyPr rot="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r>
                  <a:rPr lang="en-US"/>
                  <a:t>Number of E-device</a:t>
                </a:r>
              </a:p>
            </c:rich>
          </c:tx>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endParaRPr lang="en-US"/>
          </a:p>
        </c:txPr>
        <c:crossAx val="2018611967"/>
        <c:crosses val="autoZero"/>
        <c:auto val="1"/>
        <c:lblAlgn val="ctr"/>
        <c:lblOffset val="100"/>
        <c:noMultiLvlLbl val="0"/>
      </c:catAx>
      <c:valAx>
        <c:axId val="20186119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r>
                  <a:rPr lang="en-US"/>
                  <a:t>Percentage (%)</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endParaRPr lang="en-US"/>
            </a:p>
          </c:txPr>
        </c:title>
        <c:numFmt formatCode="0%" sourceLinked="1"/>
        <c:majorTickMark val="none"/>
        <c:minorTickMark val="none"/>
        <c:tickLblPos val="nextTo"/>
        <c:spPr>
          <a:noFill/>
          <a:ln>
            <a:solidFill>
              <a:schemeClr val="tx1"/>
            </a:solidFill>
          </a:ln>
          <a:effectLst/>
        </c:spPr>
        <c:txPr>
          <a:bodyPr rot="-60000000" spcFirstLastPara="1" vertOverflow="ellipsis" vert="horz" wrap="square" anchor="ctr" anchorCtr="1"/>
          <a:lstStyle/>
          <a:p>
            <a:pPr>
              <a:defRPr sz="2000" b="0" i="0" u="none" strike="noStrike" kern="1200" baseline="0">
                <a:solidFill>
                  <a:schemeClr val="tx1"/>
                </a:solidFill>
                <a:latin typeface="Century Schoolbook" panose="02040604050505020304" pitchFamily="18" charset="0"/>
                <a:ea typeface="+mn-ea"/>
                <a:cs typeface="+mn-cs"/>
              </a:defRPr>
            </a:pPr>
            <a:endParaRPr lang="en-US"/>
          </a:p>
        </c:txPr>
        <c:crossAx val="1360787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solidFill>
      <a:round/>
    </a:ln>
    <a:effectLst/>
  </c:spPr>
  <c:txPr>
    <a:bodyPr/>
    <a:lstStyle/>
    <a:p>
      <a:pPr>
        <a:defRPr sz="2000">
          <a:solidFill>
            <a:schemeClr val="tx1"/>
          </a:solidFill>
          <a:latin typeface="Century Schoolbook" panose="020406040505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11/1/2024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11/1/2024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11/1/2024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Measures of Central Tendency (1)</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Formula: AM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2287844058"/>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r>
                            <a:rPr lang="en-US" sz="2400" dirty="0">
                              <a:solidFill>
                                <a:sysClr val="windowText" lastClr="000000"/>
                              </a:solidFill>
                            </a:rPr>
                            <a:t>Let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1</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2</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𝑛</m:t>
                                  </m:r>
                                </m:sub>
                              </m:sSub>
                            </m:oMath>
                          </a14:m>
                          <a:r>
                            <a:rPr lang="en-US" sz="2400" dirty="0">
                              <a:solidFill>
                                <a:sysClr val="windowText" lastClr="000000"/>
                              </a:solidFill>
                            </a:rPr>
                            <a:t> are some observations.</a:t>
                          </a:r>
                        </a:p>
                        <a:p>
                          <a:endParaRPr lang="en-US" sz="2400" dirty="0">
                            <a:solidFill>
                              <a:sysClr val="windowText" lastClr="000000"/>
                            </a:solidFill>
                          </a:endParaRPr>
                        </a:p>
                        <a:p>
                          <a:r>
                            <a:rPr lang="en-US" sz="2400" dirty="0">
                              <a:solidFill>
                                <a:sysClr val="windowText" lastClr="000000"/>
                              </a:solidFill>
                            </a:rPr>
                            <a:t>Arithmetic mean for ungrouped data can be written as,</a:t>
                          </a:r>
                        </a:p>
                        <a:p>
                          <a:endParaRPr lang="en-US" sz="2400" dirty="0">
                            <a:solidFill>
                              <a:sysClr val="windowText" lastClr="000000"/>
                            </a:solidFill>
                          </a:endParaRPr>
                        </a:p>
                        <a:p>
                          <a:pPr/>
                          <a14:m>
                            <m:oMathPara xmlns:m="http://schemas.openxmlformats.org/officeDocument/2006/math">
                              <m:oMathParaPr>
                                <m:jc m:val="centerGroup"/>
                              </m:oMathParaPr>
                              <m:oMath xmlns:m="http://schemas.openxmlformats.org/officeDocument/2006/math">
                                <m:sSub>
                                  <m:sSubPr>
                                    <m:ctrlPr>
                                      <a:rPr lang="en-US" sz="2400" b="0" i="1" dirty="0" smtClean="0">
                                        <a:solidFill>
                                          <a:sysClr val="windowText" lastClr="000000"/>
                                        </a:solidFill>
                                        <a:latin typeface="Cambria Math" panose="02040503050406030204" pitchFamily="18" charset="0"/>
                                      </a:rPr>
                                    </m:ctrlPr>
                                  </m:sSubPr>
                                  <m:e>
                                    <m:acc>
                                      <m:accPr>
                                        <m:chr m:val="̅"/>
                                        <m:ctrlPr>
                                          <a:rPr lang="en-US" sz="2400" b="0" i="1" dirty="0" smtClean="0">
                                            <a:solidFill>
                                              <a:sysClr val="windowText" lastClr="000000"/>
                                            </a:solidFill>
                                            <a:latin typeface="Cambria Math" panose="02040503050406030204" pitchFamily="18" charset="0"/>
                                          </a:rPr>
                                        </m:ctrlPr>
                                      </m:accPr>
                                      <m:e>
                                        <m:r>
                                          <a:rPr lang="en-US" sz="2400" b="0" i="1" dirty="0" smtClean="0">
                                            <a:solidFill>
                                              <a:sysClr val="windowText" lastClr="000000"/>
                                            </a:solidFill>
                                            <a:latin typeface="Cambria Math" panose="02040503050406030204" pitchFamily="18" charset="0"/>
                                          </a:rPr>
                                          <m:t>𝑋</m:t>
                                        </m:r>
                                      </m:e>
                                    </m:acc>
                                  </m:e>
                                  <m:sub>
                                    <m:r>
                                      <a:rPr lang="en-US" sz="2400" b="0" i="1" dirty="0" smtClean="0">
                                        <a:solidFill>
                                          <a:sysClr val="windowText" lastClr="000000"/>
                                        </a:solidFill>
                                        <a:latin typeface="Cambria Math" panose="02040503050406030204" pitchFamily="18" charset="0"/>
                                      </a:rPr>
                                      <m:t>𝐴𝑀</m:t>
                                    </m:r>
                                  </m:sub>
                                </m:sSub>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1</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2</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𝑛</m:t>
                                        </m:r>
                                      </m:sub>
                                    </m:sSub>
                                  </m:num>
                                  <m:den>
                                    <m:r>
                                      <a:rPr lang="en-US" sz="2400" b="0" i="1" dirty="0" smtClean="0">
                                        <a:solidFill>
                                          <a:sysClr val="windowText" lastClr="000000"/>
                                        </a:solidFill>
                                        <a:latin typeface="Cambria Math" panose="02040503050406030204" pitchFamily="18" charset="0"/>
                                      </a:rPr>
                                      <m:t>𝑛</m:t>
                                    </m:r>
                                  </m:den>
                                </m:f>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𝑖</m:t>
                                            </m:r>
                                          </m:sub>
                                        </m:sSub>
                                      </m:e>
                                    </m:nary>
                                  </m:num>
                                  <m:den>
                                    <m:r>
                                      <a:rPr lang="en-US" sz="2400" b="0" i="1" dirty="0" smtClean="0">
                                        <a:solidFill>
                                          <a:sysClr val="windowText" lastClr="000000"/>
                                        </a:solidFill>
                                        <a:latin typeface="Cambria Math" panose="02040503050406030204" pitchFamily="18" charset="0"/>
                                      </a:rPr>
                                      <m:t>𝑛</m:t>
                                    </m:r>
                                  </m:den>
                                </m:f>
                              </m:oMath>
                            </m:oMathPara>
                          </a14:m>
                          <a:endParaRPr lang="en-US" sz="2400" dirty="0">
                            <a:solidFill>
                              <a:sysClr val="windowText" lastClr="000000"/>
                            </a:solidFill>
                          </a:endParaRPr>
                        </a:p>
                        <a:p>
                          <a:endParaRPr lang="en-US" sz="2400" dirty="0">
                            <a:solidFill>
                              <a:sysClr val="windowText" lastClr="000000"/>
                            </a:solidFill>
                          </a:endParaRPr>
                        </a:p>
                        <a:p>
                          <a:r>
                            <a:rPr lang="en-US" sz="2400" dirty="0"/>
                            <a:t>For example: Consider the values </a:t>
                          </a:r>
                          <a:r>
                            <a:rPr lang="en-US" sz="2400" b="1" dirty="0">
                              <a:solidFill>
                                <a:srgbClr val="002060"/>
                              </a:solidFill>
                            </a:rPr>
                            <a:t>5, 3, 9, 2, 7, 5, 8 </a:t>
                          </a:r>
                        </a:p>
                        <a:p>
                          <a:endParaRPr lang="en-US" sz="2400" b="1" dirty="0">
                            <a:solidFill>
                              <a:srgbClr val="002060"/>
                            </a:solidFill>
                          </a:endParaRPr>
                        </a:p>
                        <a:p>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𝑴𝒆𝒂𝒏</m:t>
                                </m:r>
                                <m:r>
                                  <a:rPr lang="en-US" sz="2400" b="1" i="1" smtClean="0">
                                    <a:solidFill>
                                      <a:schemeClr val="tx1"/>
                                    </a:solidFill>
                                    <a:latin typeface="Cambria Math" panose="02040503050406030204" pitchFamily="18" charset="0"/>
                                  </a:rPr>
                                  <m:t>=</m:t>
                                </m:r>
                                <m:f>
                                  <m:fPr>
                                    <m:ctrlPr>
                                      <a:rPr lang="en-US" sz="2400" b="1" i="1" smtClean="0">
                                        <a:solidFill>
                                          <a:schemeClr val="tx1"/>
                                        </a:solidFill>
                                        <a:latin typeface="Cambria Math" panose="02040503050406030204" pitchFamily="18" charset="0"/>
                                      </a:rPr>
                                    </m:ctrlPr>
                                  </m:fPr>
                                  <m:num>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𝟑</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𝟗</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𝟐</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𝟕</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𝟖</m:t>
                                        </m:r>
                                      </m:e>
                                    </m:d>
                                  </m:num>
                                  <m:den>
                                    <m:r>
                                      <a:rPr lang="en-US" sz="2400" b="1" i="1" smtClean="0">
                                        <a:solidFill>
                                          <a:schemeClr val="tx1"/>
                                        </a:solidFill>
                                        <a:latin typeface="Cambria Math" panose="02040503050406030204" pitchFamily="18" charset="0"/>
                                      </a:rPr>
                                      <m:t>𝟕</m:t>
                                    </m:r>
                                  </m:den>
                                </m:f>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𝟓𝟕</m:t>
                                </m:r>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𝑼𝒏𝒊𝒕</m:t>
                                </m:r>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dirty="0">
                              <a:solidFill>
                                <a:sysClr val="windowText" lastClr="000000"/>
                              </a:solidFill>
                            </a:rPr>
                            <a:t>One additional term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𝑖</m:t>
                                  </m:r>
                                </m:sub>
                              </m:sSub>
                            </m:oMath>
                          </a14:m>
                          <a:r>
                            <a:rPr lang="en-US" sz="2400" dirty="0">
                              <a:solidFill>
                                <a:sysClr val="windowText" lastClr="000000"/>
                              </a:solidFill>
                            </a:rPr>
                            <a:t>”, frequency.</a:t>
                          </a:r>
                        </a:p>
                        <a:p>
                          <a:endParaRPr lang="en-US" sz="2400" dirty="0">
                            <a:solidFill>
                              <a:sysClr val="windowText" lastClr="000000"/>
                            </a:solidFill>
                          </a:endParaRPr>
                        </a:p>
                        <a:p>
                          <a:endParaRPr lang="en-US" sz="2400" dirty="0">
                            <a:solidFill>
                              <a:sysClr val="windowText" lastClr="000000"/>
                            </a:solidFill>
                          </a:endParaRPr>
                        </a:p>
                        <a:p>
                          <a:r>
                            <a:rPr lang="en-US" sz="2400" dirty="0">
                              <a:solidFill>
                                <a:sysClr val="windowText" lastClr="000000"/>
                              </a:solidFill>
                            </a:rPr>
                            <a:t>Arithmetic mean for grouped data can be written as,</a:t>
                          </a:r>
                        </a:p>
                        <a:p>
                          <a:endParaRPr lang="en-US" sz="2400" dirty="0">
                            <a:solidFill>
                              <a:sysClr val="windowText" lastClr="000000"/>
                            </a:solidFill>
                          </a:endParaRPr>
                        </a:p>
                        <a:p>
                          <a:pPr/>
                          <a14:m>
                            <m:oMathPara xmlns:m="http://schemas.openxmlformats.org/officeDocument/2006/math">
                              <m:oMathParaPr>
                                <m:jc m:val="centerGroup"/>
                              </m:oMathParaPr>
                              <m:oMath xmlns:m="http://schemas.openxmlformats.org/officeDocument/2006/math">
                                <m:sSub>
                                  <m:sSubPr>
                                    <m:ctrlPr>
                                      <a:rPr lang="en-US" sz="2400" b="0" i="1" dirty="0" smtClean="0">
                                        <a:solidFill>
                                          <a:sysClr val="windowText" lastClr="000000"/>
                                        </a:solidFill>
                                        <a:latin typeface="Cambria Math" panose="02040503050406030204" pitchFamily="18" charset="0"/>
                                      </a:rPr>
                                    </m:ctrlPr>
                                  </m:sSubPr>
                                  <m:e>
                                    <m:acc>
                                      <m:accPr>
                                        <m:chr m:val="̅"/>
                                        <m:ctrlPr>
                                          <a:rPr lang="en-US" sz="2400" b="0" i="1" dirty="0" smtClean="0">
                                            <a:solidFill>
                                              <a:sysClr val="windowText" lastClr="000000"/>
                                            </a:solidFill>
                                            <a:latin typeface="Cambria Math" panose="02040503050406030204" pitchFamily="18" charset="0"/>
                                          </a:rPr>
                                        </m:ctrlPr>
                                      </m:accPr>
                                      <m:e>
                                        <m:r>
                                          <a:rPr lang="en-US" sz="2400" b="0" i="1" dirty="0" smtClean="0">
                                            <a:solidFill>
                                              <a:sysClr val="windowText" lastClr="000000"/>
                                            </a:solidFill>
                                            <a:latin typeface="Cambria Math" panose="02040503050406030204" pitchFamily="18" charset="0"/>
                                          </a:rPr>
                                          <m:t>𝑋</m:t>
                                        </m:r>
                                      </m:e>
                                    </m:acc>
                                  </m:e>
                                  <m:sub>
                                    <m:r>
                                      <a:rPr lang="en-US" sz="2400" b="0" i="1" dirty="0" smtClean="0">
                                        <a:solidFill>
                                          <a:sysClr val="windowText" lastClr="000000"/>
                                        </a:solidFill>
                                        <a:latin typeface="Cambria Math" panose="02040503050406030204" pitchFamily="18" charset="0"/>
                                      </a:rPr>
                                      <m:t>𝐴𝑀</m:t>
                                    </m:r>
                                  </m:sub>
                                </m:sSub>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m:t>
                                            </m:r>
                                            <m:r>
                                              <a:rPr lang="en-US" sz="2400" b="0" i="1" dirty="0" smtClean="0">
                                                <a:solidFill>
                                                  <a:sysClr val="windowText" lastClr="000000"/>
                                                </a:solidFill>
                                                <a:latin typeface="Cambria Math" panose="02040503050406030204" pitchFamily="18" charset="0"/>
                                              </a:rPr>
                                              <m:t>𝑓</m:t>
                                            </m:r>
                                          </m:e>
                                          <m:sub>
                                            <m:r>
                                              <a:rPr lang="en-US" sz="2400" b="0" i="1" dirty="0" smtClean="0">
                                                <a:solidFill>
                                                  <a:sysClr val="windowText" lastClr="000000"/>
                                                </a:solidFill>
                                                <a:latin typeface="Cambria Math" panose="02040503050406030204" pitchFamily="18" charset="0"/>
                                              </a:rPr>
                                              <m:t>𝑖</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𝑖</m:t>
                                            </m:r>
                                          </m:sub>
                                        </m:sSub>
                                        <m:r>
                                          <a:rPr lang="en-US" sz="2400" b="0" i="1" dirty="0" smtClean="0">
                                            <a:solidFill>
                                              <a:sysClr val="windowText" lastClr="000000"/>
                                            </a:solidFill>
                                            <a:latin typeface="Cambria Math" panose="02040503050406030204" pitchFamily="18" charset="0"/>
                                          </a:rPr>
                                          <m:t>)</m:t>
                                        </m:r>
                                      </m:e>
                                    </m:nary>
                                  </m:num>
                                  <m:den>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𝑓</m:t>
                                            </m:r>
                                          </m:e>
                                          <m:sub>
                                            <m:r>
                                              <a:rPr lang="en-US" sz="2400" b="0" i="1" dirty="0" smtClean="0">
                                                <a:solidFill>
                                                  <a:sysClr val="windowText" lastClr="000000"/>
                                                </a:solidFill>
                                                <a:latin typeface="Cambria Math" panose="02040503050406030204" pitchFamily="18" charset="0"/>
                                              </a:rPr>
                                              <m:t>𝑖</m:t>
                                            </m:r>
                                          </m:sub>
                                        </m:sSub>
                                      </m:e>
                                    </m:nary>
                                  </m:den>
                                </m:f>
                              </m:oMath>
                            </m:oMathPara>
                          </a14:m>
                          <a:endParaRPr lang="en-US" sz="2400" dirty="0">
                            <a:solidFill>
                              <a:sysClr val="windowText" lastClr="000000"/>
                            </a:solidFill>
                          </a:endParaRPr>
                        </a:p>
                        <a:p>
                          <a:endParaRPr lang="en-US" sz="2400" dirty="0">
                            <a:solidFill>
                              <a:sysClr val="windowText" lastClr="000000"/>
                            </a:solidFill>
                          </a:endParaRPr>
                        </a:p>
                        <a:p>
                          <a:r>
                            <a:rPr lang="en-US" sz="2400" dirty="0">
                              <a:solidFill>
                                <a:sysClr val="windowText" lastClr="000000"/>
                              </a:solidFill>
                            </a:rPr>
                            <a:t>Here,</a:t>
                          </a:r>
                        </a:p>
                        <a:p>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𝑖</m:t>
                                  </m:r>
                                </m:sub>
                              </m:sSub>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𝐹𝑟𝑒𝑞𝑢𝑒𝑛𝑐𝑦</m:t>
                              </m:r>
                            </m:oMath>
                          </a14:m>
                          <a:r>
                            <a:rPr lang="en-US" sz="2400" b="0" dirty="0">
                              <a:solidFill>
                                <a:sysClr val="windowText" lastClr="000000"/>
                              </a:solidFill>
                            </a:rPr>
                            <a:t>;</a:t>
                          </a:r>
                        </a:p>
                        <a:p>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𝑖</m:t>
                                  </m:r>
                                </m:sub>
                              </m:sSub>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𝐶𝑙𝑎𝑠𝑠</m:t>
                              </m:r>
                              <m:r>
                                <a:rPr lang="en-US" sz="2400" b="0" i="1" smtClean="0">
                                  <a:solidFill>
                                    <a:sysClr val="windowText" lastClr="000000"/>
                                  </a:solidFill>
                                  <a:latin typeface="Cambria Math" panose="02040503050406030204" pitchFamily="18" charset="0"/>
                                </a:rPr>
                                <m:t> </m:t>
                              </m:r>
                              <m:r>
                                <a:rPr lang="en-US" sz="2400" b="0" i="1" smtClean="0">
                                  <a:solidFill>
                                    <a:sysClr val="windowText" lastClr="000000"/>
                                  </a:solidFill>
                                  <a:latin typeface="Cambria Math" panose="02040503050406030204" pitchFamily="18" charset="0"/>
                                </a:rPr>
                                <m:t>𝑚𝑖𝑑</m:t>
                              </m:r>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𝑣𝑎𝑙𝑢𝑒</m:t>
                              </m:r>
                            </m:oMath>
                          </a14:m>
                          <a:r>
                            <a:rPr lang="en-US" sz="2400" b="0" dirty="0">
                              <a:solidFill>
                                <a:sysClr val="windowText" lastClr="000000"/>
                              </a:solidFill>
                            </a:rPr>
                            <a:t> </a:t>
                          </a:r>
                        </a:p>
                        <a:p>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mc:Choice>
        <mc:Fallback xmlns="">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2287844058"/>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51641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9" t="-13090" r="-100109" b="-23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219" t="-13090" r="-219" b="-236"/>
                          </a:stretch>
                        </a:blipFill>
                      </a:tcPr>
                    </a:tc>
                    <a:extLst>
                      <a:ext uri="{0D108BD9-81ED-4DB2-BD59-A6C34878D82A}">
                        <a16:rowId xmlns:a16="http://schemas.microsoft.com/office/drawing/2014/main" val="1506677073"/>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BA3EA94-0648-FE8F-685D-C1FCE56C472D}"/>
                  </a:ext>
                </a:extLst>
              </p:cNvPr>
              <p:cNvSpPr txBox="1"/>
              <p:nvPr/>
            </p:nvSpPr>
            <p:spPr>
              <a:xfrm>
                <a:off x="615755" y="2143229"/>
                <a:ext cx="961545" cy="981935"/>
              </a:xfrm>
              <a:custGeom>
                <a:avLst/>
                <a:gdLst>
                  <a:gd name="connsiteX0" fmla="*/ 0 w 961545"/>
                  <a:gd name="connsiteY0" fmla="*/ 0 h 981935"/>
                  <a:gd name="connsiteX1" fmla="*/ 461542 w 961545"/>
                  <a:gd name="connsiteY1" fmla="*/ 0 h 981935"/>
                  <a:gd name="connsiteX2" fmla="*/ 961545 w 961545"/>
                  <a:gd name="connsiteY2" fmla="*/ 0 h 981935"/>
                  <a:gd name="connsiteX3" fmla="*/ 961545 w 961545"/>
                  <a:gd name="connsiteY3" fmla="*/ 471329 h 981935"/>
                  <a:gd name="connsiteX4" fmla="*/ 961545 w 961545"/>
                  <a:gd name="connsiteY4" fmla="*/ 981935 h 981935"/>
                  <a:gd name="connsiteX5" fmla="*/ 461542 w 961545"/>
                  <a:gd name="connsiteY5" fmla="*/ 981935 h 981935"/>
                  <a:gd name="connsiteX6" fmla="*/ 0 w 961545"/>
                  <a:gd name="connsiteY6" fmla="*/ 981935 h 981935"/>
                  <a:gd name="connsiteX7" fmla="*/ 0 w 961545"/>
                  <a:gd name="connsiteY7" fmla="*/ 520426 h 981935"/>
                  <a:gd name="connsiteX8" fmla="*/ 0 w 961545"/>
                  <a:gd name="connsiteY8" fmla="*/ 0 h 98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45" h="981935" fill="none" extrusionOk="0">
                    <a:moveTo>
                      <a:pt x="0" y="0"/>
                    </a:moveTo>
                    <a:cubicBezTo>
                      <a:pt x="188865" y="-2350"/>
                      <a:pt x="334320" y="12512"/>
                      <a:pt x="461542" y="0"/>
                    </a:cubicBezTo>
                    <a:cubicBezTo>
                      <a:pt x="588764" y="-12512"/>
                      <a:pt x="783276" y="-12739"/>
                      <a:pt x="961545" y="0"/>
                    </a:cubicBezTo>
                    <a:cubicBezTo>
                      <a:pt x="980275" y="150039"/>
                      <a:pt x="938740" y="366569"/>
                      <a:pt x="961545" y="471329"/>
                    </a:cubicBezTo>
                    <a:cubicBezTo>
                      <a:pt x="984350" y="576089"/>
                      <a:pt x="949078" y="838330"/>
                      <a:pt x="961545" y="981935"/>
                    </a:cubicBezTo>
                    <a:cubicBezTo>
                      <a:pt x="833944" y="971646"/>
                      <a:pt x="668891" y="1003876"/>
                      <a:pt x="461542" y="981935"/>
                    </a:cubicBezTo>
                    <a:cubicBezTo>
                      <a:pt x="254193" y="959994"/>
                      <a:pt x="193326" y="975996"/>
                      <a:pt x="0" y="981935"/>
                    </a:cubicBezTo>
                    <a:cubicBezTo>
                      <a:pt x="-10343" y="778806"/>
                      <a:pt x="-5798" y="688472"/>
                      <a:pt x="0" y="520426"/>
                    </a:cubicBezTo>
                    <a:cubicBezTo>
                      <a:pt x="5798" y="352380"/>
                      <a:pt x="-8985" y="158385"/>
                      <a:pt x="0" y="0"/>
                    </a:cubicBezTo>
                    <a:close/>
                  </a:path>
                  <a:path w="961545" h="981935" stroke="0" extrusionOk="0">
                    <a:moveTo>
                      <a:pt x="0" y="0"/>
                    </a:moveTo>
                    <a:cubicBezTo>
                      <a:pt x="233215" y="-16028"/>
                      <a:pt x="332260" y="11260"/>
                      <a:pt x="480773" y="0"/>
                    </a:cubicBezTo>
                    <a:cubicBezTo>
                      <a:pt x="629286" y="-11260"/>
                      <a:pt x="769619" y="9799"/>
                      <a:pt x="961545" y="0"/>
                    </a:cubicBezTo>
                    <a:cubicBezTo>
                      <a:pt x="936501" y="251238"/>
                      <a:pt x="950492" y="368856"/>
                      <a:pt x="961545" y="510606"/>
                    </a:cubicBezTo>
                    <a:cubicBezTo>
                      <a:pt x="972598" y="652356"/>
                      <a:pt x="975197" y="828795"/>
                      <a:pt x="961545" y="981935"/>
                    </a:cubicBezTo>
                    <a:cubicBezTo>
                      <a:pt x="817473" y="963089"/>
                      <a:pt x="658007" y="977792"/>
                      <a:pt x="509619" y="981935"/>
                    </a:cubicBezTo>
                    <a:cubicBezTo>
                      <a:pt x="361231" y="986078"/>
                      <a:pt x="205384" y="973096"/>
                      <a:pt x="0" y="981935"/>
                    </a:cubicBezTo>
                    <a:cubicBezTo>
                      <a:pt x="15119" y="852845"/>
                      <a:pt x="17742" y="711105"/>
                      <a:pt x="0" y="481148"/>
                    </a:cubicBezTo>
                    <a:cubicBezTo>
                      <a:pt x="-17742" y="251191"/>
                      <a:pt x="-12443" y="124486"/>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000" b="0" i="1" smtClean="0">
                              <a:latin typeface="Cambria Math" panose="02040503050406030204" pitchFamily="18" charset="0"/>
                            </a:rPr>
                          </m:ctrlPr>
                        </m:fPr>
                        <m:num>
                          <m:nary>
                            <m:naryPr>
                              <m:chr m:val="∑"/>
                              <m:subHide m:val="on"/>
                              <m:supHide m:val="on"/>
                              <m:ctrlPr>
                                <a:rPr lang="en-US" sz="3000" b="0" i="1" smtClean="0">
                                  <a:latin typeface="Cambria Math" panose="02040503050406030204" pitchFamily="18" charset="0"/>
                                </a:rPr>
                              </m:ctrlPr>
                            </m:naryPr>
                            <m:sub/>
                            <m:sup/>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𝑖</m:t>
                                  </m:r>
                                </m:sub>
                              </m:sSub>
                            </m:e>
                          </m:nary>
                        </m:num>
                        <m:den>
                          <m:r>
                            <a:rPr lang="en-US" sz="3000" b="0" i="1" smtClean="0">
                              <a:latin typeface="Cambria Math" panose="02040503050406030204" pitchFamily="18" charset="0"/>
                            </a:rPr>
                            <m:t>𝑛</m:t>
                          </m:r>
                        </m:den>
                      </m:f>
                    </m:oMath>
                  </m:oMathPara>
                </a14:m>
                <a:endParaRPr lang="en-US" sz="3000" dirty="0"/>
              </a:p>
            </p:txBody>
          </p:sp>
        </mc:Choice>
        <mc:Fallback xmlns="">
          <p:sp>
            <p:nvSpPr>
              <p:cNvPr id="5" name="TextBox 4">
                <a:extLst>
                  <a:ext uri="{FF2B5EF4-FFF2-40B4-BE49-F238E27FC236}">
                    <a16:creationId xmlns:a16="http://schemas.microsoft.com/office/drawing/2014/main" id="{5BA3EA94-0648-FE8F-685D-C1FCE56C472D}"/>
                  </a:ext>
                </a:extLst>
              </p:cNvPr>
              <p:cNvSpPr txBox="1">
                <a:spLocks noRot="1" noChangeAspect="1" noMove="1" noResize="1" noEditPoints="1" noAdjustHandles="1" noChangeArrowheads="1" noChangeShapeType="1" noTextEdit="1"/>
              </p:cNvSpPr>
              <p:nvPr/>
            </p:nvSpPr>
            <p:spPr>
              <a:xfrm>
                <a:off x="615755" y="2143229"/>
                <a:ext cx="961545" cy="98193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2120591861">
                      <a:custGeom>
                        <a:avLst/>
                        <a:gdLst>
                          <a:gd name="connsiteX0" fmla="*/ 0 w 961545"/>
                          <a:gd name="connsiteY0" fmla="*/ 0 h 981935"/>
                          <a:gd name="connsiteX1" fmla="*/ 461542 w 961545"/>
                          <a:gd name="connsiteY1" fmla="*/ 0 h 981935"/>
                          <a:gd name="connsiteX2" fmla="*/ 961545 w 961545"/>
                          <a:gd name="connsiteY2" fmla="*/ 0 h 981935"/>
                          <a:gd name="connsiteX3" fmla="*/ 961545 w 961545"/>
                          <a:gd name="connsiteY3" fmla="*/ 471329 h 981935"/>
                          <a:gd name="connsiteX4" fmla="*/ 961545 w 961545"/>
                          <a:gd name="connsiteY4" fmla="*/ 981935 h 981935"/>
                          <a:gd name="connsiteX5" fmla="*/ 461542 w 961545"/>
                          <a:gd name="connsiteY5" fmla="*/ 981935 h 981935"/>
                          <a:gd name="connsiteX6" fmla="*/ 0 w 961545"/>
                          <a:gd name="connsiteY6" fmla="*/ 981935 h 981935"/>
                          <a:gd name="connsiteX7" fmla="*/ 0 w 961545"/>
                          <a:gd name="connsiteY7" fmla="*/ 520426 h 981935"/>
                          <a:gd name="connsiteX8" fmla="*/ 0 w 961545"/>
                          <a:gd name="connsiteY8" fmla="*/ 0 h 98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45" h="981935" fill="none" extrusionOk="0">
                            <a:moveTo>
                              <a:pt x="0" y="0"/>
                            </a:moveTo>
                            <a:cubicBezTo>
                              <a:pt x="188865" y="-2350"/>
                              <a:pt x="334320" y="12512"/>
                              <a:pt x="461542" y="0"/>
                            </a:cubicBezTo>
                            <a:cubicBezTo>
                              <a:pt x="588764" y="-12512"/>
                              <a:pt x="783276" y="-12739"/>
                              <a:pt x="961545" y="0"/>
                            </a:cubicBezTo>
                            <a:cubicBezTo>
                              <a:pt x="980275" y="150039"/>
                              <a:pt x="938740" y="366569"/>
                              <a:pt x="961545" y="471329"/>
                            </a:cubicBezTo>
                            <a:cubicBezTo>
                              <a:pt x="984350" y="576089"/>
                              <a:pt x="949078" y="838330"/>
                              <a:pt x="961545" y="981935"/>
                            </a:cubicBezTo>
                            <a:cubicBezTo>
                              <a:pt x="833944" y="971646"/>
                              <a:pt x="668891" y="1003876"/>
                              <a:pt x="461542" y="981935"/>
                            </a:cubicBezTo>
                            <a:cubicBezTo>
                              <a:pt x="254193" y="959994"/>
                              <a:pt x="193326" y="975996"/>
                              <a:pt x="0" y="981935"/>
                            </a:cubicBezTo>
                            <a:cubicBezTo>
                              <a:pt x="-10343" y="778806"/>
                              <a:pt x="-5798" y="688472"/>
                              <a:pt x="0" y="520426"/>
                            </a:cubicBezTo>
                            <a:cubicBezTo>
                              <a:pt x="5798" y="352380"/>
                              <a:pt x="-8985" y="158385"/>
                              <a:pt x="0" y="0"/>
                            </a:cubicBezTo>
                            <a:close/>
                          </a:path>
                          <a:path w="961545" h="981935" stroke="0" extrusionOk="0">
                            <a:moveTo>
                              <a:pt x="0" y="0"/>
                            </a:moveTo>
                            <a:cubicBezTo>
                              <a:pt x="233215" y="-16028"/>
                              <a:pt x="332260" y="11260"/>
                              <a:pt x="480773" y="0"/>
                            </a:cubicBezTo>
                            <a:cubicBezTo>
                              <a:pt x="629286" y="-11260"/>
                              <a:pt x="769619" y="9799"/>
                              <a:pt x="961545" y="0"/>
                            </a:cubicBezTo>
                            <a:cubicBezTo>
                              <a:pt x="936501" y="251238"/>
                              <a:pt x="950492" y="368856"/>
                              <a:pt x="961545" y="510606"/>
                            </a:cubicBezTo>
                            <a:cubicBezTo>
                              <a:pt x="972598" y="652356"/>
                              <a:pt x="975197" y="828795"/>
                              <a:pt x="961545" y="981935"/>
                            </a:cubicBezTo>
                            <a:cubicBezTo>
                              <a:pt x="817473" y="963089"/>
                              <a:pt x="658007" y="977792"/>
                              <a:pt x="509619" y="981935"/>
                            </a:cubicBezTo>
                            <a:cubicBezTo>
                              <a:pt x="361231" y="986078"/>
                              <a:pt x="205384" y="973096"/>
                              <a:pt x="0" y="981935"/>
                            </a:cubicBezTo>
                            <a:cubicBezTo>
                              <a:pt x="15119" y="852845"/>
                              <a:pt x="17742" y="711105"/>
                              <a:pt x="0" y="481148"/>
                            </a:cubicBezTo>
                            <a:cubicBezTo>
                              <a:pt x="-17742" y="251191"/>
                              <a:pt x="-12443" y="12448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E809EBD-DBA9-0538-92C2-7D7BA940F3CF}"/>
                  </a:ext>
                </a:extLst>
              </p:cNvPr>
              <p:cNvSpPr txBox="1"/>
              <p:nvPr/>
            </p:nvSpPr>
            <p:spPr>
              <a:xfrm>
                <a:off x="13001631" y="2123351"/>
                <a:ext cx="1492908" cy="1062727"/>
              </a:xfrm>
              <a:custGeom>
                <a:avLst/>
                <a:gdLst>
                  <a:gd name="connsiteX0" fmla="*/ 0 w 1492908"/>
                  <a:gd name="connsiteY0" fmla="*/ 0 h 1062727"/>
                  <a:gd name="connsiteX1" fmla="*/ 452849 w 1492908"/>
                  <a:gd name="connsiteY1" fmla="*/ 0 h 1062727"/>
                  <a:gd name="connsiteX2" fmla="*/ 980343 w 1492908"/>
                  <a:gd name="connsiteY2" fmla="*/ 0 h 1062727"/>
                  <a:gd name="connsiteX3" fmla="*/ 1492908 w 1492908"/>
                  <a:gd name="connsiteY3" fmla="*/ 0 h 1062727"/>
                  <a:gd name="connsiteX4" fmla="*/ 1492908 w 1492908"/>
                  <a:gd name="connsiteY4" fmla="*/ 510109 h 1062727"/>
                  <a:gd name="connsiteX5" fmla="*/ 1492908 w 1492908"/>
                  <a:gd name="connsiteY5" fmla="*/ 1062727 h 1062727"/>
                  <a:gd name="connsiteX6" fmla="*/ 965414 w 1492908"/>
                  <a:gd name="connsiteY6" fmla="*/ 1062727 h 1062727"/>
                  <a:gd name="connsiteX7" fmla="*/ 482707 w 1492908"/>
                  <a:gd name="connsiteY7" fmla="*/ 1062727 h 1062727"/>
                  <a:gd name="connsiteX8" fmla="*/ 0 w 1492908"/>
                  <a:gd name="connsiteY8" fmla="*/ 1062727 h 1062727"/>
                  <a:gd name="connsiteX9" fmla="*/ 0 w 1492908"/>
                  <a:gd name="connsiteY9" fmla="*/ 541991 h 1062727"/>
                  <a:gd name="connsiteX10" fmla="*/ 0 w 1492908"/>
                  <a:gd name="connsiteY10" fmla="*/ 0 h 106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2908" h="1062727" fill="none" extrusionOk="0">
                    <a:moveTo>
                      <a:pt x="0" y="0"/>
                    </a:moveTo>
                    <a:cubicBezTo>
                      <a:pt x="207725" y="14782"/>
                      <a:pt x="324976" y="6300"/>
                      <a:pt x="452849" y="0"/>
                    </a:cubicBezTo>
                    <a:cubicBezTo>
                      <a:pt x="580722" y="-6300"/>
                      <a:pt x="749321" y="-5103"/>
                      <a:pt x="980343" y="0"/>
                    </a:cubicBezTo>
                    <a:cubicBezTo>
                      <a:pt x="1211365" y="5103"/>
                      <a:pt x="1239233" y="23581"/>
                      <a:pt x="1492908" y="0"/>
                    </a:cubicBezTo>
                    <a:cubicBezTo>
                      <a:pt x="1498989" y="215622"/>
                      <a:pt x="1501635" y="403640"/>
                      <a:pt x="1492908" y="510109"/>
                    </a:cubicBezTo>
                    <a:cubicBezTo>
                      <a:pt x="1484181" y="616578"/>
                      <a:pt x="1492796" y="790963"/>
                      <a:pt x="1492908" y="1062727"/>
                    </a:cubicBezTo>
                    <a:cubicBezTo>
                      <a:pt x="1301746" y="1041138"/>
                      <a:pt x="1226005" y="1059562"/>
                      <a:pt x="965414" y="1062727"/>
                    </a:cubicBezTo>
                    <a:cubicBezTo>
                      <a:pt x="704823" y="1065892"/>
                      <a:pt x="694029" y="1056361"/>
                      <a:pt x="482707" y="1062727"/>
                    </a:cubicBezTo>
                    <a:cubicBezTo>
                      <a:pt x="271385" y="1069093"/>
                      <a:pt x="225036" y="1084747"/>
                      <a:pt x="0" y="1062727"/>
                    </a:cubicBezTo>
                    <a:cubicBezTo>
                      <a:pt x="-25034" y="905606"/>
                      <a:pt x="-8442" y="759892"/>
                      <a:pt x="0" y="541991"/>
                    </a:cubicBezTo>
                    <a:cubicBezTo>
                      <a:pt x="8442" y="324090"/>
                      <a:pt x="12449" y="237292"/>
                      <a:pt x="0" y="0"/>
                    </a:cubicBezTo>
                    <a:close/>
                  </a:path>
                  <a:path w="1492908" h="1062727" stroke="0" extrusionOk="0">
                    <a:moveTo>
                      <a:pt x="0" y="0"/>
                    </a:moveTo>
                    <a:cubicBezTo>
                      <a:pt x="248475" y="18905"/>
                      <a:pt x="387645" y="16310"/>
                      <a:pt x="497636" y="0"/>
                    </a:cubicBezTo>
                    <a:cubicBezTo>
                      <a:pt x="607627" y="-16310"/>
                      <a:pt x="771602" y="-14340"/>
                      <a:pt x="1025130" y="0"/>
                    </a:cubicBezTo>
                    <a:cubicBezTo>
                      <a:pt x="1278658" y="14340"/>
                      <a:pt x="1359057" y="6263"/>
                      <a:pt x="1492908" y="0"/>
                    </a:cubicBezTo>
                    <a:cubicBezTo>
                      <a:pt x="1506623" y="184749"/>
                      <a:pt x="1483381" y="309373"/>
                      <a:pt x="1492908" y="499482"/>
                    </a:cubicBezTo>
                    <a:cubicBezTo>
                      <a:pt x="1502435" y="689591"/>
                      <a:pt x="1474917" y="820868"/>
                      <a:pt x="1492908" y="1062727"/>
                    </a:cubicBezTo>
                    <a:cubicBezTo>
                      <a:pt x="1267414" y="1070239"/>
                      <a:pt x="1127999" y="1062046"/>
                      <a:pt x="1025130" y="1062727"/>
                    </a:cubicBezTo>
                    <a:cubicBezTo>
                      <a:pt x="922261" y="1063408"/>
                      <a:pt x="653637" y="1087521"/>
                      <a:pt x="512565" y="1062727"/>
                    </a:cubicBezTo>
                    <a:cubicBezTo>
                      <a:pt x="371494" y="1037933"/>
                      <a:pt x="155090" y="1084868"/>
                      <a:pt x="0" y="1062727"/>
                    </a:cubicBezTo>
                    <a:cubicBezTo>
                      <a:pt x="-3802" y="839804"/>
                      <a:pt x="17708" y="797457"/>
                      <a:pt x="0" y="563245"/>
                    </a:cubicBezTo>
                    <a:cubicBezTo>
                      <a:pt x="-17708" y="329033"/>
                      <a:pt x="-8992" y="164911"/>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000" b="0" i="1" smtClean="0">
                              <a:latin typeface="Cambria Math" panose="02040503050406030204" pitchFamily="18" charset="0"/>
                            </a:rPr>
                          </m:ctrlPr>
                        </m:fPr>
                        <m:num>
                          <m:nary>
                            <m:naryPr>
                              <m:chr m:val="∑"/>
                              <m:subHide m:val="on"/>
                              <m:supHide m:val="on"/>
                              <m:ctrlPr>
                                <a:rPr lang="en-US" sz="3000" b="0" i="1" smtClean="0">
                                  <a:latin typeface="Cambria Math" panose="02040503050406030204" pitchFamily="18" charset="0"/>
                                </a:rPr>
                              </m:ctrlPr>
                            </m:naryPr>
                            <m:sub/>
                            <m:sup/>
                            <m:e>
                              <m:sSub>
                                <m:sSubPr>
                                  <m:ctrlPr>
                                    <a:rPr lang="en-US" sz="3000" b="0" i="1" smtClean="0">
                                      <a:latin typeface="Cambria Math" panose="02040503050406030204" pitchFamily="18" charset="0"/>
                                    </a:rPr>
                                  </m:ctrlPr>
                                </m:sSub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m:t>
                                      </m:r>
                                      <m:r>
                                        <a:rPr lang="en-US" sz="3000" b="0" i="1" smtClean="0">
                                          <a:latin typeface="Cambria Math" panose="02040503050406030204" pitchFamily="18" charset="0"/>
                                        </a:rPr>
                                        <m:t>𝑓</m:t>
                                      </m:r>
                                    </m:e>
                                    <m:sub>
                                      <m:r>
                                        <a:rPr lang="en-US" sz="3000" b="0" i="1" smtClean="0">
                                          <a:latin typeface="Cambria Math" panose="02040503050406030204" pitchFamily="18" charset="0"/>
                                        </a:rPr>
                                        <m:t>𝑖</m:t>
                                      </m:r>
                                    </m:sub>
                                  </m:sSub>
                                  <m:r>
                                    <a:rPr lang="en-US" sz="3000" b="0" i="1" smtClean="0">
                                      <a:latin typeface="Cambria Math" panose="02040503050406030204" pitchFamily="18" charset="0"/>
                                    </a:rPr>
                                    <m:t>𝑥</m:t>
                                  </m:r>
                                </m:e>
                                <m:sub>
                                  <m:r>
                                    <a:rPr lang="en-US" sz="3000" b="0" i="1" smtClean="0">
                                      <a:latin typeface="Cambria Math" panose="02040503050406030204" pitchFamily="18" charset="0"/>
                                    </a:rPr>
                                    <m:t>𝑖</m:t>
                                  </m:r>
                                </m:sub>
                              </m:sSub>
                              <m:r>
                                <a:rPr lang="en-US" sz="3000" b="0" i="1" smtClean="0">
                                  <a:latin typeface="Cambria Math" panose="02040503050406030204" pitchFamily="18" charset="0"/>
                                </a:rPr>
                                <m:t>)</m:t>
                              </m:r>
                            </m:e>
                          </m:nary>
                        </m:num>
                        <m:den>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𝑓</m:t>
                              </m:r>
                            </m:e>
                            <m:sub>
                              <m:r>
                                <a:rPr lang="en-US" sz="3000" b="0" i="1" smtClean="0">
                                  <a:latin typeface="Cambria Math" panose="02040503050406030204" pitchFamily="18" charset="0"/>
                                </a:rPr>
                                <m:t>𝑖</m:t>
                              </m:r>
                            </m:sub>
                          </m:sSub>
                        </m:den>
                      </m:f>
                    </m:oMath>
                  </m:oMathPara>
                </a14:m>
                <a:endParaRPr lang="en-US" sz="3000" dirty="0"/>
              </a:p>
            </p:txBody>
          </p:sp>
        </mc:Choice>
        <mc:Fallback xmlns="">
          <p:sp>
            <p:nvSpPr>
              <p:cNvPr id="6" name="TextBox 5">
                <a:extLst>
                  <a:ext uri="{FF2B5EF4-FFF2-40B4-BE49-F238E27FC236}">
                    <a16:creationId xmlns:a16="http://schemas.microsoft.com/office/drawing/2014/main" id="{2E809EBD-DBA9-0538-92C2-7D7BA940F3CF}"/>
                  </a:ext>
                </a:extLst>
              </p:cNvPr>
              <p:cNvSpPr txBox="1">
                <a:spLocks noRot="1" noChangeAspect="1" noMove="1" noResize="1" noEditPoints="1" noAdjustHandles="1" noChangeArrowheads="1" noChangeShapeType="1" noTextEdit="1"/>
              </p:cNvSpPr>
              <p:nvPr/>
            </p:nvSpPr>
            <p:spPr>
              <a:xfrm>
                <a:off x="13001631" y="2123351"/>
                <a:ext cx="1492908" cy="1062727"/>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2120591861">
                      <a:custGeom>
                        <a:avLst/>
                        <a:gdLst>
                          <a:gd name="connsiteX0" fmla="*/ 0 w 1492908"/>
                          <a:gd name="connsiteY0" fmla="*/ 0 h 1062727"/>
                          <a:gd name="connsiteX1" fmla="*/ 452849 w 1492908"/>
                          <a:gd name="connsiteY1" fmla="*/ 0 h 1062727"/>
                          <a:gd name="connsiteX2" fmla="*/ 980343 w 1492908"/>
                          <a:gd name="connsiteY2" fmla="*/ 0 h 1062727"/>
                          <a:gd name="connsiteX3" fmla="*/ 1492908 w 1492908"/>
                          <a:gd name="connsiteY3" fmla="*/ 0 h 1062727"/>
                          <a:gd name="connsiteX4" fmla="*/ 1492908 w 1492908"/>
                          <a:gd name="connsiteY4" fmla="*/ 510109 h 1062727"/>
                          <a:gd name="connsiteX5" fmla="*/ 1492908 w 1492908"/>
                          <a:gd name="connsiteY5" fmla="*/ 1062727 h 1062727"/>
                          <a:gd name="connsiteX6" fmla="*/ 965414 w 1492908"/>
                          <a:gd name="connsiteY6" fmla="*/ 1062727 h 1062727"/>
                          <a:gd name="connsiteX7" fmla="*/ 482707 w 1492908"/>
                          <a:gd name="connsiteY7" fmla="*/ 1062727 h 1062727"/>
                          <a:gd name="connsiteX8" fmla="*/ 0 w 1492908"/>
                          <a:gd name="connsiteY8" fmla="*/ 1062727 h 1062727"/>
                          <a:gd name="connsiteX9" fmla="*/ 0 w 1492908"/>
                          <a:gd name="connsiteY9" fmla="*/ 541991 h 1062727"/>
                          <a:gd name="connsiteX10" fmla="*/ 0 w 1492908"/>
                          <a:gd name="connsiteY10" fmla="*/ 0 h 106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2908" h="1062727" fill="none" extrusionOk="0">
                            <a:moveTo>
                              <a:pt x="0" y="0"/>
                            </a:moveTo>
                            <a:cubicBezTo>
                              <a:pt x="207725" y="14782"/>
                              <a:pt x="324976" y="6300"/>
                              <a:pt x="452849" y="0"/>
                            </a:cubicBezTo>
                            <a:cubicBezTo>
                              <a:pt x="580722" y="-6300"/>
                              <a:pt x="749321" y="-5103"/>
                              <a:pt x="980343" y="0"/>
                            </a:cubicBezTo>
                            <a:cubicBezTo>
                              <a:pt x="1211365" y="5103"/>
                              <a:pt x="1239233" y="23581"/>
                              <a:pt x="1492908" y="0"/>
                            </a:cubicBezTo>
                            <a:cubicBezTo>
                              <a:pt x="1498989" y="215622"/>
                              <a:pt x="1501635" y="403640"/>
                              <a:pt x="1492908" y="510109"/>
                            </a:cubicBezTo>
                            <a:cubicBezTo>
                              <a:pt x="1484181" y="616578"/>
                              <a:pt x="1492796" y="790963"/>
                              <a:pt x="1492908" y="1062727"/>
                            </a:cubicBezTo>
                            <a:cubicBezTo>
                              <a:pt x="1301746" y="1041138"/>
                              <a:pt x="1226005" y="1059562"/>
                              <a:pt x="965414" y="1062727"/>
                            </a:cubicBezTo>
                            <a:cubicBezTo>
                              <a:pt x="704823" y="1065892"/>
                              <a:pt x="694029" y="1056361"/>
                              <a:pt x="482707" y="1062727"/>
                            </a:cubicBezTo>
                            <a:cubicBezTo>
                              <a:pt x="271385" y="1069093"/>
                              <a:pt x="225036" y="1084747"/>
                              <a:pt x="0" y="1062727"/>
                            </a:cubicBezTo>
                            <a:cubicBezTo>
                              <a:pt x="-25034" y="905606"/>
                              <a:pt x="-8442" y="759892"/>
                              <a:pt x="0" y="541991"/>
                            </a:cubicBezTo>
                            <a:cubicBezTo>
                              <a:pt x="8442" y="324090"/>
                              <a:pt x="12449" y="237292"/>
                              <a:pt x="0" y="0"/>
                            </a:cubicBezTo>
                            <a:close/>
                          </a:path>
                          <a:path w="1492908" h="1062727" stroke="0" extrusionOk="0">
                            <a:moveTo>
                              <a:pt x="0" y="0"/>
                            </a:moveTo>
                            <a:cubicBezTo>
                              <a:pt x="248475" y="18905"/>
                              <a:pt x="387645" y="16310"/>
                              <a:pt x="497636" y="0"/>
                            </a:cubicBezTo>
                            <a:cubicBezTo>
                              <a:pt x="607627" y="-16310"/>
                              <a:pt x="771602" y="-14340"/>
                              <a:pt x="1025130" y="0"/>
                            </a:cubicBezTo>
                            <a:cubicBezTo>
                              <a:pt x="1278658" y="14340"/>
                              <a:pt x="1359057" y="6263"/>
                              <a:pt x="1492908" y="0"/>
                            </a:cubicBezTo>
                            <a:cubicBezTo>
                              <a:pt x="1506623" y="184749"/>
                              <a:pt x="1483381" y="309373"/>
                              <a:pt x="1492908" y="499482"/>
                            </a:cubicBezTo>
                            <a:cubicBezTo>
                              <a:pt x="1502435" y="689591"/>
                              <a:pt x="1474917" y="820868"/>
                              <a:pt x="1492908" y="1062727"/>
                            </a:cubicBezTo>
                            <a:cubicBezTo>
                              <a:pt x="1267414" y="1070239"/>
                              <a:pt x="1127999" y="1062046"/>
                              <a:pt x="1025130" y="1062727"/>
                            </a:cubicBezTo>
                            <a:cubicBezTo>
                              <a:pt x="922261" y="1063408"/>
                              <a:pt x="653637" y="1087521"/>
                              <a:pt x="512565" y="1062727"/>
                            </a:cubicBezTo>
                            <a:cubicBezTo>
                              <a:pt x="371494" y="1037933"/>
                              <a:pt x="155090" y="1084868"/>
                              <a:pt x="0" y="1062727"/>
                            </a:cubicBezTo>
                            <a:cubicBezTo>
                              <a:pt x="-3802" y="839804"/>
                              <a:pt x="17708" y="797457"/>
                              <a:pt x="0" y="563245"/>
                            </a:cubicBezTo>
                            <a:cubicBezTo>
                              <a:pt x="-17708" y="329033"/>
                              <a:pt x="-8992" y="164911"/>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1654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Ungroup data: AM</a:t>
            </a:r>
          </a:p>
        </p:txBody>
      </p:sp>
      <p:sp>
        <p:nvSpPr>
          <p:cNvPr id="5" name="Content Placeholder 4">
            <a:extLst>
              <a:ext uri="{FF2B5EF4-FFF2-40B4-BE49-F238E27FC236}">
                <a16:creationId xmlns:a16="http://schemas.microsoft.com/office/drawing/2014/main" id="{54CA7F02-6B67-DDAC-2693-DAC927BC1D0D}"/>
              </a:ext>
            </a:extLst>
          </p:cNvPr>
          <p:cNvSpPr>
            <a:spLocks noGrp="1"/>
          </p:cNvSpPr>
          <p:nvPr>
            <p:ph sz="quarter" idx="13"/>
          </p:nvPr>
        </p:nvSpPr>
        <p:spPr>
          <a:xfrm>
            <a:off x="1096529" y="2840511"/>
            <a:ext cx="12436591" cy="5090916"/>
          </a:xfrm>
        </p:spPr>
        <p:txBody>
          <a:bodyPr>
            <a:normAutofit/>
          </a:bodyPr>
          <a:lstStyle/>
          <a:p>
            <a:pPr algn="just"/>
            <a:r>
              <a:rPr lang="en-US" sz="3200" dirty="0"/>
              <a:t>The Sun Times reported the following car prices for a sample of cars sold in Phoenix, AZ, during the previous month (in $1000s): 25, 30, 22, 28, 35, 40, 18, 26, 32, 29. Calculate and interpret the sample mean.</a:t>
            </a:r>
          </a:p>
          <a:p>
            <a:pPr marL="457200" indent="-457200">
              <a:buFont typeface="+mj-lt"/>
              <a:buAutoNum type="alphaLcParenR"/>
            </a:pPr>
            <a:endParaRPr lang="en-US" sz="3200" dirty="0"/>
          </a:p>
          <a:p>
            <a:pPr algn="just"/>
            <a:r>
              <a:rPr lang="en-US" sz="3200" dirty="0"/>
              <a:t>The sample mean of 180 observations is 7. But on comparing the original data, it was found that an observation 12 was misreported as 21 in the computation. Compute the correct mean.</a:t>
            </a:r>
          </a:p>
        </p:txBody>
      </p:sp>
      <p:sp>
        <p:nvSpPr>
          <p:cNvPr id="3" name="TextBox 2">
            <a:extLst>
              <a:ext uri="{FF2B5EF4-FFF2-40B4-BE49-F238E27FC236}">
                <a16:creationId xmlns:a16="http://schemas.microsoft.com/office/drawing/2014/main" id="{CC619EB8-EF23-0A08-391E-90341AF31F0A}"/>
              </a:ext>
            </a:extLst>
          </p:cNvPr>
          <p:cNvSpPr txBox="1"/>
          <p:nvPr/>
        </p:nvSpPr>
        <p:spPr>
          <a:xfrm>
            <a:off x="4253948" y="4253948"/>
            <a:ext cx="6728958" cy="553998"/>
          </a:xfrm>
          <a:custGeom>
            <a:avLst/>
            <a:gdLst>
              <a:gd name="connsiteX0" fmla="*/ 0 w 6728958"/>
              <a:gd name="connsiteY0" fmla="*/ 0 h 553998"/>
              <a:gd name="connsiteX1" fmla="*/ 672896 w 6728958"/>
              <a:gd name="connsiteY1" fmla="*/ 0 h 553998"/>
              <a:gd name="connsiteX2" fmla="*/ 1278502 w 6728958"/>
              <a:gd name="connsiteY2" fmla="*/ 0 h 553998"/>
              <a:gd name="connsiteX3" fmla="*/ 1816819 w 6728958"/>
              <a:gd name="connsiteY3" fmla="*/ 0 h 553998"/>
              <a:gd name="connsiteX4" fmla="*/ 2624294 w 6728958"/>
              <a:gd name="connsiteY4" fmla="*/ 0 h 553998"/>
              <a:gd name="connsiteX5" fmla="*/ 3229900 w 6728958"/>
              <a:gd name="connsiteY5" fmla="*/ 0 h 553998"/>
              <a:gd name="connsiteX6" fmla="*/ 3970085 w 6728958"/>
              <a:gd name="connsiteY6" fmla="*/ 0 h 553998"/>
              <a:gd name="connsiteX7" fmla="*/ 4710271 w 6728958"/>
              <a:gd name="connsiteY7" fmla="*/ 0 h 553998"/>
              <a:gd name="connsiteX8" fmla="*/ 5450456 w 6728958"/>
              <a:gd name="connsiteY8" fmla="*/ 0 h 553998"/>
              <a:gd name="connsiteX9" fmla="*/ 5988773 w 6728958"/>
              <a:gd name="connsiteY9" fmla="*/ 0 h 553998"/>
              <a:gd name="connsiteX10" fmla="*/ 6728958 w 6728958"/>
              <a:gd name="connsiteY10" fmla="*/ 0 h 553998"/>
              <a:gd name="connsiteX11" fmla="*/ 6728958 w 6728958"/>
              <a:gd name="connsiteY11" fmla="*/ 553998 h 553998"/>
              <a:gd name="connsiteX12" fmla="*/ 6257931 w 6728958"/>
              <a:gd name="connsiteY12" fmla="*/ 553998 h 553998"/>
              <a:gd name="connsiteX13" fmla="*/ 5652325 w 6728958"/>
              <a:gd name="connsiteY13" fmla="*/ 553998 h 553998"/>
              <a:gd name="connsiteX14" fmla="*/ 4979429 w 6728958"/>
              <a:gd name="connsiteY14" fmla="*/ 553998 h 553998"/>
              <a:gd name="connsiteX15" fmla="*/ 4171954 w 6728958"/>
              <a:gd name="connsiteY15" fmla="*/ 553998 h 553998"/>
              <a:gd name="connsiteX16" fmla="*/ 3431769 w 6728958"/>
              <a:gd name="connsiteY16" fmla="*/ 553998 h 553998"/>
              <a:gd name="connsiteX17" fmla="*/ 2758873 w 6728958"/>
              <a:gd name="connsiteY17" fmla="*/ 553998 h 553998"/>
              <a:gd name="connsiteX18" fmla="*/ 1951398 w 6728958"/>
              <a:gd name="connsiteY18" fmla="*/ 553998 h 553998"/>
              <a:gd name="connsiteX19" fmla="*/ 1143923 w 6728958"/>
              <a:gd name="connsiteY19" fmla="*/ 553998 h 553998"/>
              <a:gd name="connsiteX20" fmla="*/ 672896 w 6728958"/>
              <a:gd name="connsiteY20" fmla="*/ 553998 h 553998"/>
              <a:gd name="connsiteX21" fmla="*/ 0 w 6728958"/>
              <a:gd name="connsiteY21" fmla="*/ 553998 h 553998"/>
              <a:gd name="connsiteX22" fmla="*/ 0 w 6728958"/>
              <a:gd name="connsiteY22" fmla="*/ 0 h 55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728958" h="553998" fill="none" extrusionOk="0">
                <a:moveTo>
                  <a:pt x="0" y="0"/>
                </a:moveTo>
                <a:cubicBezTo>
                  <a:pt x="150823" y="29491"/>
                  <a:pt x="381978" y="32822"/>
                  <a:pt x="672896" y="0"/>
                </a:cubicBezTo>
                <a:cubicBezTo>
                  <a:pt x="963814" y="-32822"/>
                  <a:pt x="1109366" y="16402"/>
                  <a:pt x="1278502" y="0"/>
                </a:cubicBezTo>
                <a:cubicBezTo>
                  <a:pt x="1447638" y="-16402"/>
                  <a:pt x="1618487" y="10351"/>
                  <a:pt x="1816819" y="0"/>
                </a:cubicBezTo>
                <a:cubicBezTo>
                  <a:pt x="2015151" y="-10351"/>
                  <a:pt x="2357030" y="-11642"/>
                  <a:pt x="2624294" y="0"/>
                </a:cubicBezTo>
                <a:cubicBezTo>
                  <a:pt x="2891559" y="11642"/>
                  <a:pt x="3081987" y="-16448"/>
                  <a:pt x="3229900" y="0"/>
                </a:cubicBezTo>
                <a:cubicBezTo>
                  <a:pt x="3377813" y="16448"/>
                  <a:pt x="3803370" y="3725"/>
                  <a:pt x="3970085" y="0"/>
                </a:cubicBezTo>
                <a:cubicBezTo>
                  <a:pt x="4136800" y="-3725"/>
                  <a:pt x="4388768" y="-32024"/>
                  <a:pt x="4710271" y="0"/>
                </a:cubicBezTo>
                <a:cubicBezTo>
                  <a:pt x="5031774" y="32024"/>
                  <a:pt x="5081231" y="6484"/>
                  <a:pt x="5450456" y="0"/>
                </a:cubicBezTo>
                <a:cubicBezTo>
                  <a:pt x="5819681" y="-6484"/>
                  <a:pt x="5758109" y="21041"/>
                  <a:pt x="5988773" y="0"/>
                </a:cubicBezTo>
                <a:cubicBezTo>
                  <a:pt x="6219437" y="-21041"/>
                  <a:pt x="6401597" y="-19236"/>
                  <a:pt x="6728958" y="0"/>
                </a:cubicBezTo>
                <a:cubicBezTo>
                  <a:pt x="6729473" y="232633"/>
                  <a:pt x="6720742" y="350016"/>
                  <a:pt x="6728958" y="553998"/>
                </a:cubicBezTo>
                <a:cubicBezTo>
                  <a:pt x="6594545" y="566682"/>
                  <a:pt x="6461608" y="542999"/>
                  <a:pt x="6257931" y="553998"/>
                </a:cubicBezTo>
                <a:cubicBezTo>
                  <a:pt x="6054254" y="564997"/>
                  <a:pt x="5911270" y="575373"/>
                  <a:pt x="5652325" y="553998"/>
                </a:cubicBezTo>
                <a:cubicBezTo>
                  <a:pt x="5393380" y="532623"/>
                  <a:pt x="5294888" y="583451"/>
                  <a:pt x="4979429" y="553998"/>
                </a:cubicBezTo>
                <a:cubicBezTo>
                  <a:pt x="4663970" y="524545"/>
                  <a:pt x="4454107" y="549470"/>
                  <a:pt x="4171954" y="553998"/>
                </a:cubicBezTo>
                <a:cubicBezTo>
                  <a:pt x="3889801" y="558526"/>
                  <a:pt x="3769386" y="581510"/>
                  <a:pt x="3431769" y="553998"/>
                </a:cubicBezTo>
                <a:cubicBezTo>
                  <a:pt x="3094153" y="526486"/>
                  <a:pt x="2898102" y="576526"/>
                  <a:pt x="2758873" y="553998"/>
                </a:cubicBezTo>
                <a:cubicBezTo>
                  <a:pt x="2619644" y="531470"/>
                  <a:pt x="2330189" y="576919"/>
                  <a:pt x="1951398" y="553998"/>
                </a:cubicBezTo>
                <a:cubicBezTo>
                  <a:pt x="1572608" y="531077"/>
                  <a:pt x="1441524" y="536568"/>
                  <a:pt x="1143923" y="553998"/>
                </a:cubicBezTo>
                <a:cubicBezTo>
                  <a:pt x="846323" y="571428"/>
                  <a:pt x="876978" y="540310"/>
                  <a:pt x="672896" y="553998"/>
                </a:cubicBezTo>
                <a:cubicBezTo>
                  <a:pt x="468814" y="567686"/>
                  <a:pt x="230933" y="535408"/>
                  <a:pt x="0" y="553998"/>
                </a:cubicBezTo>
                <a:cubicBezTo>
                  <a:pt x="20208" y="307977"/>
                  <a:pt x="10848" y="164966"/>
                  <a:pt x="0" y="0"/>
                </a:cubicBezTo>
                <a:close/>
              </a:path>
              <a:path w="6728958" h="553998" stroke="0" extrusionOk="0">
                <a:moveTo>
                  <a:pt x="0" y="0"/>
                </a:moveTo>
                <a:cubicBezTo>
                  <a:pt x="235870" y="-26605"/>
                  <a:pt x="502451" y="-21891"/>
                  <a:pt x="672896" y="0"/>
                </a:cubicBezTo>
                <a:cubicBezTo>
                  <a:pt x="843341" y="21891"/>
                  <a:pt x="1085248" y="-32252"/>
                  <a:pt x="1480371" y="0"/>
                </a:cubicBezTo>
                <a:cubicBezTo>
                  <a:pt x="1875494" y="32252"/>
                  <a:pt x="2012163" y="-16695"/>
                  <a:pt x="2287846" y="0"/>
                </a:cubicBezTo>
                <a:cubicBezTo>
                  <a:pt x="2563529" y="16695"/>
                  <a:pt x="2579076" y="9793"/>
                  <a:pt x="2758873" y="0"/>
                </a:cubicBezTo>
                <a:cubicBezTo>
                  <a:pt x="2938670" y="-9793"/>
                  <a:pt x="3265706" y="-22338"/>
                  <a:pt x="3431769" y="0"/>
                </a:cubicBezTo>
                <a:cubicBezTo>
                  <a:pt x="3597832" y="22338"/>
                  <a:pt x="3692548" y="15357"/>
                  <a:pt x="3902796" y="0"/>
                </a:cubicBezTo>
                <a:cubicBezTo>
                  <a:pt x="4113044" y="-15357"/>
                  <a:pt x="4235335" y="9239"/>
                  <a:pt x="4373823" y="0"/>
                </a:cubicBezTo>
                <a:cubicBezTo>
                  <a:pt x="4512311" y="-9239"/>
                  <a:pt x="4838474" y="16967"/>
                  <a:pt x="4979429" y="0"/>
                </a:cubicBezTo>
                <a:cubicBezTo>
                  <a:pt x="5120384" y="-16967"/>
                  <a:pt x="5392327" y="-12824"/>
                  <a:pt x="5652325" y="0"/>
                </a:cubicBezTo>
                <a:cubicBezTo>
                  <a:pt x="5912323" y="12824"/>
                  <a:pt x="5920125" y="17930"/>
                  <a:pt x="6123352" y="0"/>
                </a:cubicBezTo>
                <a:cubicBezTo>
                  <a:pt x="6326579" y="-17930"/>
                  <a:pt x="6597587" y="4649"/>
                  <a:pt x="6728958" y="0"/>
                </a:cubicBezTo>
                <a:cubicBezTo>
                  <a:pt x="6752116" y="132607"/>
                  <a:pt x="6718311" y="413621"/>
                  <a:pt x="6728958" y="553998"/>
                </a:cubicBezTo>
                <a:cubicBezTo>
                  <a:pt x="6498851" y="558215"/>
                  <a:pt x="6353368" y="529427"/>
                  <a:pt x="6190641" y="553998"/>
                </a:cubicBezTo>
                <a:cubicBezTo>
                  <a:pt x="6027914" y="578569"/>
                  <a:pt x="5874831" y="566813"/>
                  <a:pt x="5719614" y="553998"/>
                </a:cubicBezTo>
                <a:cubicBezTo>
                  <a:pt x="5564397" y="541183"/>
                  <a:pt x="5274985" y="535918"/>
                  <a:pt x="4912139" y="553998"/>
                </a:cubicBezTo>
                <a:cubicBezTo>
                  <a:pt x="4549294" y="572078"/>
                  <a:pt x="4599703" y="569536"/>
                  <a:pt x="4441112" y="553998"/>
                </a:cubicBezTo>
                <a:cubicBezTo>
                  <a:pt x="4282521" y="538460"/>
                  <a:pt x="3964277" y="555909"/>
                  <a:pt x="3768216" y="553998"/>
                </a:cubicBezTo>
                <a:cubicBezTo>
                  <a:pt x="3572155" y="552087"/>
                  <a:pt x="3145909" y="537928"/>
                  <a:pt x="2960742" y="553998"/>
                </a:cubicBezTo>
                <a:cubicBezTo>
                  <a:pt x="2775575" y="570068"/>
                  <a:pt x="2622512" y="581630"/>
                  <a:pt x="2355135" y="553998"/>
                </a:cubicBezTo>
                <a:cubicBezTo>
                  <a:pt x="2087758" y="526366"/>
                  <a:pt x="1874535" y="539333"/>
                  <a:pt x="1749529" y="553998"/>
                </a:cubicBezTo>
                <a:cubicBezTo>
                  <a:pt x="1624523" y="568663"/>
                  <a:pt x="1338642" y="518984"/>
                  <a:pt x="942054" y="553998"/>
                </a:cubicBezTo>
                <a:cubicBezTo>
                  <a:pt x="545467" y="589012"/>
                  <a:pt x="250725" y="539901"/>
                  <a:pt x="0" y="553998"/>
                </a:cubicBezTo>
                <a:cubicBezTo>
                  <a:pt x="-25492" y="318645"/>
                  <a:pt x="1756" y="200326"/>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r>
              <a:rPr lang="en-US" sz="3000" dirty="0"/>
              <a:t>Ans: 28.5; Average car price is 28500$</a:t>
            </a:r>
          </a:p>
        </p:txBody>
      </p:sp>
    </p:spTree>
    <p:extLst>
      <p:ext uri="{BB962C8B-B14F-4D97-AF65-F5344CB8AC3E}">
        <p14:creationId xmlns:p14="http://schemas.microsoft.com/office/powerpoint/2010/main" val="415747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354990162"/>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Tree>
    <p:extLst>
      <p:ext uri="{BB962C8B-B14F-4D97-AF65-F5344CB8AC3E}">
        <p14:creationId xmlns:p14="http://schemas.microsoft.com/office/powerpoint/2010/main" val="734145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306744472"/>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4847802" cy="461665"/>
          </a:xfrm>
          <a:prstGeom prst="rect">
            <a:avLst/>
          </a:prstGeom>
          <a:noFill/>
        </p:spPr>
        <p:txBody>
          <a:bodyPr wrap="none" rtlCol="0">
            <a:spAutoFit/>
          </a:bodyPr>
          <a:lstStyle/>
          <a:p>
            <a:r>
              <a:rPr lang="en-US" sz="2400" b="1" dirty="0"/>
              <a:t>Calculate </a:t>
            </a:r>
            <a:r>
              <a:rPr lang="en-US" sz="2400" b="1" dirty="0">
                <a:highlight>
                  <a:srgbClr val="FFFF00"/>
                </a:highlight>
              </a:rPr>
              <a:t>mean</a:t>
            </a:r>
            <a:r>
              <a:rPr lang="en-US" sz="2400" b="1" dirty="0"/>
              <a:t> from this table…</a:t>
            </a:r>
          </a:p>
        </p:txBody>
      </p:sp>
    </p:spTree>
    <p:extLst>
      <p:ext uri="{BB962C8B-B14F-4D97-AF65-F5344CB8AC3E}">
        <p14:creationId xmlns:p14="http://schemas.microsoft.com/office/powerpoint/2010/main" val="1493538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522109966"/>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7720383" cy="461665"/>
          </a:xfrm>
          <a:prstGeom prst="rect">
            <a:avLst/>
          </a:prstGeom>
          <a:noFill/>
        </p:spPr>
        <p:txBody>
          <a:bodyPr wrap="none" rtlCol="0">
            <a:spAutoFit/>
          </a:bodyPr>
          <a:lstStyle/>
          <a:p>
            <a:r>
              <a:rPr lang="en-US" sz="2400" b="1" dirty="0"/>
              <a:t>Calculate mean or </a:t>
            </a:r>
            <a:r>
              <a:rPr lang="en-US" sz="2400" b="1" dirty="0">
                <a:highlight>
                  <a:srgbClr val="FFFF00"/>
                </a:highlight>
              </a:rPr>
              <a:t>arithmetic mean</a:t>
            </a:r>
            <a:r>
              <a:rPr lang="en-US" sz="2400" b="1" dirty="0"/>
              <a:t> from this table…</a:t>
            </a:r>
          </a:p>
        </p:txBody>
      </p:sp>
    </p:spTree>
    <p:extLst>
      <p:ext uri="{BB962C8B-B14F-4D97-AF65-F5344CB8AC3E}">
        <p14:creationId xmlns:p14="http://schemas.microsoft.com/office/powerpoint/2010/main" val="1151923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987619388"/>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9329798" cy="461665"/>
          </a:xfrm>
          <a:prstGeom prst="rect">
            <a:avLst/>
          </a:prstGeom>
          <a:noFill/>
        </p:spPr>
        <p:txBody>
          <a:bodyPr wrap="none" rtlCol="0">
            <a:spAutoFit/>
          </a:bodyPr>
          <a:lstStyle/>
          <a:p>
            <a:r>
              <a:rPr lang="en-US" sz="2400" b="1" dirty="0"/>
              <a:t>Calculate mean or arithmetic mean or </a:t>
            </a:r>
            <a:r>
              <a:rPr lang="en-US" sz="2400" b="1" dirty="0">
                <a:highlight>
                  <a:srgbClr val="FFFF00"/>
                </a:highlight>
              </a:rPr>
              <a:t>average</a:t>
            </a:r>
            <a:r>
              <a:rPr lang="en-US" sz="2400" b="1" dirty="0"/>
              <a:t> from this table…</a:t>
            </a:r>
          </a:p>
        </p:txBody>
      </p:sp>
    </p:spTree>
    <p:extLst>
      <p:ext uri="{BB962C8B-B14F-4D97-AF65-F5344CB8AC3E}">
        <p14:creationId xmlns:p14="http://schemas.microsoft.com/office/powerpoint/2010/main" val="1374958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971651478"/>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9329798" cy="1609993"/>
              </a:xfrm>
              <a:prstGeom prst="rect">
                <a:avLst/>
              </a:prstGeom>
              <a:noFill/>
            </p:spPr>
            <p:txBody>
              <a:bodyPr wrap="none" rtlCol="0">
                <a:spAutoFit/>
              </a:bodyPr>
              <a:lstStyle/>
              <a:p>
                <a:r>
                  <a:rPr lang="en-US" sz="2400" b="1" dirty="0"/>
                  <a:t>Calculate mean or arithmetic mean or average from this table…</a:t>
                </a:r>
              </a:p>
              <a:p>
                <a:endParaRPr lang="en-US" sz="2400" b="1" dirty="0"/>
              </a:p>
              <a:p>
                <a:pPr/>
                <a14:m>
                  <m:oMathPara xmlns:m="http://schemas.openxmlformats.org/officeDocument/2006/math">
                    <m:oMathParaPr>
                      <m:jc m:val="centerGroup"/>
                    </m:oMathParaPr>
                    <m:oMath xmlns:m="http://schemas.openxmlformats.org/officeDocument/2006/math">
                      <m:sSub>
                        <m:sSubPr>
                          <m:ctrlPr>
                            <a:rPr lang="en-US" sz="2400" i="1" dirty="0">
                              <a:solidFill>
                                <a:sysClr val="windowText" lastClr="000000"/>
                              </a:solidFill>
                              <a:latin typeface="Cambria Math" panose="02040503050406030204" pitchFamily="18" charset="0"/>
                            </a:rPr>
                          </m:ctrlPr>
                        </m:sSubPr>
                        <m:e>
                          <m:acc>
                            <m:accPr>
                              <m:chr m:val="̅"/>
                              <m:ctrlPr>
                                <a:rPr lang="en-US" sz="2400" i="1" dirty="0">
                                  <a:solidFill>
                                    <a:sysClr val="windowText" lastClr="000000"/>
                                  </a:solidFill>
                                  <a:latin typeface="Cambria Math" panose="02040503050406030204" pitchFamily="18" charset="0"/>
                                </a:rPr>
                              </m:ctrlPr>
                            </m:accPr>
                            <m:e>
                              <m:r>
                                <a:rPr lang="en-US" sz="2400" i="1" dirty="0">
                                  <a:solidFill>
                                    <a:sysClr val="windowText" lastClr="000000"/>
                                  </a:solidFill>
                                  <a:latin typeface="Cambria Math" panose="02040503050406030204" pitchFamily="18" charset="0"/>
                                </a:rPr>
                                <m:t>𝑋</m:t>
                              </m:r>
                            </m:e>
                          </m:acc>
                        </m:e>
                        <m:sub>
                          <m:r>
                            <a:rPr lang="en-US" sz="2400" i="1" dirty="0">
                              <a:solidFill>
                                <a:sysClr val="windowText" lastClr="000000"/>
                              </a:solidFill>
                              <a:latin typeface="Cambria Math" panose="02040503050406030204" pitchFamily="18" charset="0"/>
                            </a:rPr>
                            <m:t>𝐴𝑀</m:t>
                          </m:r>
                        </m:sub>
                      </m:sSub>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nary>
                            <m:naryPr>
                              <m:chr m:val="∑"/>
                              <m:subHide m:val="on"/>
                              <m:supHide m:val="on"/>
                              <m:ctrlPr>
                                <a:rPr lang="en-US" sz="2400" b="1" i="1" dirty="0" smtClean="0">
                                  <a:latin typeface="Cambria Math" panose="02040503050406030204" pitchFamily="18" charset="0"/>
                                </a:rPr>
                              </m:ctrlPr>
                            </m:naryPr>
                            <m:sub/>
                            <m:sup/>
                            <m:e>
                              <m:d>
                                <m:dPr>
                                  <m:ctrlPr>
                                    <a:rPr lang="en-US" sz="2400" b="1" i="1" dirty="0" smtClean="0">
                                      <a:latin typeface="Cambria Math" panose="02040503050406030204" pitchFamily="18" charset="0"/>
                                    </a:rPr>
                                  </m:ctrlPr>
                                </m:dPr>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r>
                                    <a:rPr lang="en-US" sz="2400" b="1" i="1" dirty="0" smtClean="0">
                                      <a:latin typeface="Cambria Math" panose="02040503050406030204" pitchFamily="18" charset="0"/>
                                    </a:rPr>
                                    <m:t>×</m:t>
                                  </m:r>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𝒊</m:t>
                                      </m:r>
                                    </m:sub>
                                  </m:sSub>
                                </m:e>
                              </m:d>
                            </m:e>
                          </m:nary>
                        </m:num>
                        <m:den>
                          <m:nary>
                            <m:naryPr>
                              <m:chr m:val="∑"/>
                              <m:subHide m:val="on"/>
                              <m:supHide m:val="on"/>
                              <m:ctrlPr>
                                <a:rPr lang="en-US" sz="2400" b="1" i="1" dirty="0" smtClean="0">
                                  <a:latin typeface="Cambria Math" panose="02040503050406030204" pitchFamily="18" charset="0"/>
                                </a:rPr>
                              </m:ctrlPr>
                            </m:naryPr>
                            <m:sub/>
                            <m:sup/>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e>
                          </m:nary>
                        </m:den>
                      </m:f>
                    </m:oMath>
                  </m:oMathPara>
                </a14:m>
                <a:endParaRPr lang="en-US" sz="2400" b="1" dirty="0"/>
              </a:p>
            </p:txBody>
          </p:sp>
        </mc:Choice>
        <mc:Fallback xmlns="">
          <p:sp>
            <p:nvSpPr>
              <p:cNvPr id="5" name="TextBox 4">
                <a:extLst>
                  <a:ext uri="{FF2B5EF4-FFF2-40B4-BE49-F238E27FC236}">
                    <a16:creationId xmlns:a16="http://schemas.microsoft.com/office/drawing/2014/main" id="{B9917B32-FCC1-BFA4-3634-31FDE492122C}"/>
                  </a:ext>
                </a:extLst>
              </p:cNvPr>
              <p:cNvSpPr txBox="1">
                <a:spLocks noRot="1" noChangeAspect="1" noMove="1" noResize="1" noEditPoints="1" noAdjustHandles="1" noChangeArrowheads="1" noChangeShapeType="1" noTextEdit="1"/>
              </p:cNvSpPr>
              <p:nvPr/>
            </p:nvSpPr>
            <p:spPr>
              <a:xfrm>
                <a:off x="2800182" y="5536688"/>
                <a:ext cx="9329798" cy="1609993"/>
              </a:xfrm>
              <a:prstGeom prst="rect">
                <a:avLst/>
              </a:prstGeom>
              <a:blipFill>
                <a:blip r:embed="rId2"/>
                <a:stretch>
                  <a:fillRect l="-980" t="-3030" r="-1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3C8701-4C4D-85C8-9766-47CE23087234}"/>
                  </a:ext>
                </a:extLst>
              </p:cNvPr>
              <p:cNvSpPr txBox="1"/>
              <p:nvPr/>
            </p:nvSpPr>
            <p:spPr>
              <a:xfrm>
                <a:off x="10641040" y="2828578"/>
                <a:ext cx="2712858" cy="954107"/>
              </a:xfrm>
              <a:custGeom>
                <a:avLst/>
                <a:gdLst>
                  <a:gd name="connsiteX0" fmla="*/ 0 w 2712858"/>
                  <a:gd name="connsiteY0" fmla="*/ 0 h 954107"/>
                  <a:gd name="connsiteX1" fmla="*/ 732472 w 2712858"/>
                  <a:gd name="connsiteY1" fmla="*/ 0 h 954107"/>
                  <a:gd name="connsiteX2" fmla="*/ 1356429 w 2712858"/>
                  <a:gd name="connsiteY2" fmla="*/ 0 h 954107"/>
                  <a:gd name="connsiteX3" fmla="*/ 1953258 w 2712858"/>
                  <a:gd name="connsiteY3" fmla="*/ 0 h 954107"/>
                  <a:gd name="connsiteX4" fmla="*/ 2712858 w 2712858"/>
                  <a:gd name="connsiteY4" fmla="*/ 0 h 954107"/>
                  <a:gd name="connsiteX5" fmla="*/ 2712858 w 2712858"/>
                  <a:gd name="connsiteY5" fmla="*/ 477054 h 954107"/>
                  <a:gd name="connsiteX6" fmla="*/ 2712858 w 2712858"/>
                  <a:gd name="connsiteY6" fmla="*/ 954107 h 954107"/>
                  <a:gd name="connsiteX7" fmla="*/ 2088901 w 2712858"/>
                  <a:gd name="connsiteY7" fmla="*/ 954107 h 954107"/>
                  <a:gd name="connsiteX8" fmla="*/ 1410686 w 2712858"/>
                  <a:gd name="connsiteY8" fmla="*/ 954107 h 954107"/>
                  <a:gd name="connsiteX9" fmla="*/ 813857 w 2712858"/>
                  <a:gd name="connsiteY9" fmla="*/ 954107 h 954107"/>
                  <a:gd name="connsiteX10" fmla="*/ 0 w 2712858"/>
                  <a:gd name="connsiteY10" fmla="*/ 954107 h 954107"/>
                  <a:gd name="connsiteX11" fmla="*/ 0 w 2712858"/>
                  <a:gd name="connsiteY11" fmla="*/ 496136 h 954107"/>
                  <a:gd name="connsiteX12" fmla="*/ 0 w 2712858"/>
                  <a:gd name="connsiteY12"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12858" h="954107" fill="none" extrusionOk="0">
                    <a:moveTo>
                      <a:pt x="0" y="0"/>
                    </a:moveTo>
                    <a:cubicBezTo>
                      <a:pt x="317974" y="36382"/>
                      <a:pt x="451601" y="2344"/>
                      <a:pt x="732472" y="0"/>
                    </a:cubicBezTo>
                    <a:cubicBezTo>
                      <a:pt x="1013343" y="-2344"/>
                      <a:pt x="1100058" y="-152"/>
                      <a:pt x="1356429" y="0"/>
                    </a:cubicBezTo>
                    <a:cubicBezTo>
                      <a:pt x="1612800" y="152"/>
                      <a:pt x="1747641" y="-5455"/>
                      <a:pt x="1953258" y="0"/>
                    </a:cubicBezTo>
                    <a:cubicBezTo>
                      <a:pt x="2158875" y="5455"/>
                      <a:pt x="2353459" y="23764"/>
                      <a:pt x="2712858" y="0"/>
                    </a:cubicBezTo>
                    <a:cubicBezTo>
                      <a:pt x="2719668" y="141442"/>
                      <a:pt x="2706147" y="325608"/>
                      <a:pt x="2712858" y="477054"/>
                    </a:cubicBezTo>
                    <a:cubicBezTo>
                      <a:pt x="2719569" y="628500"/>
                      <a:pt x="2695139" y="835081"/>
                      <a:pt x="2712858" y="954107"/>
                    </a:cubicBezTo>
                    <a:cubicBezTo>
                      <a:pt x="2439061" y="970476"/>
                      <a:pt x="2334065" y="953473"/>
                      <a:pt x="2088901" y="954107"/>
                    </a:cubicBezTo>
                    <a:cubicBezTo>
                      <a:pt x="1843737" y="954741"/>
                      <a:pt x="1589457" y="970103"/>
                      <a:pt x="1410686" y="954107"/>
                    </a:cubicBezTo>
                    <a:cubicBezTo>
                      <a:pt x="1231916" y="938111"/>
                      <a:pt x="1080690" y="939581"/>
                      <a:pt x="813857" y="954107"/>
                    </a:cubicBezTo>
                    <a:cubicBezTo>
                      <a:pt x="547024" y="968633"/>
                      <a:pt x="241098" y="949317"/>
                      <a:pt x="0" y="954107"/>
                    </a:cubicBezTo>
                    <a:cubicBezTo>
                      <a:pt x="-9382" y="753547"/>
                      <a:pt x="4323" y="709762"/>
                      <a:pt x="0" y="496136"/>
                    </a:cubicBezTo>
                    <a:cubicBezTo>
                      <a:pt x="-4323" y="282510"/>
                      <a:pt x="8718" y="221806"/>
                      <a:pt x="0" y="0"/>
                    </a:cubicBezTo>
                    <a:close/>
                  </a:path>
                  <a:path w="2712858" h="954107" stroke="0" extrusionOk="0">
                    <a:moveTo>
                      <a:pt x="0" y="0"/>
                    </a:moveTo>
                    <a:cubicBezTo>
                      <a:pt x="167042" y="29774"/>
                      <a:pt x="430428" y="4323"/>
                      <a:pt x="678215" y="0"/>
                    </a:cubicBezTo>
                    <a:cubicBezTo>
                      <a:pt x="926002" y="-4323"/>
                      <a:pt x="1049406" y="4758"/>
                      <a:pt x="1410686" y="0"/>
                    </a:cubicBezTo>
                    <a:cubicBezTo>
                      <a:pt x="1771966" y="-4758"/>
                      <a:pt x="1780557" y="29116"/>
                      <a:pt x="2007515" y="0"/>
                    </a:cubicBezTo>
                    <a:cubicBezTo>
                      <a:pt x="2234473" y="-29116"/>
                      <a:pt x="2554045" y="-25848"/>
                      <a:pt x="2712858" y="0"/>
                    </a:cubicBezTo>
                    <a:cubicBezTo>
                      <a:pt x="2690892" y="91871"/>
                      <a:pt x="2692317" y="317266"/>
                      <a:pt x="2712858" y="448430"/>
                    </a:cubicBezTo>
                    <a:cubicBezTo>
                      <a:pt x="2733400" y="579594"/>
                      <a:pt x="2688061" y="758717"/>
                      <a:pt x="2712858" y="954107"/>
                    </a:cubicBezTo>
                    <a:cubicBezTo>
                      <a:pt x="2498423" y="968496"/>
                      <a:pt x="2217308" y="927895"/>
                      <a:pt x="2034644" y="954107"/>
                    </a:cubicBezTo>
                    <a:cubicBezTo>
                      <a:pt x="1851980" y="980319"/>
                      <a:pt x="1672960" y="966501"/>
                      <a:pt x="1383558" y="954107"/>
                    </a:cubicBezTo>
                    <a:cubicBezTo>
                      <a:pt x="1094156" y="941713"/>
                      <a:pt x="907319" y="958562"/>
                      <a:pt x="705343" y="954107"/>
                    </a:cubicBezTo>
                    <a:cubicBezTo>
                      <a:pt x="503367" y="949652"/>
                      <a:pt x="176342" y="941132"/>
                      <a:pt x="0" y="954107"/>
                    </a:cubicBezTo>
                    <a:cubicBezTo>
                      <a:pt x="-9800" y="828127"/>
                      <a:pt x="18931" y="579776"/>
                      <a:pt x="0" y="467512"/>
                    </a:cubicBezTo>
                    <a:cubicBezTo>
                      <a:pt x="-18931" y="355249"/>
                      <a:pt x="1355" y="15337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𝐹𝑟𝑒𝑞𝑢𝑒𝑛𝑐𝑦</m:t>
                      </m:r>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𝑀𝑖𝑑</m:t>
                      </m:r>
                      <m:r>
                        <a:rPr lang="en-US" sz="2800" b="0" i="1" smtClean="0">
                          <a:latin typeface="Cambria Math" panose="02040503050406030204" pitchFamily="18" charset="0"/>
                        </a:rPr>
                        <m:t> </m:t>
                      </m:r>
                      <m:r>
                        <a:rPr lang="en-US" sz="2800" b="0" i="1" smtClean="0">
                          <a:latin typeface="Cambria Math" panose="02040503050406030204" pitchFamily="18" charset="0"/>
                        </a:rPr>
                        <m:t>𝑣𝑎𝑙𝑢𝑒</m:t>
                      </m:r>
                    </m:oMath>
                  </m:oMathPara>
                </a14:m>
                <a:endParaRPr lang="en-US" sz="2800" dirty="0"/>
              </a:p>
            </p:txBody>
          </p:sp>
        </mc:Choice>
        <mc:Fallback xmlns="">
          <p:sp>
            <p:nvSpPr>
              <p:cNvPr id="3" name="TextBox 2">
                <a:extLst>
                  <a:ext uri="{FF2B5EF4-FFF2-40B4-BE49-F238E27FC236}">
                    <a16:creationId xmlns:a16="http://schemas.microsoft.com/office/drawing/2014/main" id="{E43C8701-4C4D-85C8-9766-47CE23087234}"/>
                  </a:ext>
                </a:extLst>
              </p:cNvPr>
              <p:cNvSpPr txBox="1">
                <a:spLocks noRot="1" noChangeAspect="1" noMove="1" noResize="1" noEditPoints="1" noAdjustHandles="1" noChangeArrowheads="1" noChangeShapeType="1" noTextEdit="1"/>
              </p:cNvSpPr>
              <p:nvPr/>
            </p:nvSpPr>
            <p:spPr>
              <a:xfrm>
                <a:off x="10641040" y="2828578"/>
                <a:ext cx="2712858" cy="954107"/>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2712858"/>
                          <a:gd name="connsiteY0" fmla="*/ 0 h 954107"/>
                          <a:gd name="connsiteX1" fmla="*/ 732472 w 2712858"/>
                          <a:gd name="connsiteY1" fmla="*/ 0 h 954107"/>
                          <a:gd name="connsiteX2" fmla="*/ 1356429 w 2712858"/>
                          <a:gd name="connsiteY2" fmla="*/ 0 h 954107"/>
                          <a:gd name="connsiteX3" fmla="*/ 1953258 w 2712858"/>
                          <a:gd name="connsiteY3" fmla="*/ 0 h 954107"/>
                          <a:gd name="connsiteX4" fmla="*/ 2712858 w 2712858"/>
                          <a:gd name="connsiteY4" fmla="*/ 0 h 954107"/>
                          <a:gd name="connsiteX5" fmla="*/ 2712858 w 2712858"/>
                          <a:gd name="connsiteY5" fmla="*/ 477054 h 954107"/>
                          <a:gd name="connsiteX6" fmla="*/ 2712858 w 2712858"/>
                          <a:gd name="connsiteY6" fmla="*/ 954107 h 954107"/>
                          <a:gd name="connsiteX7" fmla="*/ 2088901 w 2712858"/>
                          <a:gd name="connsiteY7" fmla="*/ 954107 h 954107"/>
                          <a:gd name="connsiteX8" fmla="*/ 1410686 w 2712858"/>
                          <a:gd name="connsiteY8" fmla="*/ 954107 h 954107"/>
                          <a:gd name="connsiteX9" fmla="*/ 813857 w 2712858"/>
                          <a:gd name="connsiteY9" fmla="*/ 954107 h 954107"/>
                          <a:gd name="connsiteX10" fmla="*/ 0 w 2712858"/>
                          <a:gd name="connsiteY10" fmla="*/ 954107 h 954107"/>
                          <a:gd name="connsiteX11" fmla="*/ 0 w 2712858"/>
                          <a:gd name="connsiteY11" fmla="*/ 496136 h 954107"/>
                          <a:gd name="connsiteX12" fmla="*/ 0 w 2712858"/>
                          <a:gd name="connsiteY12"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12858" h="954107" fill="none" extrusionOk="0">
                            <a:moveTo>
                              <a:pt x="0" y="0"/>
                            </a:moveTo>
                            <a:cubicBezTo>
                              <a:pt x="317974" y="36382"/>
                              <a:pt x="451601" y="2344"/>
                              <a:pt x="732472" y="0"/>
                            </a:cubicBezTo>
                            <a:cubicBezTo>
                              <a:pt x="1013343" y="-2344"/>
                              <a:pt x="1100058" y="-152"/>
                              <a:pt x="1356429" y="0"/>
                            </a:cubicBezTo>
                            <a:cubicBezTo>
                              <a:pt x="1612800" y="152"/>
                              <a:pt x="1747641" y="-5455"/>
                              <a:pt x="1953258" y="0"/>
                            </a:cubicBezTo>
                            <a:cubicBezTo>
                              <a:pt x="2158875" y="5455"/>
                              <a:pt x="2353459" y="23764"/>
                              <a:pt x="2712858" y="0"/>
                            </a:cubicBezTo>
                            <a:cubicBezTo>
                              <a:pt x="2719668" y="141442"/>
                              <a:pt x="2706147" y="325608"/>
                              <a:pt x="2712858" y="477054"/>
                            </a:cubicBezTo>
                            <a:cubicBezTo>
                              <a:pt x="2719569" y="628500"/>
                              <a:pt x="2695139" y="835081"/>
                              <a:pt x="2712858" y="954107"/>
                            </a:cubicBezTo>
                            <a:cubicBezTo>
                              <a:pt x="2439061" y="970476"/>
                              <a:pt x="2334065" y="953473"/>
                              <a:pt x="2088901" y="954107"/>
                            </a:cubicBezTo>
                            <a:cubicBezTo>
                              <a:pt x="1843737" y="954741"/>
                              <a:pt x="1589457" y="970103"/>
                              <a:pt x="1410686" y="954107"/>
                            </a:cubicBezTo>
                            <a:cubicBezTo>
                              <a:pt x="1231916" y="938111"/>
                              <a:pt x="1080690" y="939581"/>
                              <a:pt x="813857" y="954107"/>
                            </a:cubicBezTo>
                            <a:cubicBezTo>
                              <a:pt x="547024" y="968633"/>
                              <a:pt x="241098" y="949317"/>
                              <a:pt x="0" y="954107"/>
                            </a:cubicBezTo>
                            <a:cubicBezTo>
                              <a:pt x="-9382" y="753547"/>
                              <a:pt x="4323" y="709762"/>
                              <a:pt x="0" y="496136"/>
                            </a:cubicBezTo>
                            <a:cubicBezTo>
                              <a:pt x="-4323" y="282510"/>
                              <a:pt x="8718" y="221806"/>
                              <a:pt x="0" y="0"/>
                            </a:cubicBezTo>
                            <a:close/>
                          </a:path>
                          <a:path w="2712858" h="954107" stroke="0" extrusionOk="0">
                            <a:moveTo>
                              <a:pt x="0" y="0"/>
                            </a:moveTo>
                            <a:cubicBezTo>
                              <a:pt x="167042" y="29774"/>
                              <a:pt x="430428" y="4323"/>
                              <a:pt x="678215" y="0"/>
                            </a:cubicBezTo>
                            <a:cubicBezTo>
                              <a:pt x="926002" y="-4323"/>
                              <a:pt x="1049406" y="4758"/>
                              <a:pt x="1410686" y="0"/>
                            </a:cubicBezTo>
                            <a:cubicBezTo>
                              <a:pt x="1771966" y="-4758"/>
                              <a:pt x="1780557" y="29116"/>
                              <a:pt x="2007515" y="0"/>
                            </a:cubicBezTo>
                            <a:cubicBezTo>
                              <a:pt x="2234473" y="-29116"/>
                              <a:pt x="2554045" y="-25848"/>
                              <a:pt x="2712858" y="0"/>
                            </a:cubicBezTo>
                            <a:cubicBezTo>
                              <a:pt x="2690892" y="91871"/>
                              <a:pt x="2692317" y="317266"/>
                              <a:pt x="2712858" y="448430"/>
                            </a:cubicBezTo>
                            <a:cubicBezTo>
                              <a:pt x="2733400" y="579594"/>
                              <a:pt x="2688061" y="758717"/>
                              <a:pt x="2712858" y="954107"/>
                            </a:cubicBezTo>
                            <a:cubicBezTo>
                              <a:pt x="2498423" y="968496"/>
                              <a:pt x="2217308" y="927895"/>
                              <a:pt x="2034644" y="954107"/>
                            </a:cubicBezTo>
                            <a:cubicBezTo>
                              <a:pt x="1851980" y="980319"/>
                              <a:pt x="1672960" y="966501"/>
                              <a:pt x="1383558" y="954107"/>
                            </a:cubicBezTo>
                            <a:cubicBezTo>
                              <a:pt x="1094156" y="941713"/>
                              <a:pt x="907319" y="958562"/>
                              <a:pt x="705343" y="954107"/>
                            </a:cubicBezTo>
                            <a:cubicBezTo>
                              <a:pt x="503367" y="949652"/>
                              <a:pt x="176342" y="941132"/>
                              <a:pt x="0" y="954107"/>
                            </a:cubicBezTo>
                            <a:cubicBezTo>
                              <a:pt x="-9800" y="828127"/>
                              <a:pt x="18931" y="579776"/>
                              <a:pt x="0" y="467512"/>
                            </a:cubicBezTo>
                            <a:cubicBezTo>
                              <a:pt x="-18931" y="355249"/>
                              <a:pt x="1355" y="153374"/>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93027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02302166"/>
                  </p:ext>
                </p:extLst>
              </p:nvPr>
            </p:nvGraphicFramePr>
            <p:xfrm>
              <a:off x="4353336" y="2840038"/>
              <a:ext cx="7136300" cy="2804160"/>
            </p:xfrm>
            <a:graphic>
              <a:graphicData uri="http://schemas.openxmlformats.org/drawingml/2006/table">
                <a:tbl>
                  <a:tblPr firstRow="1" bandRow="1">
                    <a:tableStyleId>{5C22544A-7EE6-4342-B048-85BDC9FD1C3A}</a:tableStyleId>
                  </a:tblPr>
                  <a:tblGrid>
                    <a:gridCol w="2866060">
                      <a:extLst>
                        <a:ext uri="{9D8B030D-6E8A-4147-A177-3AD203B41FA5}">
                          <a16:colId xmlns:a16="http://schemas.microsoft.com/office/drawing/2014/main" val="150819344"/>
                        </a:ext>
                      </a:extLst>
                    </a:gridCol>
                    <a:gridCol w="1461884">
                      <a:extLst>
                        <a:ext uri="{9D8B030D-6E8A-4147-A177-3AD203B41FA5}">
                          <a16:colId xmlns:a16="http://schemas.microsoft.com/office/drawing/2014/main" val="1612848045"/>
                        </a:ext>
                      </a:extLst>
                    </a:gridCol>
                    <a:gridCol w="1404178">
                      <a:extLst>
                        <a:ext uri="{9D8B030D-6E8A-4147-A177-3AD203B41FA5}">
                          <a16:colId xmlns:a16="http://schemas.microsoft.com/office/drawing/2014/main" val="3144493164"/>
                        </a:ext>
                      </a:extLst>
                    </a:gridCol>
                    <a:gridCol w="1404178">
                      <a:extLst>
                        <a:ext uri="{9D8B030D-6E8A-4147-A177-3AD203B41FA5}">
                          <a16:colId xmlns:a16="http://schemas.microsoft.com/office/drawing/2014/main" val="2651715879"/>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370840">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336961"/>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02302166"/>
                  </p:ext>
                </p:extLst>
              </p:nvPr>
            </p:nvGraphicFramePr>
            <p:xfrm>
              <a:off x="4353336" y="2840038"/>
              <a:ext cx="7136300" cy="2804160"/>
            </p:xfrm>
            <a:graphic>
              <a:graphicData uri="http://schemas.openxmlformats.org/drawingml/2006/table">
                <a:tbl>
                  <a:tblPr firstRow="1" bandRow="1">
                    <a:tableStyleId>{5C22544A-7EE6-4342-B048-85BDC9FD1C3A}</a:tableStyleId>
                  </a:tblPr>
                  <a:tblGrid>
                    <a:gridCol w="2866060">
                      <a:extLst>
                        <a:ext uri="{9D8B030D-6E8A-4147-A177-3AD203B41FA5}">
                          <a16:colId xmlns:a16="http://schemas.microsoft.com/office/drawing/2014/main" val="150819344"/>
                        </a:ext>
                      </a:extLst>
                    </a:gridCol>
                    <a:gridCol w="1461884">
                      <a:extLst>
                        <a:ext uri="{9D8B030D-6E8A-4147-A177-3AD203B41FA5}">
                          <a16:colId xmlns:a16="http://schemas.microsoft.com/office/drawing/2014/main" val="1612848045"/>
                        </a:ext>
                      </a:extLst>
                    </a:gridCol>
                    <a:gridCol w="1404178">
                      <a:extLst>
                        <a:ext uri="{9D8B030D-6E8A-4147-A177-3AD203B41FA5}">
                          <a16:colId xmlns:a16="http://schemas.microsoft.com/office/drawing/2014/main" val="3144493164"/>
                        </a:ext>
                      </a:extLst>
                    </a:gridCol>
                    <a:gridCol w="1404178">
                      <a:extLst>
                        <a:ext uri="{9D8B030D-6E8A-4147-A177-3AD203B41FA5}">
                          <a16:colId xmlns:a16="http://schemas.microsoft.com/office/drawing/2014/main" val="2651715879"/>
                        </a:ext>
                      </a:extLst>
                    </a:gridCol>
                  </a:tblGrid>
                  <a:tr h="51816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250" t="-10588" r="-192917" b="-4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7792" t="-10588" r="-100433" b="-4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9565" t="-10588" r="-870" b="-469412"/>
                          </a:stretch>
                        </a:blipFill>
                      </a:tcPr>
                    </a:tc>
                    <a:extLst>
                      <a:ext uri="{0D108BD9-81ED-4DB2-BD59-A6C34878D82A}">
                        <a16:rowId xmlns:a16="http://schemas.microsoft.com/office/drawing/2014/main" val="1816995342"/>
                      </a:ext>
                    </a:extLst>
                  </a:tr>
                  <a:tr h="45720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45720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45720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45720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457200">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33696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9917B32-FCC1-BFA4-3634-31FDE492122C}"/>
                  </a:ext>
                </a:extLst>
              </p:cNvPr>
              <p:cNvSpPr txBox="1"/>
              <p:nvPr/>
            </p:nvSpPr>
            <p:spPr>
              <a:xfrm>
                <a:off x="2781521" y="5708690"/>
                <a:ext cx="9329798" cy="1609993"/>
              </a:xfrm>
              <a:prstGeom prst="rect">
                <a:avLst/>
              </a:prstGeom>
              <a:noFill/>
            </p:spPr>
            <p:txBody>
              <a:bodyPr wrap="none" rtlCol="0">
                <a:spAutoFit/>
              </a:bodyPr>
              <a:lstStyle/>
              <a:p>
                <a:r>
                  <a:rPr lang="en-US" sz="2400" b="1" dirty="0"/>
                  <a:t>Calculate mean or arithmetic mean or average from this table…</a:t>
                </a:r>
              </a:p>
              <a:p>
                <a:endParaRPr lang="en-US" sz="2400" b="1" dirty="0"/>
              </a:p>
              <a:p>
                <a:pPr/>
                <a14:m>
                  <m:oMathPara xmlns:m="http://schemas.openxmlformats.org/officeDocument/2006/math">
                    <m:oMathParaPr>
                      <m:jc m:val="centerGroup"/>
                    </m:oMathParaPr>
                    <m:oMath xmlns:m="http://schemas.openxmlformats.org/officeDocument/2006/math">
                      <m:sSub>
                        <m:sSubPr>
                          <m:ctrlPr>
                            <a:rPr lang="en-US" sz="2400" i="1" dirty="0">
                              <a:solidFill>
                                <a:sysClr val="windowText" lastClr="000000"/>
                              </a:solidFill>
                              <a:latin typeface="Cambria Math" panose="02040503050406030204" pitchFamily="18" charset="0"/>
                            </a:rPr>
                          </m:ctrlPr>
                        </m:sSubPr>
                        <m:e>
                          <m:acc>
                            <m:accPr>
                              <m:chr m:val="̅"/>
                              <m:ctrlPr>
                                <a:rPr lang="en-US" sz="2400" i="1" dirty="0">
                                  <a:solidFill>
                                    <a:sysClr val="windowText" lastClr="000000"/>
                                  </a:solidFill>
                                  <a:latin typeface="Cambria Math" panose="02040503050406030204" pitchFamily="18" charset="0"/>
                                </a:rPr>
                              </m:ctrlPr>
                            </m:accPr>
                            <m:e>
                              <m:r>
                                <a:rPr lang="en-US" sz="2400" i="1" dirty="0">
                                  <a:solidFill>
                                    <a:sysClr val="windowText" lastClr="000000"/>
                                  </a:solidFill>
                                  <a:latin typeface="Cambria Math" panose="02040503050406030204" pitchFamily="18" charset="0"/>
                                </a:rPr>
                                <m:t>𝑋</m:t>
                              </m:r>
                            </m:e>
                          </m:acc>
                        </m:e>
                        <m:sub>
                          <m:r>
                            <a:rPr lang="en-US" sz="2400" i="1" dirty="0">
                              <a:solidFill>
                                <a:sysClr val="windowText" lastClr="000000"/>
                              </a:solidFill>
                              <a:latin typeface="Cambria Math" panose="02040503050406030204" pitchFamily="18" charset="0"/>
                            </a:rPr>
                            <m:t>𝐴𝑀</m:t>
                          </m:r>
                        </m:sub>
                      </m:sSub>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nary>
                            <m:naryPr>
                              <m:chr m:val="∑"/>
                              <m:subHide m:val="on"/>
                              <m:supHide m:val="on"/>
                              <m:ctrlPr>
                                <a:rPr lang="en-US" sz="2400" b="1" i="1" dirty="0" smtClean="0">
                                  <a:latin typeface="Cambria Math" panose="02040503050406030204" pitchFamily="18" charset="0"/>
                                </a:rPr>
                              </m:ctrlPr>
                            </m:naryPr>
                            <m:sub/>
                            <m:sup/>
                            <m:e>
                              <m:d>
                                <m:dPr>
                                  <m:ctrlPr>
                                    <a:rPr lang="en-US" sz="2400" b="1" i="1" dirty="0" smtClean="0">
                                      <a:latin typeface="Cambria Math" panose="02040503050406030204" pitchFamily="18" charset="0"/>
                                    </a:rPr>
                                  </m:ctrlPr>
                                </m:dPr>
                                <m:e>
                                  <m:sSub>
                                    <m:sSubPr>
                                      <m:ctrlPr>
                                        <a:rPr lang="en-US" sz="2400" b="1" i="1" dirty="0" smtClean="0">
                                          <a:solidFill>
                                            <a:schemeClr val="tx1"/>
                                          </a:solidFill>
                                          <a:latin typeface="Cambria Math" panose="02040503050406030204" pitchFamily="18" charset="0"/>
                                        </a:rPr>
                                      </m:ctrlPr>
                                    </m:sSubPr>
                                    <m:e>
                                      <m:r>
                                        <a:rPr lang="en-US" sz="2400" b="1" i="1" dirty="0" smtClean="0">
                                          <a:solidFill>
                                            <a:schemeClr val="tx1"/>
                                          </a:solidFill>
                                          <a:latin typeface="Cambria Math" panose="02040503050406030204" pitchFamily="18" charset="0"/>
                                        </a:rPr>
                                        <m:t>𝒇</m:t>
                                      </m:r>
                                    </m:e>
                                    <m:sub>
                                      <m:r>
                                        <a:rPr lang="en-US" sz="2400" b="1" i="1" dirty="0" smtClean="0">
                                          <a:solidFill>
                                            <a:schemeClr val="tx1"/>
                                          </a:solidFill>
                                          <a:latin typeface="Cambria Math" panose="02040503050406030204" pitchFamily="18" charset="0"/>
                                        </a:rPr>
                                        <m:t>𝒊</m:t>
                                      </m:r>
                                    </m:sub>
                                  </m:sSub>
                                  <m:r>
                                    <a:rPr lang="en-US" sz="2400" b="1" i="1" dirty="0" smtClean="0">
                                      <a:latin typeface="Cambria Math" panose="02040503050406030204" pitchFamily="18" charset="0"/>
                                    </a:rPr>
                                    <m:t>×</m:t>
                                  </m:r>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𝒊</m:t>
                                      </m:r>
                                    </m:sub>
                                  </m:sSub>
                                </m:e>
                              </m:d>
                            </m:e>
                          </m:nary>
                        </m:num>
                        <m:den>
                          <m:nary>
                            <m:naryPr>
                              <m:chr m:val="∑"/>
                              <m:subHide m:val="on"/>
                              <m:supHide m:val="on"/>
                              <m:ctrlPr>
                                <a:rPr lang="en-US" sz="2400" b="1" i="1" dirty="0" smtClean="0">
                                  <a:latin typeface="Cambria Math" panose="02040503050406030204" pitchFamily="18" charset="0"/>
                                </a:rPr>
                              </m:ctrlPr>
                            </m:naryPr>
                            <m:sub/>
                            <m:sup/>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e>
                          </m:nary>
                        </m:den>
                      </m:f>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r>
                            <a:rPr lang="en-US" sz="2400" b="1" i="1" dirty="0" smtClean="0">
                              <a:latin typeface="Cambria Math" panose="02040503050406030204" pitchFamily="18" charset="0"/>
                            </a:rPr>
                            <m:t>𝟏𝟔𝟑</m:t>
                          </m:r>
                        </m:num>
                        <m:den>
                          <m:r>
                            <a:rPr lang="en-US" sz="2400" b="1" i="1" dirty="0" smtClean="0">
                              <a:latin typeface="Cambria Math" panose="02040503050406030204" pitchFamily="18" charset="0"/>
                            </a:rPr>
                            <m:t>𝟏𝟑</m:t>
                          </m:r>
                        </m:den>
                      </m:f>
                      <m:r>
                        <a:rPr lang="en-US" sz="2400" b="1" i="1" dirty="0" smtClean="0">
                          <a:latin typeface="Cambria Math" panose="02040503050406030204" pitchFamily="18" charset="0"/>
                        </a:rPr>
                        <m:t>=</m:t>
                      </m:r>
                      <m:r>
                        <a:rPr lang="en-US" sz="2400" b="1" i="1" dirty="0" smtClean="0">
                          <a:latin typeface="Cambria Math" panose="02040503050406030204" pitchFamily="18" charset="0"/>
                        </a:rPr>
                        <m:t>𝟏𝟐</m:t>
                      </m:r>
                      <m:r>
                        <a:rPr lang="en-US" sz="2400" b="1" i="1" dirty="0" smtClean="0">
                          <a:latin typeface="Cambria Math" panose="02040503050406030204" pitchFamily="18" charset="0"/>
                        </a:rPr>
                        <m:t>.</m:t>
                      </m:r>
                      <m:r>
                        <a:rPr lang="en-US" sz="2400" b="1" i="1" dirty="0" smtClean="0">
                          <a:latin typeface="Cambria Math" panose="02040503050406030204" pitchFamily="18" charset="0"/>
                        </a:rPr>
                        <m:t>𝟓𝟑</m:t>
                      </m:r>
                    </m:oMath>
                  </m:oMathPara>
                </a14:m>
                <a:endParaRPr lang="en-US" sz="2400" b="1" dirty="0"/>
              </a:p>
            </p:txBody>
          </p:sp>
        </mc:Choice>
        <mc:Fallback xmlns="">
          <p:sp>
            <p:nvSpPr>
              <p:cNvPr id="5" name="TextBox 4">
                <a:extLst>
                  <a:ext uri="{FF2B5EF4-FFF2-40B4-BE49-F238E27FC236}">
                    <a16:creationId xmlns:a16="http://schemas.microsoft.com/office/drawing/2014/main" id="{B9917B32-FCC1-BFA4-3634-31FDE492122C}"/>
                  </a:ext>
                </a:extLst>
              </p:cNvPr>
              <p:cNvSpPr txBox="1">
                <a:spLocks noRot="1" noChangeAspect="1" noMove="1" noResize="1" noEditPoints="1" noAdjustHandles="1" noChangeArrowheads="1" noChangeShapeType="1" noTextEdit="1"/>
              </p:cNvSpPr>
              <p:nvPr/>
            </p:nvSpPr>
            <p:spPr>
              <a:xfrm>
                <a:off x="2781521" y="5708690"/>
                <a:ext cx="9329798" cy="1609993"/>
              </a:xfrm>
              <a:prstGeom prst="rect">
                <a:avLst/>
              </a:prstGeom>
              <a:blipFill>
                <a:blip r:embed="rId3"/>
                <a:stretch>
                  <a:fillRect l="-980" t="-3019" r="-131"/>
                </a:stretch>
              </a:blipFill>
            </p:spPr>
            <p:txBody>
              <a:bodyPr/>
              <a:lstStyle/>
              <a:p>
                <a:r>
                  <a:rPr lang="en-US">
                    <a:noFill/>
                  </a:rPr>
                  <a:t> </a:t>
                </a:r>
              </a:p>
            </p:txBody>
          </p:sp>
        </mc:Fallback>
      </mc:AlternateContent>
    </p:spTree>
    <p:extLst>
      <p:ext uri="{BB962C8B-B14F-4D97-AF65-F5344CB8AC3E}">
        <p14:creationId xmlns:p14="http://schemas.microsoft.com/office/powerpoint/2010/main" val="1335833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263431019"/>
                  </p:ext>
                </p:extLst>
              </p:nvPr>
            </p:nvGraphicFramePr>
            <p:xfrm>
              <a:off x="453141" y="2028683"/>
              <a:ext cx="5857397" cy="2953864"/>
            </p:xfrm>
            <a:graphic>
              <a:graphicData uri="http://schemas.openxmlformats.org/drawingml/2006/table">
                <a:tbl>
                  <a:tblPr firstRow="1" bandRow="1">
                    <a:tableStyleId>{5C22544A-7EE6-4342-B048-85BDC9FD1C3A}</a:tableStyleId>
                  </a:tblPr>
                  <a:tblGrid>
                    <a:gridCol w="3878897">
                      <a:extLst>
                        <a:ext uri="{9D8B030D-6E8A-4147-A177-3AD203B41FA5}">
                          <a16:colId xmlns:a16="http://schemas.microsoft.com/office/drawing/2014/main" val="150819344"/>
                        </a:ext>
                      </a:extLst>
                    </a:gridCol>
                    <a:gridCol w="1978500">
                      <a:extLst>
                        <a:ext uri="{9D8B030D-6E8A-4147-A177-3AD203B41FA5}">
                          <a16:colId xmlns:a16="http://schemas.microsoft.com/office/drawing/2014/main" val="1612848045"/>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263431019"/>
                  </p:ext>
                </p:extLst>
              </p:nvPr>
            </p:nvGraphicFramePr>
            <p:xfrm>
              <a:off x="453141" y="2028683"/>
              <a:ext cx="5857397" cy="2953864"/>
            </p:xfrm>
            <a:graphic>
              <a:graphicData uri="http://schemas.openxmlformats.org/drawingml/2006/table">
                <a:tbl>
                  <a:tblPr firstRow="1" bandRow="1">
                    <a:tableStyleId>{5C22544A-7EE6-4342-B048-85BDC9FD1C3A}</a:tableStyleId>
                  </a:tblPr>
                  <a:tblGrid>
                    <a:gridCol w="3878897">
                      <a:extLst>
                        <a:ext uri="{9D8B030D-6E8A-4147-A177-3AD203B41FA5}">
                          <a16:colId xmlns:a16="http://schemas.microsoft.com/office/drawing/2014/main" val="150819344"/>
                        </a:ext>
                      </a:extLst>
                    </a:gridCol>
                    <a:gridCol w="1978500">
                      <a:extLst>
                        <a:ext uri="{9D8B030D-6E8A-4147-A177-3AD203B41FA5}">
                          <a16:colId xmlns:a16="http://schemas.microsoft.com/office/drawing/2014/main" val="1612848045"/>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308" t="-8411" r="-615" b="-357009"/>
                          </a:stretch>
                        </a:blip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308" t="-222105" r="-615" b="-202105"/>
                          </a:stretch>
                        </a:blip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A10177-E82E-02CA-62F1-4DE3983ED23E}"/>
                  </a:ext>
                </a:extLst>
              </p:cNvPr>
              <p:cNvSpPr txBox="1"/>
              <p:nvPr/>
            </p:nvSpPr>
            <p:spPr>
              <a:xfrm>
                <a:off x="453141" y="6160846"/>
                <a:ext cx="5857397" cy="954107"/>
              </a:xfrm>
              <a:custGeom>
                <a:avLst/>
                <a:gdLst>
                  <a:gd name="connsiteX0" fmla="*/ 0 w 5857397"/>
                  <a:gd name="connsiteY0" fmla="*/ 0 h 954107"/>
                  <a:gd name="connsiteX1" fmla="*/ 475100 w 5857397"/>
                  <a:gd name="connsiteY1" fmla="*/ 0 h 954107"/>
                  <a:gd name="connsiteX2" fmla="*/ 950200 w 5857397"/>
                  <a:gd name="connsiteY2" fmla="*/ 0 h 954107"/>
                  <a:gd name="connsiteX3" fmla="*/ 1425300 w 5857397"/>
                  <a:gd name="connsiteY3" fmla="*/ 0 h 954107"/>
                  <a:gd name="connsiteX4" fmla="*/ 1900400 w 5857397"/>
                  <a:gd name="connsiteY4" fmla="*/ 0 h 954107"/>
                  <a:gd name="connsiteX5" fmla="*/ 2434074 w 5857397"/>
                  <a:gd name="connsiteY5" fmla="*/ 0 h 954107"/>
                  <a:gd name="connsiteX6" fmla="*/ 3026322 w 5857397"/>
                  <a:gd name="connsiteY6" fmla="*/ 0 h 954107"/>
                  <a:gd name="connsiteX7" fmla="*/ 3677144 w 5857397"/>
                  <a:gd name="connsiteY7" fmla="*/ 0 h 954107"/>
                  <a:gd name="connsiteX8" fmla="*/ 4152244 w 5857397"/>
                  <a:gd name="connsiteY8" fmla="*/ 0 h 954107"/>
                  <a:gd name="connsiteX9" fmla="*/ 4627344 w 5857397"/>
                  <a:gd name="connsiteY9" fmla="*/ 0 h 954107"/>
                  <a:gd name="connsiteX10" fmla="*/ 5278166 w 5857397"/>
                  <a:gd name="connsiteY10" fmla="*/ 0 h 954107"/>
                  <a:gd name="connsiteX11" fmla="*/ 5857397 w 5857397"/>
                  <a:gd name="connsiteY11" fmla="*/ 0 h 954107"/>
                  <a:gd name="connsiteX12" fmla="*/ 5857397 w 5857397"/>
                  <a:gd name="connsiteY12" fmla="*/ 448430 h 954107"/>
                  <a:gd name="connsiteX13" fmla="*/ 5857397 w 5857397"/>
                  <a:gd name="connsiteY13" fmla="*/ 954107 h 954107"/>
                  <a:gd name="connsiteX14" fmla="*/ 5382297 w 5857397"/>
                  <a:gd name="connsiteY14" fmla="*/ 954107 h 954107"/>
                  <a:gd name="connsiteX15" fmla="*/ 4907197 w 5857397"/>
                  <a:gd name="connsiteY15" fmla="*/ 954107 h 954107"/>
                  <a:gd name="connsiteX16" fmla="*/ 4432097 w 5857397"/>
                  <a:gd name="connsiteY16" fmla="*/ 954107 h 954107"/>
                  <a:gd name="connsiteX17" fmla="*/ 3722701 w 5857397"/>
                  <a:gd name="connsiteY17" fmla="*/ 954107 h 954107"/>
                  <a:gd name="connsiteX18" fmla="*/ 3247601 w 5857397"/>
                  <a:gd name="connsiteY18" fmla="*/ 954107 h 954107"/>
                  <a:gd name="connsiteX19" fmla="*/ 2479631 w 5857397"/>
                  <a:gd name="connsiteY19" fmla="*/ 954107 h 954107"/>
                  <a:gd name="connsiteX20" fmla="*/ 1887383 w 5857397"/>
                  <a:gd name="connsiteY20" fmla="*/ 954107 h 954107"/>
                  <a:gd name="connsiteX21" fmla="*/ 1236562 w 5857397"/>
                  <a:gd name="connsiteY21" fmla="*/ 954107 h 954107"/>
                  <a:gd name="connsiteX22" fmla="*/ 585740 w 5857397"/>
                  <a:gd name="connsiteY22" fmla="*/ 954107 h 954107"/>
                  <a:gd name="connsiteX23" fmla="*/ 0 w 5857397"/>
                  <a:gd name="connsiteY23" fmla="*/ 954107 h 954107"/>
                  <a:gd name="connsiteX24" fmla="*/ 0 w 5857397"/>
                  <a:gd name="connsiteY24" fmla="*/ 505677 h 954107"/>
                  <a:gd name="connsiteX25" fmla="*/ 0 w 5857397"/>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57397" h="954107" fill="none" extrusionOk="0">
                    <a:moveTo>
                      <a:pt x="0" y="0"/>
                    </a:moveTo>
                    <a:cubicBezTo>
                      <a:pt x="122711" y="-19832"/>
                      <a:pt x="365285" y="51"/>
                      <a:pt x="475100" y="0"/>
                    </a:cubicBezTo>
                    <a:cubicBezTo>
                      <a:pt x="584915" y="-51"/>
                      <a:pt x="848078" y="2964"/>
                      <a:pt x="950200" y="0"/>
                    </a:cubicBezTo>
                    <a:cubicBezTo>
                      <a:pt x="1052322" y="-2964"/>
                      <a:pt x="1205183" y="-15882"/>
                      <a:pt x="1425300" y="0"/>
                    </a:cubicBezTo>
                    <a:cubicBezTo>
                      <a:pt x="1645417" y="15882"/>
                      <a:pt x="1791343" y="14379"/>
                      <a:pt x="1900400" y="0"/>
                    </a:cubicBezTo>
                    <a:cubicBezTo>
                      <a:pt x="2009457" y="-14379"/>
                      <a:pt x="2244561" y="-13621"/>
                      <a:pt x="2434074" y="0"/>
                    </a:cubicBezTo>
                    <a:cubicBezTo>
                      <a:pt x="2623587" y="13621"/>
                      <a:pt x="2841643" y="18829"/>
                      <a:pt x="3026322" y="0"/>
                    </a:cubicBezTo>
                    <a:cubicBezTo>
                      <a:pt x="3211001" y="-18829"/>
                      <a:pt x="3535109" y="16697"/>
                      <a:pt x="3677144" y="0"/>
                    </a:cubicBezTo>
                    <a:cubicBezTo>
                      <a:pt x="3819179" y="-16697"/>
                      <a:pt x="4046815" y="8925"/>
                      <a:pt x="4152244" y="0"/>
                    </a:cubicBezTo>
                    <a:cubicBezTo>
                      <a:pt x="4257673" y="-8925"/>
                      <a:pt x="4512620" y="12634"/>
                      <a:pt x="4627344" y="0"/>
                    </a:cubicBezTo>
                    <a:cubicBezTo>
                      <a:pt x="4742068" y="-12634"/>
                      <a:pt x="5096142" y="32427"/>
                      <a:pt x="5278166" y="0"/>
                    </a:cubicBezTo>
                    <a:cubicBezTo>
                      <a:pt x="5460190" y="-32427"/>
                      <a:pt x="5621877" y="-1166"/>
                      <a:pt x="5857397" y="0"/>
                    </a:cubicBezTo>
                    <a:cubicBezTo>
                      <a:pt x="5861097" y="214946"/>
                      <a:pt x="5873286" y="282843"/>
                      <a:pt x="5857397" y="448430"/>
                    </a:cubicBezTo>
                    <a:cubicBezTo>
                      <a:pt x="5841509" y="614017"/>
                      <a:pt x="5850354" y="773643"/>
                      <a:pt x="5857397" y="954107"/>
                    </a:cubicBezTo>
                    <a:cubicBezTo>
                      <a:pt x="5692359" y="937175"/>
                      <a:pt x="5616917" y="940503"/>
                      <a:pt x="5382297" y="954107"/>
                    </a:cubicBezTo>
                    <a:cubicBezTo>
                      <a:pt x="5147677" y="967711"/>
                      <a:pt x="5068125" y="945636"/>
                      <a:pt x="4907197" y="954107"/>
                    </a:cubicBezTo>
                    <a:cubicBezTo>
                      <a:pt x="4746269" y="962578"/>
                      <a:pt x="4546954" y="958992"/>
                      <a:pt x="4432097" y="954107"/>
                    </a:cubicBezTo>
                    <a:cubicBezTo>
                      <a:pt x="4317240" y="949222"/>
                      <a:pt x="4006680" y="982177"/>
                      <a:pt x="3722701" y="954107"/>
                    </a:cubicBezTo>
                    <a:cubicBezTo>
                      <a:pt x="3438722" y="926037"/>
                      <a:pt x="3410880" y="955332"/>
                      <a:pt x="3247601" y="954107"/>
                    </a:cubicBezTo>
                    <a:cubicBezTo>
                      <a:pt x="3084322" y="952882"/>
                      <a:pt x="2748863" y="941519"/>
                      <a:pt x="2479631" y="954107"/>
                    </a:cubicBezTo>
                    <a:cubicBezTo>
                      <a:pt x="2210399" y="966696"/>
                      <a:pt x="2011018" y="937841"/>
                      <a:pt x="1887383" y="954107"/>
                    </a:cubicBezTo>
                    <a:cubicBezTo>
                      <a:pt x="1763748" y="970373"/>
                      <a:pt x="1378484" y="966281"/>
                      <a:pt x="1236562" y="954107"/>
                    </a:cubicBezTo>
                    <a:cubicBezTo>
                      <a:pt x="1094640" y="941933"/>
                      <a:pt x="844225" y="931676"/>
                      <a:pt x="585740" y="954107"/>
                    </a:cubicBezTo>
                    <a:cubicBezTo>
                      <a:pt x="327255" y="976538"/>
                      <a:pt x="213239" y="925049"/>
                      <a:pt x="0" y="954107"/>
                    </a:cubicBezTo>
                    <a:cubicBezTo>
                      <a:pt x="-9970" y="786403"/>
                      <a:pt x="-22219" y="652347"/>
                      <a:pt x="0" y="505677"/>
                    </a:cubicBezTo>
                    <a:cubicBezTo>
                      <a:pt x="22219" y="359007"/>
                      <a:pt x="-18083" y="226376"/>
                      <a:pt x="0" y="0"/>
                    </a:cubicBezTo>
                    <a:close/>
                  </a:path>
                  <a:path w="5857397" h="954107" stroke="0" extrusionOk="0">
                    <a:moveTo>
                      <a:pt x="0" y="0"/>
                    </a:moveTo>
                    <a:cubicBezTo>
                      <a:pt x="318491" y="19436"/>
                      <a:pt x="435209" y="-12446"/>
                      <a:pt x="650822" y="0"/>
                    </a:cubicBezTo>
                    <a:cubicBezTo>
                      <a:pt x="866435" y="12446"/>
                      <a:pt x="1235456" y="2512"/>
                      <a:pt x="1418792" y="0"/>
                    </a:cubicBezTo>
                    <a:cubicBezTo>
                      <a:pt x="1602128" y="-2512"/>
                      <a:pt x="1766538" y="10681"/>
                      <a:pt x="1893892" y="0"/>
                    </a:cubicBezTo>
                    <a:cubicBezTo>
                      <a:pt x="2021246" y="-10681"/>
                      <a:pt x="2240995" y="-25162"/>
                      <a:pt x="2427566" y="0"/>
                    </a:cubicBezTo>
                    <a:cubicBezTo>
                      <a:pt x="2614137" y="25162"/>
                      <a:pt x="2787514" y="-5121"/>
                      <a:pt x="2902666" y="0"/>
                    </a:cubicBezTo>
                    <a:cubicBezTo>
                      <a:pt x="3017818" y="5121"/>
                      <a:pt x="3422837" y="-36689"/>
                      <a:pt x="3670635" y="0"/>
                    </a:cubicBezTo>
                    <a:cubicBezTo>
                      <a:pt x="3918433" y="36689"/>
                      <a:pt x="4159972" y="-13048"/>
                      <a:pt x="4321457" y="0"/>
                    </a:cubicBezTo>
                    <a:cubicBezTo>
                      <a:pt x="4482942" y="13048"/>
                      <a:pt x="4667541" y="2361"/>
                      <a:pt x="4913705" y="0"/>
                    </a:cubicBezTo>
                    <a:cubicBezTo>
                      <a:pt x="5159869" y="-2361"/>
                      <a:pt x="5437441" y="-795"/>
                      <a:pt x="5857397" y="0"/>
                    </a:cubicBezTo>
                    <a:cubicBezTo>
                      <a:pt x="5860471" y="126779"/>
                      <a:pt x="5858702" y="335432"/>
                      <a:pt x="5857397" y="448430"/>
                    </a:cubicBezTo>
                    <a:cubicBezTo>
                      <a:pt x="5856093" y="561428"/>
                      <a:pt x="5850885" y="833309"/>
                      <a:pt x="5857397" y="954107"/>
                    </a:cubicBezTo>
                    <a:cubicBezTo>
                      <a:pt x="5539343" y="939006"/>
                      <a:pt x="5331328" y="936438"/>
                      <a:pt x="5148001" y="954107"/>
                    </a:cubicBezTo>
                    <a:cubicBezTo>
                      <a:pt x="4964674" y="971776"/>
                      <a:pt x="4678960" y="963749"/>
                      <a:pt x="4555753" y="954107"/>
                    </a:cubicBezTo>
                    <a:cubicBezTo>
                      <a:pt x="4432546" y="944465"/>
                      <a:pt x="4150338" y="936959"/>
                      <a:pt x="3963505" y="954107"/>
                    </a:cubicBezTo>
                    <a:cubicBezTo>
                      <a:pt x="3776672" y="971255"/>
                      <a:pt x="3416215" y="962636"/>
                      <a:pt x="3254109" y="954107"/>
                    </a:cubicBezTo>
                    <a:cubicBezTo>
                      <a:pt x="3092003" y="945578"/>
                      <a:pt x="2953370" y="964382"/>
                      <a:pt x="2720435" y="954107"/>
                    </a:cubicBezTo>
                    <a:cubicBezTo>
                      <a:pt x="2487500" y="943832"/>
                      <a:pt x="2451866" y="972867"/>
                      <a:pt x="2245336" y="954107"/>
                    </a:cubicBezTo>
                    <a:cubicBezTo>
                      <a:pt x="2038806" y="935347"/>
                      <a:pt x="1782041" y="966461"/>
                      <a:pt x="1535940" y="954107"/>
                    </a:cubicBezTo>
                    <a:cubicBezTo>
                      <a:pt x="1289839" y="941753"/>
                      <a:pt x="1169134" y="974850"/>
                      <a:pt x="1002266" y="954107"/>
                    </a:cubicBezTo>
                    <a:cubicBezTo>
                      <a:pt x="835398" y="933364"/>
                      <a:pt x="342742" y="975240"/>
                      <a:pt x="0" y="954107"/>
                    </a:cubicBezTo>
                    <a:cubicBezTo>
                      <a:pt x="-6899" y="780273"/>
                      <a:pt x="9621" y="668485"/>
                      <a:pt x="0" y="496136"/>
                    </a:cubicBezTo>
                    <a:cubicBezTo>
                      <a:pt x="-9621" y="323787"/>
                      <a:pt x="5201" y="23858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 when the average in 29.5</a:t>
                </a:r>
                <a:endParaRPr lang="en-US" sz="2800" dirty="0"/>
              </a:p>
            </p:txBody>
          </p:sp>
        </mc:Choice>
        <mc:Fallback xmlns="">
          <p:sp>
            <p:nvSpPr>
              <p:cNvPr id="6" name="TextBox 5">
                <a:extLst>
                  <a:ext uri="{FF2B5EF4-FFF2-40B4-BE49-F238E27FC236}">
                    <a16:creationId xmlns:a16="http://schemas.microsoft.com/office/drawing/2014/main" id="{53A10177-E82E-02CA-62F1-4DE3983ED23E}"/>
                  </a:ext>
                </a:extLst>
              </p:cNvPr>
              <p:cNvSpPr txBox="1">
                <a:spLocks noRot="1" noChangeAspect="1" noMove="1" noResize="1" noEditPoints="1" noAdjustHandles="1" noChangeArrowheads="1" noChangeShapeType="1" noTextEdit="1"/>
              </p:cNvSpPr>
              <p:nvPr/>
            </p:nvSpPr>
            <p:spPr>
              <a:xfrm>
                <a:off x="453141" y="6160846"/>
                <a:ext cx="5857397" cy="954107"/>
              </a:xfrm>
              <a:prstGeom prst="rect">
                <a:avLst/>
              </a:prstGeom>
              <a:blipFill>
                <a:blip r:embed="rId3"/>
                <a:stretch>
                  <a:fillRect l="-1653" t="-4294" b="-15337"/>
                </a:stretch>
              </a:blipFill>
              <a:ln>
                <a:solidFill>
                  <a:schemeClr val="tx1"/>
                </a:solidFill>
                <a:extLst>
                  <a:ext uri="{C807C97D-BFC1-408E-A445-0C87EB9F89A2}">
                    <ask:lineSketchStyleProps xmlns:ask="http://schemas.microsoft.com/office/drawing/2018/sketchyshapes" sd="782294884">
                      <a:custGeom>
                        <a:avLst/>
                        <a:gdLst>
                          <a:gd name="connsiteX0" fmla="*/ 0 w 5857397"/>
                          <a:gd name="connsiteY0" fmla="*/ 0 h 954107"/>
                          <a:gd name="connsiteX1" fmla="*/ 475100 w 5857397"/>
                          <a:gd name="connsiteY1" fmla="*/ 0 h 954107"/>
                          <a:gd name="connsiteX2" fmla="*/ 950200 w 5857397"/>
                          <a:gd name="connsiteY2" fmla="*/ 0 h 954107"/>
                          <a:gd name="connsiteX3" fmla="*/ 1425300 w 5857397"/>
                          <a:gd name="connsiteY3" fmla="*/ 0 h 954107"/>
                          <a:gd name="connsiteX4" fmla="*/ 1900400 w 5857397"/>
                          <a:gd name="connsiteY4" fmla="*/ 0 h 954107"/>
                          <a:gd name="connsiteX5" fmla="*/ 2434074 w 5857397"/>
                          <a:gd name="connsiteY5" fmla="*/ 0 h 954107"/>
                          <a:gd name="connsiteX6" fmla="*/ 3026322 w 5857397"/>
                          <a:gd name="connsiteY6" fmla="*/ 0 h 954107"/>
                          <a:gd name="connsiteX7" fmla="*/ 3677144 w 5857397"/>
                          <a:gd name="connsiteY7" fmla="*/ 0 h 954107"/>
                          <a:gd name="connsiteX8" fmla="*/ 4152244 w 5857397"/>
                          <a:gd name="connsiteY8" fmla="*/ 0 h 954107"/>
                          <a:gd name="connsiteX9" fmla="*/ 4627344 w 5857397"/>
                          <a:gd name="connsiteY9" fmla="*/ 0 h 954107"/>
                          <a:gd name="connsiteX10" fmla="*/ 5278166 w 5857397"/>
                          <a:gd name="connsiteY10" fmla="*/ 0 h 954107"/>
                          <a:gd name="connsiteX11" fmla="*/ 5857397 w 5857397"/>
                          <a:gd name="connsiteY11" fmla="*/ 0 h 954107"/>
                          <a:gd name="connsiteX12" fmla="*/ 5857397 w 5857397"/>
                          <a:gd name="connsiteY12" fmla="*/ 448430 h 954107"/>
                          <a:gd name="connsiteX13" fmla="*/ 5857397 w 5857397"/>
                          <a:gd name="connsiteY13" fmla="*/ 954107 h 954107"/>
                          <a:gd name="connsiteX14" fmla="*/ 5382297 w 5857397"/>
                          <a:gd name="connsiteY14" fmla="*/ 954107 h 954107"/>
                          <a:gd name="connsiteX15" fmla="*/ 4907197 w 5857397"/>
                          <a:gd name="connsiteY15" fmla="*/ 954107 h 954107"/>
                          <a:gd name="connsiteX16" fmla="*/ 4432097 w 5857397"/>
                          <a:gd name="connsiteY16" fmla="*/ 954107 h 954107"/>
                          <a:gd name="connsiteX17" fmla="*/ 3722701 w 5857397"/>
                          <a:gd name="connsiteY17" fmla="*/ 954107 h 954107"/>
                          <a:gd name="connsiteX18" fmla="*/ 3247601 w 5857397"/>
                          <a:gd name="connsiteY18" fmla="*/ 954107 h 954107"/>
                          <a:gd name="connsiteX19" fmla="*/ 2479631 w 5857397"/>
                          <a:gd name="connsiteY19" fmla="*/ 954107 h 954107"/>
                          <a:gd name="connsiteX20" fmla="*/ 1887383 w 5857397"/>
                          <a:gd name="connsiteY20" fmla="*/ 954107 h 954107"/>
                          <a:gd name="connsiteX21" fmla="*/ 1236562 w 5857397"/>
                          <a:gd name="connsiteY21" fmla="*/ 954107 h 954107"/>
                          <a:gd name="connsiteX22" fmla="*/ 585740 w 5857397"/>
                          <a:gd name="connsiteY22" fmla="*/ 954107 h 954107"/>
                          <a:gd name="connsiteX23" fmla="*/ 0 w 5857397"/>
                          <a:gd name="connsiteY23" fmla="*/ 954107 h 954107"/>
                          <a:gd name="connsiteX24" fmla="*/ 0 w 5857397"/>
                          <a:gd name="connsiteY24" fmla="*/ 505677 h 954107"/>
                          <a:gd name="connsiteX25" fmla="*/ 0 w 5857397"/>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57397" h="954107" fill="none" extrusionOk="0">
                            <a:moveTo>
                              <a:pt x="0" y="0"/>
                            </a:moveTo>
                            <a:cubicBezTo>
                              <a:pt x="122711" y="-19832"/>
                              <a:pt x="365285" y="51"/>
                              <a:pt x="475100" y="0"/>
                            </a:cubicBezTo>
                            <a:cubicBezTo>
                              <a:pt x="584915" y="-51"/>
                              <a:pt x="848078" y="2964"/>
                              <a:pt x="950200" y="0"/>
                            </a:cubicBezTo>
                            <a:cubicBezTo>
                              <a:pt x="1052322" y="-2964"/>
                              <a:pt x="1205183" y="-15882"/>
                              <a:pt x="1425300" y="0"/>
                            </a:cubicBezTo>
                            <a:cubicBezTo>
                              <a:pt x="1645417" y="15882"/>
                              <a:pt x="1791343" y="14379"/>
                              <a:pt x="1900400" y="0"/>
                            </a:cubicBezTo>
                            <a:cubicBezTo>
                              <a:pt x="2009457" y="-14379"/>
                              <a:pt x="2244561" y="-13621"/>
                              <a:pt x="2434074" y="0"/>
                            </a:cubicBezTo>
                            <a:cubicBezTo>
                              <a:pt x="2623587" y="13621"/>
                              <a:pt x="2841643" y="18829"/>
                              <a:pt x="3026322" y="0"/>
                            </a:cubicBezTo>
                            <a:cubicBezTo>
                              <a:pt x="3211001" y="-18829"/>
                              <a:pt x="3535109" y="16697"/>
                              <a:pt x="3677144" y="0"/>
                            </a:cubicBezTo>
                            <a:cubicBezTo>
                              <a:pt x="3819179" y="-16697"/>
                              <a:pt x="4046815" y="8925"/>
                              <a:pt x="4152244" y="0"/>
                            </a:cubicBezTo>
                            <a:cubicBezTo>
                              <a:pt x="4257673" y="-8925"/>
                              <a:pt x="4512620" y="12634"/>
                              <a:pt x="4627344" y="0"/>
                            </a:cubicBezTo>
                            <a:cubicBezTo>
                              <a:pt x="4742068" y="-12634"/>
                              <a:pt x="5096142" y="32427"/>
                              <a:pt x="5278166" y="0"/>
                            </a:cubicBezTo>
                            <a:cubicBezTo>
                              <a:pt x="5460190" y="-32427"/>
                              <a:pt x="5621877" y="-1166"/>
                              <a:pt x="5857397" y="0"/>
                            </a:cubicBezTo>
                            <a:cubicBezTo>
                              <a:pt x="5861097" y="214946"/>
                              <a:pt x="5873286" y="282843"/>
                              <a:pt x="5857397" y="448430"/>
                            </a:cubicBezTo>
                            <a:cubicBezTo>
                              <a:pt x="5841509" y="614017"/>
                              <a:pt x="5850354" y="773643"/>
                              <a:pt x="5857397" y="954107"/>
                            </a:cubicBezTo>
                            <a:cubicBezTo>
                              <a:pt x="5692359" y="937175"/>
                              <a:pt x="5616917" y="940503"/>
                              <a:pt x="5382297" y="954107"/>
                            </a:cubicBezTo>
                            <a:cubicBezTo>
                              <a:pt x="5147677" y="967711"/>
                              <a:pt x="5068125" y="945636"/>
                              <a:pt x="4907197" y="954107"/>
                            </a:cubicBezTo>
                            <a:cubicBezTo>
                              <a:pt x="4746269" y="962578"/>
                              <a:pt x="4546954" y="958992"/>
                              <a:pt x="4432097" y="954107"/>
                            </a:cubicBezTo>
                            <a:cubicBezTo>
                              <a:pt x="4317240" y="949222"/>
                              <a:pt x="4006680" y="982177"/>
                              <a:pt x="3722701" y="954107"/>
                            </a:cubicBezTo>
                            <a:cubicBezTo>
                              <a:pt x="3438722" y="926037"/>
                              <a:pt x="3410880" y="955332"/>
                              <a:pt x="3247601" y="954107"/>
                            </a:cubicBezTo>
                            <a:cubicBezTo>
                              <a:pt x="3084322" y="952882"/>
                              <a:pt x="2748863" y="941519"/>
                              <a:pt x="2479631" y="954107"/>
                            </a:cubicBezTo>
                            <a:cubicBezTo>
                              <a:pt x="2210399" y="966696"/>
                              <a:pt x="2011018" y="937841"/>
                              <a:pt x="1887383" y="954107"/>
                            </a:cubicBezTo>
                            <a:cubicBezTo>
                              <a:pt x="1763748" y="970373"/>
                              <a:pt x="1378484" y="966281"/>
                              <a:pt x="1236562" y="954107"/>
                            </a:cubicBezTo>
                            <a:cubicBezTo>
                              <a:pt x="1094640" y="941933"/>
                              <a:pt x="844225" y="931676"/>
                              <a:pt x="585740" y="954107"/>
                            </a:cubicBezTo>
                            <a:cubicBezTo>
                              <a:pt x="327255" y="976538"/>
                              <a:pt x="213239" y="925049"/>
                              <a:pt x="0" y="954107"/>
                            </a:cubicBezTo>
                            <a:cubicBezTo>
                              <a:pt x="-9970" y="786403"/>
                              <a:pt x="-22219" y="652347"/>
                              <a:pt x="0" y="505677"/>
                            </a:cubicBezTo>
                            <a:cubicBezTo>
                              <a:pt x="22219" y="359007"/>
                              <a:pt x="-18083" y="226376"/>
                              <a:pt x="0" y="0"/>
                            </a:cubicBezTo>
                            <a:close/>
                          </a:path>
                          <a:path w="5857397" h="954107" stroke="0" extrusionOk="0">
                            <a:moveTo>
                              <a:pt x="0" y="0"/>
                            </a:moveTo>
                            <a:cubicBezTo>
                              <a:pt x="318491" y="19436"/>
                              <a:pt x="435209" y="-12446"/>
                              <a:pt x="650822" y="0"/>
                            </a:cubicBezTo>
                            <a:cubicBezTo>
                              <a:pt x="866435" y="12446"/>
                              <a:pt x="1235456" y="2512"/>
                              <a:pt x="1418792" y="0"/>
                            </a:cubicBezTo>
                            <a:cubicBezTo>
                              <a:pt x="1602128" y="-2512"/>
                              <a:pt x="1766538" y="10681"/>
                              <a:pt x="1893892" y="0"/>
                            </a:cubicBezTo>
                            <a:cubicBezTo>
                              <a:pt x="2021246" y="-10681"/>
                              <a:pt x="2240995" y="-25162"/>
                              <a:pt x="2427566" y="0"/>
                            </a:cubicBezTo>
                            <a:cubicBezTo>
                              <a:pt x="2614137" y="25162"/>
                              <a:pt x="2787514" y="-5121"/>
                              <a:pt x="2902666" y="0"/>
                            </a:cubicBezTo>
                            <a:cubicBezTo>
                              <a:pt x="3017818" y="5121"/>
                              <a:pt x="3422837" y="-36689"/>
                              <a:pt x="3670635" y="0"/>
                            </a:cubicBezTo>
                            <a:cubicBezTo>
                              <a:pt x="3918433" y="36689"/>
                              <a:pt x="4159972" y="-13048"/>
                              <a:pt x="4321457" y="0"/>
                            </a:cubicBezTo>
                            <a:cubicBezTo>
                              <a:pt x="4482942" y="13048"/>
                              <a:pt x="4667541" y="2361"/>
                              <a:pt x="4913705" y="0"/>
                            </a:cubicBezTo>
                            <a:cubicBezTo>
                              <a:pt x="5159869" y="-2361"/>
                              <a:pt x="5437441" y="-795"/>
                              <a:pt x="5857397" y="0"/>
                            </a:cubicBezTo>
                            <a:cubicBezTo>
                              <a:pt x="5860471" y="126779"/>
                              <a:pt x="5858702" y="335432"/>
                              <a:pt x="5857397" y="448430"/>
                            </a:cubicBezTo>
                            <a:cubicBezTo>
                              <a:pt x="5856093" y="561428"/>
                              <a:pt x="5850885" y="833309"/>
                              <a:pt x="5857397" y="954107"/>
                            </a:cubicBezTo>
                            <a:cubicBezTo>
                              <a:pt x="5539343" y="939006"/>
                              <a:pt x="5331328" y="936438"/>
                              <a:pt x="5148001" y="954107"/>
                            </a:cubicBezTo>
                            <a:cubicBezTo>
                              <a:pt x="4964674" y="971776"/>
                              <a:pt x="4678960" y="963749"/>
                              <a:pt x="4555753" y="954107"/>
                            </a:cubicBezTo>
                            <a:cubicBezTo>
                              <a:pt x="4432546" y="944465"/>
                              <a:pt x="4150338" y="936959"/>
                              <a:pt x="3963505" y="954107"/>
                            </a:cubicBezTo>
                            <a:cubicBezTo>
                              <a:pt x="3776672" y="971255"/>
                              <a:pt x="3416215" y="962636"/>
                              <a:pt x="3254109" y="954107"/>
                            </a:cubicBezTo>
                            <a:cubicBezTo>
                              <a:pt x="3092003" y="945578"/>
                              <a:pt x="2953370" y="964382"/>
                              <a:pt x="2720435" y="954107"/>
                            </a:cubicBezTo>
                            <a:cubicBezTo>
                              <a:pt x="2487500" y="943832"/>
                              <a:pt x="2451866" y="972867"/>
                              <a:pt x="2245336" y="954107"/>
                            </a:cubicBezTo>
                            <a:cubicBezTo>
                              <a:pt x="2038806" y="935347"/>
                              <a:pt x="1782041" y="966461"/>
                              <a:pt x="1535940" y="954107"/>
                            </a:cubicBezTo>
                            <a:cubicBezTo>
                              <a:pt x="1289839" y="941753"/>
                              <a:pt x="1169134" y="974850"/>
                              <a:pt x="1002266" y="954107"/>
                            </a:cubicBezTo>
                            <a:cubicBezTo>
                              <a:pt x="835398" y="933364"/>
                              <a:pt x="342742" y="975240"/>
                              <a:pt x="0" y="954107"/>
                            </a:cubicBezTo>
                            <a:cubicBezTo>
                              <a:pt x="-6899" y="780273"/>
                              <a:pt x="9621" y="668485"/>
                              <a:pt x="0" y="496136"/>
                            </a:cubicBezTo>
                            <a:cubicBezTo>
                              <a:pt x="-9621" y="323787"/>
                              <a:pt x="5201" y="238587"/>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42354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BAE40-F1FC-3BCE-A7DF-ED577BDAAF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C7BCB0-B1BA-79BB-CC62-B1465AB3E6E3}"/>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C5D49A90-8216-87EA-F64C-DEA3B5671213}"/>
                  </a:ext>
                </a:extLst>
              </p:cNvPr>
              <p:cNvGraphicFramePr>
                <a:graphicFrameLocks noGrp="1"/>
              </p:cNvGraphicFramePr>
              <p:nvPr>
                <p:ph sz="quarter" idx="13"/>
                <p:extLst>
                  <p:ext uri="{D42A27DB-BD31-4B8C-83A1-F6EECF244321}">
                    <p14:modId xmlns:p14="http://schemas.microsoft.com/office/powerpoint/2010/main" val="1793913164"/>
                  </p:ext>
                </p:extLst>
              </p:nvPr>
            </p:nvGraphicFramePr>
            <p:xfrm>
              <a:off x="453141" y="2028683"/>
              <a:ext cx="5857397" cy="3768379"/>
            </p:xfrm>
            <a:graphic>
              <a:graphicData uri="http://schemas.openxmlformats.org/drawingml/2006/table">
                <a:tbl>
                  <a:tblPr firstRow="1" bandRow="1">
                    <a:tableStyleId>{5C22544A-7EE6-4342-B048-85BDC9FD1C3A}</a:tableStyleId>
                  </a:tblPr>
                  <a:tblGrid>
                    <a:gridCol w="2314991">
                      <a:extLst>
                        <a:ext uri="{9D8B030D-6E8A-4147-A177-3AD203B41FA5}">
                          <a16:colId xmlns:a16="http://schemas.microsoft.com/office/drawing/2014/main" val="150819344"/>
                        </a:ext>
                      </a:extLst>
                    </a:gridCol>
                    <a:gridCol w="1180802">
                      <a:extLst>
                        <a:ext uri="{9D8B030D-6E8A-4147-A177-3AD203B41FA5}">
                          <a16:colId xmlns:a16="http://schemas.microsoft.com/office/drawing/2014/main" val="1612848045"/>
                        </a:ext>
                      </a:extLst>
                    </a:gridCol>
                    <a:gridCol w="1180802">
                      <a:extLst>
                        <a:ext uri="{9D8B030D-6E8A-4147-A177-3AD203B41FA5}">
                          <a16:colId xmlns:a16="http://schemas.microsoft.com/office/drawing/2014/main" val="3179212739"/>
                        </a:ext>
                      </a:extLst>
                    </a:gridCol>
                    <a:gridCol w="1180802">
                      <a:extLst>
                        <a:ext uri="{9D8B030D-6E8A-4147-A177-3AD203B41FA5}">
                          <a16:colId xmlns:a16="http://schemas.microsoft.com/office/drawing/2014/main" val="2727438730"/>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25</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200926779"/>
                      </a:ext>
                    </a:extLst>
                  </a:tr>
                  <a:tr h="575428">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solidFill>
                                      <a:sysClr val="windowText" lastClr="000000"/>
                                    </a:solidFill>
                                    <a:latin typeface="Cambria Math" panose="02040503050406030204" pitchFamily="18" charset="0"/>
                                  </a:rPr>
                                  <m:t>13+</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solidFill>
                                      <a:sysClr val="windowText" lastClr="000000"/>
                                    </a:solidFill>
                                    <a:latin typeface="Cambria Math" panose="02040503050406030204" pitchFamily="18" charset="0"/>
                                  </a:rPr>
                                  <m:t>415+25</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2372288778"/>
                      </a:ext>
                    </a:extLst>
                  </a:tr>
                </a:tbl>
              </a:graphicData>
            </a:graphic>
          </p:graphicFrame>
        </mc:Choice>
        <mc:Fallback xmlns="">
          <p:graphicFrame>
            <p:nvGraphicFramePr>
              <p:cNvPr id="4" name="Content Placeholder 3">
                <a:extLst>
                  <a:ext uri="{FF2B5EF4-FFF2-40B4-BE49-F238E27FC236}">
                    <a16:creationId xmlns:a16="http://schemas.microsoft.com/office/drawing/2014/main" id="{C5D49A90-8216-87EA-F64C-DEA3B5671213}"/>
                  </a:ext>
                </a:extLst>
              </p:cNvPr>
              <p:cNvGraphicFramePr>
                <a:graphicFrameLocks noGrp="1"/>
              </p:cNvGraphicFramePr>
              <p:nvPr>
                <p:ph sz="quarter" idx="13"/>
                <p:extLst>
                  <p:ext uri="{D42A27DB-BD31-4B8C-83A1-F6EECF244321}">
                    <p14:modId xmlns:p14="http://schemas.microsoft.com/office/powerpoint/2010/main" val="1793913164"/>
                  </p:ext>
                </p:extLst>
              </p:nvPr>
            </p:nvGraphicFramePr>
            <p:xfrm>
              <a:off x="453141" y="2028683"/>
              <a:ext cx="5857397" cy="3768379"/>
            </p:xfrm>
            <a:graphic>
              <a:graphicData uri="http://schemas.openxmlformats.org/drawingml/2006/table">
                <a:tbl>
                  <a:tblPr firstRow="1" bandRow="1">
                    <a:tableStyleId>{5C22544A-7EE6-4342-B048-85BDC9FD1C3A}</a:tableStyleId>
                  </a:tblPr>
                  <a:tblGrid>
                    <a:gridCol w="2314991">
                      <a:extLst>
                        <a:ext uri="{9D8B030D-6E8A-4147-A177-3AD203B41FA5}">
                          <a16:colId xmlns:a16="http://schemas.microsoft.com/office/drawing/2014/main" val="150819344"/>
                        </a:ext>
                      </a:extLst>
                    </a:gridCol>
                    <a:gridCol w="1180802">
                      <a:extLst>
                        <a:ext uri="{9D8B030D-6E8A-4147-A177-3AD203B41FA5}">
                          <a16:colId xmlns:a16="http://schemas.microsoft.com/office/drawing/2014/main" val="1612848045"/>
                        </a:ext>
                      </a:extLst>
                    </a:gridCol>
                    <a:gridCol w="1180802">
                      <a:extLst>
                        <a:ext uri="{9D8B030D-6E8A-4147-A177-3AD203B41FA5}">
                          <a16:colId xmlns:a16="http://schemas.microsoft.com/office/drawing/2014/main" val="3179212739"/>
                        </a:ext>
                      </a:extLst>
                    </a:gridCol>
                    <a:gridCol w="1180802">
                      <a:extLst>
                        <a:ext uri="{9D8B030D-6E8A-4147-A177-3AD203B41FA5}">
                          <a16:colId xmlns:a16="http://schemas.microsoft.com/office/drawing/2014/main" val="2727438730"/>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392" t="-8411" r="-201031" b="-49252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96392" t="-8411" r="-101031" b="-492523"/>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6392" t="-8411" r="-1031" b="-492523"/>
                          </a:stretch>
                        </a:blip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392" t="-224468" r="-201031" b="-359574"/>
                          </a:stretch>
                        </a:blip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6392" t="-224468" r="-1031" b="-359574"/>
                          </a:stretch>
                        </a:blip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175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2400" dirty="0">
                              <a:solidFill>
                                <a:sysClr val="windowText" lastClr="000000"/>
                              </a:solidFill>
                            </a:rPr>
                            <a:t>180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1200926779"/>
                      </a:ext>
                    </a:extLst>
                  </a:tr>
                  <a:tr h="814515">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392" t="-368657" r="-201031" b="-11194"/>
                          </a:stretch>
                        </a:blip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96392" t="-368657" r="-1031" b="-11194"/>
                          </a:stretch>
                        </a:blipFill>
                      </a:tcPr>
                    </a:tc>
                    <a:extLst>
                      <a:ext uri="{0D108BD9-81ED-4DB2-BD59-A6C34878D82A}">
                        <a16:rowId xmlns:a16="http://schemas.microsoft.com/office/drawing/2014/main" val="2372288778"/>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5E564E3-1C3D-20DF-3BE0-AEC84AE8EBDC}"/>
                  </a:ext>
                </a:extLst>
              </p:cNvPr>
              <p:cNvSpPr txBox="1"/>
              <p:nvPr/>
            </p:nvSpPr>
            <p:spPr>
              <a:xfrm>
                <a:off x="453140" y="6198169"/>
                <a:ext cx="5857397" cy="954107"/>
              </a:xfrm>
              <a:custGeom>
                <a:avLst/>
                <a:gdLst>
                  <a:gd name="connsiteX0" fmla="*/ 0 w 5857397"/>
                  <a:gd name="connsiteY0" fmla="*/ 0 h 954107"/>
                  <a:gd name="connsiteX1" fmla="*/ 475100 w 5857397"/>
                  <a:gd name="connsiteY1" fmla="*/ 0 h 954107"/>
                  <a:gd name="connsiteX2" fmla="*/ 950200 w 5857397"/>
                  <a:gd name="connsiteY2" fmla="*/ 0 h 954107"/>
                  <a:gd name="connsiteX3" fmla="*/ 1425300 w 5857397"/>
                  <a:gd name="connsiteY3" fmla="*/ 0 h 954107"/>
                  <a:gd name="connsiteX4" fmla="*/ 1900400 w 5857397"/>
                  <a:gd name="connsiteY4" fmla="*/ 0 h 954107"/>
                  <a:gd name="connsiteX5" fmla="*/ 2434074 w 5857397"/>
                  <a:gd name="connsiteY5" fmla="*/ 0 h 954107"/>
                  <a:gd name="connsiteX6" fmla="*/ 3026322 w 5857397"/>
                  <a:gd name="connsiteY6" fmla="*/ 0 h 954107"/>
                  <a:gd name="connsiteX7" fmla="*/ 3677144 w 5857397"/>
                  <a:gd name="connsiteY7" fmla="*/ 0 h 954107"/>
                  <a:gd name="connsiteX8" fmla="*/ 4152244 w 5857397"/>
                  <a:gd name="connsiteY8" fmla="*/ 0 h 954107"/>
                  <a:gd name="connsiteX9" fmla="*/ 4627344 w 5857397"/>
                  <a:gd name="connsiteY9" fmla="*/ 0 h 954107"/>
                  <a:gd name="connsiteX10" fmla="*/ 5278166 w 5857397"/>
                  <a:gd name="connsiteY10" fmla="*/ 0 h 954107"/>
                  <a:gd name="connsiteX11" fmla="*/ 5857397 w 5857397"/>
                  <a:gd name="connsiteY11" fmla="*/ 0 h 954107"/>
                  <a:gd name="connsiteX12" fmla="*/ 5857397 w 5857397"/>
                  <a:gd name="connsiteY12" fmla="*/ 448430 h 954107"/>
                  <a:gd name="connsiteX13" fmla="*/ 5857397 w 5857397"/>
                  <a:gd name="connsiteY13" fmla="*/ 954107 h 954107"/>
                  <a:gd name="connsiteX14" fmla="*/ 5382297 w 5857397"/>
                  <a:gd name="connsiteY14" fmla="*/ 954107 h 954107"/>
                  <a:gd name="connsiteX15" fmla="*/ 4907197 w 5857397"/>
                  <a:gd name="connsiteY15" fmla="*/ 954107 h 954107"/>
                  <a:gd name="connsiteX16" fmla="*/ 4432097 w 5857397"/>
                  <a:gd name="connsiteY16" fmla="*/ 954107 h 954107"/>
                  <a:gd name="connsiteX17" fmla="*/ 3722701 w 5857397"/>
                  <a:gd name="connsiteY17" fmla="*/ 954107 h 954107"/>
                  <a:gd name="connsiteX18" fmla="*/ 3247601 w 5857397"/>
                  <a:gd name="connsiteY18" fmla="*/ 954107 h 954107"/>
                  <a:gd name="connsiteX19" fmla="*/ 2479631 w 5857397"/>
                  <a:gd name="connsiteY19" fmla="*/ 954107 h 954107"/>
                  <a:gd name="connsiteX20" fmla="*/ 1887383 w 5857397"/>
                  <a:gd name="connsiteY20" fmla="*/ 954107 h 954107"/>
                  <a:gd name="connsiteX21" fmla="*/ 1236562 w 5857397"/>
                  <a:gd name="connsiteY21" fmla="*/ 954107 h 954107"/>
                  <a:gd name="connsiteX22" fmla="*/ 585740 w 5857397"/>
                  <a:gd name="connsiteY22" fmla="*/ 954107 h 954107"/>
                  <a:gd name="connsiteX23" fmla="*/ 0 w 5857397"/>
                  <a:gd name="connsiteY23" fmla="*/ 954107 h 954107"/>
                  <a:gd name="connsiteX24" fmla="*/ 0 w 5857397"/>
                  <a:gd name="connsiteY24" fmla="*/ 505677 h 954107"/>
                  <a:gd name="connsiteX25" fmla="*/ 0 w 5857397"/>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57397" h="954107" fill="none" extrusionOk="0">
                    <a:moveTo>
                      <a:pt x="0" y="0"/>
                    </a:moveTo>
                    <a:cubicBezTo>
                      <a:pt x="122711" y="-19832"/>
                      <a:pt x="365285" y="51"/>
                      <a:pt x="475100" y="0"/>
                    </a:cubicBezTo>
                    <a:cubicBezTo>
                      <a:pt x="584915" y="-51"/>
                      <a:pt x="848078" y="2964"/>
                      <a:pt x="950200" y="0"/>
                    </a:cubicBezTo>
                    <a:cubicBezTo>
                      <a:pt x="1052322" y="-2964"/>
                      <a:pt x="1205183" y="-15882"/>
                      <a:pt x="1425300" y="0"/>
                    </a:cubicBezTo>
                    <a:cubicBezTo>
                      <a:pt x="1645417" y="15882"/>
                      <a:pt x="1791343" y="14379"/>
                      <a:pt x="1900400" y="0"/>
                    </a:cubicBezTo>
                    <a:cubicBezTo>
                      <a:pt x="2009457" y="-14379"/>
                      <a:pt x="2244561" y="-13621"/>
                      <a:pt x="2434074" y="0"/>
                    </a:cubicBezTo>
                    <a:cubicBezTo>
                      <a:pt x="2623587" y="13621"/>
                      <a:pt x="2841643" y="18829"/>
                      <a:pt x="3026322" y="0"/>
                    </a:cubicBezTo>
                    <a:cubicBezTo>
                      <a:pt x="3211001" y="-18829"/>
                      <a:pt x="3535109" y="16697"/>
                      <a:pt x="3677144" y="0"/>
                    </a:cubicBezTo>
                    <a:cubicBezTo>
                      <a:pt x="3819179" y="-16697"/>
                      <a:pt x="4046815" y="8925"/>
                      <a:pt x="4152244" y="0"/>
                    </a:cubicBezTo>
                    <a:cubicBezTo>
                      <a:pt x="4257673" y="-8925"/>
                      <a:pt x="4512620" y="12634"/>
                      <a:pt x="4627344" y="0"/>
                    </a:cubicBezTo>
                    <a:cubicBezTo>
                      <a:pt x="4742068" y="-12634"/>
                      <a:pt x="5096142" y="32427"/>
                      <a:pt x="5278166" y="0"/>
                    </a:cubicBezTo>
                    <a:cubicBezTo>
                      <a:pt x="5460190" y="-32427"/>
                      <a:pt x="5621877" y="-1166"/>
                      <a:pt x="5857397" y="0"/>
                    </a:cubicBezTo>
                    <a:cubicBezTo>
                      <a:pt x="5861097" y="214946"/>
                      <a:pt x="5873286" y="282843"/>
                      <a:pt x="5857397" y="448430"/>
                    </a:cubicBezTo>
                    <a:cubicBezTo>
                      <a:pt x="5841509" y="614017"/>
                      <a:pt x="5850354" y="773643"/>
                      <a:pt x="5857397" y="954107"/>
                    </a:cubicBezTo>
                    <a:cubicBezTo>
                      <a:pt x="5692359" y="937175"/>
                      <a:pt x="5616917" y="940503"/>
                      <a:pt x="5382297" y="954107"/>
                    </a:cubicBezTo>
                    <a:cubicBezTo>
                      <a:pt x="5147677" y="967711"/>
                      <a:pt x="5068125" y="945636"/>
                      <a:pt x="4907197" y="954107"/>
                    </a:cubicBezTo>
                    <a:cubicBezTo>
                      <a:pt x="4746269" y="962578"/>
                      <a:pt x="4546954" y="958992"/>
                      <a:pt x="4432097" y="954107"/>
                    </a:cubicBezTo>
                    <a:cubicBezTo>
                      <a:pt x="4317240" y="949222"/>
                      <a:pt x="4006680" y="982177"/>
                      <a:pt x="3722701" y="954107"/>
                    </a:cubicBezTo>
                    <a:cubicBezTo>
                      <a:pt x="3438722" y="926037"/>
                      <a:pt x="3410880" y="955332"/>
                      <a:pt x="3247601" y="954107"/>
                    </a:cubicBezTo>
                    <a:cubicBezTo>
                      <a:pt x="3084322" y="952882"/>
                      <a:pt x="2748863" y="941519"/>
                      <a:pt x="2479631" y="954107"/>
                    </a:cubicBezTo>
                    <a:cubicBezTo>
                      <a:pt x="2210399" y="966696"/>
                      <a:pt x="2011018" y="937841"/>
                      <a:pt x="1887383" y="954107"/>
                    </a:cubicBezTo>
                    <a:cubicBezTo>
                      <a:pt x="1763748" y="970373"/>
                      <a:pt x="1378484" y="966281"/>
                      <a:pt x="1236562" y="954107"/>
                    </a:cubicBezTo>
                    <a:cubicBezTo>
                      <a:pt x="1094640" y="941933"/>
                      <a:pt x="844225" y="931676"/>
                      <a:pt x="585740" y="954107"/>
                    </a:cubicBezTo>
                    <a:cubicBezTo>
                      <a:pt x="327255" y="976538"/>
                      <a:pt x="213239" y="925049"/>
                      <a:pt x="0" y="954107"/>
                    </a:cubicBezTo>
                    <a:cubicBezTo>
                      <a:pt x="-9970" y="786403"/>
                      <a:pt x="-22219" y="652347"/>
                      <a:pt x="0" y="505677"/>
                    </a:cubicBezTo>
                    <a:cubicBezTo>
                      <a:pt x="22219" y="359007"/>
                      <a:pt x="-18083" y="226376"/>
                      <a:pt x="0" y="0"/>
                    </a:cubicBezTo>
                    <a:close/>
                  </a:path>
                  <a:path w="5857397" h="954107" stroke="0" extrusionOk="0">
                    <a:moveTo>
                      <a:pt x="0" y="0"/>
                    </a:moveTo>
                    <a:cubicBezTo>
                      <a:pt x="318491" y="19436"/>
                      <a:pt x="435209" y="-12446"/>
                      <a:pt x="650822" y="0"/>
                    </a:cubicBezTo>
                    <a:cubicBezTo>
                      <a:pt x="866435" y="12446"/>
                      <a:pt x="1235456" y="2512"/>
                      <a:pt x="1418792" y="0"/>
                    </a:cubicBezTo>
                    <a:cubicBezTo>
                      <a:pt x="1602128" y="-2512"/>
                      <a:pt x="1766538" y="10681"/>
                      <a:pt x="1893892" y="0"/>
                    </a:cubicBezTo>
                    <a:cubicBezTo>
                      <a:pt x="2021246" y="-10681"/>
                      <a:pt x="2240995" y="-25162"/>
                      <a:pt x="2427566" y="0"/>
                    </a:cubicBezTo>
                    <a:cubicBezTo>
                      <a:pt x="2614137" y="25162"/>
                      <a:pt x="2787514" y="-5121"/>
                      <a:pt x="2902666" y="0"/>
                    </a:cubicBezTo>
                    <a:cubicBezTo>
                      <a:pt x="3017818" y="5121"/>
                      <a:pt x="3422837" y="-36689"/>
                      <a:pt x="3670635" y="0"/>
                    </a:cubicBezTo>
                    <a:cubicBezTo>
                      <a:pt x="3918433" y="36689"/>
                      <a:pt x="4159972" y="-13048"/>
                      <a:pt x="4321457" y="0"/>
                    </a:cubicBezTo>
                    <a:cubicBezTo>
                      <a:pt x="4482942" y="13048"/>
                      <a:pt x="4667541" y="2361"/>
                      <a:pt x="4913705" y="0"/>
                    </a:cubicBezTo>
                    <a:cubicBezTo>
                      <a:pt x="5159869" y="-2361"/>
                      <a:pt x="5437441" y="-795"/>
                      <a:pt x="5857397" y="0"/>
                    </a:cubicBezTo>
                    <a:cubicBezTo>
                      <a:pt x="5860471" y="126779"/>
                      <a:pt x="5858702" y="335432"/>
                      <a:pt x="5857397" y="448430"/>
                    </a:cubicBezTo>
                    <a:cubicBezTo>
                      <a:pt x="5856093" y="561428"/>
                      <a:pt x="5850885" y="833309"/>
                      <a:pt x="5857397" y="954107"/>
                    </a:cubicBezTo>
                    <a:cubicBezTo>
                      <a:pt x="5539343" y="939006"/>
                      <a:pt x="5331328" y="936438"/>
                      <a:pt x="5148001" y="954107"/>
                    </a:cubicBezTo>
                    <a:cubicBezTo>
                      <a:pt x="4964674" y="971776"/>
                      <a:pt x="4678960" y="963749"/>
                      <a:pt x="4555753" y="954107"/>
                    </a:cubicBezTo>
                    <a:cubicBezTo>
                      <a:pt x="4432546" y="944465"/>
                      <a:pt x="4150338" y="936959"/>
                      <a:pt x="3963505" y="954107"/>
                    </a:cubicBezTo>
                    <a:cubicBezTo>
                      <a:pt x="3776672" y="971255"/>
                      <a:pt x="3416215" y="962636"/>
                      <a:pt x="3254109" y="954107"/>
                    </a:cubicBezTo>
                    <a:cubicBezTo>
                      <a:pt x="3092003" y="945578"/>
                      <a:pt x="2953370" y="964382"/>
                      <a:pt x="2720435" y="954107"/>
                    </a:cubicBezTo>
                    <a:cubicBezTo>
                      <a:pt x="2487500" y="943832"/>
                      <a:pt x="2451866" y="972867"/>
                      <a:pt x="2245336" y="954107"/>
                    </a:cubicBezTo>
                    <a:cubicBezTo>
                      <a:pt x="2038806" y="935347"/>
                      <a:pt x="1782041" y="966461"/>
                      <a:pt x="1535940" y="954107"/>
                    </a:cubicBezTo>
                    <a:cubicBezTo>
                      <a:pt x="1289839" y="941753"/>
                      <a:pt x="1169134" y="974850"/>
                      <a:pt x="1002266" y="954107"/>
                    </a:cubicBezTo>
                    <a:cubicBezTo>
                      <a:pt x="835398" y="933364"/>
                      <a:pt x="342742" y="975240"/>
                      <a:pt x="0" y="954107"/>
                    </a:cubicBezTo>
                    <a:cubicBezTo>
                      <a:pt x="-6899" y="780273"/>
                      <a:pt x="9621" y="668485"/>
                      <a:pt x="0" y="496136"/>
                    </a:cubicBezTo>
                    <a:cubicBezTo>
                      <a:pt x="-9621" y="323787"/>
                      <a:pt x="5201" y="23858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 when the average in 29.5</a:t>
                </a:r>
                <a:endParaRPr lang="en-US" sz="2800" dirty="0"/>
              </a:p>
            </p:txBody>
          </p:sp>
        </mc:Choice>
        <mc:Fallback xmlns="">
          <p:sp>
            <p:nvSpPr>
              <p:cNvPr id="6" name="TextBox 5">
                <a:extLst>
                  <a:ext uri="{FF2B5EF4-FFF2-40B4-BE49-F238E27FC236}">
                    <a16:creationId xmlns:a16="http://schemas.microsoft.com/office/drawing/2014/main" id="{F5E564E3-1C3D-20DF-3BE0-AEC84AE8EBDC}"/>
                  </a:ext>
                </a:extLst>
              </p:cNvPr>
              <p:cNvSpPr txBox="1">
                <a:spLocks noRot="1" noChangeAspect="1" noMove="1" noResize="1" noEditPoints="1" noAdjustHandles="1" noChangeArrowheads="1" noChangeShapeType="1" noTextEdit="1"/>
              </p:cNvSpPr>
              <p:nvPr/>
            </p:nvSpPr>
            <p:spPr>
              <a:xfrm>
                <a:off x="453140" y="6198169"/>
                <a:ext cx="5857397" cy="954107"/>
              </a:xfrm>
              <a:prstGeom prst="rect">
                <a:avLst/>
              </a:prstGeom>
              <a:blipFill>
                <a:blip r:embed="rId3"/>
                <a:stretch>
                  <a:fillRect l="-1653" t="-4294" b="-15337"/>
                </a:stretch>
              </a:blipFill>
              <a:ln>
                <a:solidFill>
                  <a:schemeClr val="tx1"/>
                </a:solidFill>
                <a:extLst>
                  <a:ext uri="{C807C97D-BFC1-408E-A445-0C87EB9F89A2}">
                    <ask:lineSketchStyleProps xmlns:ask="http://schemas.microsoft.com/office/drawing/2018/sketchyshapes" sd="782294884">
                      <a:custGeom>
                        <a:avLst/>
                        <a:gdLst>
                          <a:gd name="connsiteX0" fmla="*/ 0 w 5857397"/>
                          <a:gd name="connsiteY0" fmla="*/ 0 h 954107"/>
                          <a:gd name="connsiteX1" fmla="*/ 475100 w 5857397"/>
                          <a:gd name="connsiteY1" fmla="*/ 0 h 954107"/>
                          <a:gd name="connsiteX2" fmla="*/ 950200 w 5857397"/>
                          <a:gd name="connsiteY2" fmla="*/ 0 h 954107"/>
                          <a:gd name="connsiteX3" fmla="*/ 1425300 w 5857397"/>
                          <a:gd name="connsiteY3" fmla="*/ 0 h 954107"/>
                          <a:gd name="connsiteX4" fmla="*/ 1900400 w 5857397"/>
                          <a:gd name="connsiteY4" fmla="*/ 0 h 954107"/>
                          <a:gd name="connsiteX5" fmla="*/ 2434074 w 5857397"/>
                          <a:gd name="connsiteY5" fmla="*/ 0 h 954107"/>
                          <a:gd name="connsiteX6" fmla="*/ 3026322 w 5857397"/>
                          <a:gd name="connsiteY6" fmla="*/ 0 h 954107"/>
                          <a:gd name="connsiteX7" fmla="*/ 3677144 w 5857397"/>
                          <a:gd name="connsiteY7" fmla="*/ 0 h 954107"/>
                          <a:gd name="connsiteX8" fmla="*/ 4152244 w 5857397"/>
                          <a:gd name="connsiteY8" fmla="*/ 0 h 954107"/>
                          <a:gd name="connsiteX9" fmla="*/ 4627344 w 5857397"/>
                          <a:gd name="connsiteY9" fmla="*/ 0 h 954107"/>
                          <a:gd name="connsiteX10" fmla="*/ 5278166 w 5857397"/>
                          <a:gd name="connsiteY10" fmla="*/ 0 h 954107"/>
                          <a:gd name="connsiteX11" fmla="*/ 5857397 w 5857397"/>
                          <a:gd name="connsiteY11" fmla="*/ 0 h 954107"/>
                          <a:gd name="connsiteX12" fmla="*/ 5857397 w 5857397"/>
                          <a:gd name="connsiteY12" fmla="*/ 448430 h 954107"/>
                          <a:gd name="connsiteX13" fmla="*/ 5857397 w 5857397"/>
                          <a:gd name="connsiteY13" fmla="*/ 954107 h 954107"/>
                          <a:gd name="connsiteX14" fmla="*/ 5382297 w 5857397"/>
                          <a:gd name="connsiteY14" fmla="*/ 954107 h 954107"/>
                          <a:gd name="connsiteX15" fmla="*/ 4907197 w 5857397"/>
                          <a:gd name="connsiteY15" fmla="*/ 954107 h 954107"/>
                          <a:gd name="connsiteX16" fmla="*/ 4432097 w 5857397"/>
                          <a:gd name="connsiteY16" fmla="*/ 954107 h 954107"/>
                          <a:gd name="connsiteX17" fmla="*/ 3722701 w 5857397"/>
                          <a:gd name="connsiteY17" fmla="*/ 954107 h 954107"/>
                          <a:gd name="connsiteX18" fmla="*/ 3247601 w 5857397"/>
                          <a:gd name="connsiteY18" fmla="*/ 954107 h 954107"/>
                          <a:gd name="connsiteX19" fmla="*/ 2479631 w 5857397"/>
                          <a:gd name="connsiteY19" fmla="*/ 954107 h 954107"/>
                          <a:gd name="connsiteX20" fmla="*/ 1887383 w 5857397"/>
                          <a:gd name="connsiteY20" fmla="*/ 954107 h 954107"/>
                          <a:gd name="connsiteX21" fmla="*/ 1236562 w 5857397"/>
                          <a:gd name="connsiteY21" fmla="*/ 954107 h 954107"/>
                          <a:gd name="connsiteX22" fmla="*/ 585740 w 5857397"/>
                          <a:gd name="connsiteY22" fmla="*/ 954107 h 954107"/>
                          <a:gd name="connsiteX23" fmla="*/ 0 w 5857397"/>
                          <a:gd name="connsiteY23" fmla="*/ 954107 h 954107"/>
                          <a:gd name="connsiteX24" fmla="*/ 0 w 5857397"/>
                          <a:gd name="connsiteY24" fmla="*/ 505677 h 954107"/>
                          <a:gd name="connsiteX25" fmla="*/ 0 w 5857397"/>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57397" h="954107" fill="none" extrusionOk="0">
                            <a:moveTo>
                              <a:pt x="0" y="0"/>
                            </a:moveTo>
                            <a:cubicBezTo>
                              <a:pt x="122711" y="-19832"/>
                              <a:pt x="365285" y="51"/>
                              <a:pt x="475100" y="0"/>
                            </a:cubicBezTo>
                            <a:cubicBezTo>
                              <a:pt x="584915" y="-51"/>
                              <a:pt x="848078" y="2964"/>
                              <a:pt x="950200" y="0"/>
                            </a:cubicBezTo>
                            <a:cubicBezTo>
                              <a:pt x="1052322" y="-2964"/>
                              <a:pt x="1205183" y="-15882"/>
                              <a:pt x="1425300" y="0"/>
                            </a:cubicBezTo>
                            <a:cubicBezTo>
                              <a:pt x="1645417" y="15882"/>
                              <a:pt x="1791343" y="14379"/>
                              <a:pt x="1900400" y="0"/>
                            </a:cubicBezTo>
                            <a:cubicBezTo>
                              <a:pt x="2009457" y="-14379"/>
                              <a:pt x="2244561" y="-13621"/>
                              <a:pt x="2434074" y="0"/>
                            </a:cubicBezTo>
                            <a:cubicBezTo>
                              <a:pt x="2623587" y="13621"/>
                              <a:pt x="2841643" y="18829"/>
                              <a:pt x="3026322" y="0"/>
                            </a:cubicBezTo>
                            <a:cubicBezTo>
                              <a:pt x="3211001" y="-18829"/>
                              <a:pt x="3535109" y="16697"/>
                              <a:pt x="3677144" y="0"/>
                            </a:cubicBezTo>
                            <a:cubicBezTo>
                              <a:pt x="3819179" y="-16697"/>
                              <a:pt x="4046815" y="8925"/>
                              <a:pt x="4152244" y="0"/>
                            </a:cubicBezTo>
                            <a:cubicBezTo>
                              <a:pt x="4257673" y="-8925"/>
                              <a:pt x="4512620" y="12634"/>
                              <a:pt x="4627344" y="0"/>
                            </a:cubicBezTo>
                            <a:cubicBezTo>
                              <a:pt x="4742068" y="-12634"/>
                              <a:pt x="5096142" y="32427"/>
                              <a:pt x="5278166" y="0"/>
                            </a:cubicBezTo>
                            <a:cubicBezTo>
                              <a:pt x="5460190" y="-32427"/>
                              <a:pt x="5621877" y="-1166"/>
                              <a:pt x="5857397" y="0"/>
                            </a:cubicBezTo>
                            <a:cubicBezTo>
                              <a:pt x="5861097" y="214946"/>
                              <a:pt x="5873286" y="282843"/>
                              <a:pt x="5857397" y="448430"/>
                            </a:cubicBezTo>
                            <a:cubicBezTo>
                              <a:pt x="5841509" y="614017"/>
                              <a:pt x="5850354" y="773643"/>
                              <a:pt x="5857397" y="954107"/>
                            </a:cubicBezTo>
                            <a:cubicBezTo>
                              <a:pt x="5692359" y="937175"/>
                              <a:pt x="5616917" y="940503"/>
                              <a:pt x="5382297" y="954107"/>
                            </a:cubicBezTo>
                            <a:cubicBezTo>
                              <a:pt x="5147677" y="967711"/>
                              <a:pt x="5068125" y="945636"/>
                              <a:pt x="4907197" y="954107"/>
                            </a:cubicBezTo>
                            <a:cubicBezTo>
                              <a:pt x="4746269" y="962578"/>
                              <a:pt x="4546954" y="958992"/>
                              <a:pt x="4432097" y="954107"/>
                            </a:cubicBezTo>
                            <a:cubicBezTo>
                              <a:pt x="4317240" y="949222"/>
                              <a:pt x="4006680" y="982177"/>
                              <a:pt x="3722701" y="954107"/>
                            </a:cubicBezTo>
                            <a:cubicBezTo>
                              <a:pt x="3438722" y="926037"/>
                              <a:pt x="3410880" y="955332"/>
                              <a:pt x="3247601" y="954107"/>
                            </a:cubicBezTo>
                            <a:cubicBezTo>
                              <a:pt x="3084322" y="952882"/>
                              <a:pt x="2748863" y="941519"/>
                              <a:pt x="2479631" y="954107"/>
                            </a:cubicBezTo>
                            <a:cubicBezTo>
                              <a:pt x="2210399" y="966696"/>
                              <a:pt x="2011018" y="937841"/>
                              <a:pt x="1887383" y="954107"/>
                            </a:cubicBezTo>
                            <a:cubicBezTo>
                              <a:pt x="1763748" y="970373"/>
                              <a:pt x="1378484" y="966281"/>
                              <a:pt x="1236562" y="954107"/>
                            </a:cubicBezTo>
                            <a:cubicBezTo>
                              <a:pt x="1094640" y="941933"/>
                              <a:pt x="844225" y="931676"/>
                              <a:pt x="585740" y="954107"/>
                            </a:cubicBezTo>
                            <a:cubicBezTo>
                              <a:pt x="327255" y="976538"/>
                              <a:pt x="213239" y="925049"/>
                              <a:pt x="0" y="954107"/>
                            </a:cubicBezTo>
                            <a:cubicBezTo>
                              <a:pt x="-9970" y="786403"/>
                              <a:pt x="-22219" y="652347"/>
                              <a:pt x="0" y="505677"/>
                            </a:cubicBezTo>
                            <a:cubicBezTo>
                              <a:pt x="22219" y="359007"/>
                              <a:pt x="-18083" y="226376"/>
                              <a:pt x="0" y="0"/>
                            </a:cubicBezTo>
                            <a:close/>
                          </a:path>
                          <a:path w="5857397" h="954107" stroke="0" extrusionOk="0">
                            <a:moveTo>
                              <a:pt x="0" y="0"/>
                            </a:moveTo>
                            <a:cubicBezTo>
                              <a:pt x="318491" y="19436"/>
                              <a:pt x="435209" y="-12446"/>
                              <a:pt x="650822" y="0"/>
                            </a:cubicBezTo>
                            <a:cubicBezTo>
                              <a:pt x="866435" y="12446"/>
                              <a:pt x="1235456" y="2512"/>
                              <a:pt x="1418792" y="0"/>
                            </a:cubicBezTo>
                            <a:cubicBezTo>
                              <a:pt x="1602128" y="-2512"/>
                              <a:pt x="1766538" y="10681"/>
                              <a:pt x="1893892" y="0"/>
                            </a:cubicBezTo>
                            <a:cubicBezTo>
                              <a:pt x="2021246" y="-10681"/>
                              <a:pt x="2240995" y="-25162"/>
                              <a:pt x="2427566" y="0"/>
                            </a:cubicBezTo>
                            <a:cubicBezTo>
                              <a:pt x="2614137" y="25162"/>
                              <a:pt x="2787514" y="-5121"/>
                              <a:pt x="2902666" y="0"/>
                            </a:cubicBezTo>
                            <a:cubicBezTo>
                              <a:pt x="3017818" y="5121"/>
                              <a:pt x="3422837" y="-36689"/>
                              <a:pt x="3670635" y="0"/>
                            </a:cubicBezTo>
                            <a:cubicBezTo>
                              <a:pt x="3918433" y="36689"/>
                              <a:pt x="4159972" y="-13048"/>
                              <a:pt x="4321457" y="0"/>
                            </a:cubicBezTo>
                            <a:cubicBezTo>
                              <a:pt x="4482942" y="13048"/>
                              <a:pt x="4667541" y="2361"/>
                              <a:pt x="4913705" y="0"/>
                            </a:cubicBezTo>
                            <a:cubicBezTo>
                              <a:pt x="5159869" y="-2361"/>
                              <a:pt x="5437441" y="-795"/>
                              <a:pt x="5857397" y="0"/>
                            </a:cubicBezTo>
                            <a:cubicBezTo>
                              <a:pt x="5860471" y="126779"/>
                              <a:pt x="5858702" y="335432"/>
                              <a:pt x="5857397" y="448430"/>
                            </a:cubicBezTo>
                            <a:cubicBezTo>
                              <a:pt x="5856093" y="561428"/>
                              <a:pt x="5850885" y="833309"/>
                              <a:pt x="5857397" y="954107"/>
                            </a:cubicBezTo>
                            <a:cubicBezTo>
                              <a:pt x="5539343" y="939006"/>
                              <a:pt x="5331328" y="936438"/>
                              <a:pt x="5148001" y="954107"/>
                            </a:cubicBezTo>
                            <a:cubicBezTo>
                              <a:pt x="4964674" y="971776"/>
                              <a:pt x="4678960" y="963749"/>
                              <a:pt x="4555753" y="954107"/>
                            </a:cubicBezTo>
                            <a:cubicBezTo>
                              <a:pt x="4432546" y="944465"/>
                              <a:pt x="4150338" y="936959"/>
                              <a:pt x="3963505" y="954107"/>
                            </a:cubicBezTo>
                            <a:cubicBezTo>
                              <a:pt x="3776672" y="971255"/>
                              <a:pt x="3416215" y="962636"/>
                              <a:pt x="3254109" y="954107"/>
                            </a:cubicBezTo>
                            <a:cubicBezTo>
                              <a:pt x="3092003" y="945578"/>
                              <a:pt x="2953370" y="964382"/>
                              <a:pt x="2720435" y="954107"/>
                            </a:cubicBezTo>
                            <a:cubicBezTo>
                              <a:pt x="2487500" y="943832"/>
                              <a:pt x="2451866" y="972867"/>
                              <a:pt x="2245336" y="954107"/>
                            </a:cubicBezTo>
                            <a:cubicBezTo>
                              <a:pt x="2038806" y="935347"/>
                              <a:pt x="1782041" y="966461"/>
                              <a:pt x="1535940" y="954107"/>
                            </a:cubicBezTo>
                            <a:cubicBezTo>
                              <a:pt x="1289839" y="941753"/>
                              <a:pt x="1169134" y="974850"/>
                              <a:pt x="1002266" y="954107"/>
                            </a:cubicBezTo>
                            <a:cubicBezTo>
                              <a:pt x="835398" y="933364"/>
                              <a:pt x="342742" y="975240"/>
                              <a:pt x="0" y="954107"/>
                            </a:cubicBezTo>
                            <a:cubicBezTo>
                              <a:pt x="-6899" y="780273"/>
                              <a:pt x="9621" y="668485"/>
                              <a:pt x="0" y="496136"/>
                            </a:cubicBezTo>
                            <a:cubicBezTo>
                              <a:pt x="-9621" y="323787"/>
                              <a:pt x="5201" y="238587"/>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D3C8AAE-83DA-24FA-BF8C-FE47CFECEAB8}"/>
                  </a:ext>
                </a:extLst>
              </p:cNvPr>
              <p:cNvSpPr txBox="1"/>
              <p:nvPr/>
            </p:nvSpPr>
            <p:spPr>
              <a:xfrm>
                <a:off x="7141216" y="2028683"/>
                <a:ext cx="7036044" cy="3622274"/>
              </a:xfrm>
              <a:custGeom>
                <a:avLst/>
                <a:gdLst>
                  <a:gd name="connsiteX0" fmla="*/ 0 w 7036044"/>
                  <a:gd name="connsiteY0" fmla="*/ 0 h 3622274"/>
                  <a:gd name="connsiteX1" fmla="*/ 710001 w 7036044"/>
                  <a:gd name="connsiteY1" fmla="*/ 0 h 3622274"/>
                  <a:gd name="connsiteX2" fmla="*/ 1138560 w 7036044"/>
                  <a:gd name="connsiteY2" fmla="*/ 0 h 3622274"/>
                  <a:gd name="connsiteX3" fmla="*/ 1918921 w 7036044"/>
                  <a:gd name="connsiteY3" fmla="*/ 0 h 3622274"/>
                  <a:gd name="connsiteX4" fmla="*/ 2488201 w 7036044"/>
                  <a:gd name="connsiteY4" fmla="*/ 0 h 3622274"/>
                  <a:gd name="connsiteX5" fmla="*/ 3057481 w 7036044"/>
                  <a:gd name="connsiteY5" fmla="*/ 0 h 3622274"/>
                  <a:gd name="connsiteX6" fmla="*/ 3767482 w 7036044"/>
                  <a:gd name="connsiteY6" fmla="*/ 0 h 3622274"/>
                  <a:gd name="connsiteX7" fmla="*/ 4196041 w 7036044"/>
                  <a:gd name="connsiteY7" fmla="*/ 0 h 3622274"/>
                  <a:gd name="connsiteX8" fmla="*/ 4765321 w 7036044"/>
                  <a:gd name="connsiteY8" fmla="*/ 0 h 3622274"/>
                  <a:gd name="connsiteX9" fmla="*/ 5264240 w 7036044"/>
                  <a:gd name="connsiteY9" fmla="*/ 0 h 3622274"/>
                  <a:gd name="connsiteX10" fmla="*/ 6044601 w 7036044"/>
                  <a:gd name="connsiteY10" fmla="*/ 0 h 3622274"/>
                  <a:gd name="connsiteX11" fmla="*/ 7036044 w 7036044"/>
                  <a:gd name="connsiteY11" fmla="*/ 0 h 3622274"/>
                  <a:gd name="connsiteX12" fmla="*/ 7036044 w 7036044"/>
                  <a:gd name="connsiteY12" fmla="*/ 603712 h 3622274"/>
                  <a:gd name="connsiteX13" fmla="*/ 7036044 w 7036044"/>
                  <a:gd name="connsiteY13" fmla="*/ 1171202 h 3622274"/>
                  <a:gd name="connsiteX14" fmla="*/ 7036044 w 7036044"/>
                  <a:gd name="connsiteY14" fmla="*/ 1811137 h 3622274"/>
                  <a:gd name="connsiteX15" fmla="*/ 7036044 w 7036044"/>
                  <a:gd name="connsiteY15" fmla="*/ 2306181 h 3622274"/>
                  <a:gd name="connsiteX16" fmla="*/ 7036044 w 7036044"/>
                  <a:gd name="connsiteY16" fmla="*/ 2873671 h 3622274"/>
                  <a:gd name="connsiteX17" fmla="*/ 7036044 w 7036044"/>
                  <a:gd name="connsiteY17" fmla="*/ 3622274 h 3622274"/>
                  <a:gd name="connsiteX18" fmla="*/ 6326043 w 7036044"/>
                  <a:gd name="connsiteY18" fmla="*/ 3622274 h 3622274"/>
                  <a:gd name="connsiteX19" fmla="*/ 5827124 w 7036044"/>
                  <a:gd name="connsiteY19" fmla="*/ 3622274 h 3622274"/>
                  <a:gd name="connsiteX20" fmla="*/ 5257844 w 7036044"/>
                  <a:gd name="connsiteY20" fmla="*/ 3622274 h 3622274"/>
                  <a:gd name="connsiteX21" fmla="*/ 4547843 w 7036044"/>
                  <a:gd name="connsiteY21" fmla="*/ 3622274 h 3622274"/>
                  <a:gd name="connsiteX22" fmla="*/ 3767482 w 7036044"/>
                  <a:gd name="connsiteY22" fmla="*/ 3622274 h 3622274"/>
                  <a:gd name="connsiteX23" fmla="*/ 3057481 w 7036044"/>
                  <a:gd name="connsiteY23" fmla="*/ 3622274 h 3622274"/>
                  <a:gd name="connsiteX24" fmla="*/ 2558561 w 7036044"/>
                  <a:gd name="connsiteY24" fmla="*/ 3622274 h 3622274"/>
                  <a:gd name="connsiteX25" fmla="*/ 2130002 w 7036044"/>
                  <a:gd name="connsiteY25" fmla="*/ 3622274 h 3622274"/>
                  <a:gd name="connsiteX26" fmla="*/ 1631083 w 7036044"/>
                  <a:gd name="connsiteY26" fmla="*/ 3622274 h 3622274"/>
                  <a:gd name="connsiteX27" fmla="*/ 850722 w 7036044"/>
                  <a:gd name="connsiteY27" fmla="*/ 3622274 h 3622274"/>
                  <a:gd name="connsiteX28" fmla="*/ 0 w 7036044"/>
                  <a:gd name="connsiteY28" fmla="*/ 3622274 h 3622274"/>
                  <a:gd name="connsiteX29" fmla="*/ 0 w 7036044"/>
                  <a:gd name="connsiteY29" fmla="*/ 3054784 h 3622274"/>
                  <a:gd name="connsiteX30" fmla="*/ 0 w 7036044"/>
                  <a:gd name="connsiteY30" fmla="*/ 2559740 h 3622274"/>
                  <a:gd name="connsiteX31" fmla="*/ 0 w 7036044"/>
                  <a:gd name="connsiteY31" fmla="*/ 1992251 h 3622274"/>
                  <a:gd name="connsiteX32" fmla="*/ 0 w 7036044"/>
                  <a:gd name="connsiteY32" fmla="*/ 1424761 h 3622274"/>
                  <a:gd name="connsiteX33" fmla="*/ 0 w 7036044"/>
                  <a:gd name="connsiteY33" fmla="*/ 821049 h 3622274"/>
                  <a:gd name="connsiteX34" fmla="*/ 0 w 7036044"/>
                  <a:gd name="connsiteY34" fmla="*/ 0 h 362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036044" h="3622274" fill="none" extrusionOk="0">
                    <a:moveTo>
                      <a:pt x="0" y="0"/>
                    </a:moveTo>
                    <a:cubicBezTo>
                      <a:pt x="268869" y="-351"/>
                      <a:pt x="431968" y="12007"/>
                      <a:pt x="710001" y="0"/>
                    </a:cubicBezTo>
                    <a:cubicBezTo>
                      <a:pt x="988034" y="-12007"/>
                      <a:pt x="1038206" y="-14887"/>
                      <a:pt x="1138560" y="0"/>
                    </a:cubicBezTo>
                    <a:cubicBezTo>
                      <a:pt x="1238914" y="14887"/>
                      <a:pt x="1580352" y="-34117"/>
                      <a:pt x="1918921" y="0"/>
                    </a:cubicBezTo>
                    <a:cubicBezTo>
                      <a:pt x="2257490" y="34117"/>
                      <a:pt x="2222207" y="23502"/>
                      <a:pt x="2488201" y="0"/>
                    </a:cubicBezTo>
                    <a:cubicBezTo>
                      <a:pt x="2754195" y="-23502"/>
                      <a:pt x="2788387" y="-1870"/>
                      <a:pt x="3057481" y="0"/>
                    </a:cubicBezTo>
                    <a:cubicBezTo>
                      <a:pt x="3326575" y="1870"/>
                      <a:pt x="3557955" y="-18637"/>
                      <a:pt x="3767482" y="0"/>
                    </a:cubicBezTo>
                    <a:cubicBezTo>
                      <a:pt x="3977009" y="18637"/>
                      <a:pt x="4060348" y="9299"/>
                      <a:pt x="4196041" y="0"/>
                    </a:cubicBezTo>
                    <a:cubicBezTo>
                      <a:pt x="4331734" y="-9299"/>
                      <a:pt x="4641329" y="9712"/>
                      <a:pt x="4765321" y="0"/>
                    </a:cubicBezTo>
                    <a:cubicBezTo>
                      <a:pt x="4889313" y="-9712"/>
                      <a:pt x="5067436" y="-3313"/>
                      <a:pt x="5264240" y="0"/>
                    </a:cubicBezTo>
                    <a:cubicBezTo>
                      <a:pt x="5461044" y="3313"/>
                      <a:pt x="5732746" y="11056"/>
                      <a:pt x="6044601" y="0"/>
                    </a:cubicBezTo>
                    <a:cubicBezTo>
                      <a:pt x="6356456" y="-11056"/>
                      <a:pt x="6586122" y="-21639"/>
                      <a:pt x="7036044" y="0"/>
                    </a:cubicBezTo>
                    <a:cubicBezTo>
                      <a:pt x="7007452" y="266136"/>
                      <a:pt x="7054028" y="457515"/>
                      <a:pt x="7036044" y="603712"/>
                    </a:cubicBezTo>
                    <a:cubicBezTo>
                      <a:pt x="7018060" y="749909"/>
                      <a:pt x="7062411" y="997464"/>
                      <a:pt x="7036044" y="1171202"/>
                    </a:cubicBezTo>
                    <a:cubicBezTo>
                      <a:pt x="7009678" y="1344940"/>
                      <a:pt x="7059911" y="1550492"/>
                      <a:pt x="7036044" y="1811137"/>
                    </a:cubicBezTo>
                    <a:cubicBezTo>
                      <a:pt x="7012177" y="2071783"/>
                      <a:pt x="7033927" y="2183782"/>
                      <a:pt x="7036044" y="2306181"/>
                    </a:cubicBezTo>
                    <a:cubicBezTo>
                      <a:pt x="7038161" y="2428580"/>
                      <a:pt x="7016190" y="2679855"/>
                      <a:pt x="7036044" y="2873671"/>
                    </a:cubicBezTo>
                    <a:cubicBezTo>
                      <a:pt x="7055899" y="3067487"/>
                      <a:pt x="7061429" y="3417674"/>
                      <a:pt x="7036044" y="3622274"/>
                    </a:cubicBezTo>
                    <a:cubicBezTo>
                      <a:pt x="6749456" y="3631709"/>
                      <a:pt x="6602355" y="3654440"/>
                      <a:pt x="6326043" y="3622274"/>
                    </a:cubicBezTo>
                    <a:cubicBezTo>
                      <a:pt x="6049731" y="3590108"/>
                      <a:pt x="5977401" y="3601618"/>
                      <a:pt x="5827124" y="3622274"/>
                    </a:cubicBezTo>
                    <a:cubicBezTo>
                      <a:pt x="5676847" y="3642930"/>
                      <a:pt x="5435403" y="3607100"/>
                      <a:pt x="5257844" y="3622274"/>
                    </a:cubicBezTo>
                    <a:cubicBezTo>
                      <a:pt x="5080285" y="3637448"/>
                      <a:pt x="4834862" y="3590301"/>
                      <a:pt x="4547843" y="3622274"/>
                    </a:cubicBezTo>
                    <a:cubicBezTo>
                      <a:pt x="4260824" y="3654247"/>
                      <a:pt x="4033237" y="3583699"/>
                      <a:pt x="3767482" y="3622274"/>
                    </a:cubicBezTo>
                    <a:cubicBezTo>
                      <a:pt x="3501727" y="3660849"/>
                      <a:pt x="3321471" y="3586933"/>
                      <a:pt x="3057481" y="3622274"/>
                    </a:cubicBezTo>
                    <a:cubicBezTo>
                      <a:pt x="2793491" y="3657615"/>
                      <a:pt x="2801239" y="3609732"/>
                      <a:pt x="2558561" y="3622274"/>
                    </a:cubicBezTo>
                    <a:cubicBezTo>
                      <a:pt x="2315883" y="3634816"/>
                      <a:pt x="2239034" y="3603140"/>
                      <a:pt x="2130002" y="3622274"/>
                    </a:cubicBezTo>
                    <a:cubicBezTo>
                      <a:pt x="2020970" y="3641408"/>
                      <a:pt x="1805029" y="3636166"/>
                      <a:pt x="1631083" y="3622274"/>
                    </a:cubicBezTo>
                    <a:cubicBezTo>
                      <a:pt x="1457137" y="3608382"/>
                      <a:pt x="1023232" y="3628055"/>
                      <a:pt x="850722" y="3622274"/>
                    </a:cubicBezTo>
                    <a:cubicBezTo>
                      <a:pt x="678212" y="3616493"/>
                      <a:pt x="177185" y="3650380"/>
                      <a:pt x="0" y="3622274"/>
                    </a:cubicBezTo>
                    <a:cubicBezTo>
                      <a:pt x="26611" y="3358539"/>
                      <a:pt x="-11919" y="3315570"/>
                      <a:pt x="0" y="3054784"/>
                    </a:cubicBezTo>
                    <a:cubicBezTo>
                      <a:pt x="11919" y="2793998"/>
                      <a:pt x="-8799" y="2701367"/>
                      <a:pt x="0" y="2559740"/>
                    </a:cubicBezTo>
                    <a:cubicBezTo>
                      <a:pt x="8799" y="2418113"/>
                      <a:pt x="2881" y="2221898"/>
                      <a:pt x="0" y="1992251"/>
                    </a:cubicBezTo>
                    <a:cubicBezTo>
                      <a:pt x="-2881" y="1762604"/>
                      <a:pt x="-6565" y="1617609"/>
                      <a:pt x="0" y="1424761"/>
                    </a:cubicBezTo>
                    <a:cubicBezTo>
                      <a:pt x="6565" y="1231913"/>
                      <a:pt x="-23855" y="943120"/>
                      <a:pt x="0" y="821049"/>
                    </a:cubicBezTo>
                    <a:cubicBezTo>
                      <a:pt x="23855" y="698978"/>
                      <a:pt x="-33196" y="386914"/>
                      <a:pt x="0" y="0"/>
                    </a:cubicBezTo>
                    <a:close/>
                  </a:path>
                  <a:path w="7036044" h="3622274" stroke="0" extrusionOk="0">
                    <a:moveTo>
                      <a:pt x="0" y="0"/>
                    </a:moveTo>
                    <a:cubicBezTo>
                      <a:pt x="201880" y="-17263"/>
                      <a:pt x="445057" y="9601"/>
                      <a:pt x="639640" y="0"/>
                    </a:cubicBezTo>
                    <a:cubicBezTo>
                      <a:pt x="834223" y="-9601"/>
                      <a:pt x="1115664" y="28344"/>
                      <a:pt x="1420002" y="0"/>
                    </a:cubicBezTo>
                    <a:cubicBezTo>
                      <a:pt x="1724340" y="-28344"/>
                      <a:pt x="1690357" y="-12249"/>
                      <a:pt x="1848561" y="0"/>
                    </a:cubicBezTo>
                    <a:cubicBezTo>
                      <a:pt x="2006765" y="12249"/>
                      <a:pt x="2147734" y="-22651"/>
                      <a:pt x="2347480" y="0"/>
                    </a:cubicBezTo>
                    <a:cubicBezTo>
                      <a:pt x="2547226" y="22651"/>
                      <a:pt x="2657079" y="15678"/>
                      <a:pt x="2776039" y="0"/>
                    </a:cubicBezTo>
                    <a:cubicBezTo>
                      <a:pt x="2894999" y="-15678"/>
                      <a:pt x="3198557" y="-37884"/>
                      <a:pt x="3556400" y="0"/>
                    </a:cubicBezTo>
                    <a:cubicBezTo>
                      <a:pt x="3914243" y="37884"/>
                      <a:pt x="4019757" y="1011"/>
                      <a:pt x="4196041" y="0"/>
                    </a:cubicBezTo>
                    <a:cubicBezTo>
                      <a:pt x="4372325" y="-1011"/>
                      <a:pt x="4514074" y="-21520"/>
                      <a:pt x="4765321" y="0"/>
                    </a:cubicBezTo>
                    <a:cubicBezTo>
                      <a:pt x="5016568" y="21520"/>
                      <a:pt x="5146385" y="22598"/>
                      <a:pt x="5404961" y="0"/>
                    </a:cubicBezTo>
                    <a:cubicBezTo>
                      <a:pt x="5663537" y="-22598"/>
                      <a:pt x="5625279" y="-13443"/>
                      <a:pt x="5833520" y="0"/>
                    </a:cubicBezTo>
                    <a:cubicBezTo>
                      <a:pt x="6041761" y="13443"/>
                      <a:pt x="6195016" y="16045"/>
                      <a:pt x="6332440" y="0"/>
                    </a:cubicBezTo>
                    <a:cubicBezTo>
                      <a:pt x="6469864" y="-16045"/>
                      <a:pt x="6878052" y="11630"/>
                      <a:pt x="7036044" y="0"/>
                    </a:cubicBezTo>
                    <a:cubicBezTo>
                      <a:pt x="7055748" y="199946"/>
                      <a:pt x="7051979" y="351381"/>
                      <a:pt x="7036044" y="531267"/>
                    </a:cubicBezTo>
                    <a:cubicBezTo>
                      <a:pt x="7020109" y="711153"/>
                      <a:pt x="7015883" y="918493"/>
                      <a:pt x="7036044" y="1134979"/>
                    </a:cubicBezTo>
                    <a:cubicBezTo>
                      <a:pt x="7056205" y="1351465"/>
                      <a:pt x="7003774" y="1670175"/>
                      <a:pt x="7036044" y="1811137"/>
                    </a:cubicBezTo>
                    <a:cubicBezTo>
                      <a:pt x="7068314" y="1952099"/>
                      <a:pt x="7045917" y="2193538"/>
                      <a:pt x="7036044" y="2342404"/>
                    </a:cubicBezTo>
                    <a:cubicBezTo>
                      <a:pt x="7026171" y="2491270"/>
                      <a:pt x="7025489" y="2680888"/>
                      <a:pt x="7036044" y="2837448"/>
                    </a:cubicBezTo>
                    <a:cubicBezTo>
                      <a:pt x="7046599" y="2994008"/>
                      <a:pt x="7021793" y="3406295"/>
                      <a:pt x="7036044" y="3622274"/>
                    </a:cubicBezTo>
                    <a:cubicBezTo>
                      <a:pt x="6790012" y="3597257"/>
                      <a:pt x="6677022" y="3594065"/>
                      <a:pt x="6396404" y="3622274"/>
                    </a:cubicBezTo>
                    <a:cubicBezTo>
                      <a:pt x="6115786" y="3650483"/>
                      <a:pt x="6040054" y="3609698"/>
                      <a:pt x="5756763" y="3622274"/>
                    </a:cubicBezTo>
                    <a:cubicBezTo>
                      <a:pt x="5473472" y="3634850"/>
                      <a:pt x="5448369" y="3624660"/>
                      <a:pt x="5257844" y="3622274"/>
                    </a:cubicBezTo>
                    <a:cubicBezTo>
                      <a:pt x="5067319" y="3619888"/>
                      <a:pt x="4666044" y="3623999"/>
                      <a:pt x="4477483" y="3622274"/>
                    </a:cubicBezTo>
                    <a:cubicBezTo>
                      <a:pt x="4288922" y="3620549"/>
                      <a:pt x="3916903" y="3647226"/>
                      <a:pt x="3697121" y="3622274"/>
                    </a:cubicBezTo>
                    <a:cubicBezTo>
                      <a:pt x="3477339" y="3597322"/>
                      <a:pt x="3470161" y="3636519"/>
                      <a:pt x="3268562" y="3622274"/>
                    </a:cubicBezTo>
                    <a:cubicBezTo>
                      <a:pt x="3066963" y="3608029"/>
                      <a:pt x="2738598" y="3654604"/>
                      <a:pt x="2558561" y="3622274"/>
                    </a:cubicBezTo>
                    <a:cubicBezTo>
                      <a:pt x="2378524" y="3589944"/>
                      <a:pt x="2138185" y="3645660"/>
                      <a:pt x="1778200" y="3622274"/>
                    </a:cubicBezTo>
                    <a:cubicBezTo>
                      <a:pt x="1418215" y="3598888"/>
                      <a:pt x="1470648" y="3635677"/>
                      <a:pt x="1279281" y="3622274"/>
                    </a:cubicBezTo>
                    <a:cubicBezTo>
                      <a:pt x="1087914" y="3608871"/>
                      <a:pt x="764106" y="3618966"/>
                      <a:pt x="569280" y="3622274"/>
                    </a:cubicBezTo>
                    <a:cubicBezTo>
                      <a:pt x="374454" y="3625582"/>
                      <a:pt x="192683" y="3598013"/>
                      <a:pt x="0" y="3622274"/>
                    </a:cubicBezTo>
                    <a:cubicBezTo>
                      <a:pt x="-4043" y="3423415"/>
                      <a:pt x="-238" y="3213416"/>
                      <a:pt x="0" y="3054784"/>
                    </a:cubicBezTo>
                    <a:cubicBezTo>
                      <a:pt x="238" y="2896152"/>
                      <a:pt x="-14696" y="2711943"/>
                      <a:pt x="0" y="2487295"/>
                    </a:cubicBezTo>
                    <a:cubicBezTo>
                      <a:pt x="14696" y="2262647"/>
                      <a:pt x="-20362" y="1982960"/>
                      <a:pt x="0" y="1847360"/>
                    </a:cubicBezTo>
                    <a:cubicBezTo>
                      <a:pt x="20362" y="1711761"/>
                      <a:pt x="18611" y="1474009"/>
                      <a:pt x="0" y="1316093"/>
                    </a:cubicBezTo>
                    <a:cubicBezTo>
                      <a:pt x="-18611" y="1158177"/>
                      <a:pt x="23889" y="959544"/>
                      <a:pt x="0" y="748603"/>
                    </a:cubicBezTo>
                    <a:cubicBezTo>
                      <a:pt x="-23889" y="537662"/>
                      <a:pt x="-9834" y="152124"/>
                      <a:pt x="0" y="0"/>
                    </a:cubicBezTo>
                    <a:close/>
                  </a:path>
                </a:pathLst>
              </a:custGeom>
              <a:solidFill>
                <a:schemeClr val="accent4">
                  <a:lumMod val="40000"/>
                  <a:lumOff val="60000"/>
                </a:schemeClr>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Solution:</a:t>
                </a:r>
              </a:p>
              <a:p>
                <a:r>
                  <a:rPr lang="en-US" sz="2800" dirty="0">
                    <a:latin typeface="+mj-lt"/>
                  </a:rPr>
                  <a:t>We know that,</a:t>
                </a:r>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0" dirty="0" smtClean="0">
                          <a:latin typeface="Cambria Math" panose="02040503050406030204" pitchFamily="18" charset="0"/>
                        </a:rPr>
                        <m:t>=</m:t>
                      </m:r>
                      <m:f>
                        <m:fPr>
                          <m:ctrlPr>
                            <a:rPr lang="en-US" sz="2800" b="0" i="1" dirty="0" smtClean="0">
                              <a:latin typeface="Cambria Math" panose="02040503050406030204" pitchFamily="18" charset="0"/>
                            </a:rPr>
                          </m:ctrlPr>
                        </m:fPr>
                        <m:num>
                          <m:nary>
                            <m:naryPr>
                              <m:chr m:val="∑"/>
                              <m:subHide m:val="on"/>
                              <m:supHide m:val="on"/>
                              <m:ctrlPr>
                                <a:rPr lang="en-US" sz="2800" b="0" i="1" dirty="0" smtClean="0">
                                  <a:latin typeface="Cambria Math" panose="02040503050406030204" pitchFamily="18" charset="0"/>
                                </a:rPr>
                              </m:ctrlPr>
                            </m:naryPr>
                            <m:sub/>
                            <m:sup/>
                            <m:e>
                              <m:d>
                                <m:dPr>
                                  <m:ctrlPr>
                                    <a:rPr lang="en-US" sz="2800" b="0" i="1" dirty="0" smtClean="0">
                                      <a:latin typeface="Cambria Math" panose="02040503050406030204" pitchFamily="18" charset="0"/>
                                    </a:rPr>
                                  </m:ctrlPr>
                                </m:dPr>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𝑖</m:t>
                                      </m:r>
                                    </m:sub>
                                  </m:sSub>
                                </m:e>
                              </m:d>
                            </m:e>
                          </m:nary>
                        </m:num>
                        <m:den>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den>
                      </m:f>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29.5=</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415+25</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num>
                        <m:den>
                          <m:r>
                            <a:rPr lang="en-US" sz="2800" b="0" i="1" smtClean="0">
                              <a:latin typeface="Cambria Math" panose="02040503050406030204" pitchFamily="18" charset="0"/>
                            </a:rPr>
                            <m:t>13+</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den>
                      </m:f>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=7</m:t>
                      </m:r>
                    </m:oMath>
                  </m:oMathPara>
                </a14:m>
                <a:endParaRPr lang="en-US" sz="2800" dirty="0"/>
              </a:p>
              <a:p>
                <a:endParaRPr lang="en-US" sz="2800" dirty="0"/>
              </a:p>
            </p:txBody>
          </p:sp>
        </mc:Choice>
        <mc:Fallback xmlns="">
          <p:sp>
            <p:nvSpPr>
              <p:cNvPr id="3" name="TextBox 2">
                <a:extLst>
                  <a:ext uri="{FF2B5EF4-FFF2-40B4-BE49-F238E27FC236}">
                    <a16:creationId xmlns:a16="http://schemas.microsoft.com/office/drawing/2014/main" id="{8D3C8AAE-83DA-24FA-BF8C-FE47CFECEAB8}"/>
                  </a:ext>
                </a:extLst>
              </p:cNvPr>
              <p:cNvSpPr txBox="1">
                <a:spLocks noRot="1" noChangeAspect="1" noMove="1" noResize="1" noEditPoints="1" noAdjustHandles="1" noChangeArrowheads="1" noChangeShapeType="1" noTextEdit="1"/>
              </p:cNvSpPr>
              <p:nvPr/>
            </p:nvSpPr>
            <p:spPr>
              <a:xfrm>
                <a:off x="7141216" y="2028683"/>
                <a:ext cx="7036044" cy="3622274"/>
              </a:xfrm>
              <a:prstGeom prst="rect">
                <a:avLst/>
              </a:prstGeom>
              <a:blipFill>
                <a:blip r:embed="rId4"/>
                <a:stretch>
                  <a:fillRect l="-1463" t="-1163"/>
                </a:stretch>
              </a:blipFill>
              <a:ln>
                <a:solidFill>
                  <a:schemeClr val="tx1"/>
                </a:solidFill>
                <a:extLst>
                  <a:ext uri="{C807C97D-BFC1-408E-A445-0C87EB9F89A2}">
                    <ask:lineSketchStyleProps xmlns:ask="http://schemas.microsoft.com/office/drawing/2018/sketchyshapes" sd="782294884">
                      <a:custGeom>
                        <a:avLst/>
                        <a:gdLst>
                          <a:gd name="connsiteX0" fmla="*/ 0 w 7036044"/>
                          <a:gd name="connsiteY0" fmla="*/ 0 h 3622274"/>
                          <a:gd name="connsiteX1" fmla="*/ 710001 w 7036044"/>
                          <a:gd name="connsiteY1" fmla="*/ 0 h 3622274"/>
                          <a:gd name="connsiteX2" fmla="*/ 1138560 w 7036044"/>
                          <a:gd name="connsiteY2" fmla="*/ 0 h 3622274"/>
                          <a:gd name="connsiteX3" fmla="*/ 1918921 w 7036044"/>
                          <a:gd name="connsiteY3" fmla="*/ 0 h 3622274"/>
                          <a:gd name="connsiteX4" fmla="*/ 2488201 w 7036044"/>
                          <a:gd name="connsiteY4" fmla="*/ 0 h 3622274"/>
                          <a:gd name="connsiteX5" fmla="*/ 3057481 w 7036044"/>
                          <a:gd name="connsiteY5" fmla="*/ 0 h 3622274"/>
                          <a:gd name="connsiteX6" fmla="*/ 3767482 w 7036044"/>
                          <a:gd name="connsiteY6" fmla="*/ 0 h 3622274"/>
                          <a:gd name="connsiteX7" fmla="*/ 4196041 w 7036044"/>
                          <a:gd name="connsiteY7" fmla="*/ 0 h 3622274"/>
                          <a:gd name="connsiteX8" fmla="*/ 4765321 w 7036044"/>
                          <a:gd name="connsiteY8" fmla="*/ 0 h 3622274"/>
                          <a:gd name="connsiteX9" fmla="*/ 5264240 w 7036044"/>
                          <a:gd name="connsiteY9" fmla="*/ 0 h 3622274"/>
                          <a:gd name="connsiteX10" fmla="*/ 6044601 w 7036044"/>
                          <a:gd name="connsiteY10" fmla="*/ 0 h 3622274"/>
                          <a:gd name="connsiteX11" fmla="*/ 7036044 w 7036044"/>
                          <a:gd name="connsiteY11" fmla="*/ 0 h 3622274"/>
                          <a:gd name="connsiteX12" fmla="*/ 7036044 w 7036044"/>
                          <a:gd name="connsiteY12" fmla="*/ 603712 h 3622274"/>
                          <a:gd name="connsiteX13" fmla="*/ 7036044 w 7036044"/>
                          <a:gd name="connsiteY13" fmla="*/ 1171202 h 3622274"/>
                          <a:gd name="connsiteX14" fmla="*/ 7036044 w 7036044"/>
                          <a:gd name="connsiteY14" fmla="*/ 1811137 h 3622274"/>
                          <a:gd name="connsiteX15" fmla="*/ 7036044 w 7036044"/>
                          <a:gd name="connsiteY15" fmla="*/ 2306181 h 3622274"/>
                          <a:gd name="connsiteX16" fmla="*/ 7036044 w 7036044"/>
                          <a:gd name="connsiteY16" fmla="*/ 2873671 h 3622274"/>
                          <a:gd name="connsiteX17" fmla="*/ 7036044 w 7036044"/>
                          <a:gd name="connsiteY17" fmla="*/ 3622274 h 3622274"/>
                          <a:gd name="connsiteX18" fmla="*/ 6326043 w 7036044"/>
                          <a:gd name="connsiteY18" fmla="*/ 3622274 h 3622274"/>
                          <a:gd name="connsiteX19" fmla="*/ 5827124 w 7036044"/>
                          <a:gd name="connsiteY19" fmla="*/ 3622274 h 3622274"/>
                          <a:gd name="connsiteX20" fmla="*/ 5257844 w 7036044"/>
                          <a:gd name="connsiteY20" fmla="*/ 3622274 h 3622274"/>
                          <a:gd name="connsiteX21" fmla="*/ 4547843 w 7036044"/>
                          <a:gd name="connsiteY21" fmla="*/ 3622274 h 3622274"/>
                          <a:gd name="connsiteX22" fmla="*/ 3767482 w 7036044"/>
                          <a:gd name="connsiteY22" fmla="*/ 3622274 h 3622274"/>
                          <a:gd name="connsiteX23" fmla="*/ 3057481 w 7036044"/>
                          <a:gd name="connsiteY23" fmla="*/ 3622274 h 3622274"/>
                          <a:gd name="connsiteX24" fmla="*/ 2558561 w 7036044"/>
                          <a:gd name="connsiteY24" fmla="*/ 3622274 h 3622274"/>
                          <a:gd name="connsiteX25" fmla="*/ 2130002 w 7036044"/>
                          <a:gd name="connsiteY25" fmla="*/ 3622274 h 3622274"/>
                          <a:gd name="connsiteX26" fmla="*/ 1631083 w 7036044"/>
                          <a:gd name="connsiteY26" fmla="*/ 3622274 h 3622274"/>
                          <a:gd name="connsiteX27" fmla="*/ 850722 w 7036044"/>
                          <a:gd name="connsiteY27" fmla="*/ 3622274 h 3622274"/>
                          <a:gd name="connsiteX28" fmla="*/ 0 w 7036044"/>
                          <a:gd name="connsiteY28" fmla="*/ 3622274 h 3622274"/>
                          <a:gd name="connsiteX29" fmla="*/ 0 w 7036044"/>
                          <a:gd name="connsiteY29" fmla="*/ 3054784 h 3622274"/>
                          <a:gd name="connsiteX30" fmla="*/ 0 w 7036044"/>
                          <a:gd name="connsiteY30" fmla="*/ 2559740 h 3622274"/>
                          <a:gd name="connsiteX31" fmla="*/ 0 w 7036044"/>
                          <a:gd name="connsiteY31" fmla="*/ 1992251 h 3622274"/>
                          <a:gd name="connsiteX32" fmla="*/ 0 w 7036044"/>
                          <a:gd name="connsiteY32" fmla="*/ 1424761 h 3622274"/>
                          <a:gd name="connsiteX33" fmla="*/ 0 w 7036044"/>
                          <a:gd name="connsiteY33" fmla="*/ 821049 h 3622274"/>
                          <a:gd name="connsiteX34" fmla="*/ 0 w 7036044"/>
                          <a:gd name="connsiteY34" fmla="*/ 0 h 362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036044" h="3622274" fill="none" extrusionOk="0">
                            <a:moveTo>
                              <a:pt x="0" y="0"/>
                            </a:moveTo>
                            <a:cubicBezTo>
                              <a:pt x="268869" y="-351"/>
                              <a:pt x="431968" y="12007"/>
                              <a:pt x="710001" y="0"/>
                            </a:cubicBezTo>
                            <a:cubicBezTo>
                              <a:pt x="988034" y="-12007"/>
                              <a:pt x="1038206" y="-14887"/>
                              <a:pt x="1138560" y="0"/>
                            </a:cubicBezTo>
                            <a:cubicBezTo>
                              <a:pt x="1238914" y="14887"/>
                              <a:pt x="1580352" y="-34117"/>
                              <a:pt x="1918921" y="0"/>
                            </a:cubicBezTo>
                            <a:cubicBezTo>
                              <a:pt x="2257490" y="34117"/>
                              <a:pt x="2222207" y="23502"/>
                              <a:pt x="2488201" y="0"/>
                            </a:cubicBezTo>
                            <a:cubicBezTo>
                              <a:pt x="2754195" y="-23502"/>
                              <a:pt x="2788387" y="-1870"/>
                              <a:pt x="3057481" y="0"/>
                            </a:cubicBezTo>
                            <a:cubicBezTo>
                              <a:pt x="3326575" y="1870"/>
                              <a:pt x="3557955" y="-18637"/>
                              <a:pt x="3767482" y="0"/>
                            </a:cubicBezTo>
                            <a:cubicBezTo>
                              <a:pt x="3977009" y="18637"/>
                              <a:pt x="4060348" y="9299"/>
                              <a:pt x="4196041" y="0"/>
                            </a:cubicBezTo>
                            <a:cubicBezTo>
                              <a:pt x="4331734" y="-9299"/>
                              <a:pt x="4641329" y="9712"/>
                              <a:pt x="4765321" y="0"/>
                            </a:cubicBezTo>
                            <a:cubicBezTo>
                              <a:pt x="4889313" y="-9712"/>
                              <a:pt x="5067436" y="-3313"/>
                              <a:pt x="5264240" y="0"/>
                            </a:cubicBezTo>
                            <a:cubicBezTo>
                              <a:pt x="5461044" y="3313"/>
                              <a:pt x="5732746" y="11056"/>
                              <a:pt x="6044601" y="0"/>
                            </a:cubicBezTo>
                            <a:cubicBezTo>
                              <a:pt x="6356456" y="-11056"/>
                              <a:pt x="6586122" y="-21639"/>
                              <a:pt x="7036044" y="0"/>
                            </a:cubicBezTo>
                            <a:cubicBezTo>
                              <a:pt x="7007452" y="266136"/>
                              <a:pt x="7054028" y="457515"/>
                              <a:pt x="7036044" y="603712"/>
                            </a:cubicBezTo>
                            <a:cubicBezTo>
                              <a:pt x="7018060" y="749909"/>
                              <a:pt x="7062411" y="997464"/>
                              <a:pt x="7036044" y="1171202"/>
                            </a:cubicBezTo>
                            <a:cubicBezTo>
                              <a:pt x="7009678" y="1344940"/>
                              <a:pt x="7059911" y="1550492"/>
                              <a:pt x="7036044" y="1811137"/>
                            </a:cubicBezTo>
                            <a:cubicBezTo>
                              <a:pt x="7012177" y="2071783"/>
                              <a:pt x="7033927" y="2183782"/>
                              <a:pt x="7036044" y="2306181"/>
                            </a:cubicBezTo>
                            <a:cubicBezTo>
                              <a:pt x="7038161" y="2428580"/>
                              <a:pt x="7016190" y="2679855"/>
                              <a:pt x="7036044" y="2873671"/>
                            </a:cubicBezTo>
                            <a:cubicBezTo>
                              <a:pt x="7055899" y="3067487"/>
                              <a:pt x="7061429" y="3417674"/>
                              <a:pt x="7036044" y="3622274"/>
                            </a:cubicBezTo>
                            <a:cubicBezTo>
                              <a:pt x="6749456" y="3631709"/>
                              <a:pt x="6602355" y="3654440"/>
                              <a:pt x="6326043" y="3622274"/>
                            </a:cubicBezTo>
                            <a:cubicBezTo>
                              <a:pt x="6049731" y="3590108"/>
                              <a:pt x="5977401" y="3601618"/>
                              <a:pt x="5827124" y="3622274"/>
                            </a:cubicBezTo>
                            <a:cubicBezTo>
                              <a:pt x="5676847" y="3642930"/>
                              <a:pt x="5435403" y="3607100"/>
                              <a:pt x="5257844" y="3622274"/>
                            </a:cubicBezTo>
                            <a:cubicBezTo>
                              <a:pt x="5080285" y="3637448"/>
                              <a:pt x="4834862" y="3590301"/>
                              <a:pt x="4547843" y="3622274"/>
                            </a:cubicBezTo>
                            <a:cubicBezTo>
                              <a:pt x="4260824" y="3654247"/>
                              <a:pt x="4033237" y="3583699"/>
                              <a:pt x="3767482" y="3622274"/>
                            </a:cubicBezTo>
                            <a:cubicBezTo>
                              <a:pt x="3501727" y="3660849"/>
                              <a:pt x="3321471" y="3586933"/>
                              <a:pt x="3057481" y="3622274"/>
                            </a:cubicBezTo>
                            <a:cubicBezTo>
                              <a:pt x="2793491" y="3657615"/>
                              <a:pt x="2801239" y="3609732"/>
                              <a:pt x="2558561" y="3622274"/>
                            </a:cubicBezTo>
                            <a:cubicBezTo>
                              <a:pt x="2315883" y="3634816"/>
                              <a:pt x="2239034" y="3603140"/>
                              <a:pt x="2130002" y="3622274"/>
                            </a:cubicBezTo>
                            <a:cubicBezTo>
                              <a:pt x="2020970" y="3641408"/>
                              <a:pt x="1805029" y="3636166"/>
                              <a:pt x="1631083" y="3622274"/>
                            </a:cubicBezTo>
                            <a:cubicBezTo>
                              <a:pt x="1457137" y="3608382"/>
                              <a:pt x="1023232" y="3628055"/>
                              <a:pt x="850722" y="3622274"/>
                            </a:cubicBezTo>
                            <a:cubicBezTo>
                              <a:pt x="678212" y="3616493"/>
                              <a:pt x="177185" y="3650380"/>
                              <a:pt x="0" y="3622274"/>
                            </a:cubicBezTo>
                            <a:cubicBezTo>
                              <a:pt x="26611" y="3358539"/>
                              <a:pt x="-11919" y="3315570"/>
                              <a:pt x="0" y="3054784"/>
                            </a:cubicBezTo>
                            <a:cubicBezTo>
                              <a:pt x="11919" y="2793998"/>
                              <a:pt x="-8799" y="2701367"/>
                              <a:pt x="0" y="2559740"/>
                            </a:cubicBezTo>
                            <a:cubicBezTo>
                              <a:pt x="8799" y="2418113"/>
                              <a:pt x="2881" y="2221898"/>
                              <a:pt x="0" y="1992251"/>
                            </a:cubicBezTo>
                            <a:cubicBezTo>
                              <a:pt x="-2881" y="1762604"/>
                              <a:pt x="-6565" y="1617609"/>
                              <a:pt x="0" y="1424761"/>
                            </a:cubicBezTo>
                            <a:cubicBezTo>
                              <a:pt x="6565" y="1231913"/>
                              <a:pt x="-23855" y="943120"/>
                              <a:pt x="0" y="821049"/>
                            </a:cubicBezTo>
                            <a:cubicBezTo>
                              <a:pt x="23855" y="698978"/>
                              <a:pt x="-33196" y="386914"/>
                              <a:pt x="0" y="0"/>
                            </a:cubicBezTo>
                            <a:close/>
                          </a:path>
                          <a:path w="7036044" h="3622274" stroke="0" extrusionOk="0">
                            <a:moveTo>
                              <a:pt x="0" y="0"/>
                            </a:moveTo>
                            <a:cubicBezTo>
                              <a:pt x="201880" y="-17263"/>
                              <a:pt x="445057" y="9601"/>
                              <a:pt x="639640" y="0"/>
                            </a:cubicBezTo>
                            <a:cubicBezTo>
                              <a:pt x="834223" y="-9601"/>
                              <a:pt x="1115664" y="28344"/>
                              <a:pt x="1420002" y="0"/>
                            </a:cubicBezTo>
                            <a:cubicBezTo>
                              <a:pt x="1724340" y="-28344"/>
                              <a:pt x="1690357" y="-12249"/>
                              <a:pt x="1848561" y="0"/>
                            </a:cubicBezTo>
                            <a:cubicBezTo>
                              <a:pt x="2006765" y="12249"/>
                              <a:pt x="2147734" y="-22651"/>
                              <a:pt x="2347480" y="0"/>
                            </a:cubicBezTo>
                            <a:cubicBezTo>
                              <a:pt x="2547226" y="22651"/>
                              <a:pt x="2657079" y="15678"/>
                              <a:pt x="2776039" y="0"/>
                            </a:cubicBezTo>
                            <a:cubicBezTo>
                              <a:pt x="2894999" y="-15678"/>
                              <a:pt x="3198557" y="-37884"/>
                              <a:pt x="3556400" y="0"/>
                            </a:cubicBezTo>
                            <a:cubicBezTo>
                              <a:pt x="3914243" y="37884"/>
                              <a:pt x="4019757" y="1011"/>
                              <a:pt x="4196041" y="0"/>
                            </a:cubicBezTo>
                            <a:cubicBezTo>
                              <a:pt x="4372325" y="-1011"/>
                              <a:pt x="4514074" y="-21520"/>
                              <a:pt x="4765321" y="0"/>
                            </a:cubicBezTo>
                            <a:cubicBezTo>
                              <a:pt x="5016568" y="21520"/>
                              <a:pt x="5146385" y="22598"/>
                              <a:pt x="5404961" y="0"/>
                            </a:cubicBezTo>
                            <a:cubicBezTo>
                              <a:pt x="5663537" y="-22598"/>
                              <a:pt x="5625279" y="-13443"/>
                              <a:pt x="5833520" y="0"/>
                            </a:cubicBezTo>
                            <a:cubicBezTo>
                              <a:pt x="6041761" y="13443"/>
                              <a:pt x="6195016" y="16045"/>
                              <a:pt x="6332440" y="0"/>
                            </a:cubicBezTo>
                            <a:cubicBezTo>
                              <a:pt x="6469864" y="-16045"/>
                              <a:pt x="6878052" y="11630"/>
                              <a:pt x="7036044" y="0"/>
                            </a:cubicBezTo>
                            <a:cubicBezTo>
                              <a:pt x="7055748" y="199946"/>
                              <a:pt x="7051979" y="351381"/>
                              <a:pt x="7036044" y="531267"/>
                            </a:cubicBezTo>
                            <a:cubicBezTo>
                              <a:pt x="7020109" y="711153"/>
                              <a:pt x="7015883" y="918493"/>
                              <a:pt x="7036044" y="1134979"/>
                            </a:cubicBezTo>
                            <a:cubicBezTo>
                              <a:pt x="7056205" y="1351465"/>
                              <a:pt x="7003774" y="1670175"/>
                              <a:pt x="7036044" y="1811137"/>
                            </a:cubicBezTo>
                            <a:cubicBezTo>
                              <a:pt x="7068314" y="1952099"/>
                              <a:pt x="7045917" y="2193538"/>
                              <a:pt x="7036044" y="2342404"/>
                            </a:cubicBezTo>
                            <a:cubicBezTo>
                              <a:pt x="7026171" y="2491270"/>
                              <a:pt x="7025489" y="2680888"/>
                              <a:pt x="7036044" y="2837448"/>
                            </a:cubicBezTo>
                            <a:cubicBezTo>
                              <a:pt x="7046599" y="2994008"/>
                              <a:pt x="7021793" y="3406295"/>
                              <a:pt x="7036044" y="3622274"/>
                            </a:cubicBezTo>
                            <a:cubicBezTo>
                              <a:pt x="6790012" y="3597257"/>
                              <a:pt x="6677022" y="3594065"/>
                              <a:pt x="6396404" y="3622274"/>
                            </a:cubicBezTo>
                            <a:cubicBezTo>
                              <a:pt x="6115786" y="3650483"/>
                              <a:pt x="6040054" y="3609698"/>
                              <a:pt x="5756763" y="3622274"/>
                            </a:cubicBezTo>
                            <a:cubicBezTo>
                              <a:pt x="5473472" y="3634850"/>
                              <a:pt x="5448369" y="3624660"/>
                              <a:pt x="5257844" y="3622274"/>
                            </a:cubicBezTo>
                            <a:cubicBezTo>
                              <a:pt x="5067319" y="3619888"/>
                              <a:pt x="4666044" y="3623999"/>
                              <a:pt x="4477483" y="3622274"/>
                            </a:cubicBezTo>
                            <a:cubicBezTo>
                              <a:pt x="4288922" y="3620549"/>
                              <a:pt x="3916903" y="3647226"/>
                              <a:pt x="3697121" y="3622274"/>
                            </a:cubicBezTo>
                            <a:cubicBezTo>
                              <a:pt x="3477339" y="3597322"/>
                              <a:pt x="3470161" y="3636519"/>
                              <a:pt x="3268562" y="3622274"/>
                            </a:cubicBezTo>
                            <a:cubicBezTo>
                              <a:pt x="3066963" y="3608029"/>
                              <a:pt x="2738598" y="3654604"/>
                              <a:pt x="2558561" y="3622274"/>
                            </a:cubicBezTo>
                            <a:cubicBezTo>
                              <a:pt x="2378524" y="3589944"/>
                              <a:pt x="2138185" y="3645660"/>
                              <a:pt x="1778200" y="3622274"/>
                            </a:cubicBezTo>
                            <a:cubicBezTo>
                              <a:pt x="1418215" y="3598888"/>
                              <a:pt x="1470648" y="3635677"/>
                              <a:pt x="1279281" y="3622274"/>
                            </a:cubicBezTo>
                            <a:cubicBezTo>
                              <a:pt x="1087914" y="3608871"/>
                              <a:pt x="764106" y="3618966"/>
                              <a:pt x="569280" y="3622274"/>
                            </a:cubicBezTo>
                            <a:cubicBezTo>
                              <a:pt x="374454" y="3625582"/>
                              <a:pt x="192683" y="3598013"/>
                              <a:pt x="0" y="3622274"/>
                            </a:cubicBezTo>
                            <a:cubicBezTo>
                              <a:pt x="-4043" y="3423415"/>
                              <a:pt x="-238" y="3213416"/>
                              <a:pt x="0" y="3054784"/>
                            </a:cubicBezTo>
                            <a:cubicBezTo>
                              <a:pt x="238" y="2896152"/>
                              <a:pt x="-14696" y="2711943"/>
                              <a:pt x="0" y="2487295"/>
                            </a:cubicBezTo>
                            <a:cubicBezTo>
                              <a:pt x="14696" y="2262647"/>
                              <a:pt x="-20362" y="1982960"/>
                              <a:pt x="0" y="1847360"/>
                            </a:cubicBezTo>
                            <a:cubicBezTo>
                              <a:pt x="20362" y="1711761"/>
                              <a:pt x="18611" y="1474009"/>
                              <a:pt x="0" y="1316093"/>
                            </a:cubicBezTo>
                            <a:cubicBezTo>
                              <a:pt x="-18611" y="1158177"/>
                              <a:pt x="23889" y="959544"/>
                              <a:pt x="0" y="748603"/>
                            </a:cubicBezTo>
                            <a:cubicBezTo>
                              <a:pt x="-23889" y="537662"/>
                              <a:pt x="-9834" y="152124"/>
                              <a:pt x="0" y="0"/>
                            </a:cubicBezTo>
                            <a:close/>
                          </a:path>
                        </a:pathLst>
                      </a:custGeom>
                      <ask:type>
                        <ask:lineSketchFreehand/>
                      </ask:type>
                    </ask:lineSketchStyleProps>
                  </a:ext>
                </a:extLst>
              </a:ln>
            </p:spPr>
            <p:txBody>
              <a:bodyPr/>
              <a:lstStyle/>
              <a:p>
                <a:r>
                  <a:rPr lang="en-US">
                    <a:noFill/>
                  </a:rPr>
                  <a:t> </a:t>
                </a:r>
              </a:p>
            </p:txBody>
          </p:sp>
        </mc:Fallback>
      </mc:AlternateContent>
      <p:cxnSp>
        <p:nvCxnSpPr>
          <p:cNvPr id="7" name="Connector: Curved 6">
            <a:extLst>
              <a:ext uri="{FF2B5EF4-FFF2-40B4-BE49-F238E27FC236}">
                <a16:creationId xmlns:a16="http://schemas.microsoft.com/office/drawing/2014/main" id="{6DA905D7-6650-95A4-8966-9C07B7980736}"/>
              </a:ext>
            </a:extLst>
          </p:cNvPr>
          <p:cNvCxnSpPr>
            <a:cxnSpLocks/>
          </p:cNvCxnSpPr>
          <p:nvPr/>
        </p:nvCxnSpPr>
        <p:spPr>
          <a:xfrm flipV="1">
            <a:off x="6310537" y="3918857"/>
            <a:ext cx="3915814" cy="1362270"/>
          </a:xfrm>
          <a:prstGeom prst="curvedConnector3">
            <a:avLst>
              <a:gd name="adj1" fmla="val 50000"/>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8" name="Connector: Curved 17">
            <a:extLst>
              <a:ext uri="{FF2B5EF4-FFF2-40B4-BE49-F238E27FC236}">
                <a16:creationId xmlns:a16="http://schemas.microsoft.com/office/drawing/2014/main" id="{3F7976BA-349C-7CC7-59BE-5094E2164182}"/>
              </a:ext>
            </a:extLst>
          </p:cNvPr>
          <p:cNvCxnSpPr>
            <a:cxnSpLocks/>
            <a:stCxn id="4" idx="2"/>
          </p:cNvCxnSpPr>
          <p:nvPr/>
        </p:nvCxnSpPr>
        <p:spPr>
          <a:xfrm rot="5400000" flipH="1" flipV="1">
            <a:off x="6368844" y="1566333"/>
            <a:ext cx="1243723" cy="7217735"/>
          </a:xfrm>
          <a:prstGeom prst="curvedConnector4">
            <a:avLst>
              <a:gd name="adj1" fmla="val -18380"/>
              <a:gd name="adj2" fmla="val 70288"/>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192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Descriptive measures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lnSpcReduction="10000"/>
          </a:bodyPr>
          <a:lstStyle/>
          <a:p>
            <a:pPr algn="just"/>
            <a:r>
              <a:rPr lang="en-US" sz="3200" dirty="0"/>
              <a:t>In previous chapter, we discussed how a raw data set can be organized and summarized by tables and graphs.</a:t>
            </a:r>
          </a:p>
          <a:p>
            <a:pPr algn="just"/>
            <a:endParaRPr lang="en-US" sz="3200" dirty="0"/>
          </a:p>
          <a:p>
            <a:pPr algn="just"/>
            <a:r>
              <a:rPr lang="en-US" sz="3200" dirty="0"/>
              <a:t>Another method of summarizing data set precisely is to compute number (a single number).</a:t>
            </a:r>
          </a:p>
          <a:p>
            <a:pPr algn="just"/>
            <a:endParaRPr lang="en-US" sz="3200" dirty="0"/>
          </a:p>
          <a:p>
            <a:pPr algn="just"/>
            <a:r>
              <a:rPr lang="en-US" sz="3200" dirty="0"/>
              <a:t>Number that can be describe data sets are called descriptive measures</a:t>
            </a:r>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1589785576"/>
                  </p:ext>
                </p:extLst>
              </p:nvPr>
            </p:nvGraphicFramePr>
            <p:xfrm>
              <a:off x="453141" y="2028683"/>
              <a:ext cx="6209643" cy="3957108"/>
            </p:xfrm>
            <a:graphic>
              <a:graphicData uri="http://schemas.openxmlformats.org/drawingml/2006/table">
                <a:tbl>
                  <a:tblPr firstRow="1" bandRow="1">
                    <a:tableStyleId>{5C22544A-7EE6-4342-B048-85BDC9FD1C3A}</a:tableStyleId>
                  </a:tblPr>
                  <a:tblGrid>
                    <a:gridCol w="4112162">
                      <a:extLst>
                        <a:ext uri="{9D8B030D-6E8A-4147-A177-3AD203B41FA5}">
                          <a16:colId xmlns:a16="http://schemas.microsoft.com/office/drawing/2014/main" val="150819344"/>
                        </a:ext>
                      </a:extLst>
                    </a:gridCol>
                    <a:gridCol w="2097481">
                      <a:extLst>
                        <a:ext uri="{9D8B030D-6E8A-4147-A177-3AD203B41FA5}">
                          <a16:colId xmlns:a16="http://schemas.microsoft.com/office/drawing/2014/main" val="1612848045"/>
                        </a:ext>
                      </a:extLst>
                    </a:gridCol>
                  </a:tblGrid>
                  <a:tr h="490582">
                    <a:tc>
                      <a:txBody>
                        <a:bodyPr/>
                        <a:lstStyle/>
                        <a:p>
                          <a:pPr algn="ctr"/>
                          <a:r>
                            <a:rPr lang="en-US" sz="2800" dirty="0">
                              <a:solidFill>
                                <a:sysClr val="windowText" lastClr="000000"/>
                              </a:solidFill>
                            </a:rPr>
                            <a:t>No of observations </a:t>
                          </a:r>
                          <a14:m>
                            <m:oMath xmlns:m="http://schemas.openxmlformats.org/officeDocument/2006/math">
                              <m:r>
                                <a:rPr lang="en-US" sz="2800" b="1" i="1" smtClean="0">
                                  <a:solidFill>
                                    <a:sysClr val="windowText" lastClr="000000"/>
                                  </a:solidFill>
                                  <a:latin typeface="Cambria Math" panose="02040503050406030204" pitchFamily="18" charset="0"/>
                                </a:rPr>
                                <m:t>(</m:t>
                              </m:r>
                              <m:sSub>
                                <m:sSubPr>
                                  <m:ctrlPr>
                                    <a:rPr lang="en-US" sz="2800" b="1" i="1" smtClean="0">
                                      <a:solidFill>
                                        <a:sysClr val="windowText" lastClr="000000"/>
                                      </a:solidFill>
                                      <a:latin typeface="Cambria Math" panose="02040503050406030204" pitchFamily="18" charset="0"/>
                                    </a:rPr>
                                  </m:ctrlPr>
                                </m:sSubPr>
                                <m:e>
                                  <m:r>
                                    <a:rPr lang="en-US" sz="2800" b="1" i="1" smtClean="0">
                                      <a:solidFill>
                                        <a:sysClr val="windowText" lastClr="000000"/>
                                      </a:solidFill>
                                      <a:latin typeface="Cambria Math" panose="02040503050406030204" pitchFamily="18" charset="0"/>
                                    </a:rPr>
                                    <m:t>𝒙</m:t>
                                  </m:r>
                                </m:e>
                                <m:sub>
                                  <m:r>
                                    <a:rPr lang="en-US" sz="2800" b="1" i="1" smtClean="0">
                                      <a:solidFill>
                                        <a:sysClr val="windowText" lastClr="000000"/>
                                      </a:solidFill>
                                      <a:latin typeface="Cambria Math" panose="02040503050406030204" pitchFamily="18" charset="0"/>
                                    </a:rPr>
                                    <m:t>𝒊</m:t>
                                  </m:r>
                                </m:sub>
                              </m:sSub>
                              <m:r>
                                <a:rPr lang="en-US" sz="2800" b="1" i="1" smtClean="0">
                                  <a:solidFill>
                                    <a:sysClr val="windowText" lastClr="000000"/>
                                  </a:solidFill>
                                  <a:latin typeface="Cambria Math" panose="02040503050406030204" pitchFamily="18" charset="0"/>
                                </a:rPr>
                                <m:t>)</m:t>
                              </m:r>
                            </m:oMath>
                          </a14:m>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73158">
                    <a:tc>
                      <a:txBody>
                        <a:bodyPr/>
                        <a:lstStyle/>
                        <a:p>
                          <a:pPr algn="ctr"/>
                          <a:r>
                            <a:rPr lang="en-US" sz="240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3158">
                    <a:tc>
                      <a:txBody>
                        <a:bodyPr/>
                        <a:lstStyle/>
                        <a:p>
                          <a:pPr algn="ctr"/>
                          <a:r>
                            <a:rPr lang="en-US" sz="24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73158">
                    <a:tc>
                      <a:txBody>
                        <a:bodyPr/>
                        <a:lstStyle/>
                        <a:p>
                          <a:pPr algn="ctr"/>
                          <a:r>
                            <a:rPr lang="en-US" sz="240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2</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3158">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573158">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0357396"/>
                      </a:ext>
                    </a:extLst>
                  </a:tr>
                  <a:tr h="573158">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563730"/>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1589785576"/>
                  </p:ext>
                </p:extLst>
              </p:nvPr>
            </p:nvGraphicFramePr>
            <p:xfrm>
              <a:off x="453141" y="2028683"/>
              <a:ext cx="6209643" cy="3957108"/>
            </p:xfrm>
            <a:graphic>
              <a:graphicData uri="http://schemas.openxmlformats.org/drawingml/2006/table">
                <a:tbl>
                  <a:tblPr firstRow="1" bandRow="1">
                    <a:tableStyleId>{5C22544A-7EE6-4342-B048-85BDC9FD1C3A}</a:tableStyleId>
                  </a:tblPr>
                  <a:tblGrid>
                    <a:gridCol w="4112162">
                      <a:extLst>
                        <a:ext uri="{9D8B030D-6E8A-4147-A177-3AD203B41FA5}">
                          <a16:colId xmlns:a16="http://schemas.microsoft.com/office/drawing/2014/main" val="150819344"/>
                        </a:ext>
                      </a:extLst>
                    </a:gridCol>
                    <a:gridCol w="2097481">
                      <a:extLst>
                        <a:ext uri="{9D8B030D-6E8A-4147-A177-3AD203B41FA5}">
                          <a16:colId xmlns:a16="http://schemas.microsoft.com/office/drawing/2014/main" val="1612848045"/>
                        </a:ext>
                      </a:extLst>
                    </a:gridCol>
                  </a:tblGrid>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48" t="-10588" r="-51407" b="-6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10588" r="-872" b="-669412"/>
                          </a:stretch>
                        </a:blipFill>
                      </a:tcPr>
                    </a:tc>
                    <a:extLst>
                      <a:ext uri="{0D108BD9-81ED-4DB2-BD59-A6C34878D82A}">
                        <a16:rowId xmlns:a16="http://schemas.microsoft.com/office/drawing/2014/main" val="1816995342"/>
                      </a:ext>
                    </a:extLst>
                  </a:tr>
                  <a:tr h="573158">
                    <a:tc>
                      <a:txBody>
                        <a:bodyPr/>
                        <a:lstStyle/>
                        <a:p>
                          <a:pPr algn="ctr"/>
                          <a:r>
                            <a:rPr lang="en-US" sz="240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3158">
                    <a:tc>
                      <a:txBody>
                        <a:bodyPr/>
                        <a:lstStyle/>
                        <a:p>
                          <a:pPr algn="ctr"/>
                          <a:r>
                            <a:rPr lang="en-US" sz="24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200000" r="-872" b="-405319"/>
                          </a:stretch>
                        </a:blipFill>
                      </a:tcPr>
                    </a:tc>
                    <a:extLst>
                      <a:ext uri="{0D108BD9-81ED-4DB2-BD59-A6C34878D82A}">
                        <a16:rowId xmlns:a16="http://schemas.microsoft.com/office/drawing/2014/main" val="334156533"/>
                      </a:ext>
                    </a:extLst>
                  </a:tr>
                  <a:tr h="573158">
                    <a:tc>
                      <a:txBody>
                        <a:bodyPr/>
                        <a:lstStyle/>
                        <a:p>
                          <a:pPr algn="ctr"/>
                          <a:r>
                            <a:rPr lang="en-US" sz="240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296842" r="-872" b="-301053"/>
                          </a:stretch>
                        </a:blipFill>
                      </a:tcPr>
                    </a:tc>
                    <a:extLst>
                      <a:ext uri="{0D108BD9-81ED-4DB2-BD59-A6C34878D82A}">
                        <a16:rowId xmlns:a16="http://schemas.microsoft.com/office/drawing/2014/main" val="2224643734"/>
                      </a:ext>
                    </a:extLst>
                  </a:tr>
                  <a:tr h="573158">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573158">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0357396"/>
                      </a:ext>
                    </a:extLst>
                  </a:tr>
                  <a:tr h="573158">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563730"/>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A10177-E82E-02CA-62F1-4DE3983ED23E}"/>
                  </a:ext>
                </a:extLst>
              </p:cNvPr>
              <p:cNvSpPr txBox="1"/>
              <p:nvPr/>
            </p:nvSpPr>
            <p:spPr>
              <a:xfrm>
                <a:off x="7493461" y="2028683"/>
                <a:ext cx="6238700" cy="1384995"/>
              </a:xfrm>
              <a:custGeom>
                <a:avLst/>
                <a:gdLst>
                  <a:gd name="connsiteX0" fmla="*/ 0 w 6238700"/>
                  <a:gd name="connsiteY0" fmla="*/ 0 h 1384995"/>
                  <a:gd name="connsiteX1" fmla="*/ 506028 w 6238700"/>
                  <a:gd name="connsiteY1" fmla="*/ 0 h 1384995"/>
                  <a:gd name="connsiteX2" fmla="*/ 1012056 w 6238700"/>
                  <a:gd name="connsiteY2" fmla="*/ 0 h 1384995"/>
                  <a:gd name="connsiteX3" fmla="*/ 1518084 w 6238700"/>
                  <a:gd name="connsiteY3" fmla="*/ 0 h 1384995"/>
                  <a:gd name="connsiteX4" fmla="*/ 2024112 w 6238700"/>
                  <a:gd name="connsiteY4" fmla="*/ 0 h 1384995"/>
                  <a:gd name="connsiteX5" fmla="*/ 2592526 w 6238700"/>
                  <a:gd name="connsiteY5" fmla="*/ 0 h 1384995"/>
                  <a:gd name="connsiteX6" fmla="*/ 3223328 w 6238700"/>
                  <a:gd name="connsiteY6" fmla="*/ 0 h 1384995"/>
                  <a:gd name="connsiteX7" fmla="*/ 3916517 w 6238700"/>
                  <a:gd name="connsiteY7" fmla="*/ 0 h 1384995"/>
                  <a:gd name="connsiteX8" fmla="*/ 4422545 w 6238700"/>
                  <a:gd name="connsiteY8" fmla="*/ 0 h 1384995"/>
                  <a:gd name="connsiteX9" fmla="*/ 4928573 w 6238700"/>
                  <a:gd name="connsiteY9" fmla="*/ 0 h 1384995"/>
                  <a:gd name="connsiteX10" fmla="*/ 5621762 w 6238700"/>
                  <a:gd name="connsiteY10" fmla="*/ 0 h 1384995"/>
                  <a:gd name="connsiteX11" fmla="*/ 6238700 w 6238700"/>
                  <a:gd name="connsiteY11" fmla="*/ 0 h 1384995"/>
                  <a:gd name="connsiteX12" fmla="*/ 6238700 w 6238700"/>
                  <a:gd name="connsiteY12" fmla="*/ 650948 h 1384995"/>
                  <a:gd name="connsiteX13" fmla="*/ 6238700 w 6238700"/>
                  <a:gd name="connsiteY13" fmla="*/ 1384995 h 1384995"/>
                  <a:gd name="connsiteX14" fmla="*/ 5732672 w 6238700"/>
                  <a:gd name="connsiteY14" fmla="*/ 1384995 h 1384995"/>
                  <a:gd name="connsiteX15" fmla="*/ 5226644 w 6238700"/>
                  <a:gd name="connsiteY15" fmla="*/ 1384995 h 1384995"/>
                  <a:gd name="connsiteX16" fmla="*/ 4720616 w 6238700"/>
                  <a:gd name="connsiteY16" fmla="*/ 1384995 h 1384995"/>
                  <a:gd name="connsiteX17" fmla="*/ 3965040 w 6238700"/>
                  <a:gd name="connsiteY17" fmla="*/ 1384995 h 1384995"/>
                  <a:gd name="connsiteX18" fmla="*/ 3459013 w 6238700"/>
                  <a:gd name="connsiteY18" fmla="*/ 1384995 h 1384995"/>
                  <a:gd name="connsiteX19" fmla="*/ 2641050 w 6238700"/>
                  <a:gd name="connsiteY19" fmla="*/ 1384995 h 1384995"/>
                  <a:gd name="connsiteX20" fmla="*/ 2010248 w 6238700"/>
                  <a:gd name="connsiteY20" fmla="*/ 1384995 h 1384995"/>
                  <a:gd name="connsiteX21" fmla="*/ 1317059 w 6238700"/>
                  <a:gd name="connsiteY21" fmla="*/ 1384995 h 1384995"/>
                  <a:gd name="connsiteX22" fmla="*/ 623870 w 6238700"/>
                  <a:gd name="connsiteY22" fmla="*/ 1384995 h 1384995"/>
                  <a:gd name="connsiteX23" fmla="*/ 0 w 6238700"/>
                  <a:gd name="connsiteY23" fmla="*/ 1384995 h 1384995"/>
                  <a:gd name="connsiteX24" fmla="*/ 0 w 6238700"/>
                  <a:gd name="connsiteY24" fmla="*/ 734047 h 1384995"/>
                  <a:gd name="connsiteX25" fmla="*/ 0 w 6238700"/>
                  <a:gd name="connsiteY25"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384995" fill="none" extrusionOk="0">
                    <a:moveTo>
                      <a:pt x="0" y="0"/>
                    </a:moveTo>
                    <a:cubicBezTo>
                      <a:pt x="154055" y="-9227"/>
                      <a:pt x="361706" y="10532"/>
                      <a:pt x="506028" y="0"/>
                    </a:cubicBezTo>
                    <a:cubicBezTo>
                      <a:pt x="650350" y="-10532"/>
                      <a:pt x="823880" y="-6970"/>
                      <a:pt x="1012056" y="0"/>
                    </a:cubicBezTo>
                    <a:cubicBezTo>
                      <a:pt x="1200232" y="6970"/>
                      <a:pt x="1357825" y="1170"/>
                      <a:pt x="1518084" y="0"/>
                    </a:cubicBezTo>
                    <a:cubicBezTo>
                      <a:pt x="1678343" y="-1170"/>
                      <a:pt x="1820344" y="-11970"/>
                      <a:pt x="2024112" y="0"/>
                    </a:cubicBezTo>
                    <a:cubicBezTo>
                      <a:pt x="2227880" y="11970"/>
                      <a:pt x="2399908" y="-25627"/>
                      <a:pt x="2592526" y="0"/>
                    </a:cubicBezTo>
                    <a:cubicBezTo>
                      <a:pt x="2785144" y="25627"/>
                      <a:pt x="3088550" y="19092"/>
                      <a:pt x="3223328" y="0"/>
                    </a:cubicBezTo>
                    <a:cubicBezTo>
                      <a:pt x="3358106" y="-19092"/>
                      <a:pt x="3766097" y="-22575"/>
                      <a:pt x="3916517" y="0"/>
                    </a:cubicBezTo>
                    <a:cubicBezTo>
                      <a:pt x="4066937" y="22575"/>
                      <a:pt x="4196469" y="-14169"/>
                      <a:pt x="4422545" y="0"/>
                    </a:cubicBezTo>
                    <a:cubicBezTo>
                      <a:pt x="4648621" y="14169"/>
                      <a:pt x="4679057" y="-23275"/>
                      <a:pt x="4928573" y="0"/>
                    </a:cubicBezTo>
                    <a:cubicBezTo>
                      <a:pt x="5178089" y="23275"/>
                      <a:pt x="5367180" y="13546"/>
                      <a:pt x="5621762" y="0"/>
                    </a:cubicBezTo>
                    <a:cubicBezTo>
                      <a:pt x="5876344" y="-13546"/>
                      <a:pt x="6073062" y="-16091"/>
                      <a:pt x="6238700" y="0"/>
                    </a:cubicBezTo>
                    <a:cubicBezTo>
                      <a:pt x="6258908" y="157254"/>
                      <a:pt x="6216106" y="488682"/>
                      <a:pt x="6238700" y="650948"/>
                    </a:cubicBezTo>
                    <a:cubicBezTo>
                      <a:pt x="6261294" y="813214"/>
                      <a:pt x="6253670" y="1093888"/>
                      <a:pt x="6238700" y="1384995"/>
                    </a:cubicBezTo>
                    <a:cubicBezTo>
                      <a:pt x="6116671" y="1397935"/>
                      <a:pt x="5965916" y="1380197"/>
                      <a:pt x="5732672" y="1384995"/>
                    </a:cubicBezTo>
                    <a:cubicBezTo>
                      <a:pt x="5499428" y="1389793"/>
                      <a:pt x="5431375" y="1364292"/>
                      <a:pt x="5226644" y="1384995"/>
                    </a:cubicBezTo>
                    <a:cubicBezTo>
                      <a:pt x="5021913" y="1405698"/>
                      <a:pt x="4958284" y="1374861"/>
                      <a:pt x="4720616" y="1384995"/>
                    </a:cubicBezTo>
                    <a:cubicBezTo>
                      <a:pt x="4482948" y="1395129"/>
                      <a:pt x="4182486" y="1387475"/>
                      <a:pt x="3965040" y="1384995"/>
                    </a:cubicBezTo>
                    <a:cubicBezTo>
                      <a:pt x="3747594" y="1382515"/>
                      <a:pt x="3674454" y="1392434"/>
                      <a:pt x="3459013" y="1384995"/>
                    </a:cubicBezTo>
                    <a:cubicBezTo>
                      <a:pt x="3243572" y="1377556"/>
                      <a:pt x="3024173" y="1392281"/>
                      <a:pt x="2641050" y="1384995"/>
                    </a:cubicBezTo>
                    <a:cubicBezTo>
                      <a:pt x="2257927" y="1377709"/>
                      <a:pt x="2274372" y="1377797"/>
                      <a:pt x="2010248" y="1384995"/>
                    </a:cubicBezTo>
                    <a:cubicBezTo>
                      <a:pt x="1746124" y="1392193"/>
                      <a:pt x="1598114" y="1392313"/>
                      <a:pt x="1317059" y="1384995"/>
                    </a:cubicBezTo>
                    <a:cubicBezTo>
                      <a:pt x="1036004" y="1377677"/>
                      <a:pt x="956840" y="1389949"/>
                      <a:pt x="623870" y="1384995"/>
                    </a:cubicBezTo>
                    <a:cubicBezTo>
                      <a:pt x="290900" y="1380041"/>
                      <a:pt x="295096" y="1400941"/>
                      <a:pt x="0" y="1384995"/>
                    </a:cubicBezTo>
                    <a:cubicBezTo>
                      <a:pt x="9846" y="1144835"/>
                      <a:pt x="-17753" y="877133"/>
                      <a:pt x="0" y="734047"/>
                    </a:cubicBezTo>
                    <a:cubicBezTo>
                      <a:pt x="17753" y="590961"/>
                      <a:pt x="-11886" y="321861"/>
                      <a:pt x="0" y="0"/>
                    </a:cubicBezTo>
                    <a:close/>
                  </a:path>
                  <a:path w="6238700" h="138499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5606" y="163558"/>
                      <a:pt x="6265730" y="384918"/>
                      <a:pt x="6238700" y="650948"/>
                    </a:cubicBezTo>
                    <a:cubicBezTo>
                      <a:pt x="6211670" y="916978"/>
                      <a:pt x="6214002" y="1059545"/>
                      <a:pt x="6238700" y="1384995"/>
                    </a:cubicBezTo>
                    <a:cubicBezTo>
                      <a:pt x="5958822" y="1415034"/>
                      <a:pt x="5688934" y="1393417"/>
                      <a:pt x="5483124" y="1384995"/>
                    </a:cubicBezTo>
                    <a:cubicBezTo>
                      <a:pt x="5277314" y="1376573"/>
                      <a:pt x="5136863" y="1386827"/>
                      <a:pt x="4852322" y="1384995"/>
                    </a:cubicBezTo>
                    <a:cubicBezTo>
                      <a:pt x="4567781" y="1383163"/>
                      <a:pt x="4460337" y="1359939"/>
                      <a:pt x="4221520" y="1384995"/>
                    </a:cubicBezTo>
                    <a:cubicBezTo>
                      <a:pt x="3982703" y="1410051"/>
                      <a:pt x="3657549" y="1420514"/>
                      <a:pt x="3465944" y="1384995"/>
                    </a:cubicBezTo>
                    <a:cubicBezTo>
                      <a:pt x="3274339" y="1349476"/>
                      <a:pt x="3026242" y="1410225"/>
                      <a:pt x="2897530" y="1384995"/>
                    </a:cubicBezTo>
                    <a:cubicBezTo>
                      <a:pt x="2768818" y="1359765"/>
                      <a:pt x="2596809" y="1369466"/>
                      <a:pt x="2391502" y="1384995"/>
                    </a:cubicBezTo>
                    <a:cubicBezTo>
                      <a:pt x="2186195" y="1400524"/>
                      <a:pt x="1904035" y="1347312"/>
                      <a:pt x="1635926" y="1384995"/>
                    </a:cubicBezTo>
                    <a:cubicBezTo>
                      <a:pt x="1367817" y="1422678"/>
                      <a:pt x="1200291" y="1390508"/>
                      <a:pt x="1067511" y="1384995"/>
                    </a:cubicBezTo>
                    <a:cubicBezTo>
                      <a:pt x="934731" y="1379482"/>
                      <a:pt x="336046" y="1366439"/>
                      <a:pt x="0" y="1384995"/>
                    </a:cubicBezTo>
                    <a:cubicBezTo>
                      <a:pt x="-21490" y="1169707"/>
                      <a:pt x="31141" y="946867"/>
                      <a:pt x="0" y="720197"/>
                    </a:cubicBezTo>
                    <a:cubicBezTo>
                      <a:pt x="-31141" y="493527"/>
                      <a:pt x="24616" y="3598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values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and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2</m:t>
                        </m:r>
                      </m:sub>
                    </m:sSub>
                  </m:oMath>
                </a14:m>
                <a:r>
                  <a:rPr lang="en-US" sz="2800" b="0" i="0" dirty="0">
                    <a:latin typeface="+mj-lt"/>
                  </a:rPr>
                  <a:t>, when the average is 1.46, and total number of observations is 200</a:t>
                </a:r>
                <a:endParaRPr lang="en-US" sz="2800" dirty="0"/>
              </a:p>
            </p:txBody>
          </p:sp>
        </mc:Choice>
        <mc:Fallback xmlns="">
          <p:sp>
            <p:nvSpPr>
              <p:cNvPr id="6" name="TextBox 5">
                <a:extLst>
                  <a:ext uri="{FF2B5EF4-FFF2-40B4-BE49-F238E27FC236}">
                    <a16:creationId xmlns:a16="http://schemas.microsoft.com/office/drawing/2014/main" id="{53A10177-E82E-02CA-62F1-4DE3983ED23E}"/>
                  </a:ext>
                </a:extLst>
              </p:cNvPr>
              <p:cNvSpPr txBox="1">
                <a:spLocks noRot="1" noChangeAspect="1" noMove="1" noResize="1" noEditPoints="1" noAdjustHandles="1" noChangeArrowheads="1" noChangeShapeType="1" noTextEdit="1"/>
              </p:cNvSpPr>
              <p:nvPr/>
            </p:nvSpPr>
            <p:spPr>
              <a:xfrm>
                <a:off x="7493461" y="2028683"/>
                <a:ext cx="6238700" cy="1384995"/>
              </a:xfrm>
              <a:prstGeom prst="rect">
                <a:avLst/>
              </a:prstGeom>
              <a:blipFill>
                <a:blip r:embed="rId3"/>
                <a:stretch>
                  <a:fillRect l="-1649" t="-2979" b="-9787"/>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384995"/>
                          <a:gd name="connsiteX1" fmla="*/ 506028 w 6238700"/>
                          <a:gd name="connsiteY1" fmla="*/ 0 h 1384995"/>
                          <a:gd name="connsiteX2" fmla="*/ 1012056 w 6238700"/>
                          <a:gd name="connsiteY2" fmla="*/ 0 h 1384995"/>
                          <a:gd name="connsiteX3" fmla="*/ 1518084 w 6238700"/>
                          <a:gd name="connsiteY3" fmla="*/ 0 h 1384995"/>
                          <a:gd name="connsiteX4" fmla="*/ 2024112 w 6238700"/>
                          <a:gd name="connsiteY4" fmla="*/ 0 h 1384995"/>
                          <a:gd name="connsiteX5" fmla="*/ 2592526 w 6238700"/>
                          <a:gd name="connsiteY5" fmla="*/ 0 h 1384995"/>
                          <a:gd name="connsiteX6" fmla="*/ 3223328 w 6238700"/>
                          <a:gd name="connsiteY6" fmla="*/ 0 h 1384995"/>
                          <a:gd name="connsiteX7" fmla="*/ 3916517 w 6238700"/>
                          <a:gd name="connsiteY7" fmla="*/ 0 h 1384995"/>
                          <a:gd name="connsiteX8" fmla="*/ 4422545 w 6238700"/>
                          <a:gd name="connsiteY8" fmla="*/ 0 h 1384995"/>
                          <a:gd name="connsiteX9" fmla="*/ 4928573 w 6238700"/>
                          <a:gd name="connsiteY9" fmla="*/ 0 h 1384995"/>
                          <a:gd name="connsiteX10" fmla="*/ 5621762 w 6238700"/>
                          <a:gd name="connsiteY10" fmla="*/ 0 h 1384995"/>
                          <a:gd name="connsiteX11" fmla="*/ 6238700 w 6238700"/>
                          <a:gd name="connsiteY11" fmla="*/ 0 h 1384995"/>
                          <a:gd name="connsiteX12" fmla="*/ 6238700 w 6238700"/>
                          <a:gd name="connsiteY12" fmla="*/ 650948 h 1384995"/>
                          <a:gd name="connsiteX13" fmla="*/ 6238700 w 6238700"/>
                          <a:gd name="connsiteY13" fmla="*/ 1384995 h 1384995"/>
                          <a:gd name="connsiteX14" fmla="*/ 5732672 w 6238700"/>
                          <a:gd name="connsiteY14" fmla="*/ 1384995 h 1384995"/>
                          <a:gd name="connsiteX15" fmla="*/ 5226644 w 6238700"/>
                          <a:gd name="connsiteY15" fmla="*/ 1384995 h 1384995"/>
                          <a:gd name="connsiteX16" fmla="*/ 4720616 w 6238700"/>
                          <a:gd name="connsiteY16" fmla="*/ 1384995 h 1384995"/>
                          <a:gd name="connsiteX17" fmla="*/ 3965040 w 6238700"/>
                          <a:gd name="connsiteY17" fmla="*/ 1384995 h 1384995"/>
                          <a:gd name="connsiteX18" fmla="*/ 3459013 w 6238700"/>
                          <a:gd name="connsiteY18" fmla="*/ 1384995 h 1384995"/>
                          <a:gd name="connsiteX19" fmla="*/ 2641050 w 6238700"/>
                          <a:gd name="connsiteY19" fmla="*/ 1384995 h 1384995"/>
                          <a:gd name="connsiteX20" fmla="*/ 2010248 w 6238700"/>
                          <a:gd name="connsiteY20" fmla="*/ 1384995 h 1384995"/>
                          <a:gd name="connsiteX21" fmla="*/ 1317059 w 6238700"/>
                          <a:gd name="connsiteY21" fmla="*/ 1384995 h 1384995"/>
                          <a:gd name="connsiteX22" fmla="*/ 623870 w 6238700"/>
                          <a:gd name="connsiteY22" fmla="*/ 1384995 h 1384995"/>
                          <a:gd name="connsiteX23" fmla="*/ 0 w 6238700"/>
                          <a:gd name="connsiteY23" fmla="*/ 1384995 h 1384995"/>
                          <a:gd name="connsiteX24" fmla="*/ 0 w 6238700"/>
                          <a:gd name="connsiteY24" fmla="*/ 734047 h 1384995"/>
                          <a:gd name="connsiteX25" fmla="*/ 0 w 6238700"/>
                          <a:gd name="connsiteY25"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384995" fill="none" extrusionOk="0">
                            <a:moveTo>
                              <a:pt x="0" y="0"/>
                            </a:moveTo>
                            <a:cubicBezTo>
                              <a:pt x="154055" y="-9227"/>
                              <a:pt x="361706" y="10532"/>
                              <a:pt x="506028" y="0"/>
                            </a:cubicBezTo>
                            <a:cubicBezTo>
                              <a:pt x="650350" y="-10532"/>
                              <a:pt x="823880" y="-6970"/>
                              <a:pt x="1012056" y="0"/>
                            </a:cubicBezTo>
                            <a:cubicBezTo>
                              <a:pt x="1200232" y="6970"/>
                              <a:pt x="1357825" y="1170"/>
                              <a:pt x="1518084" y="0"/>
                            </a:cubicBezTo>
                            <a:cubicBezTo>
                              <a:pt x="1678343" y="-1170"/>
                              <a:pt x="1820344" y="-11970"/>
                              <a:pt x="2024112" y="0"/>
                            </a:cubicBezTo>
                            <a:cubicBezTo>
                              <a:pt x="2227880" y="11970"/>
                              <a:pt x="2399908" y="-25627"/>
                              <a:pt x="2592526" y="0"/>
                            </a:cubicBezTo>
                            <a:cubicBezTo>
                              <a:pt x="2785144" y="25627"/>
                              <a:pt x="3088550" y="19092"/>
                              <a:pt x="3223328" y="0"/>
                            </a:cubicBezTo>
                            <a:cubicBezTo>
                              <a:pt x="3358106" y="-19092"/>
                              <a:pt x="3766097" y="-22575"/>
                              <a:pt x="3916517" y="0"/>
                            </a:cubicBezTo>
                            <a:cubicBezTo>
                              <a:pt x="4066937" y="22575"/>
                              <a:pt x="4196469" y="-14169"/>
                              <a:pt x="4422545" y="0"/>
                            </a:cubicBezTo>
                            <a:cubicBezTo>
                              <a:pt x="4648621" y="14169"/>
                              <a:pt x="4679057" y="-23275"/>
                              <a:pt x="4928573" y="0"/>
                            </a:cubicBezTo>
                            <a:cubicBezTo>
                              <a:pt x="5178089" y="23275"/>
                              <a:pt x="5367180" y="13546"/>
                              <a:pt x="5621762" y="0"/>
                            </a:cubicBezTo>
                            <a:cubicBezTo>
                              <a:pt x="5876344" y="-13546"/>
                              <a:pt x="6073062" y="-16091"/>
                              <a:pt x="6238700" y="0"/>
                            </a:cubicBezTo>
                            <a:cubicBezTo>
                              <a:pt x="6258908" y="157254"/>
                              <a:pt x="6216106" y="488682"/>
                              <a:pt x="6238700" y="650948"/>
                            </a:cubicBezTo>
                            <a:cubicBezTo>
                              <a:pt x="6261294" y="813214"/>
                              <a:pt x="6253670" y="1093888"/>
                              <a:pt x="6238700" y="1384995"/>
                            </a:cubicBezTo>
                            <a:cubicBezTo>
                              <a:pt x="6116671" y="1397935"/>
                              <a:pt x="5965916" y="1380197"/>
                              <a:pt x="5732672" y="1384995"/>
                            </a:cubicBezTo>
                            <a:cubicBezTo>
                              <a:pt x="5499428" y="1389793"/>
                              <a:pt x="5431375" y="1364292"/>
                              <a:pt x="5226644" y="1384995"/>
                            </a:cubicBezTo>
                            <a:cubicBezTo>
                              <a:pt x="5021913" y="1405698"/>
                              <a:pt x="4958284" y="1374861"/>
                              <a:pt x="4720616" y="1384995"/>
                            </a:cubicBezTo>
                            <a:cubicBezTo>
                              <a:pt x="4482948" y="1395129"/>
                              <a:pt x="4182486" y="1387475"/>
                              <a:pt x="3965040" y="1384995"/>
                            </a:cubicBezTo>
                            <a:cubicBezTo>
                              <a:pt x="3747594" y="1382515"/>
                              <a:pt x="3674454" y="1392434"/>
                              <a:pt x="3459013" y="1384995"/>
                            </a:cubicBezTo>
                            <a:cubicBezTo>
                              <a:pt x="3243572" y="1377556"/>
                              <a:pt x="3024173" y="1392281"/>
                              <a:pt x="2641050" y="1384995"/>
                            </a:cubicBezTo>
                            <a:cubicBezTo>
                              <a:pt x="2257927" y="1377709"/>
                              <a:pt x="2274372" y="1377797"/>
                              <a:pt x="2010248" y="1384995"/>
                            </a:cubicBezTo>
                            <a:cubicBezTo>
                              <a:pt x="1746124" y="1392193"/>
                              <a:pt x="1598114" y="1392313"/>
                              <a:pt x="1317059" y="1384995"/>
                            </a:cubicBezTo>
                            <a:cubicBezTo>
                              <a:pt x="1036004" y="1377677"/>
                              <a:pt x="956840" y="1389949"/>
                              <a:pt x="623870" y="1384995"/>
                            </a:cubicBezTo>
                            <a:cubicBezTo>
                              <a:pt x="290900" y="1380041"/>
                              <a:pt x="295096" y="1400941"/>
                              <a:pt x="0" y="1384995"/>
                            </a:cubicBezTo>
                            <a:cubicBezTo>
                              <a:pt x="9846" y="1144835"/>
                              <a:pt x="-17753" y="877133"/>
                              <a:pt x="0" y="734047"/>
                            </a:cubicBezTo>
                            <a:cubicBezTo>
                              <a:pt x="17753" y="590961"/>
                              <a:pt x="-11886" y="321861"/>
                              <a:pt x="0" y="0"/>
                            </a:cubicBezTo>
                            <a:close/>
                          </a:path>
                          <a:path w="6238700" h="138499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5606" y="163558"/>
                              <a:pt x="6265730" y="384918"/>
                              <a:pt x="6238700" y="650948"/>
                            </a:cubicBezTo>
                            <a:cubicBezTo>
                              <a:pt x="6211670" y="916978"/>
                              <a:pt x="6214002" y="1059545"/>
                              <a:pt x="6238700" y="1384995"/>
                            </a:cubicBezTo>
                            <a:cubicBezTo>
                              <a:pt x="5958822" y="1415034"/>
                              <a:pt x="5688934" y="1393417"/>
                              <a:pt x="5483124" y="1384995"/>
                            </a:cubicBezTo>
                            <a:cubicBezTo>
                              <a:pt x="5277314" y="1376573"/>
                              <a:pt x="5136863" y="1386827"/>
                              <a:pt x="4852322" y="1384995"/>
                            </a:cubicBezTo>
                            <a:cubicBezTo>
                              <a:pt x="4567781" y="1383163"/>
                              <a:pt x="4460337" y="1359939"/>
                              <a:pt x="4221520" y="1384995"/>
                            </a:cubicBezTo>
                            <a:cubicBezTo>
                              <a:pt x="3982703" y="1410051"/>
                              <a:pt x="3657549" y="1420514"/>
                              <a:pt x="3465944" y="1384995"/>
                            </a:cubicBezTo>
                            <a:cubicBezTo>
                              <a:pt x="3274339" y="1349476"/>
                              <a:pt x="3026242" y="1410225"/>
                              <a:pt x="2897530" y="1384995"/>
                            </a:cubicBezTo>
                            <a:cubicBezTo>
                              <a:pt x="2768818" y="1359765"/>
                              <a:pt x="2596809" y="1369466"/>
                              <a:pt x="2391502" y="1384995"/>
                            </a:cubicBezTo>
                            <a:cubicBezTo>
                              <a:pt x="2186195" y="1400524"/>
                              <a:pt x="1904035" y="1347312"/>
                              <a:pt x="1635926" y="1384995"/>
                            </a:cubicBezTo>
                            <a:cubicBezTo>
                              <a:pt x="1367817" y="1422678"/>
                              <a:pt x="1200291" y="1390508"/>
                              <a:pt x="1067511" y="1384995"/>
                            </a:cubicBezTo>
                            <a:cubicBezTo>
                              <a:pt x="934731" y="1379482"/>
                              <a:pt x="336046" y="1366439"/>
                              <a:pt x="0" y="1384995"/>
                            </a:cubicBezTo>
                            <a:cubicBezTo>
                              <a:pt x="-21490" y="1169707"/>
                              <a:pt x="31141" y="946867"/>
                              <a:pt x="0" y="720197"/>
                            </a:cubicBezTo>
                            <a:cubicBezTo>
                              <a:pt x="-31141" y="493527"/>
                              <a:pt x="24616" y="35980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988469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It is useful when dealing with data that exhibits</a:t>
            </a:r>
          </a:p>
          <a:p>
            <a:endParaRPr lang="en-US" sz="3200" dirty="0"/>
          </a:p>
          <a:p>
            <a:r>
              <a:rPr lang="en-US" sz="3200" dirty="0"/>
              <a:t> Exponential growth, or</a:t>
            </a:r>
          </a:p>
          <a:p>
            <a:endParaRPr lang="en-US" sz="3200" dirty="0"/>
          </a:p>
          <a:p>
            <a:r>
              <a:rPr lang="en-US" sz="3200" dirty="0"/>
              <a:t> Growth over the year/ change over a period of times, or</a:t>
            </a:r>
          </a:p>
          <a:p>
            <a:endParaRPr lang="en-US" sz="3200" dirty="0"/>
          </a:p>
          <a:p>
            <a:r>
              <a:rPr lang="en-US" sz="3200" dirty="0"/>
              <a:t> Geometric progression </a:t>
            </a:r>
          </a:p>
        </p:txBody>
      </p:sp>
    </p:spTree>
    <p:extLst>
      <p:ext uri="{BB962C8B-B14F-4D97-AF65-F5344CB8AC3E}">
        <p14:creationId xmlns:p14="http://schemas.microsoft.com/office/powerpoint/2010/main" val="318826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1F82423-0627-46FB-2F0E-AF70CA8A1309}"/>
                  </a:ext>
                </a:extLst>
              </p:cNvPr>
              <p:cNvSpPr txBox="1"/>
              <p:nvPr/>
            </p:nvSpPr>
            <p:spPr>
              <a:xfrm>
                <a:off x="612014" y="2028683"/>
                <a:ext cx="6238700" cy="1580433"/>
              </a:xfrm>
              <a:custGeom>
                <a:avLst/>
                <a:gdLst>
                  <a:gd name="connsiteX0" fmla="*/ 0 w 6238700"/>
                  <a:gd name="connsiteY0" fmla="*/ 0 h 1580433"/>
                  <a:gd name="connsiteX1" fmla="*/ 568415 w 6238700"/>
                  <a:gd name="connsiteY1" fmla="*/ 0 h 1580433"/>
                  <a:gd name="connsiteX2" fmla="*/ 1074443 w 6238700"/>
                  <a:gd name="connsiteY2" fmla="*/ 0 h 1580433"/>
                  <a:gd name="connsiteX3" fmla="*/ 1642858 w 6238700"/>
                  <a:gd name="connsiteY3" fmla="*/ 0 h 1580433"/>
                  <a:gd name="connsiteX4" fmla="*/ 2273660 w 6238700"/>
                  <a:gd name="connsiteY4" fmla="*/ 0 h 1580433"/>
                  <a:gd name="connsiteX5" fmla="*/ 2966848 w 6238700"/>
                  <a:gd name="connsiteY5" fmla="*/ 0 h 1580433"/>
                  <a:gd name="connsiteX6" fmla="*/ 3472876 w 6238700"/>
                  <a:gd name="connsiteY6" fmla="*/ 0 h 1580433"/>
                  <a:gd name="connsiteX7" fmla="*/ 3978904 w 6238700"/>
                  <a:gd name="connsiteY7" fmla="*/ 0 h 1580433"/>
                  <a:gd name="connsiteX8" fmla="*/ 4672093 w 6238700"/>
                  <a:gd name="connsiteY8" fmla="*/ 0 h 1580433"/>
                  <a:gd name="connsiteX9" fmla="*/ 5427669 w 6238700"/>
                  <a:gd name="connsiteY9" fmla="*/ 0 h 1580433"/>
                  <a:gd name="connsiteX10" fmla="*/ 6238700 w 6238700"/>
                  <a:gd name="connsiteY10" fmla="*/ 0 h 1580433"/>
                  <a:gd name="connsiteX11" fmla="*/ 6238700 w 6238700"/>
                  <a:gd name="connsiteY11" fmla="*/ 511007 h 1580433"/>
                  <a:gd name="connsiteX12" fmla="*/ 6238700 w 6238700"/>
                  <a:gd name="connsiteY12" fmla="*/ 990405 h 1580433"/>
                  <a:gd name="connsiteX13" fmla="*/ 6238700 w 6238700"/>
                  <a:gd name="connsiteY13" fmla="*/ 1580433 h 1580433"/>
                  <a:gd name="connsiteX14" fmla="*/ 5545511 w 6238700"/>
                  <a:gd name="connsiteY14" fmla="*/ 1580433 h 1580433"/>
                  <a:gd name="connsiteX15" fmla="*/ 4789935 w 6238700"/>
                  <a:gd name="connsiteY15" fmla="*/ 1580433 h 1580433"/>
                  <a:gd name="connsiteX16" fmla="*/ 4283907 w 6238700"/>
                  <a:gd name="connsiteY16" fmla="*/ 1580433 h 1580433"/>
                  <a:gd name="connsiteX17" fmla="*/ 3465944 w 6238700"/>
                  <a:gd name="connsiteY17" fmla="*/ 1580433 h 1580433"/>
                  <a:gd name="connsiteX18" fmla="*/ 2835143 w 6238700"/>
                  <a:gd name="connsiteY18" fmla="*/ 1580433 h 1580433"/>
                  <a:gd name="connsiteX19" fmla="*/ 2141954 w 6238700"/>
                  <a:gd name="connsiteY19" fmla="*/ 1580433 h 1580433"/>
                  <a:gd name="connsiteX20" fmla="*/ 1448765 w 6238700"/>
                  <a:gd name="connsiteY20" fmla="*/ 1580433 h 1580433"/>
                  <a:gd name="connsiteX21" fmla="*/ 817963 w 6238700"/>
                  <a:gd name="connsiteY21" fmla="*/ 1580433 h 1580433"/>
                  <a:gd name="connsiteX22" fmla="*/ 0 w 6238700"/>
                  <a:gd name="connsiteY22" fmla="*/ 1580433 h 1580433"/>
                  <a:gd name="connsiteX23" fmla="*/ 0 w 6238700"/>
                  <a:gd name="connsiteY23" fmla="*/ 1085231 h 1580433"/>
                  <a:gd name="connsiteX24" fmla="*/ 0 w 6238700"/>
                  <a:gd name="connsiteY24" fmla="*/ 590028 h 1580433"/>
                  <a:gd name="connsiteX25" fmla="*/ 0 w 6238700"/>
                  <a:gd name="connsiteY25" fmla="*/ 0 h 158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58043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46911" y="229729"/>
                      <a:pt x="6215994" y="269211"/>
                      <a:pt x="6238700" y="511007"/>
                    </a:cubicBezTo>
                    <a:cubicBezTo>
                      <a:pt x="6261406" y="752803"/>
                      <a:pt x="6221964" y="878576"/>
                      <a:pt x="6238700" y="990405"/>
                    </a:cubicBezTo>
                    <a:cubicBezTo>
                      <a:pt x="6255436" y="1102234"/>
                      <a:pt x="6263213" y="1458135"/>
                      <a:pt x="6238700" y="1580433"/>
                    </a:cubicBezTo>
                    <a:cubicBezTo>
                      <a:pt x="6022380" y="1571420"/>
                      <a:pt x="5742607" y="1594163"/>
                      <a:pt x="5545511" y="1580433"/>
                    </a:cubicBezTo>
                    <a:cubicBezTo>
                      <a:pt x="5348415" y="1566703"/>
                      <a:pt x="5007381" y="1582913"/>
                      <a:pt x="4789935" y="1580433"/>
                    </a:cubicBezTo>
                    <a:cubicBezTo>
                      <a:pt x="4572489" y="1577953"/>
                      <a:pt x="4501654" y="1595603"/>
                      <a:pt x="4283907" y="1580433"/>
                    </a:cubicBezTo>
                    <a:cubicBezTo>
                      <a:pt x="4066160" y="1565263"/>
                      <a:pt x="3849067" y="1587719"/>
                      <a:pt x="3465944" y="1580433"/>
                    </a:cubicBezTo>
                    <a:cubicBezTo>
                      <a:pt x="3082821" y="1573147"/>
                      <a:pt x="3093637" y="1567340"/>
                      <a:pt x="2835143" y="1580433"/>
                    </a:cubicBezTo>
                    <a:cubicBezTo>
                      <a:pt x="2576649" y="1593526"/>
                      <a:pt x="2423009" y="1587751"/>
                      <a:pt x="2141954" y="1580433"/>
                    </a:cubicBezTo>
                    <a:cubicBezTo>
                      <a:pt x="1860899" y="1573115"/>
                      <a:pt x="1781735" y="1585387"/>
                      <a:pt x="1448765" y="1580433"/>
                    </a:cubicBezTo>
                    <a:cubicBezTo>
                      <a:pt x="1115795" y="1575479"/>
                      <a:pt x="983601" y="1608528"/>
                      <a:pt x="817963" y="1580433"/>
                    </a:cubicBezTo>
                    <a:cubicBezTo>
                      <a:pt x="652325" y="1552338"/>
                      <a:pt x="180990" y="1560553"/>
                      <a:pt x="0" y="1580433"/>
                    </a:cubicBezTo>
                    <a:cubicBezTo>
                      <a:pt x="-18642" y="1477543"/>
                      <a:pt x="-10214" y="1265733"/>
                      <a:pt x="0" y="1085231"/>
                    </a:cubicBezTo>
                    <a:cubicBezTo>
                      <a:pt x="10214" y="904729"/>
                      <a:pt x="-19414" y="836215"/>
                      <a:pt x="0" y="590028"/>
                    </a:cubicBezTo>
                    <a:cubicBezTo>
                      <a:pt x="19414" y="343841"/>
                      <a:pt x="1990" y="230943"/>
                      <a:pt x="0" y="0"/>
                    </a:cubicBezTo>
                    <a:close/>
                  </a:path>
                  <a:path w="6238700" h="158043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2679" y="147938"/>
                      <a:pt x="6219831" y="303560"/>
                      <a:pt x="6238700" y="479398"/>
                    </a:cubicBezTo>
                    <a:cubicBezTo>
                      <a:pt x="6257569" y="655236"/>
                      <a:pt x="6218252" y="773052"/>
                      <a:pt x="6238700" y="1006209"/>
                    </a:cubicBezTo>
                    <a:cubicBezTo>
                      <a:pt x="6259148" y="1239366"/>
                      <a:pt x="6253610" y="1295561"/>
                      <a:pt x="6238700" y="1580433"/>
                    </a:cubicBezTo>
                    <a:cubicBezTo>
                      <a:pt x="5988817" y="1587562"/>
                      <a:pt x="5785076" y="1597419"/>
                      <a:pt x="5483124" y="1580433"/>
                    </a:cubicBezTo>
                    <a:cubicBezTo>
                      <a:pt x="5181172" y="1563447"/>
                      <a:pt x="5091139" y="1555377"/>
                      <a:pt x="4852322" y="1580433"/>
                    </a:cubicBezTo>
                    <a:cubicBezTo>
                      <a:pt x="4613505" y="1605489"/>
                      <a:pt x="4288351" y="1615952"/>
                      <a:pt x="4096746" y="1580433"/>
                    </a:cubicBezTo>
                    <a:cubicBezTo>
                      <a:pt x="3905141" y="1544914"/>
                      <a:pt x="3660893" y="1553270"/>
                      <a:pt x="3528331" y="1580433"/>
                    </a:cubicBezTo>
                    <a:cubicBezTo>
                      <a:pt x="3395769" y="1607596"/>
                      <a:pt x="3226924" y="1563835"/>
                      <a:pt x="3022304" y="1580433"/>
                    </a:cubicBezTo>
                    <a:cubicBezTo>
                      <a:pt x="2817684" y="1597031"/>
                      <a:pt x="2534837" y="1542750"/>
                      <a:pt x="2266728" y="1580433"/>
                    </a:cubicBezTo>
                    <a:cubicBezTo>
                      <a:pt x="1998619" y="1618116"/>
                      <a:pt x="1831093" y="1585946"/>
                      <a:pt x="1698313" y="1580433"/>
                    </a:cubicBezTo>
                    <a:cubicBezTo>
                      <a:pt x="1565533" y="1574920"/>
                      <a:pt x="1324215" y="1614015"/>
                      <a:pt x="1005124" y="1580433"/>
                    </a:cubicBezTo>
                    <a:cubicBezTo>
                      <a:pt x="686033" y="1546851"/>
                      <a:pt x="480339" y="1559007"/>
                      <a:pt x="0" y="1580433"/>
                    </a:cubicBezTo>
                    <a:cubicBezTo>
                      <a:pt x="-19476" y="1372195"/>
                      <a:pt x="9267" y="1220420"/>
                      <a:pt x="0" y="1022013"/>
                    </a:cubicBezTo>
                    <a:cubicBezTo>
                      <a:pt x="-9267" y="823606"/>
                      <a:pt x="-10721" y="737266"/>
                      <a:pt x="0" y="542615"/>
                    </a:cubicBezTo>
                    <a:cubicBezTo>
                      <a:pt x="10721" y="347964"/>
                      <a:pt x="24713" y="25776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GM for ungrouped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m:rPr>
                              <m:sty m:val="p"/>
                            </m:rPr>
                            <a:rPr lang="en-US" sz="2800" b="0" i="0" dirty="0" smtClean="0">
                              <a:latin typeface="Cambria Math" panose="02040503050406030204" pitchFamily="18" charset="0"/>
                            </a:rPr>
                            <m:t>GM</m:t>
                          </m:r>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d>
                            <m:dPr>
                              <m:ctrlPr>
                                <a:rPr lang="en-US" sz="2800" b="0" i="1" dirty="0" smtClean="0">
                                  <a:latin typeface="Cambria Math" panose="02040503050406030204" pitchFamily="18" charset="0"/>
                                </a:rPr>
                              </m:ctrlPr>
                            </m:dPr>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Sub>
                            </m:e>
                          </m:d>
                        </m:e>
                        <m:sup>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r>
                                <a:rPr lang="en-US" sz="2800" b="0" i="1" dirty="0" smtClean="0">
                                  <a:latin typeface="Cambria Math" panose="02040503050406030204" pitchFamily="18" charset="0"/>
                                </a:rPr>
                                <m:t>𝑛</m:t>
                              </m:r>
                            </m:den>
                          </m:f>
                        </m:sup>
                      </m:sSup>
                    </m:oMath>
                  </m:oMathPara>
                </a14:m>
                <a:endParaRPr lang="en-US" sz="2800" dirty="0"/>
              </a:p>
            </p:txBody>
          </p:sp>
        </mc:Choice>
        <mc:Fallback xmlns="">
          <p:sp>
            <p:nvSpPr>
              <p:cNvPr id="4" name="TextBox 3">
                <a:extLst>
                  <a:ext uri="{FF2B5EF4-FFF2-40B4-BE49-F238E27FC236}">
                    <a16:creationId xmlns:a16="http://schemas.microsoft.com/office/drawing/2014/main" id="{81F82423-0627-46FB-2F0E-AF70CA8A1309}"/>
                  </a:ext>
                </a:extLst>
              </p:cNvPr>
              <p:cNvSpPr txBox="1">
                <a:spLocks noRot="1" noChangeAspect="1" noMove="1" noResize="1" noEditPoints="1" noAdjustHandles="1" noChangeArrowheads="1" noChangeShapeType="1" noTextEdit="1"/>
              </p:cNvSpPr>
              <p:nvPr/>
            </p:nvSpPr>
            <p:spPr>
              <a:xfrm>
                <a:off x="612014" y="2028683"/>
                <a:ext cx="6238700" cy="1580433"/>
              </a:xfrm>
              <a:prstGeom prst="rect">
                <a:avLst/>
              </a:prstGeom>
              <a:blipFill>
                <a:blip r:embed="rId2"/>
                <a:stretch>
                  <a:fillRect l="-1649" t="-2622"/>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580433"/>
                          <a:gd name="connsiteX1" fmla="*/ 568415 w 6238700"/>
                          <a:gd name="connsiteY1" fmla="*/ 0 h 1580433"/>
                          <a:gd name="connsiteX2" fmla="*/ 1074443 w 6238700"/>
                          <a:gd name="connsiteY2" fmla="*/ 0 h 1580433"/>
                          <a:gd name="connsiteX3" fmla="*/ 1642858 w 6238700"/>
                          <a:gd name="connsiteY3" fmla="*/ 0 h 1580433"/>
                          <a:gd name="connsiteX4" fmla="*/ 2273660 w 6238700"/>
                          <a:gd name="connsiteY4" fmla="*/ 0 h 1580433"/>
                          <a:gd name="connsiteX5" fmla="*/ 2966848 w 6238700"/>
                          <a:gd name="connsiteY5" fmla="*/ 0 h 1580433"/>
                          <a:gd name="connsiteX6" fmla="*/ 3472876 w 6238700"/>
                          <a:gd name="connsiteY6" fmla="*/ 0 h 1580433"/>
                          <a:gd name="connsiteX7" fmla="*/ 3978904 w 6238700"/>
                          <a:gd name="connsiteY7" fmla="*/ 0 h 1580433"/>
                          <a:gd name="connsiteX8" fmla="*/ 4672093 w 6238700"/>
                          <a:gd name="connsiteY8" fmla="*/ 0 h 1580433"/>
                          <a:gd name="connsiteX9" fmla="*/ 5427669 w 6238700"/>
                          <a:gd name="connsiteY9" fmla="*/ 0 h 1580433"/>
                          <a:gd name="connsiteX10" fmla="*/ 6238700 w 6238700"/>
                          <a:gd name="connsiteY10" fmla="*/ 0 h 1580433"/>
                          <a:gd name="connsiteX11" fmla="*/ 6238700 w 6238700"/>
                          <a:gd name="connsiteY11" fmla="*/ 511007 h 1580433"/>
                          <a:gd name="connsiteX12" fmla="*/ 6238700 w 6238700"/>
                          <a:gd name="connsiteY12" fmla="*/ 990405 h 1580433"/>
                          <a:gd name="connsiteX13" fmla="*/ 6238700 w 6238700"/>
                          <a:gd name="connsiteY13" fmla="*/ 1580433 h 1580433"/>
                          <a:gd name="connsiteX14" fmla="*/ 5545511 w 6238700"/>
                          <a:gd name="connsiteY14" fmla="*/ 1580433 h 1580433"/>
                          <a:gd name="connsiteX15" fmla="*/ 4789935 w 6238700"/>
                          <a:gd name="connsiteY15" fmla="*/ 1580433 h 1580433"/>
                          <a:gd name="connsiteX16" fmla="*/ 4283907 w 6238700"/>
                          <a:gd name="connsiteY16" fmla="*/ 1580433 h 1580433"/>
                          <a:gd name="connsiteX17" fmla="*/ 3465944 w 6238700"/>
                          <a:gd name="connsiteY17" fmla="*/ 1580433 h 1580433"/>
                          <a:gd name="connsiteX18" fmla="*/ 2835143 w 6238700"/>
                          <a:gd name="connsiteY18" fmla="*/ 1580433 h 1580433"/>
                          <a:gd name="connsiteX19" fmla="*/ 2141954 w 6238700"/>
                          <a:gd name="connsiteY19" fmla="*/ 1580433 h 1580433"/>
                          <a:gd name="connsiteX20" fmla="*/ 1448765 w 6238700"/>
                          <a:gd name="connsiteY20" fmla="*/ 1580433 h 1580433"/>
                          <a:gd name="connsiteX21" fmla="*/ 817963 w 6238700"/>
                          <a:gd name="connsiteY21" fmla="*/ 1580433 h 1580433"/>
                          <a:gd name="connsiteX22" fmla="*/ 0 w 6238700"/>
                          <a:gd name="connsiteY22" fmla="*/ 1580433 h 1580433"/>
                          <a:gd name="connsiteX23" fmla="*/ 0 w 6238700"/>
                          <a:gd name="connsiteY23" fmla="*/ 1085231 h 1580433"/>
                          <a:gd name="connsiteX24" fmla="*/ 0 w 6238700"/>
                          <a:gd name="connsiteY24" fmla="*/ 590028 h 1580433"/>
                          <a:gd name="connsiteX25" fmla="*/ 0 w 6238700"/>
                          <a:gd name="connsiteY25" fmla="*/ 0 h 158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58043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46911" y="229729"/>
                              <a:pt x="6215994" y="269211"/>
                              <a:pt x="6238700" y="511007"/>
                            </a:cubicBezTo>
                            <a:cubicBezTo>
                              <a:pt x="6261406" y="752803"/>
                              <a:pt x="6221964" y="878576"/>
                              <a:pt x="6238700" y="990405"/>
                            </a:cubicBezTo>
                            <a:cubicBezTo>
                              <a:pt x="6255436" y="1102234"/>
                              <a:pt x="6263213" y="1458135"/>
                              <a:pt x="6238700" y="1580433"/>
                            </a:cubicBezTo>
                            <a:cubicBezTo>
                              <a:pt x="6022380" y="1571420"/>
                              <a:pt x="5742607" y="1594163"/>
                              <a:pt x="5545511" y="1580433"/>
                            </a:cubicBezTo>
                            <a:cubicBezTo>
                              <a:pt x="5348415" y="1566703"/>
                              <a:pt x="5007381" y="1582913"/>
                              <a:pt x="4789935" y="1580433"/>
                            </a:cubicBezTo>
                            <a:cubicBezTo>
                              <a:pt x="4572489" y="1577953"/>
                              <a:pt x="4501654" y="1595603"/>
                              <a:pt x="4283907" y="1580433"/>
                            </a:cubicBezTo>
                            <a:cubicBezTo>
                              <a:pt x="4066160" y="1565263"/>
                              <a:pt x="3849067" y="1587719"/>
                              <a:pt x="3465944" y="1580433"/>
                            </a:cubicBezTo>
                            <a:cubicBezTo>
                              <a:pt x="3082821" y="1573147"/>
                              <a:pt x="3093637" y="1567340"/>
                              <a:pt x="2835143" y="1580433"/>
                            </a:cubicBezTo>
                            <a:cubicBezTo>
                              <a:pt x="2576649" y="1593526"/>
                              <a:pt x="2423009" y="1587751"/>
                              <a:pt x="2141954" y="1580433"/>
                            </a:cubicBezTo>
                            <a:cubicBezTo>
                              <a:pt x="1860899" y="1573115"/>
                              <a:pt x="1781735" y="1585387"/>
                              <a:pt x="1448765" y="1580433"/>
                            </a:cubicBezTo>
                            <a:cubicBezTo>
                              <a:pt x="1115795" y="1575479"/>
                              <a:pt x="983601" y="1608528"/>
                              <a:pt x="817963" y="1580433"/>
                            </a:cubicBezTo>
                            <a:cubicBezTo>
                              <a:pt x="652325" y="1552338"/>
                              <a:pt x="180990" y="1560553"/>
                              <a:pt x="0" y="1580433"/>
                            </a:cubicBezTo>
                            <a:cubicBezTo>
                              <a:pt x="-18642" y="1477543"/>
                              <a:pt x="-10214" y="1265733"/>
                              <a:pt x="0" y="1085231"/>
                            </a:cubicBezTo>
                            <a:cubicBezTo>
                              <a:pt x="10214" y="904729"/>
                              <a:pt x="-19414" y="836215"/>
                              <a:pt x="0" y="590028"/>
                            </a:cubicBezTo>
                            <a:cubicBezTo>
                              <a:pt x="19414" y="343841"/>
                              <a:pt x="1990" y="230943"/>
                              <a:pt x="0" y="0"/>
                            </a:cubicBezTo>
                            <a:close/>
                          </a:path>
                          <a:path w="6238700" h="158043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2679" y="147938"/>
                              <a:pt x="6219831" y="303560"/>
                              <a:pt x="6238700" y="479398"/>
                            </a:cubicBezTo>
                            <a:cubicBezTo>
                              <a:pt x="6257569" y="655236"/>
                              <a:pt x="6218252" y="773052"/>
                              <a:pt x="6238700" y="1006209"/>
                            </a:cubicBezTo>
                            <a:cubicBezTo>
                              <a:pt x="6259148" y="1239366"/>
                              <a:pt x="6253610" y="1295561"/>
                              <a:pt x="6238700" y="1580433"/>
                            </a:cubicBezTo>
                            <a:cubicBezTo>
                              <a:pt x="5988817" y="1587562"/>
                              <a:pt x="5785076" y="1597419"/>
                              <a:pt x="5483124" y="1580433"/>
                            </a:cubicBezTo>
                            <a:cubicBezTo>
                              <a:pt x="5181172" y="1563447"/>
                              <a:pt x="5091139" y="1555377"/>
                              <a:pt x="4852322" y="1580433"/>
                            </a:cubicBezTo>
                            <a:cubicBezTo>
                              <a:pt x="4613505" y="1605489"/>
                              <a:pt x="4288351" y="1615952"/>
                              <a:pt x="4096746" y="1580433"/>
                            </a:cubicBezTo>
                            <a:cubicBezTo>
                              <a:pt x="3905141" y="1544914"/>
                              <a:pt x="3660893" y="1553270"/>
                              <a:pt x="3528331" y="1580433"/>
                            </a:cubicBezTo>
                            <a:cubicBezTo>
                              <a:pt x="3395769" y="1607596"/>
                              <a:pt x="3226924" y="1563835"/>
                              <a:pt x="3022304" y="1580433"/>
                            </a:cubicBezTo>
                            <a:cubicBezTo>
                              <a:pt x="2817684" y="1597031"/>
                              <a:pt x="2534837" y="1542750"/>
                              <a:pt x="2266728" y="1580433"/>
                            </a:cubicBezTo>
                            <a:cubicBezTo>
                              <a:pt x="1998619" y="1618116"/>
                              <a:pt x="1831093" y="1585946"/>
                              <a:pt x="1698313" y="1580433"/>
                            </a:cubicBezTo>
                            <a:cubicBezTo>
                              <a:pt x="1565533" y="1574920"/>
                              <a:pt x="1324215" y="1614015"/>
                              <a:pt x="1005124" y="1580433"/>
                            </a:cubicBezTo>
                            <a:cubicBezTo>
                              <a:pt x="686033" y="1546851"/>
                              <a:pt x="480339" y="1559007"/>
                              <a:pt x="0" y="1580433"/>
                            </a:cubicBezTo>
                            <a:cubicBezTo>
                              <a:pt x="-19476" y="1372195"/>
                              <a:pt x="9267" y="1220420"/>
                              <a:pt x="0" y="1022013"/>
                            </a:cubicBezTo>
                            <a:cubicBezTo>
                              <a:pt x="-9267" y="823606"/>
                              <a:pt x="-10721" y="737266"/>
                              <a:pt x="0" y="542615"/>
                            </a:cubicBezTo>
                            <a:cubicBezTo>
                              <a:pt x="10721" y="347964"/>
                              <a:pt x="24713" y="25776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EE0F6F-B3AE-2F09-DA44-E9808B49F7AF}"/>
                  </a:ext>
                </a:extLst>
              </p:cNvPr>
              <p:cNvSpPr txBox="1"/>
              <p:nvPr/>
            </p:nvSpPr>
            <p:spPr>
              <a:xfrm>
                <a:off x="7779686" y="2028682"/>
                <a:ext cx="6238700" cy="1836465"/>
              </a:xfrm>
              <a:custGeom>
                <a:avLst/>
                <a:gdLst>
                  <a:gd name="connsiteX0" fmla="*/ 0 w 6238700"/>
                  <a:gd name="connsiteY0" fmla="*/ 0 h 1836465"/>
                  <a:gd name="connsiteX1" fmla="*/ 568415 w 6238700"/>
                  <a:gd name="connsiteY1" fmla="*/ 0 h 1836465"/>
                  <a:gd name="connsiteX2" fmla="*/ 1074443 w 6238700"/>
                  <a:gd name="connsiteY2" fmla="*/ 0 h 1836465"/>
                  <a:gd name="connsiteX3" fmla="*/ 1642858 w 6238700"/>
                  <a:gd name="connsiteY3" fmla="*/ 0 h 1836465"/>
                  <a:gd name="connsiteX4" fmla="*/ 2273660 w 6238700"/>
                  <a:gd name="connsiteY4" fmla="*/ 0 h 1836465"/>
                  <a:gd name="connsiteX5" fmla="*/ 2966848 w 6238700"/>
                  <a:gd name="connsiteY5" fmla="*/ 0 h 1836465"/>
                  <a:gd name="connsiteX6" fmla="*/ 3472876 w 6238700"/>
                  <a:gd name="connsiteY6" fmla="*/ 0 h 1836465"/>
                  <a:gd name="connsiteX7" fmla="*/ 3978904 w 6238700"/>
                  <a:gd name="connsiteY7" fmla="*/ 0 h 1836465"/>
                  <a:gd name="connsiteX8" fmla="*/ 4672093 w 6238700"/>
                  <a:gd name="connsiteY8" fmla="*/ 0 h 1836465"/>
                  <a:gd name="connsiteX9" fmla="*/ 5427669 w 6238700"/>
                  <a:gd name="connsiteY9" fmla="*/ 0 h 1836465"/>
                  <a:gd name="connsiteX10" fmla="*/ 6238700 w 6238700"/>
                  <a:gd name="connsiteY10" fmla="*/ 0 h 1836465"/>
                  <a:gd name="connsiteX11" fmla="*/ 6238700 w 6238700"/>
                  <a:gd name="connsiteY11" fmla="*/ 593790 h 1836465"/>
                  <a:gd name="connsiteX12" fmla="*/ 6238700 w 6238700"/>
                  <a:gd name="connsiteY12" fmla="*/ 1150851 h 1836465"/>
                  <a:gd name="connsiteX13" fmla="*/ 6238700 w 6238700"/>
                  <a:gd name="connsiteY13" fmla="*/ 1836465 h 1836465"/>
                  <a:gd name="connsiteX14" fmla="*/ 5545511 w 6238700"/>
                  <a:gd name="connsiteY14" fmla="*/ 1836465 h 1836465"/>
                  <a:gd name="connsiteX15" fmla="*/ 4789935 w 6238700"/>
                  <a:gd name="connsiteY15" fmla="*/ 1836465 h 1836465"/>
                  <a:gd name="connsiteX16" fmla="*/ 4283907 w 6238700"/>
                  <a:gd name="connsiteY16" fmla="*/ 1836465 h 1836465"/>
                  <a:gd name="connsiteX17" fmla="*/ 3465944 w 6238700"/>
                  <a:gd name="connsiteY17" fmla="*/ 1836465 h 1836465"/>
                  <a:gd name="connsiteX18" fmla="*/ 2835143 w 6238700"/>
                  <a:gd name="connsiteY18" fmla="*/ 1836465 h 1836465"/>
                  <a:gd name="connsiteX19" fmla="*/ 2141954 w 6238700"/>
                  <a:gd name="connsiteY19" fmla="*/ 1836465 h 1836465"/>
                  <a:gd name="connsiteX20" fmla="*/ 1448765 w 6238700"/>
                  <a:gd name="connsiteY20" fmla="*/ 1836465 h 1836465"/>
                  <a:gd name="connsiteX21" fmla="*/ 817963 w 6238700"/>
                  <a:gd name="connsiteY21" fmla="*/ 1836465 h 1836465"/>
                  <a:gd name="connsiteX22" fmla="*/ 0 w 6238700"/>
                  <a:gd name="connsiteY22" fmla="*/ 1836465 h 1836465"/>
                  <a:gd name="connsiteX23" fmla="*/ 0 w 6238700"/>
                  <a:gd name="connsiteY23" fmla="*/ 1261039 h 1836465"/>
                  <a:gd name="connsiteX24" fmla="*/ 0 w 6238700"/>
                  <a:gd name="connsiteY24" fmla="*/ 685614 h 1836465"/>
                  <a:gd name="connsiteX25" fmla="*/ 0 w 6238700"/>
                  <a:gd name="connsiteY25" fmla="*/ 0 h 18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836465"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61766" y="218730"/>
                      <a:pt x="6255579" y="306757"/>
                      <a:pt x="6238700" y="593790"/>
                    </a:cubicBezTo>
                    <a:cubicBezTo>
                      <a:pt x="6221822" y="880823"/>
                      <a:pt x="6220361" y="989602"/>
                      <a:pt x="6238700" y="1150851"/>
                    </a:cubicBezTo>
                    <a:cubicBezTo>
                      <a:pt x="6257039" y="1312100"/>
                      <a:pt x="6264220" y="1529464"/>
                      <a:pt x="6238700" y="1836465"/>
                    </a:cubicBezTo>
                    <a:cubicBezTo>
                      <a:pt x="6022380" y="1827452"/>
                      <a:pt x="5742607" y="1850195"/>
                      <a:pt x="5545511" y="1836465"/>
                    </a:cubicBezTo>
                    <a:cubicBezTo>
                      <a:pt x="5348415" y="1822735"/>
                      <a:pt x="5007381" y="1838945"/>
                      <a:pt x="4789935" y="1836465"/>
                    </a:cubicBezTo>
                    <a:cubicBezTo>
                      <a:pt x="4572489" y="1833985"/>
                      <a:pt x="4501654" y="1851635"/>
                      <a:pt x="4283907" y="1836465"/>
                    </a:cubicBezTo>
                    <a:cubicBezTo>
                      <a:pt x="4066160" y="1821295"/>
                      <a:pt x="3849067" y="1843751"/>
                      <a:pt x="3465944" y="1836465"/>
                    </a:cubicBezTo>
                    <a:cubicBezTo>
                      <a:pt x="3082821" y="1829179"/>
                      <a:pt x="3093637" y="1823372"/>
                      <a:pt x="2835143" y="1836465"/>
                    </a:cubicBezTo>
                    <a:cubicBezTo>
                      <a:pt x="2576649" y="1849558"/>
                      <a:pt x="2423009" y="1843783"/>
                      <a:pt x="2141954" y="1836465"/>
                    </a:cubicBezTo>
                    <a:cubicBezTo>
                      <a:pt x="1860899" y="1829147"/>
                      <a:pt x="1781735" y="1841419"/>
                      <a:pt x="1448765" y="1836465"/>
                    </a:cubicBezTo>
                    <a:cubicBezTo>
                      <a:pt x="1115795" y="1831511"/>
                      <a:pt x="983601" y="1864560"/>
                      <a:pt x="817963" y="1836465"/>
                    </a:cubicBezTo>
                    <a:cubicBezTo>
                      <a:pt x="652325" y="1808370"/>
                      <a:pt x="180990" y="1816585"/>
                      <a:pt x="0" y="1836465"/>
                    </a:cubicBezTo>
                    <a:cubicBezTo>
                      <a:pt x="-24430" y="1693536"/>
                      <a:pt x="5184" y="1475176"/>
                      <a:pt x="0" y="1261039"/>
                    </a:cubicBezTo>
                    <a:cubicBezTo>
                      <a:pt x="-5184" y="1046902"/>
                      <a:pt x="12529" y="891690"/>
                      <a:pt x="0" y="685614"/>
                    </a:cubicBezTo>
                    <a:cubicBezTo>
                      <a:pt x="-12529" y="479538"/>
                      <a:pt x="4661" y="264206"/>
                      <a:pt x="0" y="0"/>
                    </a:cubicBezTo>
                    <a:close/>
                  </a:path>
                  <a:path w="6238700" h="183646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8468" y="211836"/>
                      <a:pt x="6242593" y="328318"/>
                      <a:pt x="6238700" y="557061"/>
                    </a:cubicBezTo>
                    <a:cubicBezTo>
                      <a:pt x="6234807" y="785804"/>
                      <a:pt x="6225113" y="906845"/>
                      <a:pt x="6238700" y="1169216"/>
                    </a:cubicBezTo>
                    <a:cubicBezTo>
                      <a:pt x="6252287" y="1431587"/>
                      <a:pt x="6260447" y="1536290"/>
                      <a:pt x="6238700" y="1836465"/>
                    </a:cubicBezTo>
                    <a:cubicBezTo>
                      <a:pt x="5988817" y="1843594"/>
                      <a:pt x="5785076" y="1853451"/>
                      <a:pt x="5483124" y="1836465"/>
                    </a:cubicBezTo>
                    <a:cubicBezTo>
                      <a:pt x="5181172" y="1819479"/>
                      <a:pt x="5091139" y="1811409"/>
                      <a:pt x="4852322" y="1836465"/>
                    </a:cubicBezTo>
                    <a:cubicBezTo>
                      <a:pt x="4613505" y="1861521"/>
                      <a:pt x="4288351" y="1871984"/>
                      <a:pt x="4096746" y="1836465"/>
                    </a:cubicBezTo>
                    <a:cubicBezTo>
                      <a:pt x="3905141" y="1800946"/>
                      <a:pt x="3660893" y="1809302"/>
                      <a:pt x="3528331" y="1836465"/>
                    </a:cubicBezTo>
                    <a:cubicBezTo>
                      <a:pt x="3395769" y="1863628"/>
                      <a:pt x="3226924" y="1819867"/>
                      <a:pt x="3022304" y="1836465"/>
                    </a:cubicBezTo>
                    <a:cubicBezTo>
                      <a:pt x="2817684" y="1853063"/>
                      <a:pt x="2534837" y="1798782"/>
                      <a:pt x="2266728" y="1836465"/>
                    </a:cubicBezTo>
                    <a:cubicBezTo>
                      <a:pt x="1998619" y="1874148"/>
                      <a:pt x="1831093" y="1841978"/>
                      <a:pt x="1698313" y="1836465"/>
                    </a:cubicBezTo>
                    <a:cubicBezTo>
                      <a:pt x="1565533" y="1830952"/>
                      <a:pt x="1324215" y="1870047"/>
                      <a:pt x="1005124" y="1836465"/>
                    </a:cubicBezTo>
                    <a:cubicBezTo>
                      <a:pt x="686033" y="1802883"/>
                      <a:pt x="480339" y="1815039"/>
                      <a:pt x="0" y="1836465"/>
                    </a:cubicBezTo>
                    <a:cubicBezTo>
                      <a:pt x="8384" y="1653938"/>
                      <a:pt x="31012" y="1425525"/>
                      <a:pt x="0" y="1187581"/>
                    </a:cubicBezTo>
                    <a:cubicBezTo>
                      <a:pt x="-31012" y="949637"/>
                      <a:pt x="-16258" y="884967"/>
                      <a:pt x="0" y="630520"/>
                    </a:cubicBezTo>
                    <a:cubicBezTo>
                      <a:pt x="16258" y="376073"/>
                      <a:pt x="16176" y="13907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GM for 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m:rPr>
                              <m:sty m:val="p"/>
                            </m:rPr>
                            <a:rPr lang="en-US" sz="2800" b="0" i="0" dirty="0" smtClean="0">
                              <a:latin typeface="Cambria Math" panose="02040503050406030204" pitchFamily="18" charset="0"/>
                            </a:rPr>
                            <m:t>GM</m:t>
                          </m:r>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d>
                            <m:dPr>
                              <m:ctrlPr>
                                <a:rPr lang="en-US" sz="2800" b="0" i="1" dirty="0" smtClean="0">
                                  <a:latin typeface="Cambria Math" panose="02040503050406030204" pitchFamily="18" charset="0"/>
                                </a:rPr>
                              </m:ctrlPr>
                            </m:dPr>
                            <m:e>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sup>
                              </m:sSubSup>
                              <m:r>
                                <a:rPr lang="en-US" sz="2800" b="0" i="1" dirty="0" smtClean="0">
                                  <a:latin typeface="Cambria Math" panose="02040503050406030204" pitchFamily="18" charset="0"/>
                                </a:rPr>
                                <m:t>×</m:t>
                              </m:r>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2</m:t>
                                      </m:r>
                                    </m:sub>
                                  </m:sSub>
                                </m:sup>
                              </m:sSubSup>
                              <m:r>
                                <a:rPr lang="en-US" sz="2800" b="0" i="1" dirty="0" smtClean="0">
                                  <a:latin typeface="Cambria Math" panose="02040503050406030204" pitchFamily="18" charset="0"/>
                                </a:rPr>
                                <m:t>×…×</m:t>
                              </m:r>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𝑛</m:t>
                                      </m:r>
                                    </m:sub>
                                  </m:sSub>
                                </m:sup>
                              </m:sSubSup>
                            </m:e>
                          </m:d>
                        </m:e>
                        <m:sup>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den>
                          </m:f>
                        </m:sup>
                      </m:sSup>
                    </m:oMath>
                  </m:oMathPara>
                </a14:m>
                <a:endParaRPr lang="en-US" sz="2800" dirty="0"/>
              </a:p>
            </p:txBody>
          </p:sp>
        </mc:Choice>
        <mc:Fallback xmlns="">
          <p:sp>
            <p:nvSpPr>
              <p:cNvPr id="5" name="TextBox 4">
                <a:extLst>
                  <a:ext uri="{FF2B5EF4-FFF2-40B4-BE49-F238E27FC236}">
                    <a16:creationId xmlns:a16="http://schemas.microsoft.com/office/drawing/2014/main" id="{93EE0F6F-B3AE-2F09-DA44-E9808B49F7AF}"/>
                  </a:ext>
                </a:extLst>
              </p:cNvPr>
              <p:cNvSpPr txBox="1">
                <a:spLocks noRot="1" noChangeAspect="1" noMove="1" noResize="1" noEditPoints="1" noAdjustHandles="1" noChangeArrowheads="1" noChangeShapeType="1" noTextEdit="1"/>
              </p:cNvSpPr>
              <p:nvPr/>
            </p:nvSpPr>
            <p:spPr>
              <a:xfrm>
                <a:off x="7779686" y="2028682"/>
                <a:ext cx="6238700" cy="1836465"/>
              </a:xfrm>
              <a:prstGeom prst="rect">
                <a:avLst/>
              </a:prstGeom>
              <a:blipFill>
                <a:blip r:embed="rId3"/>
                <a:stretch>
                  <a:fillRect l="-1649" t="-2265"/>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836465"/>
                          <a:gd name="connsiteX1" fmla="*/ 568415 w 6238700"/>
                          <a:gd name="connsiteY1" fmla="*/ 0 h 1836465"/>
                          <a:gd name="connsiteX2" fmla="*/ 1074443 w 6238700"/>
                          <a:gd name="connsiteY2" fmla="*/ 0 h 1836465"/>
                          <a:gd name="connsiteX3" fmla="*/ 1642858 w 6238700"/>
                          <a:gd name="connsiteY3" fmla="*/ 0 h 1836465"/>
                          <a:gd name="connsiteX4" fmla="*/ 2273660 w 6238700"/>
                          <a:gd name="connsiteY4" fmla="*/ 0 h 1836465"/>
                          <a:gd name="connsiteX5" fmla="*/ 2966848 w 6238700"/>
                          <a:gd name="connsiteY5" fmla="*/ 0 h 1836465"/>
                          <a:gd name="connsiteX6" fmla="*/ 3472876 w 6238700"/>
                          <a:gd name="connsiteY6" fmla="*/ 0 h 1836465"/>
                          <a:gd name="connsiteX7" fmla="*/ 3978904 w 6238700"/>
                          <a:gd name="connsiteY7" fmla="*/ 0 h 1836465"/>
                          <a:gd name="connsiteX8" fmla="*/ 4672093 w 6238700"/>
                          <a:gd name="connsiteY8" fmla="*/ 0 h 1836465"/>
                          <a:gd name="connsiteX9" fmla="*/ 5427669 w 6238700"/>
                          <a:gd name="connsiteY9" fmla="*/ 0 h 1836465"/>
                          <a:gd name="connsiteX10" fmla="*/ 6238700 w 6238700"/>
                          <a:gd name="connsiteY10" fmla="*/ 0 h 1836465"/>
                          <a:gd name="connsiteX11" fmla="*/ 6238700 w 6238700"/>
                          <a:gd name="connsiteY11" fmla="*/ 593790 h 1836465"/>
                          <a:gd name="connsiteX12" fmla="*/ 6238700 w 6238700"/>
                          <a:gd name="connsiteY12" fmla="*/ 1150851 h 1836465"/>
                          <a:gd name="connsiteX13" fmla="*/ 6238700 w 6238700"/>
                          <a:gd name="connsiteY13" fmla="*/ 1836465 h 1836465"/>
                          <a:gd name="connsiteX14" fmla="*/ 5545511 w 6238700"/>
                          <a:gd name="connsiteY14" fmla="*/ 1836465 h 1836465"/>
                          <a:gd name="connsiteX15" fmla="*/ 4789935 w 6238700"/>
                          <a:gd name="connsiteY15" fmla="*/ 1836465 h 1836465"/>
                          <a:gd name="connsiteX16" fmla="*/ 4283907 w 6238700"/>
                          <a:gd name="connsiteY16" fmla="*/ 1836465 h 1836465"/>
                          <a:gd name="connsiteX17" fmla="*/ 3465944 w 6238700"/>
                          <a:gd name="connsiteY17" fmla="*/ 1836465 h 1836465"/>
                          <a:gd name="connsiteX18" fmla="*/ 2835143 w 6238700"/>
                          <a:gd name="connsiteY18" fmla="*/ 1836465 h 1836465"/>
                          <a:gd name="connsiteX19" fmla="*/ 2141954 w 6238700"/>
                          <a:gd name="connsiteY19" fmla="*/ 1836465 h 1836465"/>
                          <a:gd name="connsiteX20" fmla="*/ 1448765 w 6238700"/>
                          <a:gd name="connsiteY20" fmla="*/ 1836465 h 1836465"/>
                          <a:gd name="connsiteX21" fmla="*/ 817963 w 6238700"/>
                          <a:gd name="connsiteY21" fmla="*/ 1836465 h 1836465"/>
                          <a:gd name="connsiteX22" fmla="*/ 0 w 6238700"/>
                          <a:gd name="connsiteY22" fmla="*/ 1836465 h 1836465"/>
                          <a:gd name="connsiteX23" fmla="*/ 0 w 6238700"/>
                          <a:gd name="connsiteY23" fmla="*/ 1261039 h 1836465"/>
                          <a:gd name="connsiteX24" fmla="*/ 0 w 6238700"/>
                          <a:gd name="connsiteY24" fmla="*/ 685614 h 1836465"/>
                          <a:gd name="connsiteX25" fmla="*/ 0 w 6238700"/>
                          <a:gd name="connsiteY25" fmla="*/ 0 h 18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836465"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61766" y="218730"/>
                              <a:pt x="6255579" y="306757"/>
                              <a:pt x="6238700" y="593790"/>
                            </a:cubicBezTo>
                            <a:cubicBezTo>
                              <a:pt x="6221822" y="880823"/>
                              <a:pt x="6220361" y="989602"/>
                              <a:pt x="6238700" y="1150851"/>
                            </a:cubicBezTo>
                            <a:cubicBezTo>
                              <a:pt x="6257039" y="1312100"/>
                              <a:pt x="6264220" y="1529464"/>
                              <a:pt x="6238700" y="1836465"/>
                            </a:cubicBezTo>
                            <a:cubicBezTo>
                              <a:pt x="6022380" y="1827452"/>
                              <a:pt x="5742607" y="1850195"/>
                              <a:pt x="5545511" y="1836465"/>
                            </a:cubicBezTo>
                            <a:cubicBezTo>
                              <a:pt x="5348415" y="1822735"/>
                              <a:pt x="5007381" y="1838945"/>
                              <a:pt x="4789935" y="1836465"/>
                            </a:cubicBezTo>
                            <a:cubicBezTo>
                              <a:pt x="4572489" y="1833985"/>
                              <a:pt x="4501654" y="1851635"/>
                              <a:pt x="4283907" y="1836465"/>
                            </a:cubicBezTo>
                            <a:cubicBezTo>
                              <a:pt x="4066160" y="1821295"/>
                              <a:pt x="3849067" y="1843751"/>
                              <a:pt x="3465944" y="1836465"/>
                            </a:cubicBezTo>
                            <a:cubicBezTo>
                              <a:pt x="3082821" y="1829179"/>
                              <a:pt x="3093637" y="1823372"/>
                              <a:pt x="2835143" y="1836465"/>
                            </a:cubicBezTo>
                            <a:cubicBezTo>
                              <a:pt x="2576649" y="1849558"/>
                              <a:pt x="2423009" y="1843783"/>
                              <a:pt x="2141954" y="1836465"/>
                            </a:cubicBezTo>
                            <a:cubicBezTo>
                              <a:pt x="1860899" y="1829147"/>
                              <a:pt x="1781735" y="1841419"/>
                              <a:pt x="1448765" y="1836465"/>
                            </a:cubicBezTo>
                            <a:cubicBezTo>
                              <a:pt x="1115795" y="1831511"/>
                              <a:pt x="983601" y="1864560"/>
                              <a:pt x="817963" y="1836465"/>
                            </a:cubicBezTo>
                            <a:cubicBezTo>
                              <a:pt x="652325" y="1808370"/>
                              <a:pt x="180990" y="1816585"/>
                              <a:pt x="0" y="1836465"/>
                            </a:cubicBezTo>
                            <a:cubicBezTo>
                              <a:pt x="-24430" y="1693536"/>
                              <a:pt x="5184" y="1475176"/>
                              <a:pt x="0" y="1261039"/>
                            </a:cubicBezTo>
                            <a:cubicBezTo>
                              <a:pt x="-5184" y="1046902"/>
                              <a:pt x="12529" y="891690"/>
                              <a:pt x="0" y="685614"/>
                            </a:cubicBezTo>
                            <a:cubicBezTo>
                              <a:pt x="-12529" y="479538"/>
                              <a:pt x="4661" y="264206"/>
                              <a:pt x="0" y="0"/>
                            </a:cubicBezTo>
                            <a:close/>
                          </a:path>
                          <a:path w="6238700" h="183646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8468" y="211836"/>
                              <a:pt x="6242593" y="328318"/>
                              <a:pt x="6238700" y="557061"/>
                            </a:cubicBezTo>
                            <a:cubicBezTo>
                              <a:pt x="6234807" y="785804"/>
                              <a:pt x="6225113" y="906845"/>
                              <a:pt x="6238700" y="1169216"/>
                            </a:cubicBezTo>
                            <a:cubicBezTo>
                              <a:pt x="6252287" y="1431587"/>
                              <a:pt x="6260447" y="1536290"/>
                              <a:pt x="6238700" y="1836465"/>
                            </a:cubicBezTo>
                            <a:cubicBezTo>
                              <a:pt x="5988817" y="1843594"/>
                              <a:pt x="5785076" y="1853451"/>
                              <a:pt x="5483124" y="1836465"/>
                            </a:cubicBezTo>
                            <a:cubicBezTo>
                              <a:pt x="5181172" y="1819479"/>
                              <a:pt x="5091139" y="1811409"/>
                              <a:pt x="4852322" y="1836465"/>
                            </a:cubicBezTo>
                            <a:cubicBezTo>
                              <a:pt x="4613505" y="1861521"/>
                              <a:pt x="4288351" y="1871984"/>
                              <a:pt x="4096746" y="1836465"/>
                            </a:cubicBezTo>
                            <a:cubicBezTo>
                              <a:pt x="3905141" y="1800946"/>
                              <a:pt x="3660893" y="1809302"/>
                              <a:pt x="3528331" y="1836465"/>
                            </a:cubicBezTo>
                            <a:cubicBezTo>
                              <a:pt x="3395769" y="1863628"/>
                              <a:pt x="3226924" y="1819867"/>
                              <a:pt x="3022304" y="1836465"/>
                            </a:cubicBezTo>
                            <a:cubicBezTo>
                              <a:pt x="2817684" y="1853063"/>
                              <a:pt x="2534837" y="1798782"/>
                              <a:pt x="2266728" y="1836465"/>
                            </a:cubicBezTo>
                            <a:cubicBezTo>
                              <a:pt x="1998619" y="1874148"/>
                              <a:pt x="1831093" y="1841978"/>
                              <a:pt x="1698313" y="1836465"/>
                            </a:cubicBezTo>
                            <a:cubicBezTo>
                              <a:pt x="1565533" y="1830952"/>
                              <a:pt x="1324215" y="1870047"/>
                              <a:pt x="1005124" y="1836465"/>
                            </a:cubicBezTo>
                            <a:cubicBezTo>
                              <a:pt x="686033" y="1802883"/>
                              <a:pt x="480339" y="1815039"/>
                              <a:pt x="0" y="1836465"/>
                            </a:cubicBezTo>
                            <a:cubicBezTo>
                              <a:pt x="8384" y="1653938"/>
                              <a:pt x="31012" y="1425525"/>
                              <a:pt x="0" y="1187581"/>
                            </a:cubicBezTo>
                            <a:cubicBezTo>
                              <a:pt x="-31012" y="949637"/>
                              <a:pt x="-16258" y="884967"/>
                              <a:pt x="0" y="630520"/>
                            </a:cubicBezTo>
                            <a:cubicBezTo>
                              <a:pt x="16258" y="376073"/>
                              <a:pt x="16176" y="139077"/>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82980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For example: 5, 3, 9, 2, 7, 5, 8</a:t>
                </a:r>
              </a:p>
              <a:p>
                <a:endParaRPr lang="en-US" sz="3200" dirty="0"/>
              </a:p>
              <a:p>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5×3×9×2×7×5×8</m:t>
                            </m:r>
                          </m:e>
                        </m:d>
                      </m:e>
                      <m:sup>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7</m:t>
                            </m:r>
                          </m:den>
                        </m:f>
                      </m:sup>
                    </m:sSup>
                    <m:r>
                      <a:rPr lang="en-US" sz="3200" b="0" i="1" dirty="0" smtClean="0">
                        <a:latin typeface="Cambria Math" panose="02040503050406030204" pitchFamily="18" charset="0"/>
                      </a:rPr>
                      <m:t>=4.98</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2083291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3160647" cy="5135865"/>
              </a:xfrm>
            </p:spPr>
            <p:txBody>
              <a:bodyPr>
                <a:normAutofit/>
              </a:bodyPr>
              <a:lstStyle/>
              <a:p>
                <a:r>
                  <a:rPr lang="en-US" sz="3200" dirty="0"/>
                  <a:t>Suppose you have an investment that grew by 0.10 in the first year, 0.05 in the second year, and 0.08 in the third year. What was the average rate over these three years?</a:t>
                </a:r>
              </a:p>
              <a:p>
                <a:endParaRPr lang="en-US" sz="3200" dirty="0"/>
              </a:p>
              <a:p>
                <a:r>
                  <a:rPr lang="en-US" sz="3200" dirty="0"/>
                  <a:t>Solution: Since, this is a geometric progression rate. So, geometric mean may used here.</a:t>
                </a:r>
              </a:p>
              <a:p>
                <a:pPr marL="0" indent="0">
                  <a:buNone/>
                </a:pPr>
                <a:endParaRPr lang="en-US" sz="3200" dirty="0"/>
              </a:p>
              <a:p>
                <a:pPr marL="0" indent="0">
                  <a:buNone/>
                </a:pPr>
                <a:r>
                  <a:rPr lang="en-US" sz="3200" dirty="0"/>
                  <a:t>Average growth rate,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d>
                          <m:dPr>
                            <m:begChr m:val="{"/>
                            <m:endChr m:val="}"/>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0.10×0.05×0.08</m:t>
                            </m:r>
                          </m:e>
                        </m:d>
                      </m:e>
                      <m:sup>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3</m:t>
                            </m:r>
                          </m:den>
                        </m:f>
                      </m:sup>
                    </m:sSup>
                  </m:oMath>
                </a14:m>
                <a:endParaRPr lang="en-US" sz="3200" dirty="0"/>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=0.074</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3160647" cy="5135865"/>
              </a:xfrm>
              <a:blipFill>
                <a:blip r:embed="rId2"/>
                <a:stretch>
                  <a:fillRect l="-1204" t="-249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438B7F7-54A3-23C1-8560-19796F065785}"/>
              </a:ext>
            </a:extLst>
          </p:cNvPr>
          <p:cNvSpPr txBox="1"/>
          <p:nvPr/>
        </p:nvSpPr>
        <p:spPr>
          <a:xfrm>
            <a:off x="3398596" y="7353882"/>
            <a:ext cx="8227348" cy="523220"/>
          </a:xfrm>
          <a:custGeom>
            <a:avLst/>
            <a:gdLst>
              <a:gd name="connsiteX0" fmla="*/ 0 w 8227348"/>
              <a:gd name="connsiteY0" fmla="*/ 0 h 523220"/>
              <a:gd name="connsiteX1" fmla="*/ 767886 w 8227348"/>
              <a:gd name="connsiteY1" fmla="*/ 0 h 523220"/>
              <a:gd name="connsiteX2" fmla="*/ 1453498 w 8227348"/>
              <a:gd name="connsiteY2" fmla="*/ 0 h 523220"/>
              <a:gd name="connsiteX3" fmla="*/ 1892290 w 8227348"/>
              <a:gd name="connsiteY3" fmla="*/ 0 h 523220"/>
              <a:gd name="connsiteX4" fmla="*/ 2331082 w 8227348"/>
              <a:gd name="connsiteY4" fmla="*/ 0 h 523220"/>
              <a:gd name="connsiteX5" fmla="*/ 3016694 w 8227348"/>
              <a:gd name="connsiteY5" fmla="*/ 0 h 523220"/>
              <a:gd name="connsiteX6" fmla="*/ 3784580 w 8227348"/>
              <a:gd name="connsiteY6" fmla="*/ 0 h 523220"/>
              <a:gd name="connsiteX7" fmla="*/ 4223372 w 8227348"/>
              <a:gd name="connsiteY7" fmla="*/ 0 h 523220"/>
              <a:gd name="connsiteX8" fmla="*/ 4826711 w 8227348"/>
              <a:gd name="connsiteY8" fmla="*/ 0 h 523220"/>
              <a:gd name="connsiteX9" fmla="*/ 5430050 w 8227348"/>
              <a:gd name="connsiteY9" fmla="*/ 0 h 523220"/>
              <a:gd name="connsiteX10" fmla="*/ 5868842 w 8227348"/>
              <a:gd name="connsiteY10" fmla="*/ 0 h 523220"/>
              <a:gd name="connsiteX11" fmla="*/ 6719001 w 8227348"/>
              <a:gd name="connsiteY11" fmla="*/ 0 h 523220"/>
              <a:gd name="connsiteX12" fmla="*/ 7322340 w 8227348"/>
              <a:gd name="connsiteY12" fmla="*/ 0 h 523220"/>
              <a:gd name="connsiteX13" fmla="*/ 8227348 w 8227348"/>
              <a:gd name="connsiteY13" fmla="*/ 0 h 523220"/>
              <a:gd name="connsiteX14" fmla="*/ 8227348 w 8227348"/>
              <a:gd name="connsiteY14" fmla="*/ 523220 h 523220"/>
              <a:gd name="connsiteX15" fmla="*/ 7706283 w 8227348"/>
              <a:gd name="connsiteY15" fmla="*/ 523220 h 523220"/>
              <a:gd name="connsiteX16" fmla="*/ 7020670 w 8227348"/>
              <a:gd name="connsiteY16" fmla="*/ 523220 h 523220"/>
              <a:gd name="connsiteX17" fmla="*/ 6335058 w 8227348"/>
              <a:gd name="connsiteY17" fmla="*/ 523220 h 523220"/>
              <a:gd name="connsiteX18" fmla="*/ 5731719 w 8227348"/>
              <a:gd name="connsiteY18" fmla="*/ 523220 h 523220"/>
              <a:gd name="connsiteX19" fmla="*/ 5292927 w 8227348"/>
              <a:gd name="connsiteY19" fmla="*/ 523220 h 523220"/>
              <a:gd name="connsiteX20" fmla="*/ 4771862 w 8227348"/>
              <a:gd name="connsiteY20" fmla="*/ 523220 h 523220"/>
              <a:gd name="connsiteX21" fmla="*/ 4250796 w 8227348"/>
              <a:gd name="connsiteY21" fmla="*/ 523220 h 523220"/>
              <a:gd name="connsiteX22" fmla="*/ 3647458 w 8227348"/>
              <a:gd name="connsiteY22" fmla="*/ 523220 h 523220"/>
              <a:gd name="connsiteX23" fmla="*/ 3126392 w 8227348"/>
              <a:gd name="connsiteY23" fmla="*/ 523220 h 523220"/>
              <a:gd name="connsiteX24" fmla="*/ 2358506 w 8227348"/>
              <a:gd name="connsiteY24" fmla="*/ 523220 h 523220"/>
              <a:gd name="connsiteX25" fmla="*/ 1919715 w 8227348"/>
              <a:gd name="connsiteY25" fmla="*/ 523220 h 523220"/>
              <a:gd name="connsiteX26" fmla="*/ 1398649 w 8227348"/>
              <a:gd name="connsiteY26" fmla="*/ 523220 h 523220"/>
              <a:gd name="connsiteX27" fmla="*/ 877584 w 8227348"/>
              <a:gd name="connsiteY27" fmla="*/ 523220 h 523220"/>
              <a:gd name="connsiteX28" fmla="*/ 0 w 8227348"/>
              <a:gd name="connsiteY28" fmla="*/ 523220 h 523220"/>
              <a:gd name="connsiteX29" fmla="*/ 0 w 8227348"/>
              <a:gd name="connsiteY29"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227348" h="523220" fill="none" extrusionOk="0">
                <a:moveTo>
                  <a:pt x="0" y="0"/>
                </a:moveTo>
                <a:cubicBezTo>
                  <a:pt x="234213" y="18746"/>
                  <a:pt x="547445" y="14630"/>
                  <a:pt x="767886" y="0"/>
                </a:cubicBezTo>
                <a:cubicBezTo>
                  <a:pt x="988327" y="-14630"/>
                  <a:pt x="1126096" y="11554"/>
                  <a:pt x="1453498" y="0"/>
                </a:cubicBezTo>
                <a:cubicBezTo>
                  <a:pt x="1780900" y="-11554"/>
                  <a:pt x="1720071" y="14727"/>
                  <a:pt x="1892290" y="0"/>
                </a:cubicBezTo>
                <a:cubicBezTo>
                  <a:pt x="2064509" y="-14727"/>
                  <a:pt x="2166812" y="-20156"/>
                  <a:pt x="2331082" y="0"/>
                </a:cubicBezTo>
                <a:cubicBezTo>
                  <a:pt x="2495352" y="20156"/>
                  <a:pt x="2743452" y="-19122"/>
                  <a:pt x="3016694" y="0"/>
                </a:cubicBezTo>
                <a:cubicBezTo>
                  <a:pt x="3289936" y="19122"/>
                  <a:pt x="3616737" y="12830"/>
                  <a:pt x="3784580" y="0"/>
                </a:cubicBezTo>
                <a:cubicBezTo>
                  <a:pt x="3952423" y="-12830"/>
                  <a:pt x="4078652" y="18412"/>
                  <a:pt x="4223372" y="0"/>
                </a:cubicBezTo>
                <a:cubicBezTo>
                  <a:pt x="4368092" y="-18412"/>
                  <a:pt x="4610585" y="27358"/>
                  <a:pt x="4826711" y="0"/>
                </a:cubicBezTo>
                <a:cubicBezTo>
                  <a:pt x="5042837" y="-27358"/>
                  <a:pt x="5246681" y="-24203"/>
                  <a:pt x="5430050" y="0"/>
                </a:cubicBezTo>
                <a:cubicBezTo>
                  <a:pt x="5613419" y="24203"/>
                  <a:pt x="5670128" y="20802"/>
                  <a:pt x="5868842" y="0"/>
                </a:cubicBezTo>
                <a:cubicBezTo>
                  <a:pt x="6067556" y="-20802"/>
                  <a:pt x="6418265" y="17017"/>
                  <a:pt x="6719001" y="0"/>
                </a:cubicBezTo>
                <a:cubicBezTo>
                  <a:pt x="7019737" y="-17017"/>
                  <a:pt x="7179472" y="-11973"/>
                  <a:pt x="7322340" y="0"/>
                </a:cubicBezTo>
                <a:cubicBezTo>
                  <a:pt x="7465208" y="11973"/>
                  <a:pt x="7817453" y="-25504"/>
                  <a:pt x="8227348" y="0"/>
                </a:cubicBezTo>
                <a:cubicBezTo>
                  <a:pt x="8238959" y="235886"/>
                  <a:pt x="8251064" y="402350"/>
                  <a:pt x="8227348" y="523220"/>
                </a:cubicBezTo>
                <a:cubicBezTo>
                  <a:pt x="7978446" y="535128"/>
                  <a:pt x="7863871" y="526853"/>
                  <a:pt x="7706283" y="523220"/>
                </a:cubicBezTo>
                <a:cubicBezTo>
                  <a:pt x="7548695" y="519587"/>
                  <a:pt x="7303483" y="496527"/>
                  <a:pt x="7020670" y="523220"/>
                </a:cubicBezTo>
                <a:cubicBezTo>
                  <a:pt x="6737857" y="549913"/>
                  <a:pt x="6667213" y="521082"/>
                  <a:pt x="6335058" y="523220"/>
                </a:cubicBezTo>
                <a:cubicBezTo>
                  <a:pt x="6002903" y="525358"/>
                  <a:pt x="6010264" y="518957"/>
                  <a:pt x="5731719" y="523220"/>
                </a:cubicBezTo>
                <a:cubicBezTo>
                  <a:pt x="5453174" y="527483"/>
                  <a:pt x="5503851" y="538432"/>
                  <a:pt x="5292927" y="523220"/>
                </a:cubicBezTo>
                <a:cubicBezTo>
                  <a:pt x="5082003" y="508008"/>
                  <a:pt x="5023249" y="525345"/>
                  <a:pt x="4771862" y="523220"/>
                </a:cubicBezTo>
                <a:cubicBezTo>
                  <a:pt x="4520476" y="521095"/>
                  <a:pt x="4460384" y="527262"/>
                  <a:pt x="4250796" y="523220"/>
                </a:cubicBezTo>
                <a:cubicBezTo>
                  <a:pt x="4041208" y="519178"/>
                  <a:pt x="3844978" y="503717"/>
                  <a:pt x="3647458" y="523220"/>
                </a:cubicBezTo>
                <a:cubicBezTo>
                  <a:pt x="3449938" y="542723"/>
                  <a:pt x="3281381" y="511526"/>
                  <a:pt x="3126392" y="523220"/>
                </a:cubicBezTo>
                <a:cubicBezTo>
                  <a:pt x="2971403" y="534914"/>
                  <a:pt x="2730813" y="557980"/>
                  <a:pt x="2358506" y="523220"/>
                </a:cubicBezTo>
                <a:cubicBezTo>
                  <a:pt x="1986199" y="488460"/>
                  <a:pt x="2123245" y="533731"/>
                  <a:pt x="1919715" y="523220"/>
                </a:cubicBezTo>
                <a:cubicBezTo>
                  <a:pt x="1716185" y="512709"/>
                  <a:pt x="1633892" y="525014"/>
                  <a:pt x="1398649" y="523220"/>
                </a:cubicBezTo>
                <a:cubicBezTo>
                  <a:pt x="1163406" y="521426"/>
                  <a:pt x="1103544" y="536050"/>
                  <a:pt x="877584" y="523220"/>
                </a:cubicBezTo>
                <a:cubicBezTo>
                  <a:pt x="651625" y="510390"/>
                  <a:pt x="226274" y="512906"/>
                  <a:pt x="0" y="523220"/>
                </a:cubicBezTo>
                <a:cubicBezTo>
                  <a:pt x="-928" y="360303"/>
                  <a:pt x="-7314" y="113608"/>
                  <a:pt x="0" y="0"/>
                </a:cubicBezTo>
                <a:close/>
              </a:path>
              <a:path w="8227348" h="523220" stroke="0" extrusionOk="0">
                <a:moveTo>
                  <a:pt x="0" y="0"/>
                </a:moveTo>
                <a:cubicBezTo>
                  <a:pt x="137768" y="-11146"/>
                  <a:pt x="434268" y="-10416"/>
                  <a:pt x="685612" y="0"/>
                </a:cubicBezTo>
                <a:cubicBezTo>
                  <a:pt x="936956" y="10416"/>
                  <a:pt x="1187057" y="35684"/>
                  <a:pt x="1535772" y="0"/>
                </a:cubicBezTo>
                <a:cubicBezTo>
                  <a:pt x="1884487" y="-35684"/>
                  <a:pt x="1835253" y="-19945"/>
                  <a:pt x="1974564" y="0"/>
                </a:cubicBezTo>
                <a:cubicBezTo>
                  <a:pt x="2113875" y="19945"/>
                  <a:pt x="2353334" y="17975"/>
                  <a:pt x="2495629" y="0"/>
                </a:cubicBezTo>
                <a:cubicBezTo>
                  <a:pt x="2637924" y="-17975"/>
                  <a:pt x="2779692" y="-5384"/>
                  <a:pt x="2934421" y="0"/>
                </a:cubicBezTo>
                <a:cubicBezTo>
                  <a:pt x="3089150" y="5384"/>
                  <a:pt x="3589175" y="32920"/>
                  <a:pt x="3784580" y="0"/>
                </a:cubicBezTo>
                <a:cubicBezTo>
                  <a:pt x="3979985" y="-32920"/>
                  <a:pt x="4305582" y="-15869"/>
                  <a:pt x="4470192" y="0"/>
                </a:cubicBezTo>
                <a:cubicBezTo>
                  <a:pt x="4634802" y="15869"/>
                  <a:pt x="4822557" y="14559"/>
                  <a:pt x="5073531" y="0"/>
                </a:cubicBezTo>
                <a:cubicBezTo>
                  <a:pt x="5324505" y="-14559"/>
                  <a:pt x="5582575" y="23765"/>
                  <a:pt x="5759144" y="0"/>
                </a:cubicBezTo>
                <a:cubicBezTo>
                  <a:pt x="5935713" y="-23765"/>
                  <a:pt x="6005984" y="-10502"/>
                  <a:pt x="6197935" y="0"/>
                </a:cubicBezTo>
                <a:cubicBezTo>
                  <a:pt x="6389886" y="10502"/>
                  <a:pt x="6573353" y="-23952"/>
                  <a:pt x="6719001" y="0"/>
                </a:cubicBezTo>
                <a:cubicBezTo>
                  <a:pt x="6864649" y="23952"/>
                  <a:pt x="7126248" y="29023"/>
                  <a:pt x="7486887" y="0"/>
                </a:cubicBezTo>
                <a:cubicBezTo>
                  <a:pt x="7847526" y="-29023"/>
                  <a:pt x="8056924" y="30725"/>
                  <a:pt x="8227348" y="0"/>
                </a:cubicBezTo>
                <a:cubicBezTo>
                  <a:pt x="8214010" y="139032"/>
                  <a:pt x="8213147" y="361929"/>
                  <a:pt x="8227348" y="523220"/>
                </a:cubicBezTo>
                <a:cubicBezTo>
                  <a:pt x="7820180" y="550751"/>
                  <a:pt x="7692554" y="509513"/>
                  <a:pt x="7377189" y="523220"/>
                </a:cubicBezTo>
                <a:cubicBezTo>
                  <a:pt x="7061824" y="536927"/>
                  <a:pt x="6974558" y="500238"/>
                  <a:pt x="6856123" y="523220"/>
                </a:cubicBezTo>
                <a:cubicBezTo>
                  <a:pt x="6737688" y="546202"/>
                  <a:pt x="6531910" y="513436"/>
                  <a:pt x="6417331" y="523220"/>
                </a:cubicBezTo>
                <a:cubicBezTo>
                  <a:pt x="6302752" y="533004"/>
                  <a:pt x="5933460" y="503650"/>
                  <a:pt x="5649446" y="523220"/>
                </a:cubicBezTo>
                <a:cubicBezTo>
                  <a:pt x="5365433" y="542790"/>
                  <a:pt x="5324837" y="527878"/>
                  <a:pt x="5128380" y="523220"/>
                </a:cubicBezTo>
                <a:cubicBezTo>
                  <a:pt x="4931923" y="518562"/>
                  <a:pt x="4737401" y="497006"/>
                  <a:pt x="4442768" y="523220"/>
                </a:cubicBezTo>
                <a:cubicBezTo>
                  <a:pt x="4148135" y="549434"/>
                  <a:pt x="4155945" y="512524"/>
                  <a:pt x="3921703" y="523220"/>
                </a:cubicBezTo>
                <a:cubicBezTo>
                  <a:pt x="3687462" y="533916"/>
                  <a:pt x="3294113" y="544095"/>
                  <a:pt x="3071543" y="523220"/>
                </a:cubicBezTo>
                <a:cubicBezTo>
                  <a:pt x="2848973" y="502345"/>
                  <a:pt x="2628021" y="552499"/>
                  <a:pt x="2221384" y="523220"/>
                </a:cubicBezTo>
                <a:cubicBezTo>
                  <a:pt x="1814747" y="493941"/>
                  <a:pt x="1938955" y="539519"/>
                  <a:pt x="1782592" y="523220"/>
                </a:cubicBezTo>
                <a:cubicBezTo>
                  <a:pt x="1626229" y="506921"/>
                  <a:pt x="1289927" y="529908"/>
                  <a:pt x="1014706" y="523220"/>
                </a:cubicBezTo>
                <a:cubicBezTo>
                  <a:pt x="739485" y="516532"/>
                  <a:pt x="383567" y="536059"/>
                  <a:pt x="0" y="523220"/>
                </a:cubicBezTo>
                <a:cubicBezTo>
                  <a:pt x="-9739" y="312389"/>
                  <a:pt x="9224" y="1330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Comment: Thus, the average growth rate is 0.074</a:t>
            </a:r>
          </a:p>
        </p:txBody>
      </p:sp>
    </p:spTree>
    <p:extLst>
      <p:ext uri="{BB962C8B-B14F-4D97-AF65-F5344CB8AC3E}">
        <p14:creationId xmlns:p14="http://schemas.microsoft.com/office/powerpoint/2010/main" val="162966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3160647" cy="5135865"/>
          </a:xfrm>
        </p:spPr>
        <p:txBody>
          <a:bodyPr>
            <a:normAutofit/>
          </a:bodyPr>
          <a:lstStyle/>
          <a:p>
            <a:pPr>
              <a:lnSpc>
                <a:spcPct val="150000"/>
              </a:lnSpc>
            </a:pPr>
            <a:r>
              <a:rPr lang="en-US" sz="3200" dirty="0"/>
              <a:t>Let’s consider an assets that depreciated by 0.15 in the first year, 0.08 in the second year, and 0.12 in the third year. What was the average depreciation rate over these three years.</a:t>
            </a:r>
          </a:p>
        </p:txBody>
      </p:sp>
    </p:spTree>
    <p:extLst>
      <p:ext uri="{BB962C8B-B14F-4D97-AF65-F5344CB8AC3E}">
        <p14:creationId xmlns:p14="http://schemas.microsoft.com/office/powerpoint/2010/main" val="3170518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Find the geometric mean for the following distribution:</a:t>
            </a:r>
          </a:p>
          <a:p>
            <a:pPr marL="0" indent="0">
              <a:buNone/>
            </a:pPr>
            <a:endParaRPr lang="en-US" sz="3200" dirty="0"/>
          </a:p>
          <a:p>
            <a:pPr marL="0" indent="0">
              <a:buNone/>
            </a:pPr>
            <a:endParaRPr lang="en-US" sz="3200"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231B9D9-87FA-83D9-BB9C-BD149338770D}"/>
                  </a:ext>
                </a:extLst>
              </p:cNvPr>
              <p:cNvGraphicFramePr>
                <a:graphicFrameLocks noGrp="1"/>
              </p:cNvGraphicFramePr>
              <p:nvPr>
                <p:extLst>
                  <p:ext uri="{D42A27DB-BD31-4B8C-83A1-F6EECF244321}">
                    <p14:modId xmlns:p14="http://schemas.microsoft.com/office/powerpoint/2010/main" val="335079908"/>
                  </p:ext>
                </p:extLst>
              </p:nvPr>
            </p:nvGraphicFramePr>
            <p:xfrm>
              <a:off x="2438024" y="3252237"/>
              <a:ext cx="9753600" cy="1158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88016343"/>
                        </a:ext>
                      </a:extLst>
                    </a:gridCol>
                    <a:gridCol w="1625600">
                      <a:extLst>
                        <a:ext uri="{9D8B030D-6E8A-4147-A177-3AD203B41FA5}">
                          <a16:colId xmlns:a16="http://schemas.microsoft.com/office/drawing/2014/main" val="984251750"/>
                        </a:ext>
                      </a:extLst>
                    </a:gridCol>
                    <a:gridCol w="1625600">
                      <a:extLst>
                        <a:ext uri="{9D8B030D-6E8A-4147-A177-3AD203B41FA5}">
                          <a16:colId xmlns:a16="http://schemas.microsoft.com/office/drawing/2014/main" val="3632418518"/>
                        </a:ext>
                      </a:extLst>
                    </a:gridCol>
                    <a:gridCol w="1625600">
                      <a:extLst>
                        <a:ext uri="{9D8B030D-6E8A-4147-A177-3AD203B41FA5}">
                          <a16:colId xmlns:a16="http://schemas.microsoft.com/office/drawing/2014/main" val="1683321144"/>
                        </a:ext>
                      </a:extLst>
                    </a:gridCol>
                    <a:gridCol w="1625600">
                      <a:extLst>
                        <a:ext uri="{9D8B030D-6E8A-4147-A177-3AD203B41FA5}">
                          <a16:colId xmlns:a16="http://schemas.microsoft.com/office/drawing/2014/main" val="3282351124"/>
                        </a:ext>
                      </a:extLst>
                    </a:gridCol>
                    <a:gridCol w="1625600">
                      <a:extLst>
                        <a:ext uri="{9D8B030D-6E8A-4147-A177-3AD203B41FA5}">
                          <a16:colId xmlns:a16="http://schemas.microsoft.com/office/drawing/2014/main" val="1782829658"/>
                        </a:ext>
                      </a:extLst>
                    </a:gridCol>
                  </a:tblGrid>
                  <a:tr h="370840">
                    <a:tc>
                      <a:txBody>
                        <a:bodyPr/>
                        <a:lstStyle/>
                        <a:p>
                          <a:pPr algn="ctr"/>
                          <a:r>
                            <a:rPr lang="en-US" sz="3200" dirty="0">
                              <a:solidFill>
                                <a:sysClr val="windowText" lastClr="000000"/>
                              </a:solidFill>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804084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3200" b="0" i="1" smtClean="0">
                                        <a:solidFill>
                                          <a:sysClr val="windowText" lastClr="000000"/>
                                        </a:solidFill>
                                        <a:latin typeface="Cambria Math" panose="02040503050406030204" pitchFamily="18" charset="0"/>
                                      </a:rPr>
                                    </m:ctrlPr>
                                  </m:sSubPr>
                                  <m:e>
                                    <m:r>
                                      <a:rPr lang="en-US" sz="3200" b="0" i="1" smtClean="0">
                                        <a:solidFill>
                                          <a:sysClr val="windowText" lastClr="000000"/>
                                        </a:solidFill>
                                        <a:latin typeface="Cambria Math" panose="02040503050406030204" pitchFamily="18" charset="0"/>
                                      </a:rPr>
                                      <m:t>𝑓</m:t>
                                    </m:r>
                                  </m:e>
                                  <m:sub>
                                    <m:r>
                                      <a:rPr lang="en-US" sz="3200" b="0" i="1" smtClean="0">
                                        <a:solidFill>
                                          <a:sysClr val="windowText" lastClr="000000"/>
                                        </a:solidFill>
                                        <a:latin typeface="Cambria Math" panose="02040503050406030204" pitchFamily="18" charset="0"/>
                                      </a:rPr>
                                      <m:t>𝑖</m:t>
                                    </m:r>
                                  </m:sub>
                                </m:sSub>
                              </m:oMath>
                            </m:oMathPara>
                          </a14:m>
                          <a:endParaRPr lang="en-US" sz="3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5542300"/>
                      </a:ext>
                    </a:extLst>
                  </a:tr>
                </a:tbl>
              </a:graphicData>
            </a:graphic>
          </p:graphicFrame>
        </mc:Choice>
        <mc:Fallback xmlns="">
          <p:graphicFrame>
            <p:nvGraphicFramePr>
              <p:cNvPr id="4" name="Table 3">
                <a:extLst>
                  <a:ext uri="{FF2B5EF4-FFF2-40B4-BE49-F238E27FC236}">
                    <a16:creationId xmlns:a16="http://schemas.microsoft.com/office/drawing/2014/main" id="{F231B9D9-87FA-83D9-BB9C-BD149338770D}"/>
                  </a:ext>
                </a:extLst>
              </p:cNvPr>
              <p:cNvGraphicFramePr>
                <a:graphicFrameLocks noGrp="1"/>
              </p:cNvGraphicFramePr>
              <p:nvPr>
                <p:extLst>
                  <p:ext uri="{D42A27DB-BD31-4B8C-83A1-F6EECF244321}">
                    <p14:modId xmlns:p14="http://schemas.microsoft.com/office/powerpoint/2010/main" val="335079908"/>
                  </p:ext>
                </p:extLst>
              </p:nvPr>
            </p:nvGraphicFramePr>
            <p:xfrm>
              <a:off x="2438024" y="3252237"/>
              <a:ext cx="9753600" cy="1158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88016343"/>
                        </a:ext>
                      </a:extLst>
                    </a:gridCol>
                    <a:gridCol w="1625600">
                      <a:extLst>
                        <a:ext uri="{9D8B030D-6E8A-4147-A177-3AD203B41FA5}">
                          <a16:colId xmlns:a16="http://schemas.microsoft.com/office/drawing/2014/main" val="984251750"/>
                        </a:ext>
                      </a:extLst>
                    </a:gridCol>
                    <a:gridCol w="1625600">
                      <a:extLst>
                        <a:ext uri="{9D8B030D-6E8A-4147-A177-3AD203B41FA5}">
                          <a16:colId xmlns:a16="http://schemas.microsoft.com/office/drawing/2014/main" val="3632418518"/>
                        </a:ext>
                      </a:extLst>
                    </a:gridCol>
                    <a:gridCol w="1625600">
                      <a:extLst>
                        <a:ext uri="{9D8B030D-6E8A-4147-A177-3AD203B41FA5}">
                          <a16:colId xmlns:a16="http://schemas.microsoft.com/office/drawing/2014/main" val="1683321144"/>
                        </a:ext>
                      </a:extLst>
                    </a:gridCol>
                    <a:gridCol w="1625600">
                      <a:extLst>
                        <a:ext uri="{9D8B030D-6E8A-4147-A177-3AD203B41FA5}">
                          <a16:colId xmlns:a16="http://schemas.microsoft.com/office/drawing/2014/main" val="3282351124"/>
                        </a:ext>
                      </a:extLst>
                    </a:gridCol>
                    <a:gridCol w="1625600">
                      <a:extLst>
                        <a:ext uri="{9D8B030D-6E8A-4147-A177-3AD203B41FA5}">
                          <a16:colId xmlns:a16="http://schemas.microsoft.com/office/drawing/2014/main" val="1782829658"/>
                        </a:ext>
                      </a:extLst>
                    </a:gridCol>
                  </a:tblGrid>
                  <a:tr h="579120">
                    <a:tc>
                      <a:txBody>
                        <a:bodyPr/>
                        <a:lstStyle/>
                        <a:p>
                          <a:pPr algn="ctr"/>
                          <a:r>
                            <a:rPr lang="en-US" sz="3200" dirty="0">
                              <a:solidFill>
                                <a:sysClr val="windowText" lastClr="000000"/>
                              </a:solidFill>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8040845"/>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75" t="-113684" r="-500749" b="-34737"/>
                          </a:stretch>
                        </a:blip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5542300"/>
                      </a:ext>
                    </a:extLst>
                  </a:tr>
                </a:tbl>
              </a:graphicData>
            </a:graphic>
          </p:graphicFrame>
        </mc:Fallback>
      </mc:AlternateContent>
    </p:spTree>
    <p:extLst>
      <p:ext uri="{BB962C8B-B14F-4D97-AF65-F5344CB8AC3E}">
        <p14:creationId xmlns:p14="http://schemas.microsoft.com/office/powerpoint/2010/main" val="1935700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3160647" cy="5135865"/>
          </a:xfrm>
        </p:spPr>
        <p:txBody>
          <a:bodyPr>
            <a:normAutofit/>
          </a:bodyPr>
          <a:lstStyle/>
          <a:p>
            <a:pPr algn="just">
              <a:lnSpc>
                <a:spcPct val="150000"/>
              </a:lnSpc>
            </a:pPr>
            <a:r>
              <a:rPr lang="en-US" sz="3200" dirty="0"/>
              <a:t>During the decade of the 1990s, and into the 2000s, Las Vegas, Nevada, was one of the fastest-growing cities in the United States. The population increased from 258,295 in </a:t>
            </a:r>
            <a:r>
              <a:rPr lang="en-US" sz="3200" dirty="0">
                <a:highlight>
                  <a:srgbClr val="FFFF00"/>
                </a:highlight>
              </a:rPr>
              <a:t>1990</a:t>
            </a:r>
            <a:r>
              <a:rPr lang="en-US" sz="3200" dirty="0"/>
              <a:t> to 613,599 in </a:t>
            </a:r>
            <a:r>
              <a:rPr lang="en-US" sz="3200" dirty="0">
                <a:highlight>
                  <a:srgbClr val="FFFF00"/>
                </a:highlight>
              </a:rPr>
              <a:t>2014</a:t>
            </a:r>
            <a:r>
              <a:rPr lang="en-US" sz="3200" dirty="0"/>
              <a:t>. This is an increase of 355,304 people, or a 137.56% increase over the period. The population has more than doubled. What is the average annual percent increase?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EFC5DD-7760-EA5A-D416-BF3D2F7E5B38}"/>
                  </a:ext>
                </a:extLst>
              </p:cNvPr>
              <p:cNvSpPr txBox="1"/>
              <p:nvPr/>
            </p:nvSpPr>
            <p:spPr>
              <a:xfrm>
                <a:off x="6990763" y="5988508"/>
                <a:ext cx="6911850" cy="1365374"/>
              </a:xfrm>
              <a:custGeom>
                <a:avLst/>
                <a:gdLst>
                  <a:gd name="connsiteX0" fmla="*/ 0 w 6911850"/>
                  <a:gd name="connsiteY0" fmla="*/ 0 h 1365374"/>
                  <a:gd name="connsiteX1" fmla="*/ 552948 w 6911850"/>
                  <a:gd name="connsiteY1" fmla="*/ 0 h 1365374"/>
                  <a:gd name="connsiteX2" fmla="*/ 1036778 w 6911850"/>
                  <a:gd name="connsiteY2" fmla="*/ 0 h 1365374"/>
                  <a:gd name="connsiteX3" fmla="*/ 1589726 w 6911850"/>
                  <a:gd name="connsiteY3" fmla="*/ 0 h 1365374"/>
                  <a:gd name="connsiteX4" fmla="*/ 2211792 w 6911850"/>
                  <a:gd name="connsiteY4" fmla="*/ 0 h 1365374"/>
                  <a:gd name="connsiteX5" fmla="*/ 2902977 w 6911850"/>
                  <a:gd name="connsiteY5" fmla="*/ 0 h 1365374"/>
                  <a:gd name="connsiteX6" fmla="*/ 3386807 w 6911850"/>
                  <a:gd name="connsiteY6" fmla="*/ 0 h 1365374"/>
                  <a:gd name="connsiteX7" fmla="*/ 3870636 w 6911850"/>
                  <a:gd name="connsiteY7" fmla="*/ 0 h 1365374"/>
                  <a:gd name="connsiteX8" fmla="*/ 4561821 w 6911850"/>
                  <a:gd name="connsiteY8" fmla="*/ 0 h 1365374"/>
                  <a:gd name="connsiteX9" fmla="*/ 5322125 w 6911850"/>
                  <a:gd name="connsiteY9" fmla="*/ 0 h 1365374"/>
                  <a:gd name="connsiteX10" fmla="*/ 5805954 w 6911850"/>
                  <a:gd name="connsiteY10" fmla="*/ 0 h 1365374"/>
                  <a:gd name="connsiteX11" fmla="*/ 6911850 w 6911850"/>
                  <a:gd name="connsiteY11" fmla="*/ 0 h 1365374"/>
                  <a:gd name="connsiteX12" fmla="*/ 6911850 w 6911850"/>
                  <a:gd name="connsiteY12" fmla="*/ 669033 h 1365374"/>
                  <a:gd name="connsiteX13" fmla="*/ 6911850 w 6911850"/>
                  <a:gd name="connsiteY13" fmla="*/ 1365374 h 1365374"/>
                  <a:gd name="connsiteX14" fmla="*/ 6220665 w 6911850"/>
                  <a:gd name="connsiteY14" fmla="*/ 1365374 h 1365374"/>
                  <a:gd name="connsiteX15" fmla="*/ 5460362 w 6911850"/>
                  <a:gd name="connsiteY15" fmla="*/ 1365374 h 1365374"/>
                  <a:gd name="connsiteX16" fmla="*/ 4976532 w 6911850"/>
                  <a:gd name="connsiteY16" fmla="*/ 1365374 h 1365374"/>
                  <a:gd name="connsiteX17" fmla="*/ 4147110 w 6911850"/>
                  <a:gd name="connsiteY17" fmla="*/ 1365374 h 1365374"/>
                  <a:gd name="connsiteX18" fmla="*/ 3525044 w 6911850"/>
                  <a:gd name="connsiteY18" fmla="*/ 1365374 h 1365374"/>
                  <a:gd name="connsiteX19" fmla="*/ 2833858 w 6911850"/>
                  <a:gd name="connsiteY19" fmla="*/ 1365374 h 1365374"/>
                  <a:gd name="connsiteX20" fmla="*/ 2142673 w 6911850"/>
                  <a:gd name="connsiteY20" fmla="*/ 1365374 h 1365374"/>
                  <a:gd name="connsiteX21" fmla="*/ 1520607 w 6911850"/>
                  <a:gd name="connsiteY21" fmla="*/ 1365374 h 1365374"/>
                  <a:gd name="connsiteX22" fmla="*/ 1036777 w 6911850"/>
                  <a:gd name="connsiteY22" fmla="*/ 1365374 h 1365374"/>
                  <a:gd name="connsiteX23" fmla="*/ 0 w 6911850"/>
                  <a:gd name="connsiteY23" fmla="*/ 1365374 h 1365374"/>
                  <a:gd name="connsiteX24" fmla="*/ 0 w 6911850"/>
                  <a:gd name="connsiteY24" fmla="*/ 709994 h 1365374"/>
                  <a:gd name="connsiteX25" fmla="*/ 0 w 6911850"/>
                  <a:gd name="connsiteY25" fmla="*/ 0 h 136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11850" h="1365374" fill="none" extrusionOk="0">
                    <a:moveTo>
                      <a:pt x="0" y="0"/>
                    </a:moveTo>
                    <a:cubicBezTo>
                      <a:pt x="229576" y="22916"/>
                      <a:pt x="407073" y="21012"/>
                      <a:pt x="552948" y="0"/>
                    </a:cubicBezTo>
                    <a:cubicBezTo>
                      <a:pt x="698823" y="-21012"/>
                      <a:pt x="854465" y="16541"/>
                      <a:pt x="1036778" y="0"/>
                    </a:cubicBezTo>
                    <a:cubicBezTo>
                      <a:pt x="1219091" y="-16541"/>
                      <a:pt x="1325082" y="-27346"/>
                      <a:pt x="1589726" y="0"/>
                    </a:cubicBezTo>
                    <a:cubicBezTo>
                      <a:pt x="1854370" y="27346"/>
                      <a:pt x="1917202" y="21298"/>
                      <a:pt x="2211792" y="0"/>
                    </a:cubicBezTo>
                    <a:cubicBezTo>
                      <a:pt x="2506382" y="-21298"/>
                      <a:pt x="2714261" y="-28267"/>
                      <a:pt x="2902977" y="0"/>
                    </a:cubicBezTo>
                    <a:cubicBezTo>
                      <a:pt x="3091693" y="28267"/>
                      <a:pt x="3249638" y="-10695"/>
                      <a:pt x="3386807" y="0"/>
                    </a:cubicBezTo>
                    <a:cubicBezTo>
                      <a:pt x="3523976" y="10695"/>
                      <a:pt x="3771467" y="3151"/>
                      <a:pt x="3870636" y="0"/>
                    </a:cubicBezTo>
                    <a:cubicBezTo>
                      <a:pt x="3969805" y="-3151"/>
                      <a:pt x="4287152" y="-27705"/>
                      <a:pt x="4561821" y="0"/>
                    </a:cubicBezTo>
                    <a:cubicBezTo>
                      <a:pt x="4836490" y="27705"/>
                      <a:pt x="5121927" y="21902"/>
                      <a:pt x="5322125" y="0"/>
                    </a:cubicBezTo>
                    <a:cubicBezTo>
                      <a:pt x="5522323" y="-21902"/>
                      <a:pt x="5650290" y="18756"/>
                      <a:pt x="5805954" y="0"/>
                    </a:cubicBezTo>
                    <a:cubicBezTo>
                      <a:pt x="5961618" y="-18756"/>
                      <a:pt x="6688316" y="35722"/>
                      <a:pt x="6911850" y="0"/>
                    </a:cubicBezTo>
                    <a:cubicBezTo>
                      <a:pt x="6919955" y="236641"/>
                      <a:pt x="6904302" y="433719"/>
                      <a:pt x="6911850" y="669033"/>
                    </a:cubicBezTo>
                    <a:cubicBezTo>
                      <a:pt x="6919398" y="904347"/>
                      <a:pt x="6927388" y="1158185"/>
                      <a:pt x="6911850" y="1365374"/>
                    </a:cubicBezTo>
                    <a:cubicBezTo>
                      <a:pt x="6602933" y="1362253"/>
                      <a:pt x="6549411" y="1391528"/>
                      <a:pt x="6220665" y="1365374"/>
                    </a:cubicBezTo>
                    <a:cubicBezTo>
                      <a:pt x="5891920" y="1339220"/>
                      <a:pt x="5671173" y="1354384"/>
                      <a:pt x="5460362" y="1365374"/>
                    </a:cubicBezTo>
                    <a:cubicBezTo>
                      <a:pt x="5249551" y="1376364"/>
                      <a:pt x="5098491" y="1348353"/>
                      <a:pt x="4976532" y="1365374"/>
                    </a:cubicBezTo>
                    <a:cubicBezTo>
                      <a:pt x="4854573" y="1382396"/>
                      <a:pt x="4447125" y="1369029"/>
                      <a:pt x="4147110" y="1365374"/>
                    </a:cubicBezTo>
                    <a:cubicBezTo>
                      <a:pt x="3847095" y="1361719"/>
                      <a:pt x="3681517" y="1371326"/>
                      <a:pt x="3525044" y="1365374"/>
                    </a:cubicBezTo>
                    <a:cubicBezTo>
                      <a:pt x="3368571" y="1359422"/>
                      <a:pt x="3068106" y="1344529"/>
                      <a:pt x="2833858" y="1365374"/>
                    </a:cubicBezTo>
                    <a:cubicBezTo>
                      <a:pt x="2599610" y="1386219"/>
                      <a:pt x="2425934" y="1389039"/>
                      <a:pt x="2142673" y="1365374"/>
                    </a:cubicBezTo>
                    <a:cubicBezTo>
                      <a:pt x="1859412" y="1341709"/>
                      <a:pt x="1768913" y="1393700"/>
                      <a:pt x="1520607" y="1365374"/>
                    </a:cubicBezTo>
                    <a:cubicBezTo>
                      <a:pt x="1272301" y="1337048"/>
                      <a:pt x="1134714" y="1378419"/>
                      <a:pt x="1036777" y="1365374"/>
                    </a:cubicBezTo>
                    <a:cubicBezTo>
                      <a:pt x="938840" y="1352330"/>
                      <a:pt x="394860" y="1364098"/>
                      <a:pt x="0" y="1365374"/>
                    </a:cubicBezTo>
                    <a:cubicBezTo>
                      <a:pt x="-2930" y="1059941"/>
                      <a:pt x="-30081" y="937116"/>
                      <a:pt x="0" y="709994"/>
                    </a:cubicBezTo>
                    <a:cubicBezTo>
                      <a:pt x="30081" y="482872"/>
                      <a:pt x="11188" y="186805"/>
                      <a:pt x="0" y="0"/>
                    </a:cubicBezTo>
                    <a:close/>
                  </a:path>
                  <a:path w="6911850" h="1365374" stroke="0" extrusionOk="0">
                    <a:moveTo>
                      <a:pt x="0" y="0"/>
                    </a:moveTo>
                    <a:cubicBezTo>
                      <a:pt x="284021" y="-15331"/>
                      <a:pt x="407702" y="26764"/>
                      <a:pt x="691185" y="0"/>
                    </a:cubicBezTo>
                    <a:cubicBezTo>
                      <a:pt x="974669" y="-26764"/>
                      <a:pt x="1261291" y="-37098"/>
                      <a:pt x="1520607" y="0"/>
                    </a:cubicBezTo>
                    <a:cubicBezTo>
                      <a:pt x="1779923" y="37098"/>
                      <a:pt x="1819627" y="-19451"/>
                      <a:pt x="2004437" y="0"/>
                    </a:cubicBezTo>
                    <a:cubicBezTo>
                      <a:pt x="2189247" y="19451"/>
                      <a:pt x="2318243" y="-17721"/>
                      <a:pt x="2557385" y="0"/>
                    </a:cubicBezTo>
                    <a:cubicBezTo>
                      <a:pt x="2796527" y="17721"/>
                      <a:pt x="2942700" y="-13610"/>
                      <a:pt x="3041214" y="0"/>
                    </a:cubicBezTo>
                    <a:cubicBezTo>
                      <a:pt x="3139728" y="13610"/>
                      <a:pt x="3608169" y="-18469"/>
                      <a:pt x="3870636" y="0"/>
                    </a:cubicBezTo>
                    <a:cubicBezTo>
                      <a:pt x="4133103" y="18469"/>
                      <a:pt x="4268556" y="10469"/>
                      <a:pt x="4561821" y="0"/>
                    </a:cubicBezTo>
                    <a:cubicBezTo>
                      <a:pt x="4855086" y="-10469"/>
                      <a:pt x="5022204" y="-27915"/>
                      <a:pt x="5183888" y="0"/>
                    </a:cubicBezTo>
                    <a:cubicBezTo>
                      <a:pt x="5345572" y="27915"/>
                      <a:pt x="5683688" y="-7444"/>
                      <a:pt x="5875073" y="0"/>
                    </a:cubicBezTo>
                    <a:cubicBezTo>
                      <a:pt x="6066459" y="7444"/>
                      <a:pt x="6417460" y="-44354"/>
                      <a:pt x="6911850" y="0"/>
                    </a:cubicBezTo>
                    <a:cubicBezTo>
                      <a:pt x="6889284" y="161938"/>
                      <a:pt x="6889307" y="422789"/>
                      <a:pt x="6911850" y="655380"/>
                    </a:cubicBezTo>
                    <a:cubicBezTo>
                      <a:pt x="6934393" y="887971"/>
                      <a:pt x="6896269" y="1017994"/>
                      <a:pt x="6911850" y="1365374"/>
                    </a:cubicBezTo>
                    <a:cubicBezTo>
                      <a:pt x="6709172" y="1335934"/>
                      <a:pt x="6385337" y="1395195"/>
                      <a:pt x="6151547" y="1365374"/>
                    </a:cubicBezTo>
                    <a:cubicBezTo>
                      <a:pt x="5917757" y="1335553"/>
                      <a:pt x="5803997" y="1392131"/>
                      <a:pt x="5529480" y="1365374"/>
                    </a:cubicBezTo>
                    <a:cubicBezTo>
                      <a:pt x="5254963" y="1338617"/>
                      <a:pt x="5019125" y="1370564"/>
                      <a:pt x="4769177" y="1365374"/>
                    </a:cubicBezTo>
                    <a:cubicBezTo>
                      <a:pt x="4519229" y="1360184"/>
                      <a:pt x="4356793" y="1365234"/>
                      <a:pt x="4216229" y="1365374"/>
                    </a:cubicBezTo>
                    <a:cubicBezTo>
                      <a:pt x="4075665" y="1365514"/>
                      <a:pt x="3937309" y="1364028"/>
                      <a:pt x="3732399" y="1365374"/>
                    </a:cubicBezTo>
                    <a:cubicBezTo>
                      <a:pt x="3527489" y="1366721"/>
                      <a:pt x="3165840" y="1354861"/>
                      <a:pt x="2972095" y="1365374"/>
                    </a:cubicBezTo>
                    <a:cubicBezTo>
                      <a:pt x="2778350" y="1375887"/>
                      <a:pt x="2640383" y="1346144"/>
                      <a:pt x="2419148" y="1365374"/>
                    </a:cubicBezTo>
                    <a:cubicBezTo>
                      <a:pt x="2197913" y="1384604"/>
                      <a:pt x="1896432" y="1352022"/>
                      <a:pt x="1727963" y="1365374"/>
                    </a:cubicBezTo>
                    <a:cubicBezTo>
                      <a:pt x="1559495" y="1378726"/>
                      <a:pt x="1382339" y="1361813"/>
                      <a:pt x="1175015" y="1365374"/>
                    </a:cubicBezTo>
                    <a:cubicBezTo>
                      <a:pt x="967691" y="1368935"/>
                      <a:pt x="275996" y="1323987"/>
                      <a:pt x="0" y="1365374"/>
                    </a:cubicBezTo>
                    <a:cubicBezTo>
                      <a:pt x="-26784" y="1089617"/>
                      <a:pt x="15998" y="850836"/>
                      <a:pt x="0" y="655380"/>
                    </a:cubicBezTo>
                    <a:cubicBezTo>
                      <a:pt x="-15998" y="459924"/>
                      <a:pt x="-1875" y="30960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r>
                        <a:rPr lang="en-US" sz="2800" b="0" i="1" smtClean="0">
                          <a:latin typeface="Cambria Math" panose="02040503050406030204" pitchFamily="18" charset="0"/>
                        </a:rPr>
                        <m:t>=</m:t>
                      </m:r>
                      <m:rad>
                        <m:radPr>
                          <m:ctrlPr>
                            <a:rPr lang="en-US" sz="2800" b="0" i="1" smtClean="0">
                              <a:latin typeface="Cambria Math" panose="02040503050406030204" pitchFamily="18" charset="0"/>
                            </a:rPr>
                          </m:ctrlPr>
                        </m:radPr>
                        <m:deg>
                          <m:r>
                            <m:rPr>
                              <m:brk m:alnAt="7"/>
                            </m:rPr>
                            <a:rPr lang="en-US" sz="2800" b="0" i="1" smtClean="0">
                              <a:latin typeface="Cambria Math" panose="02040503050406030204" pitchFamily="18" charset="0"/>
                            </a:rPr>
                            <m:t>𝑛</m:t>
                          </m:r>
                        </m:deg>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𝑉𝑎𝑙𝑢𝑒</m:t>
                              </m:r>
                              <m:r>
                                <a:rPr lang="en-US" sz="2800" b="0" i="1" smtClean="0">
                                  <a:latin typeface="Cambria Math" panose="02040503050406030204" pitchFamily="18" charset="0"/>
                                </a:rPr>
                                <m:t> </m:t>
                              </m:r>
                              <m:r>
                                <a:rPr lang="en-US" sz="2800" b="0" i="1" smtClean="0">
                                  <a:latin typeface="Cambria Math" panose="02040503050406030204" pitchFamily="18" charset="0"/>
                                </a:rPr>
                                <m:t>𝑎𝑡</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𝑒𝑛𝑑</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𝑝𝑒𝑟𝑖𝑜𝑑</m:t>
                              </m:r>
                            </m:num>
                            <m:den>
                              <m:r>
                                <a:rPr lang="en-US" sz="2800" b="0" i="1" smtClean="0">
                                  <a:latin typeface="Cambria Math" panose="02040503050406030204" pitchFamily="18" charset="0"/>
                                </a:rPr>
                                <m:t>𝑉𝑎𝑙𝑢𝑒</m:t>
                              </m:r>
                              <m:r>
                                <a:rPr lang="en-US" sz="2800" b="0" i="1" smtClean="0">
                                  <a:latin typeface="Cambria Math" panose="02040503050406030204" pitchFamily="18" charset="0"/>
                                </a:rPr>
                                <m:t> </m:t>
                              </m:r>
                              <m:r>
                                <a:rPr lang="en-US" sz="2800" b="0" i="1" smtClean="0">
                                  <a:latin typeface="Cambria Math" panose="02040503050406030204" pitchFamily="18" charset="0"/>
                                </a:rPr>
                                <m:t>𝑎𝑡</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𝑠𝑡𝑎𝑟𝑡</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𝑝𝑟𝑖𝑜𝑑</m:t>
                              </m:r>
                            </m:den>
                          </m:f>
                        </m:e>
                      </m:rad>
                      <m:r>
                        <a:rPr lang="en-US" sz="2800" b="0" i="1" smtClean="0">
                          <a:latin typeface="Cambria Math" panose="02040503050406030204" pitchFamily="18" charset="0"/>
                        </a:rPr>
                        <m:t>−1</m:t>
                      </m:r>
                    </m:oMath>
                  </m:oMathPara>
                </a14:m>
                <a:endParaRPr lang="en-US" sz="2800" dirty="0"/>
              </a:p>
            </p:txBody>
          </p:sp>
        </mc:Choice>
        <mc:Fallback xmlns="">
          <p:sp>
            <p:nvSpPr>
              <p:cNvPr id="4" name="TextBox 3">
                <a:extLst>
                  <a:ext uri="{FF2B5EF4-FFF2-40B4-BE49-F238E27FC236}">
                    <a16:creationId xmlns:a16="http://schemas.microsoft.com/office/drawing/2014/main" id="{50EFC5DD-7760-EA5A-D416-BF3D2F7E5B38}"/>
                  </a:ext>
                </a:extLst>
              </p:cNvPr>
              <p:cNvSpPr txBox="1">
                <a:spLocks noRot="1" noChangeAspect="1" noMove="1" noResize="1" noEditPoints="1" noAdjustHandles="1" noChangeArrowheads="1" noChangeShapeType="1" noTextEdit="1"/>
              </p:cNvSpPr>
              <p:nvPr/>
            </p:nvSpPr>
            <p:spPr>
              <a:xfrm>
                <a:off x="6990763" y="5988508"/>
                <a:ext cx="6911850" cy="136537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6911850"/>
                          <a:gd name="connsiteY0" fmla="*/ 0 h 1365374"/>
                          <a:gd name="connsiteX1" fmla="*/ 552948 w 6911850"/>
                          <a:gd name="connsiteY1" fmla="*/ 0 h 1365374"/>
                          <a:gd name="connsiteX2" fmla="*/ 1036778 w 6911850"/>
                          <a:gd name="connsiteY2" fmla="*/ 0 h 1365374"/>
                          <a:gd name="connsiteX3" fmla="*/ 1589726 w 6911850"/>
                          <a:gd name="connsiteY3" fmla="*/ 0 h 1365374"/>
                          <a:gd name="connsiteX4" fmla="*/ 2211792 w 6911850"/>
                          <a:gd name="connsiteY4" fmla="*/ 0 h 1365374"/>
                          <a:gd name="connsiteX5" fmla="*/ 2902977 w 6911850"/>
                          <a:gd name="connsiteY5" fmla="*/ 0 h 1365374"/>
                          <a:gd name="connsiteX6" fmla="*/ 3386807 w 6911850"/>
                          <a:gd name="connsiteY6" fmla="*/ 0 h 1365374"/>
                          <a:gd name="connsiteX7" fmla="*/ 3870636 w 6911850"/>
                          <a:gd name="connsiteY7" fmla="*/ 0 h 1365374"/>
                          <a:gd name="connsiteX8" fmla="*/ 4561821 w 6911850"/>
                          <a:gd name="connsiteY8" fmla="*/ 0 h 1365374"/>
                          <a:gd name="connsiteX9" fmla="*/ 5322125 w 6911850"/>
                          <a:gd name="connsiteY9" fmla="*/ 0 h 1365374"/>
                          <a:gd name="connsiteX10" fmla="*/ 5805954 w 6911850"/>
                          <a:gd name="connsiteY10" fmla="*/ 0 h 1365374"/>
                          <a:gd name="connsiteX11" fmla="*/ 6911850 w 6911850"/>
                          <a:gd name="connsiteY11" fmla="*/ 0 h 1365374"/>
                          <a:gd name="connsiteX12" fmla="*/ 6911850 w 6911850"/>
                          <a:gd name="connsiteY12" fmla="*/ 669033 h 1365374"/>
                          <a:gd name="connsiteX13" fmla="*/ 6911850 w 6911850"/>
                          <a:gd name="connsiteY13" fmla="*/ 1365374 h 1365374"/>
                          <a:gd name="connsiteX14" fmla="*/ 6220665 w 6911850"/>
                          <a:gd name="connsiteY14" fmla="*/ 1365374 h 1365374"/>
                          <a:gd name="connsiteX15" fmla="*/ 5460362 w 6911850"/>
                          <a:gd name="connsiteY15" fmla="*/ 1365374 h 1365374"/>
                          <a:gd name="connsiteX16" fmla="*/ 4976532 w 6911850"/>
                          <a:gd name="connsiteY16" fmla="*/ 1365374 h 1365374"/>
                          <a:gd name="connsiteX17" fmla="*/ 4147110 w 6911850"/>
                          <a:gd name="connsiteY17" fmla="*/ 1365374 h 1365374"/>
                          <a:gd name="connsiteX18" fmla="*/ 3525044 w 6911850"/>
                          <a:gd name="connsiteY18" fmla="*/ 1365374 h 1365374"/>
                          <a:gd name="connsiteX19" fmla="*/ 2833858 w 6911850"/>
                          <a:gd name="connsiteY19" fmla="*/ 1365374 h 1365374"/>
                          <a:gd name="connsiteX20" fmla="*/ 2142673 w 6911850"/>
                          <a:gd name="connsiteY20" fmla="*/ 1365374 h 1365374"/>
                          <a:gd name="connsiteX21" fmla="*/ 1520607 w 6911850"/>
                          <a:gd name="connsiteY21" fmla="*/ 1365374 h 1365374"/>
                          <a:gd name="connsiteX22" fmla="*/ 1036777 w 6911850"/>
                          <a:gd name="connsiteY22" fmla="*/ 1365374 h 1365374"/>
                          <a:gd name="connsiteX23" fmla="*/ 0 w 6911850"/>
                          <a:gd name="connsiteY23" fmla="*/ 1365374 h 1365374"/>
                          <a:gd name="connsiteX24" fmla="*/ 0 w 6911850"/>
                          <a:gd name="connsiteY24" fmla="*/ 709994 h 1365374"/>
                          <a:gd name="connsiteX25" fmla="*/ 0 w 6911850"/>
                          <a:gd name="connsiteY25" fmla="*/ 0 h 1365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911850" h="1365374" fill="none" extrusionOk="0">
                            <a:moveTo>
                              <a:pt x="0" y="0"/>
                            </a:moveTo>
                            <a:cubicBezTo>
                              <a:pt x="229576" y="22916"/>
                              <a:pt x="407073" y="21012"/>
                              <a:pt x="552948" y="0"/>
                            </a:cubicBezTo>
                            <a:cubicBezTo>
                              <a:pt x="698823" y="-21012"/>
                              <a:pt x="854465" y="16541"/>
                              <a:pt x="1036778" y="0"/>
                            </a:cubicBezTo>
                            <a:cubicBezTo>
                              <a:pt x="1219091" y="-16541"/>
                              <a:pt x="1325082" y="-27346"/>
                              <a:pt x="1589726" y="0"/>
                            </a:cubicBezTo>
                            <a:cubicBezTo>
                              <a:pt x="1854370" y="27346"/>
                              <a:pt x="1917202" y="21298"/>
                              <a:pt x="2211792" y="0"/>
                            </a:cubicBezTo>
                            <a:cubicBezTo>
                              <a:pt x="2506382" y="-21298"/>
                              <a:pt x="2714261" y="-28267"/>
                              <a:pt x="2902977" y="0"/>
                            </a:cubicBezTo>
                            <a:cubicBezTo>
                              <a:pt x="3091693" y="28267"/>
                              <a:pt x="3249638" y="-10695"/>
                              <a:pt x="3386807" y="0"/>
                            </a:cubicBezTo>
                            <a:cubicBezTo>
                              <a:pt x="3523976" y="10695"/>
                              <a:pt x="3771467" y="3151"/>
                              <a:pt x="3870636" y="0"/>
                            </a:cubicBezTo>
                            <a:cubicBezTo>
                              <a:pt x="3969805" y="-3151"/>
                              <a:pt x="4287152" y="-27705"/>
                              <a:pt x="4561821" y="0"/>
                            </a:cubicBezTo>
                            <a:cubicBezTo>
                              <a:pt x="4836490" y="27705"/>
                              <a:pt x="5121927" y="21902"/>
                              <a:pt x="5322125" y="0"/>
                            </a:cubicBezTo>
                            <a:cubicBezTo>
                              <a:pt x="5522323" y="-21902"/>
                              <a:pt x="5650290" y="18756"/>
                              <a:pt x="5805954" y="0"/>
                            </a:cubicBezTo>
                            <a:cubicBezTo>
                              <a:pt x="5961618" y="-18756"/>
                              <a:pt x="6688316" y="35722"/>
                              <a:pt x="6911850" y="0"/>
                            </a:cubicBezTo>
                            <a:cubicBezTo>
                              <a:pt x="6919955" y="236641"/>
                              <a:pt x="6904302" y="433719"/>
                              <a:pt x="6911850" y="669033"/>
                            </a:cubicBezTo>
                            <a:cubicBezTo>
                              <a:pt x="6919398" y="904347"/>
                              <a:pt x="6927388" y="1158185"/>
                              <a:pt x="6911850" y="1365374"/>
                            </a:cubicBezTo>
                            <a:cubicBezTo>
                              <a:pt x="6602933" y="1362253"/>
                              <a:pt x="6549411" y="1391528"/>
                              <a:pt x="6220665" y="1365374"/>
                            </a:cubicBezTo>
                            <a:cubicBezTo>
                              <a:pt x="5891920" y="1339220"/>
                              <a:pt x="5671173" y="1354384"/>
                              <a:pt x="5460362" y="1365374"/>
                            </a:cubicBezTo>
                            <a:cubicBezTo>
                              <a:pt x="5249551" y="1376364"/>
                              <a:pt x="5098491" y="1348353"/>
                              <a:pt x="4976532" y="1365374"/>
                            </a:cubicBezTo>
                            <a:cubicBezTo>
                              <a:pt x="4854573" y="1382396"/>
                              <a:pt x="4447125" y="1369029"/>
                              <a:pt x="4147110" y="1365374"/>
                            </a:cubicBezTo>
                            <a:cubicBezTo>
                              <a:pt x="3847095" y="1361719"/>
                              <a:pt x="3681517" y="1371326"/>
                              <a:pt x="3525044" y="1365374"/>
                            </a:cubicBezTo>
                            <a:cubicBezTo>
                              <a:pt x="3368571" y="1359422"/>
                              <a:pt x="3068106" y="1344529"/>
                              <a:pt x="2833858" y="1365374"/>
                            </a:cubicBezTo>
                            <a:cubicBezTo>
                              <a:pt x="2599610" y="1386219"/>
                              <a:pt x="2425934" y="1389039"/>
                              <a:pt x="2142673" y="1365374"/>
                            </a:cubicBezTo>
                            <a:cubicBezTo>
                              <a:pt x="1859412" y="1341709"/>
                              <a:pt x="1768913" y="1393700"/>
                              <a:pt x="1520607" y="1365374"/>
                            </a:cubicBezTo>
                            <a:cubicBezTo>
                              <a:pt x="1272301" y="1337048"/>
                              <a:pt x="1134714" y="1378419"/>
                              <a:pt x="1036777" y="1365374"/>
                            </a:cubicBezTo>
                            <a:cubicBezTo>
                              <a:pt x="938840" y="1352330"/>
                              <a:pt x="394860" y="1364098"/>
                              <a:pt x="0" y="1365374"/>
                            </a:cubicBezTo>
                            <a:cubicBezTo>
                              <a:pt x="-2930" y="1059941"/>
                              <a:pt x="-30081" y="937116"/>
                              <a:pt x="0" y="709994"/>
                            </a:cubicBezTo>
                            <a:cubicBezTo>
                              <a:pt x="30081" y="482872"/>
                              <a:pt x="11188" y="186805"/>
                              <a:pt x="0" y="0"/>
                            </a:cubicBezTo>
                            <a:close/>
                          </a:path>
                          <a:path w="6911850" h="1365374" stroke="0" extrusionOk="0">
                            <a:moveTo>
                              <a:pt x="0" y="0"/>
                            </a:moveTo>
                            <a:cubicBezTo>
                              <a:pt x="284021" y="-15331"/>
                              <a:pt x="407702" y="26764"/>
                              <a:pt x="691185" y="0"/>
                            </a:cubicBezTo>
                            <a:cubicBezTo>
                              <a:pt x="974669" y="-26764"/>
                              <a:pt x="1261291" y="-37098"/>
                              <a:pt x="1520607" y="0"/>
                            </a:cubicBezTo>
                            <a:cubicBezTo>
                              <a:pt x="1779923" y="37098"/>
                              <a:pt x="1819627" y="-19451"/>
                              <a:pt x="2004437" y="0"/>
                            </a:cubicBezTo>
                            <a:cubicBezTo>
                              <a:pt x="2189247" y="19451"/>
                              <a:pt x="2318243" y="-17721"/>
                              <a:pt x="2557385" y="0"/>
                            </a:cubicBezTo>
                            <a:cubicBezTo>
                              <a:pt x="2796527" y="17721"/>
                              <a:pt x="2942700" y="-13610"/>
                              <a:pt x="3041214" y="0"/>
                            </a:cubicBezTo>
                            <a:cubicBezTo>
                              <a:pt x="3139728" y="13610"/>
                              <a:pt x="3608169" y="-18469"/>
                              <a:pt x="3870636" y="0"/>
                            </a:cubicBezTo>
                            <a:cubicBezTo>
                              <a:pt x="4133103" y="18469"/>
                              <a:pt x="4268556" y="10469"/>
                              <a:pt x="4561821" y="0"/>
                            </a:cubicBezTo>
                            <a:cubicBezTo>
                              <a:pt x="4855086" y="-10469"/>
                              <a:pt x="5022204" y="-27915"/>
                              <a:pt x="5183888" y="0"/>
                            </a:cubicBezTo>
                            <a:cubicBezTo>
                              <a:pt x="5345572" y="27915"/>
                              <a:pt x="5683688" y="-7444"/>
                              <a:pt x="5875073" y="0"/>
                            </a:cubicBezTo>
                            <a:cubicBezTo>
                              <a:pt x="6066459" y="7444"/>
                              <a:pt x="6417460" y="-44354"/>
                              <a:pt x="6911850" y="0"/>
                            </a:cubicBezTo>
                            <a:cubicBezTo>
                              <a:pt x="6889284" y="161938"/>
                              <a:pt x="6889307" y="422789"/>
                              <a:pt x="6911850" y="655380"/>
                            </a:cubicBezTo>
                            <a:cubicBezTo>
                              <a:pt x="6934393" y="887971"/>
                              <a:pt x="6896269" y="1017994"/>
                              <a:pt x="6911850" y="1365374"/>
                            </a:cubicBezTo>
                            <a:cubicBezTo>
                              <a:pt x="6709172" y="1335934"/>
                              <a:pt x="6385337" y="1395195"/>
                              <a:pt x="6151547" y="1365374"/>
                            </a:cubicBezTo>
                            <a:cubicBezTo>
                              <a:pt x="5917757" y="1335553"/>
                              <a:pt x="5803997" y="1392131"/>
                              <a:pt x="5529480" y="1365374"/>
                            </a:cubicBezTo>
                            <a:cubicBezTo>
                              <a:pt x="5254963" y="1338617"/>
                              <a:pt x="5019125" y="1370564"/>
                              <a:pt x="4769177" y="1365374"/>
                            </a:cubicBezTo>
                            <a:cubicBezTo>
                              <a:pt x="4519229" y="1360184"/>
                              <a:pt x="4356793" y="1365234"/>
                              <a:pt x="4216229" y="1365374"/>
                            </a:cubicBezTo>
                            <a:cubicBezTo>
                              <a:pt x="4075665" y="1365514"/>
                              <a:pt x="3937309" y="1364028"/>
                              <a:pt x="3732399" y="1365374"/>
                            </a:cubicBezTo>
                            <a:cubicBezTo>
                              <a:pt x="3527489" y="1366721"/>
                              <a:pt x="3165840" y="1354861"/>
                              <a:pt x="2972095" y="1365374"/>
                            </a:cubicBezTo>
                            <a:cubicBezTo>
                              <a:pt x="2778350" y="1375887"/>
                              <a:pt x="2640383" y="1346144"/>
                              <a:pt x="2419148" y="1365374"/>
                            </a:cubicBezTo>
                            <a:cubicBezTo>
                              <a:pt x="2197913" y="1384604"/>
                              <a:pt x="1896432" y="1352022"/>
                              <a:pt x="1727963" y="1365374"/>
                            </a:cubicBezTo>
                            <a:cubicBezTo>
                              <a:pt x="1559495" y="1378726"/>
                              <a:pt x="1382339" y="1361813"/>
                              <a:pt x="1175015" y="1365374"/>
                            </a:cubicBezTo>
                            <a:cubicBezTo>
                              <a:pt x="967691" y="1368935"/>
                              <a:pt x="275996" y="1323987"/>
                              <a:pt x="0" y="1365374"/>
                            </a:cubicBezTo>
                            <a:cubicBezTo>
                              <a:pt x="-26784" y="1089617"/>
                              <a:pt x="15998" y="850836"/>
                              <a:pt x="0" y="655380"/>
                            </a:cubicBezTo>
                            <a:cubicBezTo>
                              <a:pt x="-15998" y="459924"/>
                              <a:pt x="-1875" y="309604"/>
                              <a:pt x="0" y="0"/>
                            </a:cubicBezTo>
                            <a:close/>
                          </a:path>
                        </a:pathLst>
                      </a:custGeom>
                      <ask:type>
                        <ask:lineSketchFreehand/>
                      </ask:type>
                    </ask:lineSketchStyleProps>
                  </a:ext>
                </a:extLst>
              </a:ln>
            </p:spPr>
            <p:txBody>
              <a:bodyPr/>
              <a:lstStyle/>
              <a:p>
                <a:r>
                  <a:rPr lang="en-US">
                    <a:noFill/>
                  </a:rPr>
                  <a:t> </a:t>
                </a:r>
              </a:p>
            </p:txBody>
          </p:sp>
        </mc:Fallback>
      </mc:AlternateContent>
      <p:sp>
        <p:nvSpPr>
          <p:cNvPr id="6" name="TextBox 5">
            <a:extLst>
              <a:ext uri="{FF2B5EF4-FFF2-40B4-BE49-F238E27FC236}">
                <a16:creationId xmlns:a16="http://schemas.microsoft.com/office/drawing/2014/main" id="{9408E2CA-0607-1AA0-2CF1-157B8E065203}"/>
              </a:ext>
            </a:extLst>
          </p:cNvPr>
          <p:cNvSpPr txBox="1"/>
          <p:nvPr/>
        </p:nvSpPr>
        <p:spPr>
          <a:xfrm>
            <a:off x="11104480" y="448074"/>
            <a:ext cx="3152696" cy="523220"/>
          </a:xfrm>
          <a:custGeom>
            <a:avLst/>
            <a:gdLst>
              <a:gd name="connsiteX0" fmla="*/ 0 w 3152696"/>
              <a:gd name="connsiteY0" fmla="*/ 0 h 523220"/>
              <a:gd name="connsiteX1" fmla="*/ 693593 w 3152696"/>
              <a:gd name="connsiteY1" fmla="*/ 0 h 523220"/>
              <a:gd name="connsiteX2" fmla="*/ 1261078 w 3152696"/>
              <a:gd name="connsiteY2" fmla="*/ 0 h 523220"/>
              <a:gd name="connsiteX3" fmla="*/ 1797037 w 3152696"/>
              <a:gd name="connsiteY3" fmla="*/ 0 h 523220"/>
              <a:gd name="connsiteX4" fmla="*/ 2364522 w 3152696"/>
              <a:gd name="connsiteY4" fmla="*/ 0 h 523220"/>
              <a:gd name="connsiteX5" fmla="*/ 3152696 w 3152696"/>
              <a:gd name="connsiteY5" fmla="*/ 0 h 523220"/>
              <a:gd name="connsiteX6" fmla="*/ 3152696 w 3152696"/>
              <a:gd name="connsiteY6" fmla="*/ 523220 h 523220"/>
              <a:gd name="connsiteX7" fmla="*/ 2585211 w 3152696"/>
              <a:gd name="connsiteY7" fmla="*/ 523220 h 523220"/>
              <a:gd name="connsiteX8" fmla="*/ 1954672 w 3152696"/>
              <a:gd name="connsiteY8" fmla="*/ 523220 h 523220"/>
              <a:gd name="connsiteX9" fmla="*/ 1418713 w 3152696"/>
              <a:gd name="connsiteY9" fmla="*/ 523220 h 523220"/>
              <a:gd name="connsiteX10" fmla="*/ 725120 w 3152696"/>
              <a:gd name="connsiteY10" fmla="*/ 523220 h 523220"/>
              <a:gd name="connsiteX11" fmla="*/ 0 w 3152696"/>
              <a:gd name="connsiteY11" fmla="*/ 523220 h 523220"/>
              <a:gd name="connsiteX12" fmla="*/ 0 w 3152696"/>
              <a:gd name="connsiteY12"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52696" h="523220" fill="none" extrusionOk="0">
                <a:moveTo>
                  <a:pt x="0" y="0"/>
                </a:moveTo>
                <a:cubicBezTo>
                  <a:pt x="338133" y="29292"/>
                  <a:pt x="491729" y="-9199"/>
                  <a:pt x="693593" y="0"/>
                </a:cubicBezTo>
                <a:cubicBezTo>
                  <a:pt x="895457" y="9199"/>
                  <a:pt x="1082886" y="14740"/>
                  <a:pt x="1261078" y="0"/>
                </a:cubicBezTo>
                <a:cubicBezTo>
                  <a:pt x="1439270" y="-14740"/>
                  <a:pt x="1635144" y="-9714"/>
                  <a:pt x="1797037" y="0"/>
                </a:cubicBezTo>
                <a:cubicBezTo>
                  <a:pt x="1958930" y="9714"/>
                  <a:pt x="2104932" y="15575"/>
                  <a:pt x="2364522" y="0"/>
                </a:cubicBezTo>
                <a:cubicBezTo>
                  <a:pt x="2624112" y="-15575"/>
                  <a:pt x="2902457" y="24010"/>
                  <a:pt x="3152696" y="0"/>
                </a:cubicBezTo>
                <a:cubicBezTo>
                  <a:pt x="3129272" y="106079"/>
                  <a:pt x="3147916" y="306157"/>
                  <a:pt x="3152696" y="523220"/>
                </a:cubicBezTo>
                <a:cubicBezTo>
                  <a:pt x="3027229" y="546655"/>
                  <a:pt x="2747192" y="510636"/>
                  <a:pt x="2585211" y="523220"/>
                </a:cubicBezTo>
                <a:cubicBezTo>
                  <a:pt x="2423231" y="535804"/>
                  <a:pt x="2155670" y="497030"/>
                  <a:pt x="1954672" y="523220"/>
                </a:cubicBezTo>
                <a:cubicBezTo>
                  <a:pt x="1753674" y="549410"/>
                  <a:pt x="1667875" y="538787"/>
                  <a:pt x="1418713" y="523220"/>
                </a:cubicBezTo>
                <a:cubicBezTo>
                  <a:pt x="1169551" y="507653"/>
                  <a:pt x="942272" y="524317"/>
                  <a:pt x="725120" y="523220"/>
                </a:cubicBezTo>
                <a:cubicBezTo>
                  <a:pt x="507968" y="522123"/>
                  <a:pt x="232402" y="510048"/>
                  <a:pt x="0" y="523220"/>
                </a:cubicBezTo>
                <a:cubicBezTo>
                  <a:pt x="-6311" y="312607"/>
                  <a:pt x="24419" y="202754"/>
                  <a:pt x="0" y="0"/>
                </a:cubicBezTo>
                <a:close/>
              </a:path>
              <a:path w="3152696" h="523220" stroke="0" extrusionOk="0">
                <a:moveTo>
                  <a:pt x="0" y="0"/>
                </a:moveTo>
                <a:cubicBezTo>
                  <a:pt x="132162" y="28854"/>
                  <a:pt x="341577" y="22291"/>
                  <a:pt x="630539" y="0"/>
                </a:cubicBezTo>
                <a:cubicBezTo>
                  <a:pt x="919501" y="-22291"/>
                  <a:pt x="1099250" y="-4615"/>
                  <a:pt x="1324132" y="0"/>
                </a:cubicBezTo>
                <a:cubicBezTo>
                  <a:pt x="1549014" y="4615"/>
                  <a:pt x="1716375" y="19386"/>
                  <a:pt x="1860091" y="0"/>
                </a:cubicBezTo>
                <a:cubicBezTo>
                  <a:pt x="2003807" y="-19386"/>
                  <a:pt x="2284271" y="17375"/>
                  <a:pt x="2427576" y="0"/>
                </a:cubicBezTo>
                <a:cubicBezTo>
                  <a:pt x="2570881" y="-17375"/>
                  <a:pt x="2961858" y="28080"/>
                  <a:pt x="3152696" y="0"/>
                </a:cubicBezTo>
                <a:cubicBezTo>
                  <a:pt x="3153542" y="124522"/>
                  <a:pt x="3173024" y="272796"/>
                  <a:pt x="3152696" y="523220"/>
                </a:cubicBezTo>
                <a:cubicBezTo>
                  <a:pt x="2983852" y="552099"/>
                  <a:pt x="2791745" y="520910"/>
                  <a:pt x="2522157" y="523220"/>
                </a:cubicBezTo>
                <a:cubicBezTo>
                  <a:pt x="2252569" y="525530"/>
                  <a:pt x="2161927" y="501160"/>
                  <a:pt x="1923145" y="523220"/>
                </a:cubicBezTo>
                <a:cubicBezTo>
                  <a:pt x="1684363" y="545280"/>
                  <a:pt x="1495599" y="529726"/>
                  <a:pt x="1292605" y="523220"/>
                </a:cubicBezTo>
                <a:cubicBezTo>
                  <a:pt x="1089611" y="516714"/>
                  <a:pt x="911615" y="540175"/>
                  <a:pt x="725120" y="523220"/>
                </a:cubicBezTo>
                <a:cubicBezTo>
                  <a:pt x="538626" y="506265"/>
                  <a:pt x="195587" y="511399"/>
                  <a:pt x="0" y="523220"/>
                </a:cubicBezTo>
                <a:cubicBezTo>
                  <a:pt x="-20434" y="301027"/>
                  <a:pt x="13338" y="22722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Page 68 (27 to 32)</a:t>
            </a:r>
          </a:p>
        </p:txBody>
      </p:sp>
    </p:spTree>
    <p:extLst>
      <p:ext uri="{BB962C8B-B14F-4D97-AF65-F5344CB8AC3E}">
        <p14:creationId xmlns:p14="http://schemas.microsoft.com/office/powerpoint/2010/main" val="232674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It is necessary to compute the average of some variables such as the average speed, average velocity, and so 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D165198-DBE6-0BF1-11DE-4B6D97B6838F}"/>
                  </a:ext>
                </a:extLst>
              </p:cNvPr>
              <p:cNvSpPr txBox="1"/>
              <p:nvPr/>
            </p:nvSpPr>
            <p:spPr>
              <a:xfrm>
                <a:off x="593353" y="4114800"/>
                <a:ext cx="6238700" cy="2147063"/>
              </a:xfrm>
              <a:custGeom>
                <a:avLst/>
                <a:gdLst>
                  <a:gd name="connsiteX0" fmla="*/ 0 w 6238700"/>
                  <a:gd name="connsiteY0" fmla="*/ 0 h 2147063"/>
                  <a:gd name="connsiteX1" fmla="*/ 630802 w 6238700"/>
                  <a:gd name="connsiteY1" fmla="*/ 0 h 2147063"/>
                  <a:gd name="connsiteX2" fmla="*/ 1261604 w 6238700"/>
                  <a:gd name="connsiteY2" fmla="*/ 0 h 2147063"/>
                  <a:gd name="connsiteX3" fmla="*/ 1954793 w 6238700"/>
                  <a:gd name="connsiteY3" fmla="*/ 0 h 2147063"/>
                  <a:gd name="connsiteX4" fmla="*/ 2460821 w 6238700"/>
                  <a:gd name="connsiteY4" fmla="*/ 0 h 2147063"/>
                  <a:gd name="connsiteX5" fmla="*/ 2966848 w 6238700"/>
                  <a:gd name="connsiteY5" fmla="*/ 0 h 2147063"/>
                  <a:gd name="connsiteX6" fmla="*/ 3660037 w 6238700"/>
                  <a:gd name="connsiteY6" fmla="*/ 0 h 2147063"/>
                  <a:gd name="connsiteX7" fmla="*/ 4415613 w 6238700"/>
                  <a:gd name="connsiteY7" fmla="*/ 0 h 2147063"/>
                  <a:gd name="connsiteX8" fmla="*/ 4921641 w 6238700"/>
                  <a:gd name="connsiteY8" fmla="*/ 0 h 2147063"/>
                  <a:gd name="connsiteX9" fmla="*/ 5552443 w 6238700"/>
                  <a:gd name="connsiteY9" fmla="*/ 0 h 2147063"/>
                  <a:gd name="connsiteX10" fmla="*/ 6238700 w 6238700"/>
                  <a:gd name="connsiteY10" fmla="*/ 0 h 2147063"/>
                  <a:gd name="connsiteX11" fmla="*/ 6238700 w 6238700"/>
                  <a:gd name="connsiteY11" fmla="*/ 472354 h 2147063"/>
                  <a:gd name="connsiteX12" fmla="*/ 6238700 w 6238700"/>
                  <a:gd name="connsiteY12" fmla="*/ 1009120 h 2147063"/>
                  <a:gd name="connsiteX13" fmla="*/ 6238700 w 6238700"/>
                  <a:gd name="connsiteY13" fmla="*/ 1481473 h 2147063"/>
                  <a:gd name="connsiteX14" fmla="*/ 6238700 w 6238700"/>
                  <a:gd name="connsiteY14" fmla="*/ 2147063 h 2147063"/>
                  <a:gd name="connsiteX15" fmla="*/ 5483124 w 6238700"/>
                  <a:gd name="connsiteY15" fmla="*/ 2147063 h 2147063"/>
                  <a:gd name="connsiteX16" fmla="*/ 4852322 w 6238700"/>
                  <a:gd name="connsiteY16" fmla="*/ 2147063 h 2147063"/>
                  <a:gd name="connsiteX17" fmla="*/ 4159133 w 6238700"/>
                  <a:gd name="connsiteY17" fmla="*/ 2147063 h 2147063"/>
                  <a:gd name="connsiteX18" fmla="*/ 3465944 w 6238700"/>
                  <a:gd name="connsiteY18" fmla="*/ 2147063 h 2147063"/>
                  <a:gd name="connsiteX19" fmla="*/ 2835143 w 6238700"/>
                  <a:gd name="connsiteY19" fmla="*/ 2147063 h 2147063"/>
                  <a:gd name="connsiteX20" fmla="*/ 2329115 w 6238700"/>
                  <a:gd name="connsiteY20" fmla="*/ 2147063 h 2147063"/>
                  <a:gd name="connsiteX21" fmla="*/ 1760700 w 6238700"/>
                  <a:gd name="connsiteY21" fmla="*/ 2147063 h 2147063"/>
                  <a:gd name="connsiteX22" fmla="*/ 1192285 w 6238700"/>
                  <a:gd name="connsiteY22" fmla="*/ 2147063 h 2147063"/>
                  <a:gd name="connsiteX23" fmla="*/ 0 w 6238700"/>
                  <a:gd name="connsiteY23" fmla="*/ 2147063 h 2147063"/>
                  <a:gd name="connsiteX24" fmla="*/ 0 w 6238700"/>
                  <a:gd name="connsiteY24" fmla="*/ 1653239 h 2147063"/>
                  <a:gd name="connsiteX25" fmla="*/ 0 w 6238700"/>
                  <a:gd name="connsiteY25" fmla="*/ 1073532 h 2147063"/>
                  <a:gd name="connsiteX26" fmla="*/ 0 w 6238700"/>
                  <a:gd name="connsiteY26" fmla="*/ 558236 h 2147063"/>
                  <a:gd name="connsiteX27" fmla="*/ 0 w 6238700"/>
                  <a:gd name="connsiteY27" fmla="*/ 0 h 214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14706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33999" y="117386"/>
                      <a:pt x="6242617" y="369677"/>
                      <a:pt x="6238700" y="472354"/>
                    </a:cubicBezTo>
                    <a:cubicBezTo>
                      <a:pt x="6234783" y="575031"/>
                      <a:pt x="6232789" y="833623"/>
                      <a:pt x="6238700" y="1009120"/>
                    </a:cubicBezTo>
                    <a:cubicBezTo>
                      <a:pt x="6244611" y="1184617"/>
                      <a:pt x="6254463" y="1297120"/>
                      <a:pt x="6238700" y="1481473"/>
                    </a:cubicBezTo>
                    <a:cubicBezTo>
                      <a:pt x="6222937" y="1665826"/>
                      <a:pt x="6231906" y="1861324"/>
                      <a:pt x="6238700" y="2147063"/>
                    </a:cubicBezTo>
                    <a:cubicBezTo>
                      <a:pt x="6038971" y="2160477"/>
                      <a:pt x="5804049" y="2127015"/>
                      <a:pt x="5483124" y="2147063"/>
                    </a:cubicBezTo>
                    <a:cubicBezTo>
                      <a:pt x="5162199" y="2167111"/>
                      <a:pt x="5116446" y="2139865"/>
                      <a:pt x="4852322" y="2147063"/>
                    </a:cubicBezTo>
                    <a:cubicBezTo>
                      <a:pt x="4588198" y="2154261"/>
                      <a:pt x="4440188" y="2154381"/>
                      <a:pt x="4159133" y="2147063"/>
                    </a:cubicBezTo>
                    <a:cubicBezTo>
                      <a:pt x="3878078" y="2139745"/>
                      <a:pt x="3798914" y="2152017"/>
                      <a:pt x="3465944" y="2147063"/>
                    </a:cubicBezTo>
                    <a:cubicBezTo>
                      <a:pt x="3132974" y="2142109"/>
                      <a:pt x="2998504" y="2174994"/>
                      <a:pt x="2835143" y="2147063"/>
                    </a:cubicBezTo>
                    <a:cubicBezTo>
                      <a:pt x="2671782" y="2119132"/>
                      <a:pt x="2554973" y="2138962"/>
                      <a:pt x="2329115" y="2147063"/>
                    </a:cubicBezTo>
                    <a:cubicBezTo>
                      <a:pt x="2103257" y="2155164"/>
                      <a:pt x="1903976" y="2146331"/>
                      <a:pt x="1760700" y="2147063"/>
                    </a:cubicBezTo>
                    <a:cubicBezTo>
                      <a:pt x="1617425" y="2147795"/>
                      <a:pt x="1416848" y="2128971"/>
                      <a:pt x="1192285" y="2147063"/>
                    </a:cubicBezTo>
                    <a:cubicBezTo>
                      <a:pt x="967722" y="2165155"/>
                      <a:pt x="412419" y="2117620"/>
                      <a:pt x="0" y="2147063"/>
                    </a:cubicBezTo>
                    <a:cubicBezTo>
                      <a:pt x="22774" y="1976058"/>
                      <a:pt x="20302" y="1772583"/>
                      <a:pt x="0" y="1653239"/>
                    </a:cubicBezTo>
                    <a:cubicBezTo>
                      <a:pt x="-20302" y="1533895"/>
                      <a:pt x="8200" y="1285414"/>
                      <a:pt x="0" y="1073532"/>
                    </a:cubicBezTo>
                    <a:cubicBezTo>
                      <a:pt x="-8200" y="861650"/>
                      <a:pt x="-5801" y="805053"/>
                      <a:pt x="0" y="558236"/>
                    </a:cubicBezTo>
                    <a:cubicBezTo>
                      <a:pt x="5801" y="311419"/>
                      <a:pt x="13618" y="202021"/>
                      <a:pt x="0" y="0"/>
                    </a:cubicBezTo>
                    <a:close/>
                  </a:path>
                  <a:path w="6238700" h="214706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7234" y="223449"/>
                      <a:pt x="6251061" y="339678"/>
                      <a:pt x="6238700" y="472354"/>
                    </a:cubicBezTo>
                    <a:cubicBezTo>
                      <a:pt x="6226339" y="605030"/>
                      <a:pt x="6221364" y="807143"/>
                      <a:pt x="6238700" y="1009120"/>
                    </a:cubicBezTo>
                    <a:cubicBezTo>
                      <a:pt x="6256036" y="1211097"/>
                      <a:pt x="6264360" y="1352975"/>
                      <a:pt x="6238700" y="1567356"/>
                    </a:cubicBezTo>
                    <a:cubicBezTo>
                      <a:pt x="6213040" y="1781737"/>
                      <a:pt x="6213135" y="1875308"/>
                      <a:pt x="6238700" y="2147063"/>
                    </a:cubicBezTo>
                    <a:cubicBezTo>
                      <a:pt x="5932259" y="2120618"/>
                      <a:pt x="5818139" y="2158367"/>
                      <a:pt x="5545511" y="2147063"/>
                    </a:cubicBezTo>
                    <a:cubicBezTo>
                      <a:pt x="5272883" y="2135759"/>
                      <a:pt x="4981540" y="2182582"/>
                      <a:pt x="4789935" y="2147063"/>
                    </a:cubicBezTo>
                    <a:cubicBezTo>
                      <a:pt x="4598330" y="2111544"/>
                      <a:pt x="4354082" y="2119900"/>
                      <a:pt x="4221520" y="2147063"/>
                    </a:cubicBezTo>
                    <a:cubicBezTo>
                      <a:pt x="4088958" y="2174226"/>
                      <a:pt x="3920799" y="2131534"/>
                      <a:pt x="3715492" y="2147063"/>
                    </a:cubicBezTo>
                    <a:cubicBezTo>
                      <a:pt x="3510185" y="2162592"/>
                      <a:pt x="3226546" y="2179384"/>
                      <a:pt x="2959917" y="2147063"/>
                    </a:cubicBezTo>
                    <a:cubicBezTo>
                      <a:pt x="2693288" y="2114742"/>
                      <a:pt x="2524282" y="2152576"/>
                      <a:pt x="2391502" y="2147063"/>
                    </a:cubicBezTo>
                    <a:cubicBezTo>
                      <a:pt x="2258722" y="2141550"/>
                      <a:pt x="2017404" y="2180645"/>
                      <a:pt x="1698313" y="2147063"/>
                    </a:cubicBezTo>
                    <a:cubicBezTo>
                      <a:pt x="1379222" y="2113481"/>
                      <a:pt x="1370326" y="2130949"/>
                      <a:pt x="1129898" y="2147063"/>
                    </a:cubicBezTo>
                    <a:cubicBezTo>
                      <a:pt x="889470" y="2163177"/>
                      <a:pt x="349520" y="2115187"/>
                      <a:pt x="0" y="2147063"/>
                    </a:cubicBezTo>
                    <a:cubicBezTo>
                      <a:pt x="-221" y="1907315"/>
                      <a:pt x="-8840" y="1804092"/>
                      <a:pt x="0" y="1567356"/>
                    </a:cubicBezTo>
                    <a:cubicBezTo>
                      <a:pt x="8840" y="1330620"/>
                      <a:pt x="4996" y="1263281"/>
                      <a:pt x="0" y="987649"/>
                    </a:cubicBezTo>
                    <a:cubicBezTo>
                      <a:pt x="-4996" y="712017"/>
                      <a:pt x="-24060" y="717419"/>
                      <a:pt x="0" y="493824"/>
                    </a:cubicBezTo>
                    <a:cubicBezTo>
                      <a:pt x="24060" y="270229"/>
                      <a:pt x="15744" y="21780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HM for ungrouped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r>
                        <a:rPr lang="en-US" sz="2800" b="0" i="0" dirty="0" smtClean="0">
                          <a:latin typeface="Cambria Math" panose="02040503050406030204" pitchFamily="18" charset="0"/>
                        </a:rPr>
                        <m:t>=</m:t>
                      </m:r>
                      <m:f>
                        <m:fPr>
                          <m:ctrlPr>
                            <a:rPr lang="en-US" sz="2800" b="0" i="1" dirty="0" smtClean="0">
                              <a:latin typeface="Cambria Math" panose="02040503050406030204" pitchFamily="18" charset="0"/>
                            </a:rPr>
                          </m:ctrlPr>
                        </m:fPr>
                        <m:num>
                          <m:r>
                            <m:rPr>
                              <m:sty m:val="p"/>
                            </m:rPr>
                            <a:rPr lang="en-US" sz="2800" b="0" i="0" dirty="0" smtClean="0">
                              <a:latin typeface="Cambria Math" panose="02040503050406030204" pitchFamily="18" charset="0"/>
                            </a:rPr>
                            <m:t>n</m:t>
                          </m:r>
                        </m:num>
                        <m:den>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Sub>
                            </m:den>
                          </m:f>
                          <m:r>
                            <a:rPr lang="en-US"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Sub>
                            </m:den>
                          </m:f>
                          <m:r>
                            <a:rPr lang="en-US"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Sub>
                            </m:den>
                          </m:f>
                        </m:den>
                      </m:f>
                    </m:oMath>
                  </m:oMathPara>
                </a14:m>
                <a:endParaRPr lang="en-US" sz="2800" dirty="0"/>
              </a:p>
            </p:txBody>
          </p:sp>
        </mc:Choice>
        <mc:Fallback xmlns="">
          <p:sp>
            <p:nvSpPr>
              <p:cNvPr id="4" name="TextBox 3">
                <a:extLst>
                  <a:ext uri="{FF2B5EF4-FFF2-40B4-BE49-F238E27FC236}">
                    <a16:creationId xmlns:a16="http://schemas.microsoft.com/office/drawing/2014/main" id="{FD165198-DBE6-0BF1-11DE-4B6D97B6838F}"/>
                  </a:ext>
                </a:extLst>
              </p:cNvPr>
              <p:cNvSpPr txBox="1">
                <a:spLocks noRot="1" noChangeAspect="1" noMove="1" noResize="1" noEditPoints="1" noAdjustHandles="1" noChangeArrowheads="1" noChangeShapeType="1" noTextEdit="1"/>
              </p:cNvSpPr>
              <p:nvPr/>
            </p:nvSpPr>
            <p:spPr>
              <a:xfrm>
                <a:off x="593353" y="4114800"/>
                <a:ext cx="6238700" cy="2147063"/>
              </a:xfrm>
              <a:prstGeom prst="rect">
                <a:avLst/>
              </a:prstGeom>
              <a:blipFill>
                <a:blip r:embed="rId2"/>
                <a:stretch>
                  <a:fillRect l="-1650" t="-1667"/>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147063"/>
                          <a:gd name="connsiteX1" fmla="*/ 630802 w 6238700"/>
                          <a:gd name="connsiteY1" fmla="*/ 0 h 2147063"/>
                          <a:gd name="connsiteX2" fmla="*/ 1261604 w 6238700"/>
                          <a:gd name="connsiteY2" fmla="*/ 0 h 2147063"/>
                          <a:gd name="connsiteX3" fmla="*/ 1954793 w 6238700"/>
                          <a:gd name="connsiteY3" fmla="*/ 0 h 2147063"/>
                          <a:gd name="connsiteX4" fmla="*/ 2460821 w 6238700"/>
                          <a:gd name="connsiteY4" fmla="*/ 0 h 2147063"/>
                          <a:gd name="connsiteX5" fmla="*/ 2966848 w 6238700"/>
                          <a:gd name="connsiteY5" fmla="*/ 0 h 2147063"/>
                          <a:gd name="connsiteX6" fmla="*/ 3660037 w 6238700"/>
                          <a:gd name="connsiteY6" fmla="*/ 0 h 2147063"/>
                          <a:gd name="connsiteX7" fmla="*/ 4415613 w 6238700"/>
                          <a:gd name="connsiteY7" fmla="*/ 0 h 2147063"/>
                          <a:gd name="connsiteX8" fmla="*/ 4921641 w 6238700"/>
                          <a:gd name="connsiteY8" fmla="*/ 0 h 2147063"/>
                          <a:gd name="connsiteX9" fmla="*/ 5552443 w 6238700"/>
                          <a:gd name="connsiteY9" fmla="*/ 0 h 2147063"/>
                          <a:gd name="connsiteX10" fmla="*/ 6238700 w 6238700"/>
                          <a:gd name="connsiteY10" fmla="*/ 0 h 2147063"/>
                          <a:gd name="connsiteX11" fmla="*/ 6238700 w 6238700"/>
                          <a:gd name="connsiteY11" fmla="*/ 472354 h 2147063"/>
                          <a:gd name="connsiteX12" fmla="*/ 6238700 w 6238700"/>
                          <a:gd name="connsiteY12" fmla="*/ 1009120 h 2147063"/>
                          <a:gd name="connsiteX13" fmla="*/ 6238700 w 6238700"/>
                          <a:gd name="connsiteY13" fmla="*/ 1481473 h 2147063"/>
                          <a:gd name="connsiteX14" fmla="*/ 6238700 w 6238700"/>
                          <a:gd name="connsiteY14" fmla="*/ 2147063 h 2147063"/>
                          <a:gd name="connsiteX15" fmla="*/ 5483124 w 6238700"/>
                          <a:gd name="connsiteY15" fmla="*/ 2147063 h 2147063"/>
                          <a:gd name="connsiteX16" fmla="*/ 4852322 w 6238700"/>
                          <a:gd name="connsiteY16" fmla="*/ 2147063 h 2147063"/>
                          <a:gd name="connsiteX17" fmla="*/ 4159133 w 6238700"/>
                          <a:gd name="connsiteY17" fmla="*/ 2147063 h 2147063"/>
                          <a:gd name="connsiteX18" fmla="*/ 3465944 w 6238700"/>
                          <a:gd name="connsiteY18" fmla="*/ 2147063 h 2147063"/>
                          <a:gd name="connsiteX19" fmla="*/ 2835143 w 6238700"/>
                          <a:gd name="connsiteY19" fmla="*/ 2147063 h 2147063"/>
                          <a:gd name="connsiteX20" fmla="*/ 2329115 w 6238700"/>
                          <a:gd name="connsiteY20" fmla="*/ 2147063 h 2147063"/>
                          <a:gd name="connsiteX21" fmla="*/ 1760700 w 6238700"/>
                          <a:gd name="connsiteY21" fmla="*/ 2147063 h 2147063"/>
                          <a:gd name="connsiteX22" fmla="*/ 1192285 w 6238700"/>
                          <a:gd name="connsiteY22" fmla="*/ 2147063 h 2147063"/>
                          <a:gd name="connsiteX23" fmla="*/ 0 w 6238700"/>
                          <a:gd name="connsiteY23" fmla="*/ 2147063 h 2147063"/>
                          <a:gd name="connsiteX24" fmla="*/ 0 w 6238700"/>
                          <a:gd name="connsiteY24" fmla="*/ 1653239 h 2147063"/>
                          <a:gd name="connsiteX25" fmla="*/ 0 w 6238700"/>
                          <a:gd name="connsiteY25" fmla="*/ 1073532 h 2147063"/>
                          <a:gd name="connsiteX26" fmla="*/ 0 w 6238700"/>
                          <a:gd name="connsiteY26" fmla="*/ 558236 h 2147063"/>
                          <a:gd name="connsiteX27" fmla="*/ 0 w 6238700"/>
                          <a:gd name="connsiteY27" fmla="*/ 0 h 214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14706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33999" y="117386"/>
                              <a:pt x="6242617" y="369677"/>
                              <a:pt x="6238700" y="472354"/>
                            </a:cubicBezTo>
                            <a:cubicBezTo>
                              <a:pt x="6234783" y="575031"/>
                              <a:pt x="6232789" y="833623"/>
                              <a:pt x="6238700" y="1009120"/>
                            </a:cubicBezTo>
                            <a:cubicBezTo>
                              <a:pt x="6244611" y="1184617"/>
                              <a:pt x="6254463" y="1297120"/>
                              <a:pt x="6238700" y="1481473"/>
                            </a:cubicBezTo>
                            <a:cubicBezTo>
                              <a:pt x="6222937" y="1665826"/>
                              <a:pt x="6231906" y="1861324"/>
                              <a:pt x="6238700" y="2147063"/>
                            </a:cubicBezTo>
                            <a:cubicBezTo>
                              <a:pt x="6038971" y="2160477"/>
                              <a:pt x="5804049" y="2127015"/>
                              <a:pt x="5483124" y="2147063"/>
                            </a:cubicBezTo>
                            <a:cubicBezTo>
                              <a:pt x="5162199" y="2167111"/>
                              <a:pt x="5116446" y="2139865"/>
                              <a:pt x="4852322" y="2147063"/>
                            </a:cubicBezTo>
                            <a:cubicBezTo>
                              <a:pt x="4588198" y="2154261"/>
                              <a:pt x="4440188" y="2154381"/>
                              <a:pt x="4159133" y="2147063"/>
                            </a:cubicBezTo>
                            <a:cubicBezTo>
                              <a:pt x="3878078" y="2139745"/>
                              <a:pt x="3798914" y="2152017"/>
                              <a:pt x="3465944" y="2147063"/>
                            </a:cubicBezTo>
                            <a:cubicBezTo>
                              <a:pt x="3132974" y="2142109"/>
                              <a:pt x="2998504" y="2174994"/>
                              <a:pt x="2835143" y="2147063"/>
                            </a:cubicBezTo>
                            <a:cubicBezTo>
                              <a:pt x="2671782" y="2119132"/>
                              <a:pt x="2554973" y="2138962"/>
                              <a:pt x="2329115" y="2147063"/>
                            </a:cubicBezTo>
                            <a:cubicBezTo>
                              <a:pt x="2103257" y="2155164"/>
                              <a:pt x="1903976" y="2146331"/>
                              <a:pt x="1760700" y="2147063"/>
                            </a:cubicBezTo>
                            <a:cubicBezTo>
                              <a:pt x="1617425" y="2147795"/>
                              <a:pt x="1416848" y="2128971"/>
                              <a:pt x="1192285" y="2147063"/>
                            </a:cubicBezTo>
                            <a:cubicBezTo>
                              <a:pt x="967722" y="2165155"/>
                              <a:pt x="412419" y="2117620"/>
                              <a:pt x="0" y="2147063"/>
                            </a:cubicBezTo>
                            <a:cubicBezTo>
                              <a:pt x="22774" y="1976058"/>
                              <a:pt x="20302" y="1772583"/>
                              <a:pt x="0" y="1653239"/>
                            </a:cubicBezTo>
                            <a:cubicBezTo>
                              <a:pt x="-20302" y="1533895"/>
                              <a:pt x="8200" y="1285414"/>
                              <a:pt x="0" y="1073532"/>
                            </a:cubicBezTo>
                            <a:cubicBezTo>
                              <a:pt x="-8200" y="861650"/>
                              <a:pt x="-5801" y="805053"/>
                              <a:pt x="0" y="558236"/>
                            </a:cubicBezTo>
                            <a:cubicBezTo>
                              <a:pt x="5801" y="311419"/>
                              <a:pt x="13618" y="202021"/>
                              <a:pt x="0" y="0"/>
                            </a:cubicBezTo>
                            <a:close/>
                          </a:path>
                          <a:path w="6238700" h="214706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7234" y="223449"/>
                              <a:pt x="6251061" y="339678"/>
                              <a:pt x="6238700" y="472354"/>
                            </a:cubicBezTo>
                            <a:cubicBezTo>
                              <a:pt x="6226339" y="605030"/>
                              <a:pt x="6221364" y="807143"/>
                              <a:pt x="6238700" y="1009120"/>
                            </a:cubicBezTo>
                            <a:cubicBezTo>
                              <a:pt x="6256036" y="1211097"/>
                              <a:pt x="6264360" y="1352975"/>
                              <a:pt x="6238700" y="1567356"/>
                            </a:cubicBezTo>
                            <a:cubicBezTo>
                              <a:pt x="6213040" y="1781737"/>
                              <a:pt x="6213135" y="1875308"/>
                              <a:pt x="6238700" y="2147063"/>
                            </a:cubicBezTo>
                            <a:cubicBezTo>
                              <a:pt x="5932259" y="2120618"/>
                              <a:pt x="5818139" y="2158367"/>
                              <a:pt x="5545511" y="2147063"/>
                            </a:cubicBezTo>
                            <a:cubicBezTo>
                              <a:pt x="5272883" y="2135759"/>
                              <a:pt x="4981540" y="2182582"/>
                              <a:pt x="4789935" y="2147063"/>
                            </a:cubicBezTo>
                            <a:cubicBezTo>
                              <a:pt x="4598330" y="2111544"/>
                              <a:pt x="4354082" y="2119900"/>
                              <a:pt x="4221520" y="2147063"/>
                            </a:cubicBezTo>
                            <a:cubicBezTo>
                              <a:pt x="4088958" y="2174226"/>
                              <a:pt x="3920799" y="2131534"/>
                              <a:pt x="3715492" y="2147063"/>
                            </a:cubicBezTo>
                            <a:cubicBezTo>
                              <a:pt x="3510185" y="2162592"/>
                              <a:pt x="3226546" y="2179384"/>
                              <a:pt x="2959917" y="2147063"/>
                            </a:cubicBezTo>
                            <a:cubicBezTo>
                              <a:pt x="2693288" y="2114742"/>
                              <a:pt x="2524282" y="2152576"/>
                              <a:pt x="2391502" y="2147063"/>
                            </a:cubicBezTo>
                            <a:cubicBezTo>
                              <a:pt x="2258722" y="2141550"/>
                              <a:pt x="2017404" y="2180645"/>
                              <a:pt x="1698313" y="2147063"/>
                            </a:cubicBezTo>
                            <a:cubicBezTo>
                              <a:pt x="1379222" y="2113481"/>
                              <a:pt x="1370326" y="2130949"/>
                              <a:pt x="1129898" y="2147063"/>
                            </a:cubicBezTo>
                            <a:cubicBezTo>
                              <a:pt x="889470" y="2163177"/>
                              <a:pt x="349520" y="2115187"/>
                              <a:pt x="0" y="2147063"/>
                            </a:cubicBezTo>
                            <a:cubicBezTo>
                              <a:pt x="-221" y="1907315"/>
                              <a:pt x="-8840" y="1804092"/>
                              <a:pt x="0" y="1567356"/>
                            </a:cubicBezTo>
                            <a:cubicBezTo>
                              <a:pt x="8840" y="1330620"/>
                              <a:pt x="4996" y="1263281"/>
                              <a:pt x="0" y="987649"/>
                            </a:cubicBezTo>
                            <a:cubicBezTo>
                              <a:pt x="-4996" y="712017"/>
                              <a:pt x="-24060" y="717419"/>
                              <a:pt x="0" y="493824"/>
                            </a:cubicBezTo>
                            <a:cubicBezTo>
                              <a:pt x="24060" y="270229"/>
                              <a:pt x="15744" y="21780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709C45-9C68-28F2-0FA7-B926B7E7A06C}"/>
                  </a:ext>
                </a:extLst>
              </p:cNvPr>
              <p:cNvSpPr txBox="1"/>
              <p:nvPr/>
            </p:nvSpPr>
            <p:spPr>
              <a:xfrm>
                <a:off x="7761025" y="4114799"/>
                <a:ext cx="6238700" cy="2244653"/>
              </a:xfrm>
              <a:custGeom>
                <a:avLst/>
                <a:gdLst>
                  <a:gd name="connsiteX0" fmla="*/ 0 w 6238700"/>
                  <a:gd name="connsiteY0" fmla="*/ 0 h 2244653"/>
                  <a:gd name="connsiteX1" fmla="*/ 630802 w 6238700"/>
                  <a:gd name="connsiteY1" fmla="*/ 0 h 2244653"/>
                  <a:gd name="connsiteX2" fmla="*/ 1261604 w 6238700"/>
                  <a:gd name="connsiteY2" fmla="*/ 0 h 2244653"/>
                  <a:gd name="connsiteX3" fmla="*/ 1954793 w 6238700"/>
                  <a:gd name="connsiteY3" fmla="*/ 0 h 2244653"/>
                  <a:gd name="connsiteX4" fmla="*/ 2460821 w 6238700"/>
                  <a:gd name="connsiteY4" fmla="*/ 0 h 2244653"/>
                  <a:gd name="connsiteX5" fmla="*/ 2966848 w 6238700"/>
                  <a:gd name="connsiteY5" fmla="*/ 0 h 2244653"/>
                  <a:gd name="connsiteX6" fmla="*/ 3660037 w 6238700"/>
                  <a:gd name="connsiteY6" fmla="*/ 0 h 2244653"/>
                  <a:gd name="connsiteX7" fmla="*/ 4415613 w 6238700"/>
                  <a:gd name="connsiteY7" fmla="*/ 0 h 2244653"/>
                  <a:gd name="connsiteX8" fmla="*/ 4921641 w 6238700"/>
                  <a:gd name="connsiteY8" fmla="*/ 0 h 2244653"/>
                  <a:gd name="connsiteX9" fmla="*/ 5552443 w 6238700"/>
                  <a:gd name="connsiteY9" fmla="*/ 0 h 2244653"/>
                  <a:gd name="connsiteX10" fmla="*/ 6238700 w 6238700"/>
                  <a:gd name="connsiteY10" fmla="*/ 0 h 2244653"/>
                  <a:gd name="connsiteX11" fmla="*/ 6238700 w 6238700"/>
                  <a:gd name="connsiteY11" fmla="*/ 493824 h 2244653"/>
                  <a:gd name="connsiteX12" fmla="*/ 6238700 w 6238700"/>
                  <a:gd name="connsiteY12" fmla="*/ 1054987 h 2244653"/>
                  <a:gd name="connsiteX13" fmla="*/ 6238700 w 6238700"/>
                  <a:gd name="connsiteY13" fmla="*/ 1548811 h 2244653"/>
                  <a:gd name="connsiteX14" fmla="*/ 6238700 w 6238700"/>
                  <a:gd name="connsiteY14" fmla="*/ 2244653 h 2244653"/>
                  <a:gd name="connsiteX15" fmla="*/ 5483124 w 6238700"/>
                  <a:gd name="connsiteY15" fmla="*/ 2244653 h 2244653"/>
                  <a:gd name="connsiteX16" fmla="*/ 4852322 w 6238700"/>
                  <a:gd name="connsiteY16" fmla="*/ 2244653 h 2244653"/>
                  <a:gd name="connsiteX17" fmla="*/ 4159133 w 6238700"/>
                  <a:gd name="connsiteY17" fmla="*/ 2244653 h 2244653"/>
                  <a:gd name="connsiteX18" fmla="*/ 3465944 w 6238700"/>
                  <a:gd name="connsiteY18" fmla="*/ 2244653 h 2244653"/>
                  <a:gd name="connsiteX19" fmla="*/ 2835143 w 6238700"/>
                  <a:gd name="connsiteY19" fmla="*/ 2244653 h 2244653"/>
                  <a:gd name="connsiteX20" fmla="*/ 2329115 w 6238700"/>
                  <a:gd name="connsiteY20" fmla="*/ 2244653 h 2244653"/>
                  <a:gd name="connsiteX21" fmla="*/ 1760700 w 6238700"/>
                  <a:gd name="connsiteY21" fmla="*/ 2244653 h 2244653"/>
                  <a:gd name="connsiteX22" fmla="*/ 1192285 w 6238700"/>
                  <a:gd name="connsiteY22" fmla="*/ 2244653 h 2244653"/>
                  <a:gd name="connsiteX23" fmla="*/ 0 w 6238700"/>
                  <a:gd name="connsiteY23" fmla="*/ 2244653 h 2244653"/>
                  <a:gd name="connsiteX24" fmla="*/ 0 w 6238700"/>
                  <a:gd name="connsiteY24" fmla="*/ 1728383 h 2244653"/>
                  <a:gd name="connsiteX25" fmla="*/ 0 w 6238700"/>
                  <a:gd name="connsiteY25" fmla="*/ 1122327 h 2244653"/>
                  <a:gd name="connsiteX26" fmla="*/ 0 w 6238700"/>
                  <a:gd name="connsiteY26" fmla="*/ 583610 h 2244653"/>
                  <a:gd name="connsiteX27" fmla="*/ 0 w 6238700"/>
                  <a:gd name="connsiteY27" fmla="*/ 0 h 224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24465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60432" y="143244"/>
                      <a:pt x="6232465" y="258180"/>
                      <a:pt x="6238700" y="493824"/>
                    </a:cubicBezTo>
                    <a:cubicBezTo>
                      <a:pt x="6244935" y="729468"/>
                      <a:pt x="6216873" y="774968"/>
                      <a:pt x="6238700" y="1054987"/>
                    </a:cubicBezTo>
                    <a:cubicBezTo>
                      <a:pt x="6260527" y="1335006"/>
                      <a:pt x="6251334" y="1391923"/>
                      <a:pt x="6238700" y="1548811"/>
                    </a:cubicBezTo>
                    <a:cubicBezTo>
                      <a:pt x="6226066" y="1705699"/>
                      <a:pt x="6226546" y="2037412"/>
                      <a:pt x="6238700" y="2244653"/>
                    </a:cubicBezTo>
                    <a:cubicBezTo>
                      <a:pt x="6038971" y="2258067"/>
                      <a:pt x="5804049" y="2224605"/>
                      <a:pt x="5483124" y="2244653"/>
                    </a:cubicBezTo>
                    <a:cubicBezTo>
                      <a:pt x="5162199" y="2264701"/>
                      <a:pt x="5116446" y="2237455"/>
                      <a:pt x="4852322" y="2244653"/>
                    </a:cubicBezTo>
                    <a:cubicBezTo>
                      <a:pt x="4588198" y="2251851"/>
                      <a:pt x="4440188" y="2251971"/>
                      <a:pt x="4159133" y="2244653"/>
                    </a:cubicBezTo>
                    <a:cubicBezTo>
                      <a:pt x="3878078" y="2237335"/>
                      <a:pt x="3798914" y="2249607"/>
                      <a:pt x="3465944" y="2244653"/>
                    </a:cubicBezTo>
                    <a:cubicBezTo>
                      <a:pt x="3132974" y="2239699"/>
                      <a:pt x="2998504" y="2272584"/>
                      <a:pt x="2835143" y="2244653"/>
                    </a:cubicBezTo>
                    <a:cubicBezTo>
                      <a:pt x="2671782" y="2216722"/>
                      <a:pt x="2554973" y="2236552"/>
                      <a:pt x="2329115" y="2244653"/>
                    </a:cubicBezTo>
                    <a:cubicBezTo>
                      <a:pt x="2103257" y="2252754"/>
                      <a:pt x="1903976" y="2243921"/>
                      <a:pt x="1760700" y="2244653"/>
                    </a:cubicBezTo>
                    <a:cubicBezTo>
                      <a:pt x="1617425" y="2245385"/>
                      <a:pt x="1416848" y="2226561"/>
                      <a:pt x="1192285" y="2244653"/>
                    </a:cubicBezTo>
                    <a:cubicBezTo>
                      <a:pt x="967722" y="2262745"/>
                      <a:pt x="412419" y="2215210"/>
                      <a:pt x="0" y="2244653"/>
                    </a:cubicBezTo>
                    <a:cubicBezTo>
                      <a:pt x="8185" y="2109051"/>
                      <a:pt x="-1607" y="1958218"/>
                      <a:pt x="0" y="1728383"/>
                    </a:cubicBezTo>
                    <a:cubicBezTo>
                      <a:pt x="1607" y="1498548"/>
                      <a:pt x="-23913" y="1323736"/>
                      <a:pt x="0" y="1122327"/>
                    </a:cubicBezTo>
                    <a:cubicBezTo>
                      <a:pt x="23913" y="920918"/>
                      <a:pt x="-11474" y="792789"/>
                      <a:pt x="0" y="583610"/>
                    </a:cubicBezTo>
                    <a:cubicBezTo>
                      <a:pt x="11474" y="374431"/>
                      <a:pt x="-25941" y="279882"/>
                      <a:pt x="0" y="0"/>
                    </a:cubicBezTo>
                    <a:close/>
                  </a:path>
                  <a:path w="6238700" h="224465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33144" y="152734"/>
                      <a:pt x="6219152" y="377305"/>
                      <a:pt x="6238700" y="493824"/>
                    </a:cubicBezTo>
                    <a:cubicBezTo>
                      <a:pt x="6258248" y="610343"/>
                      <a:pt x="6232993" y="931641"/>
                      <a:pt x="6238700" y="1054987"/>
                    </a:cubicBezTo>
                    <a:cubicBezTo>
                      <a:pt x="6244407" y="1178333"/>
                      <a:pt x="6262620" y="1391545"/>
                      <a:pt x="6238700" y="1638597"/>
                    </a:cubicBezTo>
                    <a:cubicBezTo>
                      <a:pt x="6214781" y="1885649"/>
                      <a:pt x="6216070" y="2089584"/>
                      <a:pt x="6238700" y="2244653"/>
                    </a:cubicBezTo>
                    <a:cubicBezTo>
                      <a:pt x="5932259" y="2218208"/>
                      <a:pt x="5818139" y="2255957"/>
                      <a:pt x="5545511" y="2244653"/>
                    </a:cubicBezTo>
                    <a:cubicBezTo>
                      <a:pt x="5272883" y="2233349"/>
                      <a:pt x="4981540" y="2280172"/>
                      <a:pt x="4789935" y="2244653"/>
                    </a:cubicBezTo>
                    <a:cubicBezTo>
                      <a:pt x="4598330" y="2209134"/>
                      <a:pt x="4354082" y="2217490"/>
                      <a:pt x="4221520" y="2244653"/>
                    </a:cubicBezTo>
                    <a:cubicBezTo>
                      <a:pt x="4088958" y="2271816"/>
                      <a:pt x="3920799" y="2229124"/>
                      <a:pt x="3715492" y="2244653"/>
                    </a:cubicBezTo>
                    <a:cubicBezTo>
                      <a:pt x="3510185" y="2260182"/>
                      <a:pt x="3226546" y="2276974"/>
                      <a:pt x="2959917" y="2244653"/>
                    </a:cubicBezTo>
                    <a:cubicBezTo>
                      <a:pt x="2693288" y="2212332"/>
                      <a:pt x="2524282" y="2250166"/>
                      <a:pt x="2391502" y="2244653"/>
                    </a:cubicBezTo>
                    <a:cubicBezTo>
                      <a:pt x="2258722" y="2239140"/>
                      <a:pt x="2017404" y="2278235"/>
                      <a:pt x="1698313" y="2244653"/>
                    </a:cubicBezTo>
                    <a:cubicBezTo>
                      <a:pt x="1379222" y="2211071"/>
                      <a:pt x="1370326" y="2228539"/>
                      <a:pt x="1129898" y="2244653"/>
                    </a:cubicBezTo>
                    <a:cubicBezTo>
                      <a:pt x="889470" y="2260767"/>
                      <a:pt x="349520" y="2212777"/>
                      <a:pt x="0" y="2244653"/>
                    </a:cubicBezTo>
                    <a:cubicBezTo>
                      <a:pt x="-11072" y="2046191"/>
                      <a:pt x="-15372" y="1822457"/>
                      <a:pt x="0" y="1638597"/>
                    </a:cubicBezTo>
                    <a:cubicBezTo>
                      <a:pt x="15372" y="1454737"/>
                      <a:pt x="30165" y="1303342"/>
                      <a:pt x="0" y="1032540"/>
                    </a:cubicBezTo>
                    <a:cubicBezTo>
                      <a:pt x="-30165" y="761738"/>
                      <a:pt x="13148" y="668164"/>
                      <a:pt x="0" y="516270"/>
                    </a:cubicBezTo>
                    <a:cubicBezTo>
                      <a:pt x="-13148" y="364376"/>
                      <a:pt x="13169" y="10582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HM for 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𝑋</m:t>
                          </m:r>
                        </m:e>
                      </m:acc>
                      <m:r>
                        <a:rPr lang="en-US" sz="2800" dirty="0">
                          <a:latin typeface="Cambria Math" panose="02040503050406030204" pitchFamily="18" charset="0"/>
                        </a:rPr>
                        <m:t>=</m:t>
                      </m:r>
                      <m:f>
                        <m:fPr>
                          <m:ctrlPr>
                            <a:rPr lang="en-US" sz="2800" i="1" dirty="0">
                              <a:latin typeface="Cambria Math" panose="02040503050406030204" pitchFamily="18" charset="0"/>
                            </a:rPr>
                          </m:ctrlPr>
                        </m:fPr>
                        <m:num>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num>
                        <m:den>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1</m:t>
                                  </m:r>
                                </m:sub>
                              </m:sSub>
                            </m:den>
                          </m:f>
                          <m:r>
                            <a:rPr lang="en-US" sz="2800" i="1" dirty="0">
                              <a:latin typeface="Cambria Math" panose="02040503050406030204" pitchFamily="18" charset="0"/>
                            </a:rPr>
                            <m:t>+</m:t>
                          </m:r>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2</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2</m:t>
                                  </m:r>
                                </m:sub>
                              </m:sSub>
                            </m:den>
                          </m:f>
                          <m:r>
                            <a:rPr lang="en-US" sz="2800" i="1" dirty="0">
                              <a:latin typeface="Cambria Math" panose="02040503050406030204" pitchFamily="18" charset="0"/>
                            </a:rPr>
                            <m:t>+…+</m:t>
                          </m:r>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𝑛</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𝑛</m:t>
                                  </m:r>
                                </m:sub>
                              </m:sSub>
                            </m:den>
                          </m:f>
                        </m:den>
                      </m:f>
                    </m:oMath>
                  </m:oMathPara>
                </a14:m>
                <a:endParaRPr lang="en-US" sz="2800" dirty="0"/>
              </a:p>
            </p:txBody>
          </p:sp>
        </mc:Choice>
        <mc:Fallback xmlns="">
          <p:sp>
            <p:nvSpPr>
              <p:cNvPr id="5" name="TextBox 4">
                <a:extLst>
                  <a:ext uri="{FF2B5EF4-FFF2-40B4-BE49-F238E27FC236}">
                    <a16:creationId xmlns:a16="http://schemas.microsoft.com/office/drawing/2014/main" id="{0E709C45-9C68-28F2-0FA7-B926B7E7A06C}"/>
                  </a:ext>
                </a:extLst>
              </p:cNvPr>
              <p:cNvSpPr txBox="1">
                <a:spLocks noRot="1" noChangeAspect="1" noMove="1" noResize="1" noEditPoints="1" noAdjustHandles="1" noChangeArrowheads="1" noChangeShapeType="1" noTextEdit="1"/>
              </p:cNvSpPr>
              <p:nvPr/>
            </p:nvSpPr>
            <p:spPr>
              <a:xfrm>
                <a:off x="7761025" y="4114799"/>
                <a:ext cx="6238700" cy="2244653"/>
              </a:xfrm>
              <a:prstGeom prst="rect">
                <a:avLst/>
              </a:prstGeom>
              <a:blipFill>
                <a:blip r:embed="rId3"/>
                <a:stretch>
                  <a:fillRect l="-1649" t="-1596"/>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244653"/>
                          <a:gd name="connsiteX1" fmla="*/ 630802 w 6238700"/>
                          <a:gd name="connsiteY1" fmla="*/ 0 h 2244653"/>
                          <a:gd name="connsiteX2" fmla="*/ 1261604 w 6238700"/>
                          <a:gd name="connsiteY2" fmla="*/ 0 h 2244653"/>
                          <a:gd name="connsiteX3" fmla="*/ 1954793 w 6238700"/>
                          <a:gd name="connsiteY3" fmla="*/ 0 h 2244653"/>
                          <a:gd name="connsiteX4" fmla="*/ 2460821 w 6238700"/>
                          <a:gd name="connsiteY4" fmla="*/ 0 h 2244653"/>
                          <a:gd name="connsiteX5" fmla="*/ 2966848 w 6238700"/>
                          <a:gd name="connsiteY5" fmla="*/ 0 h 2244653"/>
                          <a:gd name="connsiteX6" fmla="*/ 3660037 w 6238700"/>
                          <a:gd name="connsiteY6" fmla="*/ 0 h 2244653"/>
                          <a:gd name="connsiteX7" fmla="*/ 4415613 w 6238700"/>
                          <a:gd name="connsiteY7" fmla="*/ 0 h 2244653"/>
                          <a:gd name="connsiteX8" fmla="*/ 4921641 w 6238700"/>
                          <a:gd name="connsiteY8" fmla="*/ 0 h 2244653"/>
                          <a:gd name="connsiteX9" fmla="*/ 5552443 w 6238700"/>
                          <a:gd name="connsiteY9" fmla="*/ 0 h 2244653"/>
                          <a:gd name="connsiteX10" fmla="*/ 6238700 w 6238700"/>
                          <a:gd name="connsiteY10" fmla="*/ 0 h 2244653"/>
                          <a:gd name="connsiteX11" fmla="*/ 6238700 w 6238700"/>
                          <a:gd name="connsiteY11" fmla="*/ 493824 h 2244653"/>
                          <a:gd name="connsiteX12" fmla="*/ 6238700 w 6238700"/>
                          <a:gd name="connsiteY12" fmla="*/ 1054987 h 2244653"/>
                          <a:gd name="connsiteX13" fmla="*/ 6238700 w 6238700"/>
                          <a:gd name="connsiteY13" fmla="*/ 1548811 h 2244653"/>
                          <a:gd name="connsiteX14" fmla="*/ 6238700 w 6238700"/>
                          <a:gd name="connsiteY14" fmla="*/ 2244653 h 2244653"/>
                          <a:gd name="connsiteX15" fmla="*/ 5483124 w 6238700"/>
                          <a:gd name="connsiteY15" fmla="*/ 2244653 h 2244653"/>
                          <a:gd name="connsiteX16" fmla="*/ 4852322 w 6238700"/>
                          <a:gd name="connsiteY16" fmla="*/ 2244653 h 2244653"/>
                          <a:gd name="connsiteX17" fmla="*/ 4159133 w 6238700"/>
                          <a:gd name="connsiteY17" fmla="*/ 2244653 h 2244653"/>
                          <a:gd name="connsiteX18" fmla="*/ 3465944 w 6238700"/>
                          <a:gd name="connsiteY18" fmla="*/ 2244653 h 2244653"/>
                          <a:gd name="connsiteX19" fmla="*/ 2835143 w 6238700"/>
                          <a:gd name="connsiteY19" fmla="*/ 2244653 h 2244653"/>
                          <a:gd name="connsiteX20" fmla="*/ 2329115 w 6238700"/>
                          <a:gd name="connsiteY20" fmla="*/ 2244653 h 2244653"/>
                          <a:gd name="connsiteX21" fmla="*/ 1760700 w 6238700"/>
                          <a:gd name="connsiteY21" fmla="*/ 2244653 h 2244653"/>
                          <a:gd name="connsiteX22" fmla="*/ 1192285 w 6238700"/>
                          <a:gd name="connsiteY22" fmla="*/ 2244653 h 2244653"/>
                          <a:gd name="connsiteX23" fmla="*/ 0 w 6238700"/>
                          <a:gd name="connsiteY23" fmla="*/ 2244653 h 2244653"/>
                          <a:gd name="connsiteX24" fmla="*/ 0 w 6238700"/>
                          <a:gd name="connsiteY24" fmla="*/ 1728383 h 2244653"/>
                          <a:gd name="connsiteX25" fmla="*/ 0 w 6238700"/>
                          <a:gd name="connsiteY25" fmla="*/ 1122327 h 2244653"/>
                          <a:gd name="connsiteX26" fmla="*/ 0 w 6238700"/>
                          <a:gd name="connsiteY26" fmla="*/ 583610 h 2244653"/>
                          <a:gd name="connsiteX27" fmla="*/ 0 w 6238700"/>
                          <a:gd name="connsiteY27" fmla="*/ 0 h 224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24465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60432" y="143244"/>
                              <a:pt x="6232465" y="258180"/>
                              <a:pt x="6238700" y="493824"/>
                            </a:cubicBezTo>
                            <a:cubicBezTo>
                              <a:pt x="6244935" y="729468"/>
                              <a:pt x="6216873" y="774968"/>
                              <a:pt x="6238700" y="1054987"/>
                            </a:cubicBezTo>
                            <a:cubicBezTo>
                              <a:pt x="6260527" y="1335006"/>
                              <a:pt x="6251334" y="1391923"/>
                              <a:pt x="6238700" y="1548811"/>
                            </a:cubicBezTo>
                            <a:cubicBezTo>
                              <a:pt x="6226066" y="1705699"/>
                              <a:pt x="6226546" y="2037412"/>
                              <a:pt x="6238700" y="2244653"/>
                            </a:cubicBezTo>
                            <a:cubicBezTo>
                              <a:pt x="6038971" y="2258067"/>
                              <a:pt x="5804049" y="2224605"/>
                              <a:pt x="5483124" y="2244653"/>
                            </a:cubicBezTo>
                            <a:cubicBezTo>
                              <a:pt x="5162199" y="2264701"/>
                              <a:pt x="5116446" y="2237455"/>
                              <a:pt x="4852322" y="2244653"/>
                            </a:cubicBezTo>
                            <a:cubicBezTo>
                              <a:pt x="4588198" y="2251851"/>
                              <a:pt x="4440188" y="2251971"/>
                              <a:pt x="4159133" y="2244653"/>
                            </a:cubicBezTo>
                            <a:cubicBezTo>
                              <a:pt x="3878078" y="2237335"/>
                              <a:pt x="3798914" y="2249607"/>
                              <a:pt x="3465944" y="2244653"/>
                            </a:cubicBezTo>
                            <a:cubicBezTo>
                              <a:pt x="3132974" y="2239699"/>
                              <a:pt x="2998504" y="2272584"/>
                              <a:pt x="2835143" y="2244653"/>
                            </a:cubicBezTo>
                            <a:cubicBezTo>
                              <a:pt x="2671782" y="2216722"/>
                              <a:pt x="2554973" y="2236552"/>
                              <a:pt x="2329115" y="2244653"/>
                            </a:cubicBezTo>
                            <a:cubicBezTo>
                              <a:pt x="2103257" y="2252754"/>
                              <a:pt x="1903976" y="2243921"/>
                              <a:pt x="1760700" y="2244653"/>
                            </a:cubicBezTo>
                            <a:cubicBezTo>
                              <a:pt x="1617425" y="2245385"/>
                              <a:pt x="1416848" y="2226561"/>
                              <a:pt x="1192285" y="2244653"/>
                            </a:cubicBezTo>
                            <a:cubicBezTo>
                              <a:pt x="967722" y="2262745"/>
                              <a:pt x="412419" y="2215210"/>
                              <a:pt x="0" y="2244653"/>
                            </a:cubicBezTo>
                            <a:cubicBezTo>
                              <a:pt x="8185" y="2109051"/>
                              <a:pt x="-1607" y="1958218"/>
                              <a:pt x="0" y="1728383"/>
                            </a:cubicBezTo>
                            <a:cubicBezTo>
                              <a:pt x="1607" y="1498548"/>
                              <a:pt x="-23913" y="1323736"/>
                              <a:pt x="0" y="1122327"/>
                            </a:cubicBezTo>
                            <a:cubicBezTo>
                              <a:pt x="23913" y="920918"/>
                              <a:pt x="-11474" y="792789"/>
                              <a:pt x="0" y="583610"/>
                            </a:cubicBezTo>
                            <a:cubicBezTo>
                              <a:pt x="11474" y="374431"/>
                              <a:pt x="-25941" y="279882"/>
                              <a:pt x="0" y="0"/>
                            </a:cubicBezTo>
                            <a:close/>
                          </a:path>
                          <a:path w="6238700" h="224465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33144" y="152734"/>
                              <a:pt x="6219152" y="377305"/>
                              <a:pt x="6238700" y="493824"/>
                            </a:cubicBezTo>
                            <a:cubicBezTo>
                              <a:pt x="6258248" y="610343"/>
                              <a:pt x="6232993" y="931641"/>
                              <a:pt x="6238700" y="1054987"/>
                            </a:cubicBezTo>
                            <a:cubicBezTo>
                              <a:pt x="6244407" y="1178333"/>
                              <a:pt x="6262620" y="1391545"/>
                              <a:pt x="6238700" y="1638597"/>
                            </a:cubicBezTo>
                            <a:cubicBezTo>
                              <a:pt x="6214781" y="1885649"/>
                              <a:pt x="6216070" y="2089584"/>
                              <a:pt x="6238700" y="2244653"/>
                            </a:cubicBezTo>
                            <a:cubicBezTo>
                              <a:pt x="5932259" y="2218208"/>
                              <a:pt x="5818139" y="2255957"/>
                              <a:pt x="5545511" y="2244653"/>
                            </a:cubicBezTo>
                            <a:cubicBezTo>
                              <a:pt x="5272883" y="2233349"/>
                              <a:pt x="4981540" y="2280172"/>
                              <a:pt x="4789935" y="2244653"/>
                            </a:cubicBezTo>
                            <a:cubicBezTo>
                              <a:pt x="4598330" y="2209134"/>
                              <a:pt x="4354082" y="2217490"/>
                              <a:pt x="4221520" y="2244653"/>
                            </a:cubicBezTo>
                            <a:cubicBezTo>
                              <a:pt x="4088958" y="2271816"/>
                              <a:pt x="3920799" y="2229124"/>
                              <a:pt x="3715492" y="2244653"/>
                            </a:cubicBezTo>
                            <a:cubicBezTo>
                              <a:pt x="3510185" y="2260182"/>
                              <a:pt x="3226546" y="2276974"/>
                              <a:pt x="2959917" y="2244653"/>
                            </a:cubicBezTo>
                            <a:cubicBezTo>
                              <a:pt x="2693288" y="2212332"/>
                              <a:pt x="2524282" y="2250166"/>
                              <a:pt x="2391502" y="2244653"/>
                            </a:cubicBezTo>
                            <a:cubicBezTo>
                              <a:pt x="2258722" y="2239140"/>
                              <a:pt x="2017404" y="2278235"/>
                              <a:pt x="1698313" y="2244653"/>
                            </a:cubicBezTo>
                            <a:cubicBezTo>
                              <a:pt x="1379222" y="2211071"/>
                              <a:pt x="1370326" y="2228539"/>
                              <a:pt x="1129898" y="2244653"/>
                            </a:cubicBezTo>
                            <a:cubicBezTo>
                              <a:pt x="889470" y="2260767"/>
                              <a:pt x="349520" y="2212777"/>
                              <a:pt x="0" y="2244653"/>
                            </a:cubicBezTo>
                            <a:cubicBezTo>
                              <a:pt x="-11072" y="2046191"/>
                              <a:pt x="-15372" y="1822457"/>
                              <a:pt x="0" y="1638597"/>
                            </a:cubicBezTo>
                            <a:cubicBezTo>
                              <a:pt x="15372" y="1454737"/>
                              <a:pt x="30165" y="1303342"/>
                              <a:pt x="0" y="1032540"/>
                            </a:cubicBezTo>
                            <a:cubicBezTo>
                              <a:pt x="-30165" y="761738"/>
                              <a:pt x="13148" y="668164"/>
                              <a:pt x="0" y="516270"/>
                            </a:cubicBezTo>
                            <a:cubicBezTo>
                              <a:pt x="-13148" y="364376"/>
                              <a:pt x="13169" y="105828"/>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83651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For example: 5, 3, 9, 2, 7, 5, 8</a:t>
                </a:r>
              </a:p>
              <a:p>
                <a:endParaRPr lang="en-US" sz="3200" dirty="0"/>
              </a:p>
              <a:p>
                <a:r>
                  <a:rPr lang="en-US" sz="3200" dirty="0"/>
                  <a:t>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𝐻𝑀</m:t>
                        </m:r>
                      </m:sub>
                    </m:sSub>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7</m:t>
                        </m:r>
                      </m:num>
                      <m:den>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5</m:t>
                            </m:r>
                          </m:den>
                        </m:f>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3</m:t>
                            </m:r>
                          </m:den>
                        </m:f>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8</m:t>
                            </m:r>
                          </m:den>
                        </m:f>
                      </m:den>
                    </m:f>
                    <m:r>
                      <a:rPr lang="en-US" sz="3200" b="0" i="1" dirty="0" smtClean="0">
                        <a:latin typeface="Cambria Math" panose="02040503050406030204" pitchFamily="18" charset="0"/>
                      </a:rPr>
                      <m:t>=(???)</m:t>
                    </m:r>
                  </m:oMath>
                </a14:m>
                <a:endParaRPr lang="en-US" sz="3200" dirty="0"/>
              </a:p>
              <a:p>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627632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Descriptive measures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Four types of descriptive measure</a:t>
            </a:r>
          </a:p>
          <a:p>
            <a:pPr marL="514350" indent="-514350">
              <a:buFont typeface="+mj-lt"/>
              <a:buAutoNum type="arabicPeriod"/>
            </a:pPr>
            <a:r>
              <a:rPr lang="en-US" sz="3200" dirty="0"/>
              <a:t>Measures of central tendency</a:t>
            </a:r>
          </a:p>
          <a:p>
            <a:pPr marL="514350" indent="-514350">
              <a:buFont typeface="+mj-lt"/>
              <a:buAutoNum type="arabicPeriod"/>
            </a:pPr>
            <a:r>
              <a:rPr lang="en-US" sz="3200" dirty="0"/>
              <a:t>Measures of Location</a:t>
            </a:r>
          </a:p>
          <a:p>
            <a:pPr marL="514350" indent="-514350">
              <a:buFont typeface="+mj-lt"/>
              <a:buAutoNum type="arabicPeriod"/>
            </a:pPr>
            <a:r>
              <a:rPr lang="en-US" sz="3200" dirty="0"/>
              <a:t>Measures of Dispersion</a:t>
            </a:r>
          </a:p>
          <a:p>
            <a:pPr marL="514350" indent="-514350">
              <a:buFont typeface="+mj-lt"/>
              <a:buAutoNum type="arabicPeriod"/>
            </a:pPr>
            <a:r>
              <a:rPr lang="en-US" sz="3200" dirty="0"/>
              <a:t>Shape of the distribution</a:t>
            </a:r>
          </a:p>
          <a:p>
            <a:endParaRPr lang="en-US" sz="3200" dirty="0"/>
          </a:p>
        </p:txBody>
      </p:sp>
      <p:sp>
        <p:nvSpPr>
          <p:cNvPr id="5" name="Arrow: Right 4">
            <a:extLst>
              <a:ext uri="{FF2B5EF4-FFF2-40B4-BE49-F238E27FC236}">
                <a16:creationId xmlns:a16="http://schemas.microsoft.com/office/drawing/2014/main" id="{D3A0B865-4E08-DB37-53D7-F9F19AEFEB23}"/>
              </a:ext>
            </a:extLst>
          </p:cNvPr>
          <p:cNvSpPr/>
          <p:nvPr/>
        </p:nvSpPr>
        <p:spPr>
          <a:xfrm rot="10800000">
            <a:off x="7314824" y="2601878"/>
            <a:ext cx="2365513" cy="914400"/>
          </a:xfrm>
          <a:prstGeom prst="rightArrow">
            <a:avLst/>
          </a:prstGeom>
          <a:solidFill>
            <a:srgbClr val="FFC0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455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80"/>
              </a:xfrm>
            </p:spPr>
            <p:txBody>
              <a:bodyPr>
                <a:normAutofit/>
              </a:bodyPr>
              <a:lstStyle/>
              <a:p>
                <a:r>
                  <a:rPr lang="en-US" sz="3200" dirty="0"/>
                  <a:t>A car travels 50 miles at 40 mph, 60miles at 50mph and 40 miles at 60mph.What is the average speed of the trip?</a:t>
                </a:r>
              </a:p>
              <a:p>
                <a:endParaRPr lang="en-US" sz="3200" dirty="0"/>
              </a:p>
              <a:p>
                <a:pPr marL="0" marR="0" algn="just">
                  <a:lnSpc>
                    <a:spcPct val="150000"/>
                  </a:lnSpc>
                  <a:spcBef>
                    <a:spcPts val="0"/>
                  </a:spcBef>
                  <a:spcAft>
                    <a:spcPts val="0"/>
                  </a:spcAft>
                </a:pPr>
                <a:r>
                  <a:rPr lang="en-US" sz="3200" dirty="0"/>
                  <a:t>Solution: </a:t>
                </a:r>
                <a:r>
                  <a:rPr lang="en-US" sz="3000" kern="100" dirty="0">
                    <a:effectLst/>
                    <a:ea typeface="Times New Roman" panose="02020603050405020304" pitchFamily="18" charset="0"/>
                    <a:cs typeface="Vrinda" panose="020B0502040204020203" pitchFamily="34" charset="0"/>
                  </a:rPr>
                  <a:t>Here,</a:t>
                </a:r>
                <a:r>
                  <a:rPr lang="en-US" sz="3000" kern="100" dirty="0">
                    <a:ea typeface="Times New Roman" panose="02020603050405020304" pitchFamily="18" charset="0"/>
                    <a:cs typeface="Vrinda" panose="020B0502040204020203" pitchFamily="34" charset="0"/>
                  </a:rPr>
                  <a:t> </a:t>
                </a:r>
                <a:r>
                  <a:rPr lang="en-US" sz="3000" kern="100" dirty="0">
                    <a:effectLst/>
                    <a:ea typeface="Times New Roman" panose="02020603050405020304" pitchFamily="18" charset="0"/>
                    <a:cs typeface="Vrinda" panose="020B0502040204020203" pitchFamily="34" charset="0"/>
                  </a:rPr>
                  <a:t>Distance: 50 miles, 60 miles, 40 miles</a:t>
                </a:r>
              </a:p>
              <a:p>
                <a:pPr marL="0" marR="0" indent="0" algn="just">
                  <a:lnSpc>
                    <a:spcPct val="150000"/>
                  </a:lnSpc>
                  <a:spcBef>
                    <a:spcPts val="0"/>
                  </a:spcBef>
                  <a:spcAft>
                    <a:spcPts val="0"/>
                  </a:spcAft>
                  <a:buNone/>
                </a:pPr>
                <a:r>
                  <a:rPr lang="en-US" sz="3000" kern="100" dirty="0">
                    <a:effectLst/>
                    <a:ea typeface="Times New Roman" panose="02020603050405020304" pitchFamily="18" charset="0"/>
                    <a:cs typeface="Vrinda" panose="020B0502040204020203" pitchFamily="34" charset="0"/>
                  </a:rPr>
                  <a:t>Speed: 40 mph, 50 mph, 60 mph</a:t>
                </a:r>
                <a:endParaRPr lang="en-US" sz="3000" kern="100" dirty="0">
                  <a:effectLst/>
                  <a:ea typeface="Calibri" panose="020F0502020204030204" pitchFamily="34" charset="0"/>
                  <a:cs typeface="Vrinda" panose="020B0502040204020203" pitchFamily="34" charset="0"/>
                </a:endParaRPr>
              </a:p>
              <a:p>
                <a:pPr marL="0" marR="0" indent="0" algn="just">
                  <a:lnSpc>
                    <a:spcPct val="150000"/>
                  </a:lnSpc>
                  <a:spcBef>
                    <a:spcPts val="0"/>
                  </a:spcBef>
                  <a:spcAft>
                    <a:spcPts val="0"/>
                  </a:spcAft>
                  <a:buNone/>
                </a:pPr>
                <a:r>
                  <a:rPr lang="en-US" sz="3000" kern="100" dirty="0">
                    <a:effectLst/>
                    <a:ea typeface="Times New Roman" panose="02020603050405020304" pitchFamily="18" charset="0"/>
                    <a:cs typeface="Vrinda" panose="020B0502040204020203" pitchFamily="34" charset="0"/>
                  </a:rPr>
                  <a:t>The mean (harmonic mean) can be written as,</a:t>
                </a:r>
                <a:endParaRPr lang="en-US" sz="3000" kern="100" dirty="0">
                  <a:effectLst/>
                  <a:ea typeface="Calibri" panose="020F0502020204030204" pitchFamily="34" charset="0"/>
                  <a:cs typeface="Vrinda" panose="020B0502040204020203" pitchFamily="34" charset="0"/>
                </a:endParaRPr>
              </a:p>
              <a:p>
                <a:pPr marL="0" marR="0" indent="0" algn="just">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𝐻𝑀</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subHide m:val="on"/>
                              <m:supHide m:val="on"/>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num>
                        <m:den>
                          <m:nary>
                            <m:naryPr>
                              <m:chr m:val="∑"/>
                              <m:subHide m:val="on"/>
                              <m:supHide m:val="on"/>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d>
                                <m:d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e>
                              </m:d>
                            </m:e>
                          </m:nary>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50+60+40</m:t>
                          </m:r>
                        </m:num>
                        <m:den>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50</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60</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50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40</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60</m:t>
                              </m:r>
                            </m:den>
                          </m:f>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=48.08 </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𝑚𝑝h</m:t>
                      </m:r>
                    </m:oMath>
                  </m:oMathPara>
                </a14:m>
                <a:endParaRPr lang="en-US" sz="1800" kern="100" dirty="0">
                  <a:effectLst/>
                  <a:latin typeface="Calibri" panose="020F0502020204030204" pitchFamily="34" charset="0"/>
                  <a:ea typeface="Calibri" panose="020F0502020204030204" pitchFamily="34" charset="0"/>
                  <a:cs typeface="Vrinda" panose="020B0502040204020203" pitchFamily="34" charset="0"/>
                </a:endParaRPr>
              </a:p>
              <a:p>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6008780"/>
              </a:xfrm>
              <a:blipFill>
                <a:blip r:embed="rId2"/>
                <a:stretch>
                  <a:fillRect l="-1176" t="-2130" r="-147"/>
                </a:stretch>
              </a:blipFill>
            </p:spPr>
            <p:txBody>
              <a:bodyPr/>
              <a:lstStyle/>
              <a:p>
                <a:r>
                  <a:rPr lang="en-US">
                    <a:noFill/>
                  </a:rPr>
                  <a:t> </a:t>
                </a:r>
              </a:p>
            </p:txBody>
          </p:sp>
        </mc:Fallback>
      </mc:AlternateContent>
    </p:spTree>
    <p:extLst>
      <p:ext uri="{BB962C8B-B14F-4D97-AF65-F5344CB8AC3E}">
        <p14:creationId xmlns:p14="http://schemas.microsoft.com/office/powerpoint/2010/main" val="346277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80"/>
              </a:xfrm>
            </p:spPr>
            <p:txBody>
              <a:bodyPr>
                <a:normAutofit/>
              </a:bodyPr>
              <a:lstStyle/>
              <a:p>
                <a:pPr algn="just"/>
                <a:r>
                  <a:rPr lang="en-US" sz="3200" dirty="0"/>
                  <a:t>A cyclist travels along a route with three equal time intervals at different speeds. During the first interval, the cyclist travels at 40 km/h, during the second interval at 60 km/h, and during the third interval at 80 km/h. Calculate the cyclist's average speed over the entire journey.</a:t>
                </a:r>
              </a:p>
              <a:p>
                <a:pPr marL="0" marR="0" algn="just">
                  <a:lnSpc>
                    <a:spcPct val="150000"/>
                  </a:lnSpc>
                  <a:spcBef>
                    <a:spcPts val="0"/>
                  </a:spcBef>
                  <a:spcAft>
                    <a:spcPts val="0"/>
                  </a:spcAft>
                </a:pPr>
                <a:r>
                  <a:rPr lang="en-US" sz="3200" dirty="0"/>
                  <a:t>Solution: </a:t>
                </a:r>
                <a:r>
                  <a:rPr lang="en-US" sz="3000" kern="100" dirty="0">
                    <a:effectLst/>
                    <a:ea typeface="Times New Roman" panose="02020603050405020304" pitchFamily="18" charset="0"/>
                    <a:cs typeface="Vrinda" panose="020B0502040204020203" pitchFamily="34" charset="0"/>
                  </a:rPr>
                  <a:t>The mean (harmonic mean) can be written as,</a:t>
                </a:r>
                <a:endParaRPr lang="en-US" sz="3000" kern="100" dirty="0">
                  <a:effectLst/>
                  <a:ea typeface="Calibri" panose="020F0502020204030204" pitchFamily="34" charset="0"/>
                  <a:cs typeface="Vrinda" panose="020B0502040204020203" pitchFamily="34" charset="0"/>
                </a:endParaRPr>
              </a:p>
              <a:p>
                <a:pPr marL="0" marR="0" indent="0" algn="just">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𝐻𝑀</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𝑛</m:t>
                          </m:r>
                        </m:num>
                        <m:den>
                          <m:nary>
                            <m:naryPr>
                              <m:chr m:val="∑"/>
                              <m:subHide m:val="on"/>
                              <m:supHide m:val="on"/>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d>
                                <m:d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e>
                              </m:d>
                            </m:e>
                          </m:nary>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3</m:t>
                          </m:r>
                        </m:num>
                        <m:den>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6</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8</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0</m:t>
                              </m:r>
                            </m:den>
                          </m:f>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55.38 </m:t>
                      </m:r>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𝑘𝑚</m:t>
                      </m:r>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3000" b="0" i="1" kern="100" smtClean="0">
                          <a:effectLst/>
                          <a:latin typeface="Cambria Math" panose="02040503050406030204" pitchFamily="18" charset="0"/>
                          <a:ea typeface="Times New Roman" panose="02020603050405020304" pitchFamily="18" charset="0"/>
                          <a:cs typeface="Times New Roman" panose="02020603050405020304" pitchFamily="18" charset="0"/>
                        </a:rPr>
                        <m:t>h</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6008780"/>
              </a:xfrm>
              <a:blipFill>
                <a:blip r:embed="rId2"/>
                <a:stretch>
                  <a:fillRect l="-833" t="-2130" r="-1225"/>
                </a:stretch>
              </a:blipFill>
            </p:spPr>
            <p:txBody>
              <a:bodyPr/>
              <a:lstStyle/>
              <a:p>
                <a:r>
                  <a:rPr lang="en-US">
                    <a:noFill/>
                  </a:rPr>
                  <a:t> </a:t>
                </a:r>
              </a:p>
            </p:txBody>
          </p:sp>
        </mc:Fallback>
      </mc:AlternateContent>
    </p:spTree>
    <p:extLst>
      <p:ext uri="{BB962C8B-B14F-4D97-AF65-F5344CB8AC3E}">
        <p14:creationId xmlns:p14="http://schemas.microsoft.com/office/powerpoint/2010/main" val="406627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points…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a:t>
                </a:r>
                <a14:m>
                  <m:oMath xmlns:m="http://schemas.openxmlformats.org/officeDocument/2006/math">
                    <m:r>
                      <a:rPr lang="en-US" sz="3200" b="0" i="1" smtClean="0">
                        <a:latin typeface="Cambria Math" panose="02040503050406030204" pitchFamily="18" charset="0"/>
                      </a:rPr>
                      <m:t>𝐴𝑀</m:t>
                    </m:r>
                    <m:r>
                      <a:rPr lang="en-US" sz="3200" b="0" i="1" smtClean="0">
                        <a:latin typeface="Cambria Math" panose="02040503050406030204" pitchFamily="18" charset="0"/>
                      </a:rPr>
                      <m:t>≥</m:t>
                    </m:r>
                    <m:r>
                      <a:rPr lang="en-US" sz="3200" b="0" i="1" smtClean="0">
                        <a:latin typeface="Cambria Math" panose="02040503050406030204" pitchFamily="18" charset="0"/>
                      </a:rPr>
                      <m:t>𝐺𝑀</m:t>
                    </m:r>
                    <m:r>
                      <a:rPr lang="en-US" sz="3200" b="0" i="1" smtClean="0">
                        <a:latin typeface="Cambria Math" panose="02040503050406030204" pitchFamily="18" charset="0"/>
                      </a:rPr>
                      <m:t>≥</m:t>
                    </m:r>
                    <m:r>
                      <a:rPr lang="en-US" sz="3200" b="0" i="1" smtClean="0">
                        <a:latin typeface="Cambria Math" panose="02040503050406030204" pitchFamily="18" charset="0"/>
                      </a:rPr>
                      <m:t>𝐻𝑀</m:t>
                    </m:r>
                  </m:oMath>
                </a14:m>
                <a:endParaRPr lang="en-US" sz="3200" b="0" dirty="0"/>
              </a:p>
              <a:p>
                <a:endParaRPr lang="en-US" sz="3200" dirty="0"/>
              </a:p>
              <a:p>
                <a:r>
                  <a:rPr lang="en-US" sz="3200" dirty="0"/>
                  <a:t> </a:t>
                </a:r>
                <a14:m>
                  <m:oMath xmlns:m="http://schemas.openxmlformats.org/officeDocument/2006/math">
                    <m:r>
                      <a:rPr lang="en-US" sz="3200" b="0" i="1" smtClean="0">
                        <a:latin typeface="Cambria Math" panose="02040503050406030204" pitchFamily="18" charset="0"/>
                      </a:rPr>
                      <m:t>𝐺𝑀</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𝐴𝑀</m:t>
                        </m:r>
                        <m:r>
                          <a:rPr lang="en-US" sz="3200" b="0" i="1" smtClean="0">
                            <a:latin typeface="Cambria Math" panose="02040503050406030204" pitchFamily="18" charset="0"/>
                          </a:rPr>
                          <m:t>×</m:t>
                        </m:r>
                        <m:r>
                          <a:rPr lang="en-US" sz="3200" b="0" i="1" smtClean="0">
                            <a:latin typeface="Cambria Math" panose="02040503050406030204" pitchFamily="18" charset="0"/>
                          </a:rPr>
                          <m:t>𝐻𝑀</m:t>
                        </m:r>
                      </m:e>
                    </m:ra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37"/>
                </a:stretch>
              </a:blipFill>
            </p:spPr>
            <p:txBody>
              <a:bodyPr/>
              <a:lstStyle/>
              <a:p>
                <a:r>
                  <a:rPr lang="en-US">
                    <a:noFill/>
                  </a:rPr>
                  <a:t> </a:t>
                </a:r>
              </a:p>
            </p:txBody>
          </p:sp>
        </mc:Fallback>
      </mc:AlternateContent>
    </p:spTree>
    <p:extLst>
      <p:ext uri="{BB962C8B-B14F-4D97-AF65-F5344CB8AC3E}">
        <p14:creationId xmlns:p14="http://schemas.microsoft.com/office/powerpoint/2010/main" val="271537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The weighted mean is a special case of the arithmetic mean. It occurs when there are several observations of the same value.</a:t>
            </a:r>
          </a:p>
          <a:p>
            <a:r>
              <a:rPr lang="en-US" sz="3200" dirty="0"/>
              <a:t> To explain- Suppose the ABC’s Hot Cake offers three different kinds of burger packages small, medium and large for Tk. 100, Tk. 125 and Tk. 150. Of the last 10 burgers sold 3 were small, 4 were medium and 3 were large. To find the mean price of the last 10 burger packages sold we can calculate using the usual formula of the arithmetic mean as follows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29E9FE-7DBC-4BD9-9057-C1E6ECD0E4A0}"/>
                  </a:ext>
                </a:extLst>
              </p:cNvPr>
              <p:cNvSpPr txBox="1"/>
              <p:nvPr/>
            </p:nvSpPr>
            <p:spPr>
              <a:xfrm>
                <a:off x="1096530" y="6330691"/>
                <a:ext cx="12436590" cy="928524"/>
              </a:xfrm>
              <a:custGeom>
                <a:avLst/>
                <a:gdLst>
                  <a:gd name="connsiteX0" fmla="*/ 0 w 12436590"/>
                  <a:gd name="connsiteY0" fmla="*/ 0 h 928524"/>
                  <a:gd name="connsiteX1" fmla="*/ 690922 w 12436590"/>
                  <a:gd name="connsiteY1" fmla="*/ 0 h 928524"/>
                  <a:gd name="connsiteX2" fmla="*/ 1133112 w 12436590"/>
                  <a:gd name="connsiteY2" fmla="*/ 0 h 928524"/>
                  <a:gd name="connsiteX3" fmla="*/ 1824033 w 12436590"/>
                  <a:gd name="connsiteY3" fmla="*/ 0 h 928524"/>
                  <a:gd name="connsiteX4" fmla="*/ 2514955 w 12436590"/>
                  <a:gd name="connsiteY4" fmla="*/ 0 h 928524"/>
                  <a:gd name="connsiteX5" fmla="*/ 3205877 w 12436590"/>
                  <a:gd name="connsiteY5" fmla="*/ 0 h 928524"/>
                  <a:gd name="connsiteX6" fmla="*/ 3648066 w 12436590"/>
                  <a:gd name="connsiteY6" fmla="*/ 0 h 928524"/>
                  <a:gd name="connsiteX7" fmla="*/ 4587720 w 12436590"/>
                  <a:gd name="connsiteY7" fmla="*/ 0 h 928524"/>
                  <a:gd name="connsiteX8" fmla="*/ 5527373 w 12436590"/>
                  <a:gd name="connsiteY8" fmla="*/ 0 h 928524"/>
                  <a:gd name="connsiteX9" fmla="*/ 6467027 w 12436590"/>
                  <a:gd name="connsiteY9" fmla="*/ 0 h 928524"/>
                  <a:gd name="connsiteX10" fmla="*/ 7033583 w 12436590"/>
                  <a:gd name="connsiteY10" fmla="*/ 0 h 928524"/>
                  <a:gd name="connsiteX11" fmla="*/ 7351407 w 12436590"/>
                  <a:gd name="connsiteY11" fmla="*/ 0 h 928524"/>
                  <a:gd name="connsiteX12" fmla="*/ 7917962 w 12436590"/>
                  <a:gd name="connsiteY12" fmla="*/ 0 h 928524"/>
                  <a:gd name="connsiteX13" fmla="*/ 8235786 w 12436590"/>
                  <a:gd name="connsiteY13" fmla="*/ 0 h 928524"/>
                  <a:gd name="connsiteX14" fmla="*/ 8926708 w 12436590"/>
                  <a:gd name="connsiteY14" fmla="*/ 0 h 928524"/>
                  <a:gd name="connsiteX15" fmla="*/ 9741996 w 12436590"/>
                  <a:gd name="connsiteY15" fmla="*/ 0 h 928524"/>
                  <a:gd name="connsiteX16" fmla="*/ 10184185 w 12436590"/>
                  <a:gd name="connsiteY16" fmla="*/ 0 h 928524"/>
                  <a:gd name="connsiteX17" fmla="*/ 10999473 w 12436590"/>
                  <a:gd name="connsiteY17" fmla="*/ 0 h 928524"/>
                  <a:gd name="connsiteX18" fmla="*/ 11690395 w 12436590"/>
                  <a:gd name="connsiteY18" fmla="*/ 0 h 928524"/>
                  <a:gd name="connsiteX19" fmla="*/ 12436590 w 12436590"/>
                  <a:gd name="connsiteY19" fmla="*/ 0 h 928524"/>
                  <a:gd name="connsiteX20" fmla="*/ 12436590 w 12436590"/>
                  <a:gd name="connsiteY20" fmla="*/ 436406 h 928524"/>
                  <a:gd name="connsiteX21" fmla="*/ 12436590 w 12436590"/>
                  <a:gd name="connsiteY21" fmla="*/ 928524 h 928524"/>
                  <a:gd name="connsiteX22" fmla="*/ 11745668 w 12436590"/>
                  <a:gd name="connsiteY22" fmla="*/ 928524 h 928524"/>
                  <a:gd name="connsiteX23" fmla="*/ 11303478 w 12436590"/>
                  <a:gd name="connsiteY23" fmla="*/ 928524 h 928524"/>
                  <a:gd name="connsiteX24" fmla="*/ 10861289 w 12436590"/>
                  <a:gd name="connsiteY24" fmla="*/ 928524 h 928524"/>
                  <a:gd name="connsiteX25" fmla="*/ 10046001 w 12436590"/>
                  <a:gd name="connsiteY25" fmla="*/ 928524 h 928524"/>
                  <a:gd name="connsiteX26" fmla="*/ 9603811 w 12436590"/>
                  <a:gd name="connsiteY26" fmla="*/ 928524 h 928524"/>
                  <a:gd name="connsiteX27" fmla="*/ 9285987 w 12436590"/>
                  <a:gd name="connsiteY27" fmla="*/ 928524 h 928524"/>
                  <a:gd name="connsiteX28" fmla="*/ 8843797 w 12436590"/>
                  <a:gd name="connsiteY28" fmla="*/ 928524 h 928524"/>
                  <a:gd name="connsiteX29" fmla="*/ 8152876 w 12436590"/>
                  <a:gd name="connsiteY29" fmla="*/ 928524 h 928524"/>
                  <a:gd name="connsiteX30" fmla="*/ 7835052 w 12436590"/>
                  <a:gd name="connsiteY30" fmla="*/ 928524 h 928524"/>
                  <a:gd name="connsiteX31" fmla="*/ 6895398 w 12436590"/>
                  <a:gd name="connsiteY31" fmla="*/ 928524 h 928524"/>
                  <a:gd name="connsiteX32" fmla="*/ 6577574 w 12436590"/>
                  <a:gd name="connsiteY32" fmla="*/ 928524 h 928524"/>
                  <a:gd name="connsiteX33" fmla="*/ 5886653 w 12436590"/>
                  <a:gd name="connsiteY33" fmla="*/ 928524 h 928524"/>
                  <a:gd name="connsiteX34" fmla="*/ 5568829 w 12436590"/>
                  <a:gd name="connsiteY34" fmla="*/ 928524 h 928524"/>
                  <a:gd name="connsiteX35" fmla="*/ 5002273 w 12436590"/>
                  <a:gd name="connsiteY35" fmla="*/ 928524 h 928524"/>
                  <a:gd name="connsiteX36" fmla="*/ 4311351 w 12436590"/>
                  <a:gd name="connsiteY36" fmla="*/ 928524 h 928524"/>
                  <a:gd name="connsiteX37" fmla="*/ 3371698 w 12436590"/>
                  <a:gd name="connsiteY37" fmla="*/ 928524 h 928524"/>
                  <a:gd name="connsiteX38" fmla="*/ 3053874 w 12436590"/>
                  <a:gd name="connsiteY38" fmla="*/ 928524 h 928524"/>
                  <a:gd name="connsiteX39" fmla="*/ 2487318 w 12436590"/>
                  <a:gd name="connsiteY39" fmla="*/ 928524 h 928524"/>
                  <a:gd name="connsiteX40" fmla="*/ 2169494 w 12436590"/>
                  <a:gd name="connsiteY40" fmla="*/ 928524 h 928524"/>
                  <a:gd name="connsiteX41" fmla="*/ 1602938 w 12436590"/>
                  <a:gd name="connsiteY41" fmla="*/ 928524 h 928524"/>
                  <a:gd name="connsiteX42" fmla="*/ 1160748 w 12436590"/>
                  <a:gd name="connsiteY42" fmla="*/ 928524 h 928524"/>
                  <a:gd name="connsiteX43" fmla="*/ 594193 w 12436590"/>
                  <a:gd name="connsiteY43" fmla="*/ 928524 h 928524"/>
                  <a:gd name="connsiteX44" fmla="*/ 0 w 12436590"/>
                  <a:gd name="connsiteY44" fmla="*/ 928524 h 928524"/>
                  <a:gd name="connsiteX45" fmla="*/ 0 w 12436590"/>
                  <a:gd name="connsiteY45" fmla="*/ 464262 h 928524"/>
                  <a:gd name="connsiteX46" fmla="*/ 0 w 12436590"/>
                  <a:gd name="connsiteY46" fmla="*/ 0 h 92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36590" h="928524" fill="none" extrusionOk="0">
                    <a:moveTo>
                      <a:pt x="0" y="0"/>
                    </a:moveTo>
                    <a:cubicBezTo>
                      <a:pt x="322383" y="-2824"/>
                      <a:pt x="519486" y="20477"/>
                      <a:pt x="690922" y="0"/>
                    </a:cubicBezTo>
                    <a:cubicBezTo>
                      <a:pt x="862358" y="-20477"/>
                      <a:pt x="972527" y="11940"/>
                      <a:pt x="1133112" y="0"/>
                    </a:cubicBezTo>
                    <a:cubicBezTo>
                      <a:pt x="1293697" y="-11940"/>
                      <a:pt x="1554405" y="-29891"/>
                      <a:pt x="1824033" y="0"/>
                    </a:cubicBezTo>
                    <a:cubicBezTo>
                      <a:pt x="2093661" y="29891"/>
                      <a:pt x="2308221" y="15327"/>
                      <a:pt x="2514955" y="0"/>
                    </a:cubicBezTo>
                    <a:cubicBezTo>
                      <a:pt x="2721689" y="-15327"/>
                      <a:pt x="2942183" y="-7186"/>
                      <a:pt x="3205877" y="0"/>
                    </a:cubicBezTo>
                    <a:cubicBezTo>
                      <a:pt x="3469571" y="7186"/>
                      <a:pt x="3513626" y="1448"/>
                      <a:pt x="3648066" y="0"/>
                    </a:cubicBezTo>
                    <a:cubicBezTo>
                      <a:pt x="3782506" y="-1448"/>
                      <a:pt x="4298306" y="-13888"/>
                      <a:pt x="4587720" y="0"/>
                    </a:cubicBezTo>
                    <a:cubicBezTo>
                      <a:pt x="4877134" y="13888"/>
                      <a:pt x="5165677" y="8850"/>
                      <a:pt x="5527373" y="0"/>
                    </a:cubicBezTo>
                    <a:cubicBezTo>
                      <a:pt x="5889069" y="-8850"/>
                      <a:pt x="6058895" y="12143"/>
                      <a:pt x="6467027" y="0"/>
                    </a:cubicBezTo>
                    <a:cubicBezTo>
                      <a:pt x="6875159" y="-12143"/>
                      <a:pt x="6858837" y="-5964"/>
                      <a:pt x="7033583" y="0"/>
                    </a:cubicBezTo>
                    <a:cubicBezTo>
                      <a:pt x="7208329" y="5964"/>
                      <a:pt x="7268325" y="9596"/>
                      <a:pt x="7351407" y="0"/>
                    </a:cubicBezTo>
                    <a:cubicBezTo>
                      <a:pt x="7434489" y="-9596"/>
                      <a:pt x="7736692" y="12565"/>
                      <a:pt x="7917962" y="0"/>
                    </a:cubicBezTo>
                    <a:cubicBezTo>
                      <a:pt x="8099233" y="-12565"/>
                      <a:pt x="8096168" y="-11288"/>
                      <a:pt x="8235786" y="0"/>
                    </a:cubicBezTo>
                    <a:cubicBezTo>
                      <a:pt x="8375404" y="11288"/>
                      <a:pt x="8712163" y="32706"/>
                      <a:pt x="8926708" y="0"/>
                    </a:cubicBezTo>
                    <a:cubicBezTo>
                      <a:pt x="9141253" y="-32706"/>
                      <a:pt x="9541554" y="-8175"/>
                      <a:pt x="9741996" y="0"/>
                    </a:cubicBezTo>
                    <a:cubicBezTo>
                      <a:pt x="9942438" y="8175"/>
                      <a:pt x="10073866" y="-10228"/>
                      <a:pt x="10184185" y="0"/>
                    </a:cubicBezTo>
                    <a:cubicBezTo>
                      <a:pt x="10294504" y="10228"/>
                      <a:pt x="10655921" y="35943"/>
                      <a:pt x="10999473" y="0"/>
                    </a:cubicBezTo>
                    <a:cubicBezTo>
                      <a:pt x="11343025" y="-35943"/>
                      <a:pt x="11388783" y="16107"/>
                      <a:pt x="11690395" y="0"/>
                    </a:cubicBezTo>
                    <a:cubicBezTo>
                      <a:pt x="11992007" y="-16107"/>
                      <a:pt x="12090912" y="-16594"/>
                      <a:pt x="12436590" y="0"/>
                    </a:cubicBezTo>
                    <a:cubicBezTo>
                      <a:pt x="12431212" y="91944"/>
                      <a:pt x="12437226" y="237083"/>
                      <a:pt x="12436590" y="436406"/>
                    </a:cubicBezTo>
                    <a:cubicBezTo>
                      <a:pt x="12435954" y="635729"/>
                      <a:pt x="12426040" y="813683"/>
                      <a:pt x="12436590" y="928524"/>
                    </a:cubicBezTo>
                    <a:cubicBezTo>
                      <a:pt x="12296265" y="896484"/>
                      <a:pt x="11976372" y="960984"/>
                      <a:pt x="11745668" y="928524"/>
                    </a:cubicBezTo>
                    <a:cubicBezTo>
                      <a:pt x="11514964" y="896064"/>
                      <a:pt x="11491790" y="922722"/>
                      <a:pt x="11303478" y="928524"/>
                    </a:cubicBezTo>
                    <a:cubicBezTo>
                      <a:pt x="11115166" y="934327"/>
                      <a:pt x="10974665" y="918544"/>
                      <a:pt x="10861289" y="928524"/>
                    </a:cubicBezTo>
                    <a:cubicBezTo>
                      <a:pt x="10747913" y="938504"/>
                      <a:pt x="10388047" y="956299"/>
                      <a:pt x="10046001" y="928524"/>
                    </a:cubicBezTo>
                    <a:cubicBezTo>
                      <a:pt x="9703955" y="900749"/>
                      <a:pt x="9816803" y="922174"/>
                      <a:pt x="9603811" y="928524"/>
                    </a:cubicBezTo>
                    <a:cubicBezTo>
                      <a:pt x="9390819" y="934875"/>
                      <a:pt x="9374582" y="921003"/>
                      <a:pt x="9285987" y="928524"/>
                    </a:cubicBezTo>
                    <a:cubicBezTo>
                      <a:pt x="9197392" y="936045"/>
                      <a:pt x="9051867" y="929982"/>
                      <a:pt x="8843797" y="928524"/>
                    </a:cubicBezTo>
                    <a:cubicBezTo>
                      <a:pt x="8635727" y="927067"/>
                      <a:pt x="8331922" y="902033"/>
                      <a:pt x="8152876" y="928524"/>
                    </a:cubicBezTo>
                    <a:cubicBezTo>
                      <a:pt x="7973830" y="955015"/>
                      <a:pt x="7968880" y="927334"/>
                      <a:pt x="7835052" y="928524"/>
                    </a:cubicBezTo>
                    <a:cubicBezTo>
                      <a:pt x="7701224" y="929714"/>
                      <a:pt x="7194754" y="917631"/>
                      <a:pt x="6895398" y="928524"/>
                    </a:cubicBezTo>
                    <a:cubicBezTo>
                      <a:pt x="6596042" y="939417"/>
                      <a:pt x="6718084" y="940012"/>
                      <a:pt x="6577574" y="928524"/>
                    </a:cubicBezTo>
                    <a:cubicBezTo>
                      <a:pt x="6437064" y="917036"/>
                      <a:pt x="6186234" y="934504"/>
                      <a:pt x="5886653" y="928524"/>
                    </a:cubicBezTo>
                    <a:cubicBezTo>
                      <a:pt x="5587072" y="922544"/>
                      <a:pt x="5661501" y="935440"/>
                      <a:pt x="5568829" y="928524"/>
                    </a:cubicBezTo>
                    <a:cubicBezTo>
                      <a:pt x="5476157" y="921608"/>
                      <a:pt x="5271612" y="911775"/>
                      <a:pt x="5002273" y="928524"/>
                    </a:cubicBezTo>
                    <a:cubicBezTo>
                      <a:pt x="4732934" y="945273"/>
                      <a:pt x="4549540" y="921534"/>
                      <a:pt x="4311351" y="928524"/>
                    </a:cubicBezTo>
                    <a:cubicBezTo>
                      <a:pt x="4073162" y="935514"/>
                      <a:pt x="3752875" y="911598"/>
                      <a:pt x="3371698" y="928524"/>
                    </a:cubicBezTo>
                    <a:cubicBezTo>
                      <a:pt x="2990521" y="945450"/>
                      <a:pt x="3130708" y="923259"/>
                      <a:pt x="3053874" y="928524"/>
                    </a:cubicBezTo>
                    <a:cubicBezTo>
                      <a:pt x="2977040" y="933789"/>
                      <a:pt x="2726843" y="930301"/>
                      <a:pt x="2487318" y="928524"/>
                    </a:cubicBezTo>
                    <a:cubicBezTo>
                      <a:pt x="2247793" y="926747"/>
                      <a:pt x="2235078" y="936094"/>
                      <a:pt x="2169494" y="928524"/>
                    </a:cubicBezTo>
                    <a:cubicBezTo>
                      <a:pt x="2103910" y="920954"/>
                      <a:pt x="1806288" y="931432"/>
                      <a:pt x="1602938" y="928524"/>
                    </a:cubicBezTo>
                    <a:cubicBezTo>
                      <a:pt x="1399588" y="925616"/>
                      <a:pt x="1324294" y="928903"/>
                      <a:pt x="1160748" y="928524"/>
                    </a:cubicBezTo>
                    <a:cubicBezTo>
                      <a:pt x="997202" y="928146"/>
                      <a:pt x="797111" y="928562"/>
                      <a:pt x="594193" y="928524"/>
                    </a:cubicBezTo>
                    <a:cubicBezTo>
                      <a:pt x="391275" y="928486"/>
                      <a:pt x="168075" y="925977"/>
                      <a:pt x="0" y="928524"/>
                    </a:cubicBezTo>
                    <a:cubicBezTo>
                      <a:pt x="-1040" y="825906"/>
                      <a:pt x="14683" y="592584"/>
                      <a:pt x="0" y="464262"/>
                    </a:cubicBezTo>
                    <a:cubicBezTo>
                      <a:pt x="-14683" y="335940"/>
                      <a:pt x="15274" y="223511"/>
                      <a:pt x="0" y="0"/>
                    </a:cubicBezTo>
                    <a:close/>
                  </a:path>
                  <a:path w="12436590" h="928524" stroke="0" extrusionOk="0">
                    <a:moveTo>
                      <a:pt x="0" y="0"/>
                    </a:moveTo>
                    <a:cubicBezTo>
                      <a:pt x="166299" y="-32123"/>
                      <a:pt x="359814" y="27972"/>
                      <a:pt x="690922" y="0"/>
                    </a:cubicBezTo>
                    <a:cubicBezTo>
                      <a:pt x="1022030" y="-27972"/>
                      <a:pt x="1287252" y="-39769"/>
                      <a:pt x="1630575" y="0"/>
                    </a:cubicBezTo>
                    <a:cubicBezTo>
                      <a:pt x="1973898" y="39769"/>
                      <a:pt x="1858843" y="9418"/>
                      <a:pt x="1948399" y="0"/>
                    </a:cubicBezTo>
                    <a:cubicBezTo>
                      <a:pt x="2037955" y="-9418"/>
                      <a:pt x="2236881" y="-12804"/>
                      <a:pt x="2390589" y="0"/>
                    </a:cubicBezTo>
                    <a:cubicBezTo>
                      <a:pt x="2544297" y="12804"/>
                      <a:pt x="2590365" y="-11101"/>
                      <a:pt x="2708413" y="0"/>
                    </a:cubicBezTo>
                    <a:cubicBezTo>
                      <a:pt x="2826461" y="11101"/>
                      <a:pt x="3185786" y="-2033"/>
                      <a:pt x="3648066" y="0"/>
                    </a:cubicBezTo>
                    <a:cubicBezTo>
                      <a:pt x="4110346" y="2033"/>
                      <a:pt x="4092842" y="19805"/>
                      <a:pt x="4338988" y="0"/>
                    </a:cubicBezTo>
                    <a:cubicBezTo>
                      <a:pt x="4585134" y="-19805"/>
                      <a:pt x="4644875" y="23411"/>
                      <a:pt x="4905544" y="0"/>
                    </a:cubicBezTo>
                    <a:cubicBezTo>
                      <a:pt x="5166213" y="-23411"/>
                      <a:pt x="5366450" y="33665"/>
                      <a:pt x="5596466" y="0"/>
                    </a:cubicBezTo>
                    <a:cubicBezTo>
                      <a:pt x="5826482" y="-33665"/>
                      <a:pt x="5800243" y="-15225"/>
                      <a:pt x="5914289" y="0"/>
                    </a:cubicBezTo>
                    <a:cubicBezTo>
                      <a:pt x="6028335" y="15225"/>
                      <a:pt x="6263329" y="-12394"/>
                      <a:pt x="6356479" y="0"/>
                    </a:cubicBezTo>
                    <a:cubicBezTo>
                      <a:pt x="6449629" y="12394"/>
                      <a:pt x="6971084" y="38194"/>
                      <a:pt x="7171767" y="0"/>
                    </a:cubicBezTo>
                    <a:cubicBezTo>
                      <a:pt x="7372450" y="-38194"/>
                      <a:pt x="7521020" y="-19491"/>
                      <a:pt x="7613957" y="0"/>
                    </a:cubicBezTo>
                    <a:cubicBezTo>
                      <a:pt x="7706894" y="19491"/>
                      <a:pt x="8037256" y="-7206"/>
                      <a:pt x="8304878" y="0"/>
                    </a:cubicBezTo>
                    <a:cubicBezTo>
                      <a:pt x="8572500" y="7206"/>
                      <a:pt x="8806800" y="-39929"/>
                      <a:pt x="9244532" y="0"/>
                    </a:cubicBezTo>
                    <a:cubicBezTo>
                      <a:pt x="9682264" y="39929"/>
                      <a:pt x="9726160" y="9390"/>
                      <a:pt x="10184185" y="0"/>
                    </a:cubicBezTo>
                    <a:cubicBezTo>
                      <a:pt x="10642210" y="-9390"/>
                      <a:pt x="10551915" y="-20184"/>
                      <a:pt x="10875107" y="0"/>
                    </a:cubicBezTo>
                    <a:cubicBezTo>
                      <a:pt x="11198299" y="20184"/>
                      <a:pt x="11090918" y="-2806"/>
                      <a:pt x="11192931" y="0"/>
                    </a:cubicBezTo>
                    <a:cubicBezTo>
                      <a:pt x="11294944" y="2806"/>
                      <a:pt x="11400061" y="3505"/>
                      <a:pt x="11510755" y="0"/>
                    </a:cubicBezTo>
                    <a:cubicBezTo>
                      <a:pt x="11621449" y="-3505"/>
                      <a:pt x="12135731" y="-38029"/>
                      <a:pt x="12436590" y="0"/>
                    </a:cubicBezTo>
                    <a:cubicBezTo>
                      <a:pt x="12439241" y="154813"/>
                      <a:pt x="12416383" y="309737"/>
                      <a:pt x="12436590" y="464262"/>
                    </a:cubicBezTo>
                    <a:cubicBezTo>
                      <a:pt x="12456797" y="618787"/>
                      <a:pt x="12440246" y="791641"/>
                      <a:pt x="12436590" y="928524"/>
                    </a:cubicBezTo>
                    <a:cubicBezTo>
                      <a:pt x="12239857" y="956567"/>
                      <a:pt x="11997517" y="908300"/>
                      <a:pt x="11870034" y="928524"/>
                    </a:cubicBezTo>
                    <a:cubicBezTo>
                      <a:pt x="11742551" y="948748"/>
                      <a:pt x="11699808" y="924609"/>
                      <a:pt x="11552210" y="928524"/>
                    </a:cubicBezTo>
                    <a:cubicBezTo>
                      <a:pt x="11404612" y="932439"/>
                      <a:pt x="11064419" y="931348"/>
                      <a:pt x="10736923" y="928524"/>
                    </a:cubicBezTo>
                    <a:cubicBezTo>
                      <a:pt x="10409427" y="925700"/>
                      <a:pt x="10221513" y="952579"/>
                      <a:pt x="9797269" y="928524"/>
                    </a:cubicBezTo>
                    <a:cubicBezTo>
                      <a:pt x="9373025" y="904469"/>
                      <a:pt x="9512714" y="933201"/>
                      <a:pt x="9355079" y="928524"/>
                    </a:cubicBezTo>
                    <a:cubicBezTo>
                      <a:pt x="9197444" y="923848"/>
                      <a:pt x="8751380" y="930018"/>
                      <a:pt x="8539792" y="928524"/>
                    </a:cubicBezTo>
                    <a:cubicBezTo>
                      <a:pt x="8328204" y="927030"/>
                      <a:pt x="8365674" y="932893"/>
                      <a:pt x="8221968" y="928524"/>
                    </a:cubicBezTo>
                    <a:cubicBezTo>
                      <a:pt x="8078262" y="924155"/>
                      <a:pt x="7878713" y="944539"/>
                      <a:pt x="7655412" y="928524"/>
                    </a:cubicBezTo>
                    <a:cubicBezTo>
                      <a:pt x="7432111" y="912509"/>
                      <a:pt x="7153395" y="939300"/>
                      <a:pt x="6964490" y="928524"/>
                    </a:cubicBezTo>
                    <a:cubicBezTo>
                      <a:pt x="6775585" y="917748"/>
                      <a:pt x="6314499" y="894408"/>
                      <a:pt x="6149203" y="928524"/>
                    </a:cubicBezTo>
                    <a:cubicBezTo>
                      <a:pt x="5983907" y="962640"/>
                      <a:pt x="5700387" y="936369"/>
                      <a:pt x="5458281" y="928524"/>
                    </a:cubicBezTo>
                    <a:cubicBezTo>
                      <a:pt x="5216175" y="920679"/>
                      <a:pt x="4909936" y="962135"/>
                      <a:pt x="4518628" y="928524"/>
                    </a:cubicBezTo>
                    <a:cubicBezTo>
                      <a:pt x="4127320" y="894913"/>
                      <a:pt x="3896594" y="936380"/>
                      <a:pt x="3703340" y="928524"/>
                    </a:cubicBezTo>
                    <a:cubicBezTo>
                      <a:pt x="3510086" y="920668"/>
                      <a:pt x="3135620" y="911008"/>
                      <a:pt x="2888053" y="928524"/>
                    </a:cubicBezTo>
                    <a:cubicBezTo>
                      <a:pt x="2640486" y="946040"/>
                      <a:pt x="2652828" y="936955"/>
                      <a:pt x="2570229" y="928524"/>
                    </a:cubicBezTo>
                    <a:cubicBezTo>
                      <a:pt x="2487630" y="920093"/>
                      <a:pt x="2316215" y="940275"/>
                      <a:pt x="2252405" y="928524"/>
                    </a:cubicBezTo>
                    <a:cubicBezTo>
                      <a:pt x="2188595" y="916773"/>
                      <a:pt x="2003509" y="947718"/>
                      <a:pt x="1810215" y="928524"/>
                    </a:cubicBezTo>
                    <a:cubicBezTo>
                      <a:pt x="1616921" y="909331"/>
                      <a:pt x="1395512" y="917079"/>
                      <a:pt x="1119293" y="928524"/>
                    </a:cubicBezTo>
                    <a:cubicBezTo>
                      <a:pt x="843074" y="939969"/>
                      <a:pt x="895945" y="924320"/>
                      <a:pt x="801469" y="928524"/>
                    </a:cubicBezTo>
                    <a:cubicBezTo>
                      <a:pt x="706993" y="932728"/>
                      <a:pt x="172253" y="900104"/>
                      <a:pt x="0" y="928524"/>
                    </a:cubicBezTo>
                    <a:cubicBezTo>
                      <a:pt x="-7310" y="695898"/>
                      <a:pt x="-10406" y="642492"/>
                      <a:pt x="0" y="454977"/>
                    </a:cubicBezTo>
                    <a:cubicBezTo>
                      <a:pt x="10406" y="267462"/>
                      <a:pt x="6761" y="11909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𝐴𝑀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100+100+100+125+125+125+125+150+150+150</m:t>
                              </m:r>
                            </m:e>
                          </m:d>
                        </m:num>
                        <m:den>
                          <m:r>
                            <a:rPr lang="en-US" sz="2800" b="0" i="1" smtClean="0">
                              <a:latin typeface="Cambria Math" panose="02040503050406030204" pitchFamily="18" charset="0"/>
                            </a:rPr>
                            <m:t>10</m:t>
                          </m:r>
                        </m:den>
                      </m:f>
                      <m:r>
                        <a:rPr lang="en-US" sz="2800" b="0" i="1" smtClean="0">
                          <a:latin typeface="Cambria Math" panose="02040503050406030204" pitchFamily="18" charset="0"/>
                        </a:rPr>
                        <m:t>=125</m:t>
                      </m:r>
                    </m:oMath>
                  </m:oMathPara>
                </a14:m>
                <a:endParaRPr lang="en-US" sz="2800" dirty="0"/>
              </a:p>
            </p:txBody>
          </p:sp>
        </mc:Choice>
        <mc:Fallback xmlns="">
          <p:sp>
            <p:nvSpPr>
              <p:cNvPr id="4" name="TextBox 3">
                <a:extLst>
                  <a:ext uri="{FF2B5EF4-FFF2-40B4-BE49-F238E27FC236}">
                    <a16:creationId xmlns:a16="http://schemas.microsoft.com/office/drawing/2014/main" id="{DB29E9FE-7DBC-4BD9-9057-C1E6ECD0E4A0}"/>
                  </a:ext>
                </a:extLst>
              </p:cNvPr>
              <p:cNvSpPr txBox="1">
                <a:spLocks noRot="1" noChangeAspect="1" noMove="1" noResize="1" noEditPoints="1" noAdjustHandles="1" noChangeArrowheads="1" noChangeShapeType="1" noTextEdit="1"/>
              </p:cNvSpPr>
              <p:nvPr/>
            </p:nvSpPr>
            <p:spPr>
              <a:xfrm>
                <a:off x="1096530" y="6330691"/>
                <a:ext cx="12436590" cy="92852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2436590"/>
                          <a:gd name="connsiteY0" fmla="*/ 0 h 928524"/>
                          <a:gd name="connsiteX1" fmla="*/ 690922 w 12436590"/>
                          <a:gd name="connsiteY1" fmla="*/ 0 h 928524"/>
                          <a:gd name="connsiteX2" fmla="*/ 1133112 w 12436590"/>
                          <a:gd name="connsiteY2" fmla="*/ 0 h 928524"/>
                          <a:gd name="connsiteX3" fmla="*/ 1824033 w 12436590"/>
                          <a:gd name="connsiteY3" fmla="*/ 0 h 928524"/>
                          <a:gd name="connsiteX4" fmla="*/ 2514955 w 12436590"/>
                          <a:gd name="connsiteY4" fmla="*/ 0 h 928524"/>
                          <a:gd name="connsiteX5" fmla="*/ 3205877 w 12436590"/>
                          <a:gd name="connsiteY5" fmla="*/ 0 h 928524"/>
                          <a:gd name="connsiteX6" fmla="*/ 3648066 w 12436590"/>
                          <a:gd name="connsiteY6" fmla="*/ 0 h 928524"/>
                          <a:gd name="connsiteX7" fmla="*/ 4587720 w 12436590"/>
                          <a:gd name="connsiteY7" fmla="*/ 0 h 928524"/>
                          <a:gd name="connsiteX8" fmla="*/ 5527373 w 12436590"/>
                          <a:gd name="connsiteY8" fmla="*/ 0 h 928524"/>
                          <a:gd name="connsiteX9" fmla="*/ 6467027 w 12436590"/>
                          <a:gd name="connsiteY9" fmla="*/ 0 h 928524"/>
                          <a:gd name="connsiteX10" fmla="*/ 7033583 w 12436590"/>
                          <a:gd name="connsiteY10" fmla="*/ 0 h 928524"/>
                          <a:gd name="connsiteX11" fmla="*/ 7351407 w 12436590"/>
                          <a:gd name="connsiteY11" fmla="*/ 0 h 928524"/>
                          <a:gd name="connsiteX12" fmla="*/ 7917962 w 12436590"/>
                          <a:gd name="connsiteY12" fmla="*/ 0 h 928524"/>
                          <a:gd name="connsiteX13" fmla="*/ 8235786 w 12436590"/>
                          <a:gd name="connsiteY13" fmla="*/ 0 h 928524"/>
                          <a:gd name="connsiteX14" fmla="*/ 8926708 w 12436590"/>
                          <a:gd name="connsiteY14" fmla="*/ 0 h 928524"/>
                          <a:gd name="connsiteX15" fmla="*/ 9741996 w 12436590"/>
                          <a:gd name="connsiteY15" fmla="*/ 0 h 928524"/>
                          <a:gd name="connsiteX16" fmla="*/ 10184185 w 12436590"/>
                          <a:gd name="connsiteY16" fmla="*/ 0 h 928524"/>
                          <a:gd name="connsiteX17" fmla="*/ 10999473 w 12436590"/>
                          <a:gd name="connsiteY17" fmla="*/ 0 h 928524"/>
                          <a:gd name="connsiteX18" fmla="*/ 11690395 w 12436590"/>
                          <a:gd name="connsiteY18" fmla="*/ 0 h 928524"/>
                          <a:gd name="connsiteX19" fmla="*/ 12436590 w 12436590"/>
                          <a:gd name="connsiteY19" fmla="*/ 0 h 928524"/>
                          <a:gd name="connsiteX20" fmla="*/ 12436590 w 12436590"/>
                          <a:gd name="connsiteY20" fmla="*/ 436406 h 928524"/>
                          <a:gd name="connsiteX21" fmla="*/ 12436590 w 12436590"/>
                          <a:gd name="connsiteY21" fmla="*/ 928524 h 928524"/>
                          <a:gd name="connsiteX22" fmla="*/ 11745668 w 12436590"/>
                          <a:gd name="connsiteY22" fmla="*/ 928524 h 928524"/>
                          <a:gd name="connsiteX23" fmla="*/ 11303478 w 12436590"/>
                          <a:gd name="connsiteY23" fmla="*/ 928524 h 928524"/>
                          <a:gd name="connsiteX24" fmla="*/ 10861289 w 12436590"/>
                          <a:gd name="connsiteY24" fmla="*/ 928524 h 928524"/>
                          <a:gd name="connsiteX25" fmla="*/ 10046001 w 12436590"/>
                          <a:gd name="connsiteY25" fmla="*/ 928524 h 928524"/>
                          <a:gd name="connsiteX26" fmla="*/ 9603811 w 12436590"/>
                          <a:gd name="connsiteY26" fmla="*/ 928524 h 928524"/>
                          <a:gd name="connsiteX27" fmla="*/ 9285987 w 12436590"/>
                          <a:gd name="connsiteY27" fmla="*/ 928524 h 928524"/>
                          <a:gd name="connsiteX28" fmla="*/ 8843797 w 12436590"/>
                          <a:gd name="connsiteY28" fmla="*/ 928524 h 928524"/>
                          <a:gd name="connsiteX29" fmla="*/ 8152876 w 12436590"/>
                          <a:gd name="connsiteY29" fmla="*/ 928524 h 928524"/>
                          <a:gd name="connsiteX30" fmla="*/ 7835052 w 12436590"/>
                          <a:gd name="connsiteY30" fmla="*/ 928524 h 928524"/>
                          <a:gd name="connsiteX31" fmla="*/ 6895398 w 12436590"/>
                          <a:gd name="connsiteY31" fmla="*/ 928524 h 928524"/>
                          <a:gd name="connsiteX32" fmla="*/ 6577574 w 12436590"/>
                          <a:gd name="connsiteY32" fmla="*/ 928524 h 928524"/>
                          <a:gd name="connsiteX33" fmla="*/ 5886653 w 12436590"/>
                          <a:gd name="connsiteY33" fmla="*/ 928524 h 928524"/>
                          <a:gd name="connsiteX34" fmla="*/ 5568829 w 12436590"/>
                          <a:gd name="connsiteY34" fmla="*/ 928524 h 928524"/>
                          <a:gd name="connsiteX35" fmla="*/ 5002273 w 12436590"/>
                          <a:gd name="connsiteY35" fmla="*/ 928524 h 928524"/>
                          <a:gd name="connsiteX36" fmla="*/ 4311351 w 12436590"/>
                          <a:gd name="connsiteY36" fmla="*/ 928524 h 928524"/>
                          <a:gd name="connsiteX37" fmla="*/ 3371698 w 12436590"/>
                          <a:gd name="connsiteY37" fmla="*/ 928524 h 928524"/>
                          <a:gd name="connsiteX38" fmla="*/ 3053874 w 12436590"/>
                          <a:gd name="connsiteY38" fmla="*/ 928524 h 928524"/>
                          <a:gd name="connsiteX39" fmla="*/ 2487318 w 12436590"/>
                          <a:gd name="connsiteY39" fmla="*/ 928524 h 928524"/>
                          <a:gd name="connsiteX40" fmla="*/ 2169494 w 12436590"/>
                          <a:gd name="connsiteY40" fmla="*/ 928524 h 928524"/>
                          <a:gd name="connsiteX41" fmla="*/ 1602938 w 12436590"/>
                          <a:gd name="connsiteY41" fmla="*/ 928524 h 928524"/>
                          <a:gd name="connsiteX42" fmla="*/ 1160748 w 12436590"/>
                          <a:gd name="connsiteY42" fmla="*/ 928524 h 928524"/>
                          <a:gd name="connsiteX43" fmla="*/ 594193 w 12436590"/>
                          <a:gd name="connsiteY43" fmla="*/ 928524 h 928524"/>
                          <a:gd name="connsiteX44" fmla="*/ 0 w 12436590"/>
                          <a:gd name="connsiteY44" fmla="*/ 928524 h 928524"/>
                          <a:gd name="connsiteX45" fmla="*/ 0 w 12436590"/>
                          <a:gd name="connsiteY45" fmla="*/ 464262 h 928524"/>
                          <a:gd name="connsiteX46" fmla="*/ 0 w 12436590"/>
                          <a:gd name="connsiteY46" fmla="*/ 0 h 92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36590" h="928524" fill="none" extrusionOk="0">
                            <a:moveTo>
                              <a:pt x="0" y="0"/>
                            </a:moveTo>
                            <a:cubicBezTo>
                              <a:pt x="322383" y="-2824"/>
                              <a:pt x="519486" y="20477"/>
                              <a:pt x="690922" y="0"/>
                            </a:cubicBezTo>
                            <a:cubicBezTo>
                              <a:pt x="862358" y="-20477"/>
                              <a:pt x="972527" y="11940"/>
                              <a:pt x="1133112" y="0"/>
                            </a:cubicBezTo>
                            <a:cubicBezTo>
                              <a:pt x="1293697" y="-11940"/>
                              <a:pt x="1554405" y="-29891"/>
                              <a:pt x="1824033" y="0"/>
                            </a:cubicBezTo>
                            <a:cubicBezTo>
                              <a:pt x="2093661" y="29891"/>
                              <a:pt x="2308221" y="15327"/>
                              <a:pt x="2514955" y="0"/>
                            </a:cubicBezTo>
                            <a:cubicBezTo>
                              <a:pt x="2721689" y="-15327"/>
                              <a:pt x="2942183" y="-7186"/>
                              <a:pt x="3205877" y="0"/>
                            </a:cubicBezTo>
                            <a:cubicBezTo>
                              <a:pt x="3469571" y="7186"/>
                              <a:pt x="3513626" y="1448"/>
                              <a:pt x="3648066" y="0"/>
                            </a:cubicBezTo>
                            <a:cubicBezTo>
                              <a:pt x="3782506" y="-1448"/>
                              <a:pt x="4298306" y="-13888"/>
                              <a:pt x="4587720" y="0"/>
                            </a:cubicBezTo>
                            <a:cubicBezTo>
                              <a:pt x="4877134" y="13888"/>
                              <a:pt x="5165677" y="8850"/>
                              <a:pt x="5527373" y="0"/>
                            </a:cubicBezTo>
                            <a:cubicBezTo>
                              <a:pt x="5889069" y="-8850"/>
                              <a:pt x="6058895" y="12143"/>
                              <a:pt x="6467027" y="0"/>
                            </a:cubicBezTo>
                            <a:cubicBezTo>
                              <a:pt x="6875159" y="-12143"/>
                              <a:pt x="6858837" y="-5964"/>
                              <a:pt x="7033583" y="0"/>
                            </a:cubicBezTo>
                            <a:cubicBezTo>
                              <a:pt x="7208329" y="5964"/>
                              <a:pt x="7268325" y="9596"/>
                              <a:pt x="7351407" y="0"/>
                            </a:cubicBezTo>
                            <a:cubicBezTo>
                              <a:pt x="7434489" y="-9596"/>
                              <a:pt x="7736692" y="12565"/>
                              <a:pt x="7917962" y="0"/>
                            </a:cubicBezTo>
                            <a:cubicBezTo>
                              <a:pt x="8099233" y="-12565"/>
                              <a:pt x="8096168" y="-11288"/>
                              <a:pt x="8235786" y="0"/>
                            </a:cubicBezTo>
                            <a:cubicBezTo>
                              <a:pt x="8375404" y="11288"/>
                              <a:pt x="8712163" y="32706"/>
                              <a:pt x="8926708" y="0"/>
                            </a:cubicBezTo>
                            <a:cubicBezTo>
                              <a:pt x="9141253" y="-32706"/>
                              <a:pt x="9541554" y="-8175"/>
                              <a:pt x="9741996" y="0"/>
                            </a:cubicBezTo>
                            <a:cubicBezTo>
                              <a:pt x="9942438" y="8175"/>
                              <a:pt x="10073866" y="-10228"/>
                              <a:pt x="10184185" y="0"/>
                            </a:cubicBezTo>
                            <a:cubicBezTo>
                              <a:pt x="10294504" y="10228"/>
                              <a:pt x="10655921" y="35943"/>
                              <a:pt x="10999473" y="0"/>
                            </a:cubicBezTo>
                            <a:cubicBezTo>
                              <a:pt x="11343025" y="-35943"/>
                              <a:pt x="11388783" y="16107"/>
                              <a:pt x="11690395" y="0"/>
                            </a:cubicBezTo>
                            <a:cubicBezTo>
                              <a:pt x="11992007" y="-16107"/>
                              <a:pt x="12090912" y="-16594"/>
                              <a:pt x="12436590" y="0"/>
                            </a:cubicBezTo>
                            <a:cubicBezTo>
                              <a:pt x="12431212" y="91944"/>
                              <a:pt x="12437226" y="237083"/>
                              <a:pt x="12436590" y="436406"/>
                            </a:cubicBezTo>
                            <a:cubicBezTo>
                              <a:pt x="12435954" y="635729"/>
                              <a:pt x="12426040" y="813683"/>
                              <a:pt x="12436590" y="928524"/>
                            </a:cubicBezTo>
                            <a:cubicBezTo>
                              <a:pt x="12296265" y="896484"/>
                              <a:pt x="11976372" y="960984"/>
                              <a:pt x="11745668" y="928524"/>
                            </a:cubicBezTo>
                            <a:cubicBezTo>
                              <a:pt x="11514964" y="896064"/>
                              <a:pt x="11491790" y="922722"/>
                              <a:pt x="11303478" y="928524"/>
                            </a:cubicBezTo>
                            <a:cubicBezTo>
                              <a:pt x="11115166" y="934327"/>
                              <a:pt x="10974665" y="918544"/>
                              <a:pt x="10861289" y="928524"/>
                            </a:cubicBezTo>
                            <a:cubicBezTo>
                              <a:pt x="10747913" y="938504"/>
                              <a:pt x="10388047" y="956299"/>
                              <a:pt x="10046001" y="928524"/>
                            </a:cubicBezTo>
                            <a:cubicBezTo>
                              <a:pt x="9703955" y="900749"/>
                              <a:pt x="9816803" y="922174"/>
                              <a:pt x="9603811" y="928524"/>
                            </a:cubicBezTo>
                            <a:cubicBezTo>
                              <a:pt x="9390819" y="934875"/>
                              <a:pt x="9374582" y="921003"/>
                              <a:pt x="9285987" y="928524"/>
                            </a:cubicBezTo>
                            <a:cubicBezTo>
                              <a:pt x="9197392" y="936045"/>
                              <a:pt x="9051867" y="929982"/>
                              <a:pt x="8843797" y="928524"/>
                            </a:cubicBezTo>
                            <a:cubicBezTo>
                              <a:pt x="8635727" y="927067"/>
                              <a:pt x="8331922" y="902033"/>
                              <a:pt x="8152876" y="928524"/>
                            </a:cubicBezTo>
                            <a:cubicBezTo>
                              <a:pt x="7973830" y="955015"/>
                              <a:pt x="7968880" y="927334"/>
                              <a:pt x="7835052" y="928524"/>
                            </a:cubicBezTo>
                            <a:cubicBezTo>
                              <a:pt x="7701224" y="929714"/>
                              <a:pt x="7194754" y="917631"/>
                              <a:pt x="6895398" y="928524"/>
                            </a:cubicBezTo>
                            <a:cubicBezTo>
                              <a:pt x="6596042" y="939417"/>
                              <a:pt x="6718084" y="940012"/>
                              <a:pt x="6577574" y="928524"/>
                            </a:cubicBezTo>
                            <a:cubicBezTo>
                              <a:pt x="6437064" y="917036"/>
                              <a:pt x="6186234" y="934504"/>
                              <a:pt x="5886653" y="928524"/>
                            </a:cubicBezTo>
                            <a:cubicBezTo>
                              <a:pt x="5587072" y="922544"/>
                              <a:pt x="5661501" y="935440"/>
                              <a:pt x="5568829" y="928524"/>
                            </a:cubicBezTo>
                            <a:cubicBezTo>
                              <a:pt x="5476157" y="921608"/>
                              <a:pt x="5271612" y="911775"/>
                              <a:pt x="5002273" y="928524"/>
                            </a:cubicBezTo>
                            <a:cubicBezTo>
                              <a:pt x="4732934" y="945273"/>
                              <a:pt x="4549540" y="921534"/>
                              <a:pt x="4311351" y="928524"/>
                            </a:cubicBezTo>
                            <a:cubicBezTo>
                              <a:pt x="4073162" y="935514"/>
                              <a:pt x="3752875" y="911598"/>
                              <a:pt x="3371698" y="928524"/>
                            </a:cubicBezTo>
                            <a:cubicBezTo>
                              <a:pt x="2990521" y="945450"/>
                              <a:pt x="3130708" y="923259"/>
                              <a:pt x="3053874" y="928524"/>
                            </a:cubicBezTo>
                            <a:cubicBezTo>
                              <a:pt x="2977040" y="933789"/>
                              <a:pt x="2726843" y="930301"/>
                              <a:pt x="2487318" y="928524"/>
                            </a:cubicBezTo>
                            <a:cubicBezTo>
                              <a:pt x="2247793" y="926747"/>
                              <a:pt x="2235078" y="936094"/>
                              <a:pt x="2169494" y="928524"/>
                            </a:cubicBezTo>
                            <a:cubicBezTo>
                              <a:pt x="2103910" y="920954"/>
                              <a:pt x="1806288" y="931432"/>
                              <a:pt x="1602938" y="928524"/>
                            </a:cubicBezTo>
                            <a:cubicBezTo>
                              <a:pt x="1399588" y="925616"/>
                              <a:pt x="1324294" y="928903"/>
                              <a:pt x="1160748" y="928524"/>
                            </a:cubicBezTo>
                            <a:cubicBezTo>
                              <a:pt x="997202" y="928146"/>
                              <a:pt x="797111" y="928562"/>
                              <a:pt x="594193" y="928524"/>
                            </a:cubicBezTo>
                            <a:cubicBezTo>
                              <a:pt x="391275" y="928486"/>
                              <a:pt x="168075" y="925977"/>
                              <a:pt x="0" y="928524"/>
                            </a:cubicBezTo>
                            <a:cubicBezTo>
                              <a:pt x="-1040" y="825906"/>
                              <a:pt x="14683" y="592584"/>
                              <a:pt x="0" y="464262"/>
                            </a:cubicBezTo>
                            <a:cubicBezTo>
                              <a:pt x="-14683" y="335940"/>
                              <a:pt x="15274" y="223511"/>
                              <a:pt x="0" y="0"/>
                            </a:cubicBezTo>
                            <a:close/>
                          </a:path>
                          <a:path w="12436590" h="928524" stroke="0" extrusionOk="0">
                            <a:moveTo>
                              <a:pt x="0" y="0"/>
                            </a:moveTo>
                            <a:cubicBezTo>
                              <a:pt x="166299" y="-32123"/>
                              <a:pt x="359814" y="27972"/>
                              <a:pt x="690922" y="0"/>
                            </a:cubicBezTo>
                            <a:cubicBezTo>
                              <a:pt x="1022030" y="-27972"/>
                              <a:pt x="1287252" y="-39769"/>
                              <a:pt x="1630575" y="0"/>
                            </a:cubicBezTo>
                            <a:cubicBezTo>
                              <a:pt x="1973898" y="39769"/>
                              <a:pt x="1858843" y="9418"/>
                              <a:pt x="1948399" y="0"/>
                            </a:cubicBezTo>
                            <a:cubicBezTo>
                              <a:pt x="2037955" y="-9418"/>
                              <a:pt x="2236881" y="-12804"/>
                              <a:pt x="2390589" y="0"/>
                            </a:cubicBezTo>
                            <a:cubicBezTo>
                              <a:pt x="2544297" y="12804"/>
                              <a:pt x="2590365" y="-11101"/>
                              <a:pt x="2708413" y="0"/>
                            </a:cubicBezTo>
                            <a:cubicBezTo>
                              <a:pt x="2826461" y="11101"/>
                              <a:pt x="3185786" y="-2033"/>
                              <a:pt x="3648066" y="0"/>
                            </a:cubicBezTo>
                            <a:cubicBezTo>
                              <a:pt x="4110346" y="2033"/>
                              <a:pt x="4092842" y="19805"/>
                              <a:pt x="4338988" y="0"/>
                            </a:cubicBezTo>
                            <a:cubicBezTo>
                              <a:pt x="4585134" y="-19805"/>
                              <a:pt x="4644875" y="23411"/>
                              <a:pt x="4905544" y="0"/>
                            </a:cubicBezTo>
                            <a:cubicBezTo>
                              <a:pt x="5166213" y="-23411"/>
                              <a:pt x="5366450" y="33665"/>
                              <a:pt x="5596466" y="0"/>
                            </a:cubicBezTo>
                            <a:cubicBezTo>
                              <a:pt x="5826482" y="-33665"/>
                              <a:pt x="5800243" y="-15225"/>
                              <a:pt x="5914289" y="0"/>
                            </a:cubicBezTo>
                            <a:cubicBezTo>
                              <a:pt x="6028335" y="15225"/>
                              <a:pt x="6263329" y="-12394"/>
                              <a:pt x="6356479" y="0"/>
                            </a:cubicBezTo>
                            <a:cubicBezTo>
                              <a:pt x="6449629" y="12394"/>
                              <a:pt x="6971084" y="38194"/>
                              <a:pt x="7171767" y="0"/>
                            </a:cubicBezTo>
                            <a:cubicBezTo>
                              <a:pt x="7372450" y="-38194"/>
                              <a:pt x="7521020" y="-19491"/>
                              <a:pt x="7613957" y="0"/>
                            </a:cubicBezTo>
                            <a:cubicBezTo>
                              <a:pt x="7706894" y="19491"/>
                              <a:pt x="8037256" y="-7206"/>
                              <a:pt x="8304878" y="0"/>
                            </a:cubicBezTo>
                            <a:cubicBezTo>
                              <a:pt x="8572500" y="7206"/>
                              <a:pt x="8806800" y="-39929"/>
                              <a:pt x="9244532" y="0"/>
                            </a:cubicBezTo>
                            <a:cubicBezTo>
                              <a:pt x="9682264" y="39929"/>
                              <a:pt x="9726160" y="9390"/>
                              <a:pt x="10184185" y="0"/>
                            </a:cubicBezTo>
                            <a:cubicBezTo>
                              <a:pt x="10642210" y="-9390"/>
                              <a:pt x="10551915" y="-20184"/>
                              <a:pt x="10875107" y="0"/>
                            </a:cubicBezTo>
                            <a:cubicBezTo>
                              <a:pt x="11198299" y="20184"/>
                              <a:pt x="11090918" y="-2806"/>
                              <a:pt x="11192931" y="0"/>
                            </a:cubicBezTo>
                            <a:cubicBezTo>
                              <a:pt x="11294944" y="2806"/>
                              <a:pt x="11400061" y="3505"/>
                              <a:pt x="11510755" y="0"/>
                            </a:cubicBezTo>
                            <a:cubicBezTo>
                              <a:pt x="11621449" y="-3505"/>
                              <a:pt x="12135731" y="-38029"/>
                              <a:pt x="12436590" y="0"/>
                            </a:cubicBezTo>
                            <a:cubicBezTo>
                              <a:pt x="12439241" y="154813"/>
                              <a:pt x="12416383" y="309737"/>
                              <a:pt x="12436590" y="464262"/>
                            </a:cubicBezTo>
                            <a:cubicBezTo>
                              <a:pt x="12456797" y="618787"/>
                              <a:pt x="12440246" y="791641"/>
                              <a:pt x="12436590" y="928524"/>
                            </a:cubicBezTo>
                            <a:cubicBezTo>
                              <a:pt x="12239857" y="956567"/>
                              <a:pt x="11997517" y="908300"/>
                              <a:pt x="11870034" y="928524"/>
                            </a:cubicBezTo>
                            <a:cubicBezTo>
                              <a:pt x="11742551" y="948748"/>
                              <a:pt x="11699808" y="924609"/>
                              <a:pt x="11552210" y="928524"/>
                            </a:cubicBezTo>
                            <a:cubicBezTo>
                              <a:pt x="11404612" y="932439"/>
                              <a:pt x="11064419" y="931348"/>
                              <a:pt x="10736923" y="928524"/>
                            </a:cubicBezTo>
                            <a:cubicBezTo>
                              <a:pt x="10409427" y="925700"/>
                              <a:pt x="10221513" y="952579"/>
                              <a:pt x="9797269" y="928524"/>
                            </a:cubicBezTo>
                            <a:cubicBezTo>
                              <a:pt x="9373025" y="904469"/>
                              <a:pt x="9512714" y="933201"/>
                              <a:pt x="9355079" y="928524"/>
                            </a:cubicBezTo>
                            <a:cubicBezTo>
                              <a:pt x="9197444" y="923848"/>
                              <a:pt x="8751380" y="930018"/>
                              <a:pt x="8539792" y="928524"/>
                            </a:cubicBezTo>
                            <a:cubicBezTo>
                              <a:pt x="8328204" y="927030"/>
                              <a:pt x="8365674" y="932893"/>
                              <a:pt x="8221968" y="928524"/>
                            </a:cubicBezTo>
                            <a:cubicBezTo>
                              <a:pt x="8078262" y="924155"/>
                              <a:pt x="7878713" y="944539"/>
                              <a:pt x="7655412" y="928524"/>
                            </a:cubicBezTo>
                            <a:cubicBezTo>
                              <a:pt x="7432111" y="912509"/>
                              <a:pt x="7153395" y="939300"/>
                              <a:pt x="6964490" y="928524"/>
                            </a:cubicBezTo>
                            <a:cubicBezTo>
                              <a:pt x="6775585" y="917748"/>
                              <a:pt x="6314499" y="894408"/>
                              <a:pt x="6149203" y="928524"/>
                            </a:cubicBezTo>
                            <a:cubicBezTo>
                              <a:pt x="5983907" y="962640"/>
                              <a:pt x="5700387" y="936369"/>
                              <a:pt x="5458281" y="928524"/>
                            </a:cubicBezTo>
                            <a:cubicBezTo>
                              <a:pt x="5216175" y="920679"/>
                              <a:pt x="4909936" y="962135"/>
                              <a:pt x="4518628" y="928524"/>
                            </a:cubicBezTo>
                            <a:cubicBezTo>
                              <a:pt x="4127320" y="894913"/>
                              <a:pt x="3896594" y="936380"/>
                              <a:pt x="3703340" y="928524"/>
                            </a:cubicBezTo>
                            <a:cubicBezTo>
                              <a:pt x="3510086" y="920668"/>
                              <a:pt x="3135620" y="911008"/>
                              <a:pt x="2888053" y="928524"/>
                            </a:cubicBezTo>
                            <a:cubicBezTo>
                              <a:pt x="2640486" y="946040"/>
                              <a:pt x="2652828" y="936955"/>
                              <a:pt x="2570229" y="928524"/>
                            </a:cubicBezTo>
                            <a:cubicBezTo>
                              <a:pt x="2487630" y="920093"/>
                              <a:pt x="2316215" y="940275"/>
                              <a:pt x="2252405" y="928524"/>
                            </a:cubicBezTo>
                            <a:cubicBezTo>
                              <a:pt x="2188595" y="916773"/>
                              <a:pt x="2003509" y="947718"/>
                              <a:pt x="1810215" y="928524"/>
                            </a:cubicBezTo>
                            <a:cubicBezTo>
                              <a:pt x="1616921" y="909331"/>
                              <a:pt x="1395512" y="917079"/>
                              <a:pt x="1119293" y="928524"/>
                            </a:cubicBezTo>
                            <a:cubicBezTo>
                              <a:pt x="843074" y="939969"/>
                              <a:pt x="895945" y="924320"/>
                              <a:pt x="801469" y="928524"/>
                            </a:cubicBezTo>
                            <a:cubicBezTo>
                              <a:pt x="706993" y="932728"/>
                              <a:pt x="172253" y="900104"/>
                              <a:pt x="0" y="928524"/>
                            </a:cubicBezTo>
                            <a:cubicBezTo>
                              <a:pt x="-7310" y="695898"/>
                              <a:pt x="-10406" y="642492"/>
                              <a:pt x="0" y="454977"/>
                            </a:cubicBezTo>
                            <a:cubicBezTo>
                              <a:pt x="10406" y="267462"/>
                              <a:pt x="6761" y="119092"/>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53381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An easier way to find the mean selling price is to determine the weighted mean.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29E9FE-7DBC-4BD9-9057-C1E6ECD0E4A0}"/>
                  </a:ext>
                </a:extLst>
              </p:cNvPr>
              <p:cNvSpPr txBox="1"/>
              <p:nvPr/>
            </p:nvSpPr>
            <p:spPr>
              <a:xfrm>
                <a:off x="3221659" y="3646723"/>
                <a:ext cx="8186329" cy="936154"/>
              </a:xfrm>
              <a:custGeom>
                <a:avLst/>
                <a:gdLst>
                  <a:gd name="connsiteX0" fmla="*/ 0 w 8186329"/>
                  <a:gd name="connsiteY0" fmla="*/ 0 h 936154"/>
                  <a:gd name="connsiteX1" fmla="*/ 764057 w 8186329"/>
                  <a:gd name="connsiteY1" fmla="*/ 0 h 936154"/>
                  <a:gd name="connsiteX2" fmla="*/ 1200662 w 8186329"/>
                  <a:gd name="connsiteY2" fmla="*/ 0 h 936154"/>
                  <a:gd name="connsiteX3" fmla="*/ 1882856 w 8186329"/>
                  <a:gd name="connsiteY3" fmla="*/ 0 h 936154"/>
                  <a:gd name="connsiteX4" fmla="*/ 2646913 w 8186329"/>
                  <a:gd name="connsiteY4" fmla="*/ 0 h 936154"/>
                  <a:gd name="connsiteX5" fmla="*/ 3083517 w 8186329"/>
                  <a:gd name="connsiteY5" fmla="*/ 0 h 936154"/>
                  <a:gd name="connsiteX6" fmla="*/ 3683848 w 8186329"/>
                  <a:gd name="connsiteY6" fmla="*/ 0 h 936154"/>
                  <a:gd name="connsiteX7" fmla="*/ 4284179 w 8186329"/>
                  <a:gd name="connsiteY7" fmla="*/ 0 h 936154"/>
                  <a:gd name="connsiteX8" fmla="*/ 4720783 w 8186329"/>
                  <a:gd name="connsiteY8" fmla="*/ 0 h 936154"/>
                  <a:gd name="connsiteX9" fmla="*/ 5566704 w 8186329"/>
                  <a:gd name="connsiteY9" fmla="*/ 0 h 936154"/>
                  <a:gd name="connsiteX10" fmla="*/ 6167035 w 8186329"/>
                  <a:gd name="connsiteY10" fmla="*/ 0 h 936154"/>
                  <a:gd name="connsiteX11" fmla="*/ 6767365 w 8186329"/>
                  <a:gd name="connsiteY11" fmla="*/ 0 h 936154"/>
                  <a:gd name="connsiteX12" fmla="*/ 7531423 w 8186329"/>
                  <a:gd name="connsiteY12" fmla="*/ 0 h 936154"/>
                  <a:gd name="connsiteX13" fmla="*/ 8186329 w 8186329"/>
                  <a:gd name="connsiteY13" fmla="*/ 0 h 936154"/>
                  <a:gd name="connsiteX14" fmla="*/ 8186329 w 8186329"/>
                  <a:gd name="connsiteY14" fmla="*/ 458715 h 936154"/>
                  <a:gd name="connsiteX15" fmla="*/ 8186329 w 8186329"/>
                  <a:gd name="connsiteY15" fmla="*/ 936154 h 936154"/>
                  <a:gd name="connsiteX16" fmla="*/ 7422272 w 8186329"/>
                  <a:gd name="connsiteY16" fmla="*/ 936154 h 936154"/>
                  <a:gd name="connsiteX17" fmla="*/ 6985667 w 8186329"/>
                  <a:gd name="connsiteY17" fmla="*/ 936154 h 936154"/>
                  <a:gd name="connsiteX18" fmla="*/ 6467200 w 8186329"/>
                  <a:gd name="connsiteY18" fmla="*/ 936154 h 936154"/>
                  <a:gd name="connsiteX19" fmla="*/ 5948732 w 8186329"/>
                  <a:gd name="connsiteY19" fmla="*/ 936154 h 936154"/>
                  <a:gd name="connsiteX20" fmla="*/ 5348402 w 8186329"/>
                  <a:gd name="connsiteY20" fmla="*/ 936154 h 936154"/>
                  <a:gd name="connsiteX21" fmla="*/ 4829934 w 8186329"/>
                  <a:gd name="connsiteY21" fmla="*/ 936154 h 936154"/>
                  <a:gd name="connsiteX22" fmla="*/ 4065877 w 8186329"/>
                  <a:gd name="connsiteY22" fmla="*/ 936154 h 936154"/>
                  <a:gd name="connsiteX23" fmla="*/ 3629273 w 8186329"/>
                  <a:gd name="connsiteY23" fmla="*/ 936154 h 936154"/>
                  <a:gd name="connsiteX24" fmla="*/ 3110805 w 8186329"/>
                  <a:gd name="connsiteY24" fmla="*/ 936154 h 936154"/>
                  <a:gd name="connsiteX25" fmla="*/ 2592338 w 8186329"/>
                  <a:gd name="connsiteY25" fmla="*/ 936154 h 936154"/>
                  <a:gd name="connsiteX26" fmla="*/ 1992007 w 8186329"/>
                  <a:gd name="connsiteY26" fmla="*/ 936154 h 936154"/>
                  <a:gd name="connsiteX27" fmla="*/ 1227949 w 8186329"/>
                  <a:gd name="connsiteY27" fmla="*/ 936154 h 936154"/>
                  <a:gd name="connsiteX28" fmla="*/ 0 w 8186329"/>
                  <a:gd name="connsiteY28" fmla="*/ 936154 h 936154"/>
                  <a:gd name="connsiteX29" fmla="*/ 0 w 8186329"/>
                  <a:gd name="connsiteY29" fmla="*/ 458715 h 936154"/>
                  <a:gd name="connsiteX30" fmla="*/ 0 w 8186329"/>
                  <a:gd name="connsiteY30" fmla="*/ 0 h 9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186329" h="936154" fill="none" extrusionOk="0">
                    <a:moveTo>
                      <a:pt x="0" y="0"/>
                    </a:moveTo>
                    <a:cubicBezTo>
                      <a:pt x="293949" y="-3760"/>
                      <a:pt x="451234" y="10438"/>
                      <a:pt x="764057" y="0"/>
                    </a:cubicBezTo>
                    <a:cubicBezTo>
                      <a:pt x="1076880" y="-10438"/>
                      <a:pt x="1026905" y="-16993"/>
                      <a:pt x="1200662" y="0"/>
                    </a:cubicBezTo>
                    <a:cubicBezTo>
                      <a:pt x="1374419" y="16993"/>
                      <a:pt x="1704774" y="26002"/>
                      <a:pt x="1882856" y="0"/>
                    </a:cubicBezTo>
                    <a:cubicBezTo>
                      <a:pt x="2060938" y="-26002"/>
                      <a:pt x="2470853" y="31724"/>
                      <a:pt x="2646913" y="0"/>
                    </a:cubicBezTo>
                    <a:cubicBezTo>
                      <a:pt x="2822973" y="-31724"/>
                      <a:pt x="2980507" y="11569"/>
                      <a:pt x="3083517" y="0"/>
                    </a:cubicBezTo>
                    <a:cubicBezTo>
                      <a:pt x="3186527" y="-11569"/>
                      <a:pt x="3548065" y="18136"/>
                      <a:pt x="3683848" y="0"/>
                    </a:cubicBezTo>
                    <a:cubicBezTo>
                      <a:pt x="3819631" y="-18136"/>
                      <a:pt x="4086387" y="-16894"/>
                      <a:pt x="4284179" y="0"/>
                    </a:cubicBezTo>
                    <a:cubicBezTo>
                      <a:pt x="4481971" y="16894"/>
                      <a:pt x="4583582" y="17495"/>
                      <a:pt x="4720783" y="0"/>
                    </a:cubicBezTo>
                    <a:cubicBezTo>
                      <a:pt x="4857984" y="-17495"/>
                      <a:pt x="5318708" y="2960"/>
                      <a:pt x="5566704" y="0"/>
                    </a:cubicBezTo>
                    <a:cubicBezTo>
                      <a:pt x="5814700" y="-2960"/>
                      <a:pt x="5953859" y="-25594"/>
                      <a:pt x="6167035" y="0"/>
                    </a:cubicBezTo>
                    <a:cubicBezTo>
                      <a:pt x="6380211" y="25594"/>
                      <a:pt x="6565456" y="-20475"/>
                      <a:pt x="6767365" y="0"/>
                    </a:cubicBezTo>
                    <a:cubicBezTo>
                      <a:pt x="6969274" y="20475"/>
                      <a:pt x="7377849" y="12143"/>
                      <a:pt x="7531423" y="0"/>
                    </a:cubicBezTo>
                    <a:cubicBezTo>
                      <a:pt x="7684997" y="-12143"/>
                      <a:pt x="7935938" y="-24465"/>
                      <a:pt x="8186329" y="0"/>
                    </a:cubicBezTo>
                    <a:cubicBezTo>
                      <a:pt x="8170025" y="104952"/>
                      <a:pt x="8177610" y="234210"/>
                      <a:pt x="8186329" y="458715"/>
                    </a:cubicBezTo>
                    <a:cubicBezTo>
                      <a:pt x="8195048" y="683220"/>
                      <a:pt x="8203612" y="742302"/>
                      <a:pt x="8186329" y="936154"/>
                    </a:cubicBezTo>
                    <a:cubicBezTo>
                      <a:pt x="7834221" y="919746"/>
                      <a:pt x="7660720" y="932725"/>
                      <a:pt x="7422272" y="936154"/>
                    </a:cubicBezTo>
                    <a:cubicBezTo>
                      <a:pt x="7183824" y="939583"/>
                      <a:pt x="7132304" y="954530"/>
                      <a:pt x="6985667" y="936154"/>
                    </a:cubicBezTo>
                    <a:cubicBezTo>
                      <a:pt x="6839030" y="917778"/>
                      <a:pt x="6719927" y="935636"/>
                      <a:pt x="6467200" y="936154"/>
                    </a:cubicBezTo>
                    <a:cubicBezTo>
                      <a:pt x="6214473" y="936672"/>
                      <a:pt x="6178300" y="961334"/>
                      <a:pt x="5948732" y="936154"/>
                    </a:cubicBezTo>
                    <a:cubicBezTo>
                      <a:pt x="5719164" y="910974"/>
                      <a:pt x="5590107" y="966100"/>
                      <a:pt x="5348402" y="936154"/>
                    </a:cubicBezTo>
                    <a:cubicBezTo>
                      <a:pt x="5106697" y="906209"/>
                      <a:pt x="4960076" y="955682"/>
                      <a:pt x="4829934" y="936154"/>
                    </a:cubicBezTo>
                    <a:cubicBezTo>
                      <a:pt x="4699792" y="916626"/>
                      <a:pt x="4394402" y="950149"/>
                      <a:pt x="4065877" y="936154"/>
                    </a:cubicBezTo>
                    <a:cubicBezTo>
                      <a:pt x="3737352" y="922159"/>
                      <a:pt x="3774580" y="925133"/>
                      <a:pt x="3629273" y="936154"/>
                    </a:cubicBezTo>
                    <a:cubicBezTo>
                      <a:pt x="3483966" y="947175"/>
                      <a:pt x="3231697" y="928946"/>
                      <a:pt x="3110805" y="936154"/>
                    </a:cubicBezTo>
                    <a:cubicBezTo>
                      <a:pt x="2989913" y="943362"/>
                      <a:pt x="2846815" y="920432"/>
                      <a:pt x="2592338" y="936154"/>
                    </a:cubicBezTo>
                    <a:cubicBezTo>
                      <a:pt x="2337861" y="951876"/>
                      <a:pt x="2179363" y="906892"/>
                      <a:pt x="1992007" y="936154"/>
                    </a:cubicBezTo>
                    <a:cubicBezTo>
                      <a:pt x="1804651" y="965416"/>
                      <a:pt x="1474715" y="953794"/>
                      <a:pt x="1227949" y="936154"/>
                    </a:cubicBezTo>
                    <a:cubicBezTo>
                      <a:pt x="981183" y="918514"/>
                      <a:pt x="446173" y="980053"/>
                      <a:pt x="0" y="936154"/>
                    </a:cubicBezTo>
                    <a:cubicBezTo>
                      <a:pt x="4953" y="730848"/>
                      <a:pt x="11801" y="630429"/>
                      <a:pt x="0" y="458715"/>
                    </a:cubicBezTo>
                    <a:cubicBezTo>
                      <a:pt x="-11801" y="287001"/>
                      <a:pt x="8263" y="91820"/>
                      <a:pt x="0" y="0"/>
                    </a:cubicBezTo>
                    <a:close/>
                  </a:path>
                  <a:path w="8186329" h="936154" stroke="0" extrusionOk="0">
                    <a:moveTo>
                      <a:pt x="0" y="0"/>
                    </a:moveTo>
                    <a:cubicBezTo>
                      <a:pt x="249332" y="-10575"/>
                      <a:pt x="381478" y="32141"/>
                      <a:pt x="682194" y="0"/>
                    </a:cubicBezTo>
                    <a:cubicBezTo>
                      <a:pt x="982910" y="-32141"/>
                      <a:pt x="1163356" y="3209"/>
                      <a:pt x="1528115" y="0"/>
                    </a:cubicBezTo>
                    <a:cubicBezTo>
                      <a:pt x="1892874" y="-3209"/>
                      <a:pt x="1758375" y="7109"/>
                      <a:pt x="1964719" y="0"/>
                    </a:cubicBezTo>
                    <a:cubicBezTo>
                      <a:pt x="2171063" y="-7109"/>
                      <a:pt x="2315252" y="-5176"/>
                      <a:pt x="2483186" y="0"/>
                    </a:cubicBezTo>
                    <a:cubicBezTo>
                      <a:pt x="2651120" y="5176"/>
                      <a:pt x="2731944" y="4465"/>
                      <a:pt x="2919791" y="0"/>
                    </a:cubicBezTo>
                    <a:cubicBezTo>
                      <a:pt x="3107639" y="-4465"/>
                      <a:pt x="3579539" y="7055"/>
                      <a:pt x="3765711" y="0"/>
                    </a:cubicBezTo>
                    <a:cubicBezTo>
                      <a:pt x="3951883" y="-7055"/>
                      <a:pt x="4152447" y="-21686"/>
                      <a:pt x="4447905" y="0"/>
                    </a:cubicBezTo>
                    <a:cubicBezTo>
                      <a:pt x="4743363" y="21686"/>
                      <a:pt x="4766073" y="-4180"/>
                      <a:pt x="5048236" y="0"/>
                    </a:cubicBezTo>
                    <a:cubicBezTo>
                      <a:pt x="5330399" y="4180"/>
                      <a:pt x="5419985" y="-26587"/>
                      <a:pt x="5730430" y="0"/>
                    </a:cubicBezTo>
                    <a:cubicBezTo>
                      <a:pt x="6040875" y="26587"/>
                      <a:pt x="6040193" y="-13827"/>
                      <a:pt x="6167035" y="0"/>
                    </a:cubicBezTo>
                    <a:cubicBezTo>
                      <a:pt x="6293877" y="13827"/>
                      <a:pt x="6433736" y="13663"/>
                      <a:pt x="6685502" y="0"/>
                    </a:cubicBezTo>
                    <a:cubicBezTo>
                      <a:pt x="6937268" y="-13663"/>
                      <a:pt x="7095217" y="-10968"/>
                      <a:pt x="7449559" y="0"/>
                    </a:cubicBezTo>
                    <a:cubicBezTo>
                      <a:pt x="7803901" y="10968"/>
                      <a:pt x="8034992" y="17943"/>
                      <a:pt x="8186329" y="0"/>
                    </a:cubicBezTo>
                    <a:cubicBezTo>
                      <a:pt x="8202019" y="170072"/>
                      <a:pt x="8192972" y="367201"/>
                      <a:pt x="8186329" y="468077"/>
                    </a:cubicBezTo>
                    <a:cubicBezTo>
                      <a:pt x="8179686" y="568953"/>
                      <a:pt x="8206938" y="754749"/>
                      <a:pt x="8186329" y="936154"/>
                    </a:cubicBezTo>
                    <a:cubicBezTo>
                      <a:pt x="8032761" y="913067"/>
                      <a:pt x="7919174" y="954528"/>
                      <a:pt x="7667861" y="936154"/>
                    </a:cubicBezTo>
                    <a:cubicBezTo>
                      <a:pt x="7416548" y="917780"/>
                      <a:pt x="7447566" y="934527"/>
                      <a:pt x="7231257" y="936154"/>
                    </a:cubicBezTo>
                    <a:cubicBezTo>
                      <a:pt x="7014948" y="937781"/>
                      <a:pt x="6678497" y="933066"/>
                      <a:pt x="6467200" y="936154"/>
                    </a:cubicBezTo>
                    <a:cubicBezTo>
                      <a:pt x="6255903" y="939242"/>
                      <a:pt x="6100122" y="923358"/>
                      <a:pt x="5948732" y="936154"/>
                    </a:cubicBezTo>
                    <a:cubicBezTo>
                      <a:pt x="5797342" y="948950"/>
                      <a:pt x="5421289" y="952904"/>
                      <a:pt x="5266538" y="936154"/>
                    </a:cubicBezTo>
                    <a:cubicBezTo>
                      <a:pt x="5111787" y="919404"/>
                      <a:pt x="4972473" y="937845"/>
                      <a:pt x="4748071" y="936154"/>
                    </a:cubicBezTo>
                    <a:cubicBezTo>
                      <a:pt x="4523669" y="934463"/>
                      <a:pt x="4229896" y="902050"/>
                      <a:pt x="3902150" y="936154"/>
                    </a:cubicBezTo>
                    <a:cubicBezTo>
                      <a:pt x="3574404" y="970258"/>
                      <a:pt x="3436885" y="941617"/>
                      <a:pt x="3056229" y="936154"/>
                    </a:cubicBezTo>
                    <a:cubicBezTo>
                      <a:pt x="2675573" y="930691"/>
                      <a:pt x="2779191" y="953501"/>
                      <a:pt x="2619625" y="936154"/>
                    </a:cubicBezTo>
                    <a:cubicBezTo>
                      <a:pt x="2460059" y="918807"/>
                      <a:pt x="2217639" y="921472"/>
                      <a:pt x="1855568" y="936154"/>
                    </a:cubicBezTo>
                    <a:cubicBezTo>
                      <a:pt x="1493497" y="950836"/>
                      <a:pt x="1295597" y="903084"/>
                      <a:pt x="1009647" y="936154"/>
                    </a:cubicBezTo>
                    <a:cubicBezTo>
                      <a:pt x="723697" y="969224"/>
                      <a:pt x="369581" y="968417"/>
                      <a:pt x="0" y="936154"/>
                    </a:cubicBezTo>
                    <a:cubicBezTo>
                      <a:pt x="-21165" y="827706"/>
                      <a:pt x="-16297" y="692453"/>
                      <a:pt x="0" y="458715"/>
                    </a:cubicBezTo>
                    <a:cubicBezTo>
                      <a:pt x="16297" y="224977"/>
                      <a:pt x="16633" y="22697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𝑊𝑀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3×100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4×150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3×150</m:t>
                              </m:r>
                            </m:e>
                          </m:d>
                        </m:num>
                        <m:den>
                          <m:r>
                            <a:rPr lang="en-US" sz="2800" b="0" i="1" smtClean="0">
                              <a:latin typeface="Cambria Math" panose="02040503050406030204" pitchFamily="18" charset="0"/>
                            </a:rPr>
                            <m:t>10</m:t>
                          </m:r>
                        </m:den>
                      </m:f>
                      <m:r>
                        <a:rPr lang="en-US" sz="2800" b="0" i="1" smtClean="0">
                          <a:latin typeface="Cambria Math" panose="02040503050406030204" pitchFamily="18" charset="0"/>
                        </a:rPr>
                        <m:t>=125</m:t>
                      </m:r>
                    </m:oMath>
                  </m:oMathPara>
                </a14:m>
                <a:endParaRPr lang="en-US" sz="2800" dirty="0"/>
              </a:p>
            </p:txBody>
          </p:sp>
        </mc:Choice>
        <mc:Fallback xmlns="">
          <p:sp>
            <p:nvSpPr>
              <p:cNvPr id="4" name="TextBox 3">
                <a:extLst>
                  <a:ext uri="{FF2B5EF4-FFF2-40B4-BE49-F238E27FC236}">
                    <a16:creationId xmlns:a16="http://schemas.microsoft.com/office/drawing/2014/main" id="{DB29E9FE-7DBC-4BD9-9057-C1E6ECD0E4A0}"/>
                  </a:ext>
                </a:extLst>
              </p:cNvPr>
              <p:cNvSpPr txBox="1">
                <a:spLocks noRot="1" noChangeAspect="1" noMove="1" noResize="1" noEditPoints="1" noAdjustHandles="1" noChangeArrowheads="1" noChangeShapeType="1" noTextEdit="1"/>
              </p:cNvSpPr>
              <p:nvPr/>
            </p:nvSpPr>
            <p:spPr>
              <a:xfrm>
                <a:off x="3221659" y="3646723"/>
                <a:ext cx="8186329" cy="93615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8186329"/>
                          <a:gd name="connsiteY0" fmla="*/ 0 h 936154"/>
                          <a:gd name="connsiteX1" fmla="*/ 764057 w 8186329"/>
                          <a:gd name="connsiteY1" fmla="*/ 0 h 936154"/>
                          <a:gd name="connsiteX2" fmla="*/ 1200662 w 8186329"/>
                          <a:gd name="connsiteY2" fmla="*/ 0 h 936154"/>
                          <a:gd name="connsiteX3" fmla="*/ 1882856 w 8186329"/>
                          <a:gd name="connsiteY3" fmla="*/ 0 h 936154"/>
                          <a:gd name="connsiteX4" fmla="*/ 2646913 w 8186329"/>
                          <a:gd name="connsiteY4" fmla="*/ 0 h 936154"/>
                          <a:gd name="connsiteX5" fmla="*/ 3083517 w 8186329"/>
                          <a:gd name="connsiteY5" fmla="*/ 0 h 936154"/>
                          <a:gd name="connsiteX6" fmla="*/ 3683848 w 8186329"/>
                          <a:gd name="connsiteY6" fmla="*/ 0 h 936154"/>
                          <a:gd name="connsiteX7" fmla="*/ 4284179 w 8186329"/>
                          <a:gd name="connsiteY7" fmla="*/ 0 h 936154"/>
                          <a:gd name="connsiteX8" fmla="*/ 4720783 w 8186329"/>
                          <a:gd name="connsiteY8" fmla="*/ 0 h 936154"/>
                          <a:gd name="connsiteX9" fmla="*/ 5566704 w 8186329"/>
                          <a:gd name="connsiteY9" fmla="*/ 0 h 936154"/>
                          <a:gd name="connsiteX10" fmla="*/ 6167035 w 8186329"/>
                          <a:gd name="connsiteY10" fmla="*/ 0 h 936154"/>
                          <a:gd name="connsiteX11" fmla="*/ 6767365 w 8186329"/>
                          <a:gd name="connsiteY11" fmla="*/ 0 h 936154"/>
                          <a:gd name="connsiteX12" fmla="*/ 7531423 w 8186329"/>
                          <a:gd name="connsiteY12" fmla="*/ 0 h 936154"/>
                          <a:gd name="connsiteX13" fmla="*/ 8186329 w 8186329"/>
                          <a:gd name="connsiteY13" fmla="*/ 0 h 936154"/>
                          <a:gd name="connsiteX14" fmla="*/ 8186329 w 8186329"/>
                          <a:gd name="connsiteY14" fmla="*/ 458715 h 936154"/>
                          <a:gd name="connsiteX15" fmla="*/ 8186329 w 8186329"/>
                          <a:gd name="connsiteY15" fmla="*/ 936154 h 936154"/>
                          <a:gd name="connsiteX16" fmla="*/ 7422272 w 8186329"/>
                          <a:gd name="connsiteY16" fmla="*/ 936154 h 936154"/>
                          <a:gd name="connsiteX17" fmla="*/ 6985667 w 8186329"/>
                          <a:gd name="connsiteY17" fmla="*/ 936154 h 936154"/>
                          <a:gd name="connsiteX18" fmla="*/ 6467200 w 8186329"/>
                          <a:gd name="connsiteY18" fmla="*/ 936154 h 936154"/>
                          <a:gd name="connsiteX19" fmla="*/ 5948732 w 8186329"/>
                          <a:gd name="connsiteY19" fmla="*/ 936154 h 936154"/>
                          <a:gd name="connsiteX20" fmla="*/ 5348402 w 8186329"/>
                          <a:gd name="connsiteY20" fmla="*/ 936154 h 936154"/>
                          <a:gd name="connsiteX21" fmla="*/ 4829934 w 8186329"/>
                          <a:gd name="connsiteY21" fmla="*/ 936154 h 936154"/>
                          <a:gd name="connsiteX22" fmla="*/ 4065877 w 8186329"/>
                          <a:gd name="connsiteY22" fmla="*/ 936154 h 936154"/>
                          <a:gd name="connsiteX23" fmla="*/ 3629273 w 8186329"/>
                          <a:gd name="connsiteY23" fmla="*/ 936154 h 936154"/>
                          <a:gd name="connsiteX24" fmla="*/ 3110805 w 8186329"/>
                          <a:gd name="connsiteY24" fmla="*/ 936154 h 936154"/>
                          <a:gd name="connsiteX25" fmla="*/ 2592338 w 8186329"/>
                          <a:gd name="connsiteY25" fmla="*/ 936154 h 936154"/>
                          <a:gd name="connsiteX26" fmla="*/ 1992007 w 8186329"/>
                          <a:gd name="connsiteY26" fmla="*/ 936154 h 936154"/>
                          <a:gd name="connsiteX27" fmla="*/ 1227949 w 8186329"/>
                          <a:gd name="connsiteY27" fmla="*/ 936154 h 936154"/>
                          <a:gd name="connsiteX28" fmla="*/ 0 w 8186329"/>
                          <a:gd name="connsiteY28" fmla="*/ 936154 h 936154"/>
                          <a:gd name="connsiteX29" fmla="*/ 0 w 8186329"/>
                          <a:gd name="connsiteY29" fmla="*/ 458715 h 936154"/>
                          <a:gd name="connsiteX30" fmla="*/ 0 w 8186329"/>
                          <a:gd name="connsiteY30" fmla="*/ 0 h 9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186329" h="936154" fill="none" extrusionOk="0">
                            <a:moveTo>
                              <a:pt x="0" y="0"/>
                            </a:moveTo>
                            <a:cubicBezTo>
                              <a:pt x="293949" y="-3760"/>
                              <a:pt x="451234" y="10438"/>
                              <a:pt x="764057" y="0"/>
                            </a:cubicBezTo>
                            <a:cubicBezTo>
                              <a:pt x="1076880" y="-10438"/>
                              <a:pt x="1026905" y="-16993"/>
                              <a:pt x="1200662" y="0"/>
                            </a:cubicBezTo>
                            <a:cubicBezTo>
                              <a:pt x="1374419" y="16993"/>
                              <a:pt x="1704774" y="26002"/>
                              <a:pt x="1882856" y="0"/>
                            </a:cubicBezTo>
                            <a:cubicBezTo>
                              <a:pt x="2060938" y="-26002"/>
                              <a:pt x="2470853" y="31724"/>
                              <a:pt x="2646913" y="0"/>
                            </a:cubicBezTo>
                            <a:cubicBezTo>
                              <a:pt x="2822973" y="-31724"/>
                              <a:pt x="2980507" y="11569"/>
                              <a:pt x="3083517" y="0"/>
                            </a:cubicBezTo>
                            <a:cubicBezTo>
                              <a:pt x="3186527" y="-11569"/>
                              <a:pt x="3548065" y="18136"/>
                              <a:pt x="3683848" y="0"/>
                            </a:cubicBezTo>
                            <a:cubicBezTo>
                              <a:pt x="3819631" y="-18136"/>
                              <a:pt x="4086387" y="-16894"/>
                              <a:pt x="4284179" y="0"/>
                            </a:cubicBezTo>
                            <a:cubicBezTo>
                              <a:pt x="4481971" y="16894"/>
                              <a:pt x="4583582" y="17495"/>
                              <a:pt x="4720783" y="0"/>
                            </a:cubicBezTo>
                            <a:cubicBezTo>
                              <a:pt x="4857984" y="-17495"/>
                              <a:pt x="5318708" y="2960"/>
                              <a:pt x="5566704" y="0"/>
                            </a:cubicBezTo>
                            <a:cubicBezTo>
                              <a:pt x="5814700" y="-2960"/>
                              <a:pt x="5953859" y="-25594"/>
                              <a:pt x="6167035" y="0"/>
                            </a:cubicBezTo>
                            <a:cubicBezTo>
                              <a:pt x="6380211" y="25594"/>
                              <a:pt x="6565456" y="-20475"/>
                              <a:pt x="6767365" y="0"/>
                            </a:cubicBezTo>
                            <a:cubicBezTo>
                              <a:pt x="6969274" y="20475"/>
                              <a:pt x="7377849" y="12143"/>
                              <a:pt x="7531423" y="0"/>
                            </a:cubicBezTo>
                            <a:cubicBezTo>
                              <a:pt x="7684997" y="-12143"/>
                              <a:pt x="7935938" y="-24465"/>
                              <a:pt x="8186329" y="0"/>
                            </a:cubicBezTo>
                            <a:cubicBezTo>
                              <a:pt x="8170025" y="104952"/>
                              <a:pt x="8177610" y="234210"/>
                              <a:pt x="8186329" y="458715"/>
                            </a:cubicBezTo>
                            <a:cubicBezTo>
                              <a:pt x="8195048" y="683220"/>
                              <a:pt x="8203612" y="742302"/>
                              <a:pt x="8186329" y="936154"/>
                            </a:cubicBezTo>
                            <a:cubicBezTo>
                              <a:pt x="7834221" y="919746"/>
                              <a:pt x="7660720" y="932725"/>
                              <a:pt x="7422272" y="936154"/>
                            </a:cubicBezTo>
                            <a:cubicBezTo>
                              <a:pt x="7183824" y="939583"/>
                              <a:pt x="7132304" y="954530"/>
                              <a:pt x="6985667" y="936154"/>
                            </a:cubicBezTo>
                            <a:cubicBezTo>
                              <a:pt x="6839030" y="917778"/>
                              <a:pt x="6719927" y="935636"/>
                              <a:pt x="6467200" y="936154"/>
                            </a:cubicBezTo>
                            <a:cubicBezTo>
                              <a:pt x="6214473" y="936672"/>
                              <a:pt x="6178300" y="961334"/>
                              <a:pt x="5948732" y="936154"/>
                            </a:cubicBezTo>
                            <a:cubicBezTo>
                              <a:pt x="5719164" y="910974"/>
                              <a:pt x="5590107" y="966100"/>
                              <a:pt x="5348402" y="936154"/>
                            </a:cubicBezTo>
                            <a:cubicBezTo>
                              <a:pt x="5106697" y="906209"/>
                              <a:pt x="4960076" y="955682"/>
                              <a:pt x="4829934" y="936154"/>
                            </a:cubicBezTo>
                            <a:cubicBezTo>
                              <a:pt x="4699792" y="916626"/>
                              <a:pt x="4394402" y="950149"/>
                              <a:pt x="4065877" y="936154"/>
                            </a:cubicBezTo>
                            <a:cubicBezTo>
                              <a:pt x="3737352" y="922159"/>
                              <a:pt x="3774580" y="925133"/>
                              <a:pt x="3629273" y="936154"/>
                            </a:cubicBezTo>
                            <a:cubicBezTo>
                              <a:pt x="3483966" y="947175"/>
                              <a:pt x="3231697" y="928946"/>
                              <a:pt x="3110805" y="936154"/>
                            </a:cubicBezTo>
                            <a:cubicBezTo>
                              <a:pt x="2989913" y="943362"/>
                              <a:pt x="2846815" y="920432"/>
                              <a:pt x="2592338" y="936154"/>
                            </a:cubicBezTo>
                            <a:cubicBezTo>
                              <a:pt x="2337861" y="951876"/>
                              <a:pt x="2179363" y="906892"/>
                              <a:pt x="1992007" y="936154"/>
                            </a:cubicBezTo>
                            <a:cubicBezTo>
                              <a:pt x="1804651" y="965416"/>
                              <a:pt x="1474715" y="953794"/>
                              <a:pt x="1227949" y="936154"/>
                            </a:cubicBezTo>
                            <a:cubicBezTo>
                              <a:pt x="981183" y="918514"/>
                              <a:pt x="446173" y="980053"/>
                              <a:pt x="0" y="936154"/>
                            </a:cubicBezTo>
                            <a:cubicBezTo>
                              <a:pt x="4953" y="730848"/>
                              <a:pt x="11801" y="630429"/>
                              <a:pt x="0" y="458715"/>
                            </a:cubicBezTo>
                            <a:cubicBezTo>
                              <a:pt x="-11801" y="287001"/>
                              <a:pt x="8263" y="91820"/>
                              <a:pt x="0" y="0"/>
                            </a:cubicBezTo>
                            <a:close/>
                          </a:path>
                          <a:path w="8186329" h="936154" stroke="0" extrusionOk="0">
                            <a:moveTo>
                              <a:pt x="0" y="0"/>
                            </a:moveTo>
                            <a:cubicBezTo>
                              <a:pt x="249332" y="-10575"/>
                              <a:pt x="381478" y="32141"/>
                              <a:pt x="682194" y="0"/>
                            </a:cubicBezTo>
                            <a:cubicBezTo>
                              <a:pt x="982910" y="-32141"/>
                              <a:pt x="1163356" y="3209"/>
                              <a:pt x="1528115" y="0"/>
                            </a:cubicBezTo>
                            <a:cubicBezTo>
                              <a:pt x="1892874" y="-3209"/>
                              <a:pt x="1758375" y="7109"/>
                              <a:pt x="1964719" y="0"/>
                            </a:cubicBezTo>
                            <a:cubicBezTo>
                              <a:pt x="2171063" y="-7109"/>
                              <a:pt x="2315252" y="-5176"/>
                              <a:pt x="2483186" y="0"/>
                            </a:cubicBezTo>
                            <a:cubicBezTo>
                              <a:pt x="2651120" y="5176"/>
                              <a:pt x="2731944" y="4465"/>
                              <a:pt x="2919791" y="0"/>
                            </a:cubicBezTo>
                            <a:cubicBezTo>
                              <a:pt x="3107639" y="-4465"/>
                              <a:pt x="3579539" y="7055"/>
                              <a:pt x="3765711" y="0"/>
                            </a:cubicBezTo>
                            <a:cubicBezTo>
                              <a:pt x="3951883" y="-7055"/>
                              <a:pt x="4152447" y="-21686"/>
                              <a:pt x="4447905" y="0"/>
                            </a:cubicBezTo>
                            <a:cubicBezTo>
                              <a:pt x="4743363" y="21686"/>
                              <a:pt x="4766073" y="-4180"/>
                              <a:pt x="5048236" y="0"/>
                            </a:cubicBezTo>
                            <a:cubicBezTo>
                              <a:pt x="5330399" y="4180"/>
                              <a:pt x="5419985" y="-26587"/>
                              <a:pt x="5730430" y="0"/>
                            </a:cubicBezTo>
                            <a:cubicBezTo>
                              <a:pt x="6040875" y="26587"/>
                              <a:pt x="6040193" y="-13827"/>
                              <a:pt x="6167035" y="0"/>
                            </a:cubicBezTo>
                            <a:cubicBezTo>
                              <a:pt x="6293877" y="13827"/>
                              <a:pt x="6433736" y="13663"/>
                              <a:pt x="6685502" y="0"/>
                            </a:cubicBezTo>
                            <a:cubicBezTo>
                              <a:pt x="6937268" y="-13663"/>
                              <a:pt x="7095217" y="-10968"/>
                              <a:pt x="7449559" y="0"/>
                            </a:cubicBezTo>
                            <a:cubicBezTo>
                              <a:pt x="7803901" y="10968"/>
                              <a:pt x="8034992" y="17943"/>
                              <a:pt x="8186329" y="0"/>
                            </a:cubicBezTo>
                            <a:cubicBezTo>
                              <a:pt x="8202019" y="170072"/>
                              <a:pt x="8192972" y="367201"/>
                              <a:pt x="8186329" y="468077"/>
                            </a:cubicBezTo>
                            <a:cubicBezTo>
                              <a:pt x="8179686" y="568953"/>
                              <a:pt x="8206938" y="754749"/>
                              <a:pt x="8186329" y="936154"/>
                            </a:cubicBezTo>
                            <a:cubicBezTo>
                              <a:pt x="8032761" y="913067"/>
                              <a:pt x="7919174" y="954528"/>
                              <a:pt x="7667861" y="936154"/>
                            </a:cubicBezTo>
                            <a:cubicBezTo>
                              <a:pt x="7416548" y="917780"/>
                              <a:pt x="7447566" y="934527"/>
                              <a:pt x="7231257" y="936154"/>
                            </a:cubicBezTo>
                            <a:cubicBezTo>
                              <a:pt x="7014948" y="937781"/>
                              <a:pt x="6678497" y="933066"/>
                              <a:pt x="6467200" y="936154"/>
                            </a:cubicBezTo>
                            <a:cubicBezTo>
                              <a:pt x="6255903" y="939242"/>
                              <a:pt x="6100122" y="923358"/>
                              <a:pt x="5948732" y="936154"/>
                            </a:cubicBezTo>
                            <a:cubicBezTo>
                              <a:pt x="5797342" y="948950"/>
                              <a:pt x="5421289" y="952904"/>
                              <a:pt x="5266538" y="936154"/>
                            </a:cubicBezTo>
                            <a:cubicBezTo>
                              <a:pt x="5111787" y="919404"/>
                              <a:pt x="4972473" y="937845"/>
                              <a:pt x="4748071" y="936154"/>
                            </a:cubicBezTo>
                            <a:cubicBezTo>
                              <a:pt x="4523669" y="934463"/>
                              <a:pt x="4229896" y="902050"/>
                              <a:pt x="3902150" y="936154"/>
                            </a:cubicBezTo>
                            <a:cubicBezTo>
                              <a:pt x="3574404" y="970258"/>
                              <a:pt x="3436885" y="941617"/>
                              <a:pt x="3056229" y="936154"/>
                            </a:cubicBezTo>
                            <a:cubicBezTo>
                              <a:pt x="2675573" y="930691"/>
                              <a:pt x="2779191" y="953501"/>
                              <a:pt x="2619625" y="936154"/>
                            </a:cubicBezTo>
                            <a:cubicBezTo>
                              <a:pt x="2460059" y="918807"/>
                              <a:pt x="2217639" y="921472"/>
                              <a:pt x="1855568" y="936154"/>
                            </a:cubicBezTo>
                            <a:cubicBezTo>
                              <a:pt x="1493497" y="950836"/>
                              <a:pt x="1295597" y="903084"/>
                              <a:pt x="1009647" y="936154"/>
                            </a:cubicBezTo>
                            <a:cubicBezTo>
                              <a:pt x="723697" y="969224"/>
                              <a:pt x="369581" y="968417"/>
                              <a:pt x="0" y="936154"/>
                            </a:cubicBezTo>
                            <a:cubicBezTo>
                              <a:pt x="-21165" y="827706"/>
                              <a:pt x="-16297" y="692453"/>
                              <a:pt x="0" y="458715"/>
                            </a:cubicBezTo>
                            <a:cubicBezTo>
                              <a:pt x="16297" y="224977"/>
                              <a:pt x="16633" y="22697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3B619A-57F1-E405-11B0-3FA5F9A19128}"/>
                  </a:ext>
                </a:extLst>
              </p:cNvPr>
              <p:cNvSpPr txBox="1"/>
              <p:nvPr/>
            </p:nvSpPr>
            <p:spPr>
              <a:xfrm>
                <a:off x="10207799" y="469831"/>
                <a:ext cx="3325321" cy="1001108"/>
              </a:xfrm>
              <a:custGeom>
                <a:avLst/>
                <a:gdLst>
                  <a:gd name="connsiteX0" fmla="*/ 0 w 3325321"/>
                  <a:gd name="connsiteY0" fmla="*/ 0 h 1001108"/>
                  <a:gd name="connsiteX1" fmla="*/ 665064 w 3325321"/>
                  <a:gd name="connsiteY1" fmla="*/ 0 h 1001108"/>
                  <a:gd name="connsiteX2" fmla="*/ 1263622 w 3325321"/>
                  <a:gd name="connsiteY2" fmla="*/ 0 h 1001108"/>
                  <a:gd name="connsiteX3" fmla="*/ 1928686 w 3325321"/>
                  <a:gd name="connsiteY3" fmla="*/ 0 h 1001108"/>
                  <a:gd name="connsiteX4" fmla="*/ 2527244 w 3325321"/>
                  <a:gd name="connsiteY4" fmla="*/ 0 h 1001108"/>
                  <a:gd name="connsiteX5" fmla="*/ 3325321 w 3325321"/>
                  <a:gd name="connsiteY5" fmla="*/ 0 h 1001108"/>
                  <a:gd name="connsiteX6" fmla="*/ 3325321 w 3325321"/>
                  <a:gd name="connsiteY6" fmla="*/ 520576 h 1001108"/>
                  <a:gd name="connsiteX7" fmla="*/ 3325321 w 3325321"/>
                  <a:gd name="connsiteY7" fmla="*/ 1001108 h 1001108"/>
                  <a:gd name="connsiteX8" fmla="*/ 2760016 w 3325321"/>
                  <a:gd name="connsiteY8" fmla="*/ 1001108 h 1001108"/>
                  <a:gd name="connsiteX9" fmla="*/ 2161459 w 3325321"/>
                  <a:gd name="connsiteY9" fmla="*/ 1001108 h 1001108"/>
                  <a:gd name="connsiteX10" fmla="*/ 1562901 w 3325321"/>
                  <a:gd name="connsiteY10" fmla="*/ 1001108 h 1001108"/>
                  <a:gd name="connsiteX11" fmla="*/ 931090 w 3325321"/>
                  <a:gd name="connsiteY11" fmla="*/ 1001108 h 1001108"/>
                  <a:gd name="connsiteX12" fmla="*/ 0 w 3325321"/>
                  <a:gd name="connsiteY12" fmla="*/ 1001108 h 1001108"/>
                  <a:gd name="connsiteX13" fmla="*/ 0 w 3325321"/>
                  <a:gd name="connsiteY13" fmla="*/ 500554 h 1001108"/>
                  <a:gd name="connsiteX14" fmla="*/ 0 w 3325321"/>
                  <a:gd name="connsiteY14" fmla="*/ 0 h 100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25321" h="1001108" fill="none" extrusionOk="0">
                    <a:moveTo>
                      <a:pt x="0" y="0"/>
                    </a:moveTo>
                    <a:cubicBezTo>
                      <a:pt x="270753" y="4016"/>
                      <a:pt x="404757" y="2604"/>
                      <a:pt x="665064" y="0"/>
                    </a:cubicBezTo>
                    <a:cubicBezTo>
                      <a:pt x="925371" y="-2604"/>
                      <a:pt x="982961" y="1704"/>
                      <a:pt x="1263622" y="0"/>
                    </a:cubicBezTo>
                    <a:cubicBezTo>
                      <a:pt x="1544283" y="-1704"/>
                      <a:pt x="1729163" y="-27275"/>
                      <a:pt x="1928686" y="0"/>
                    </a:cubicBezTo>
                    <a:cubicBezTo>
                      <a:pt x="2128209" y="27275"/>
                      <a:pt x="2253613" y="4629"/>
                      <a:pt x="2527244" y="0"/>
                    </a:cubicBezTo>
                    <a:cubicBezTo>
                      <a:pt x="2800875" y="-4629"/>
                      <a:pt x="3162000" y="38470"/>
                      <a:pt x="3325321" y="0"/>
                    </a:cubicBezTo>
                    <a:cubicBezTo>
                      <a:pt x="3345637" y="233845"/>
                      <a:pt x="3331210" y="394948"/>
                      <a:pt x="3325321" y="520576"/>
                    </a:cubicBezTo>
                    <a:cubicBezTo>
                      <a:pt x="3319432" y="646204"/>
                      <a:pt x="3321019" y="805941"/>
                      <a:pt x="3325321" y="1001108"/>
                    </a:cubicBezTo>
                    <a:cubicBezTo>
                      <a:pt x="3181852" y="997979"/>
                      <a:pt x="2891733" y="1028098"/>
                      <a:pt x="2760016" y="1001108"/>
                    </a:cubicBezTo>
                    <a:cubicBezTo>
                      <a:pt x="2628300" y="974118"/>
                      <a:pt x="2410515" y="1023421"/>
                      <a:pt x="2161459" y="1001108"/>
                    </a:cubicBezTo>
                    <a:cubicBezTo>
                      <a:pt x="1912403" y="978795"/>
                      <a:pt x="1732265" y="1006938"/>
                      <a:pt x="1562901" y="1001108"/>
                    </a:cubicBezTo>
                    <a:cubicBezTo>
                      <a:pt x="1393537" y="995278"/>
                      <a:pt x="1160945" y="1028662"/>
                      <a:pt x="931090" y="1001108"/>
                    </a:cubicBezTo>
                    <a:cubicBezTo>
                      <a:pt x="701235" y="973554"/>
                      <a:pt x="317903" y="996440"/>
                      <a:pt x="0" y="1001108"/>
                    </a:cubicBezTo>
                    <a:cubicBezTo>
                      <a:pt x="-21939" y="843815"/>
                      <a:pt x="17619" y="748090"/>
                      <a:pt x="0" y="500554"/>
                    </a:cubicBezTo>
                    <a:cubicBezTo>
                      <a:pt x="-17619" y="253018"/>
                      <a:pt x="4907" y="217228"/>
                      <a:pt x="0" y="0"/>
                    </a:cubicBezTo>
                    <a:close/>
                  </a:path>
                  <a:path w="3325321" h="1001108" stroke="0" extrusionOk="0">
                    <a:moveTo>
                      <a:pt x="0" y="0"/>
                    </a:moveTo>
                    <a:cubicBezTo>
                      <a:pt x="308563" y="-8968"/>
                      <a:pt x="348783" y="-11649"/>
                      <a:pt x="665064" y="0"/>
                    </a:cubicBezTo>
                    <a:cubicBezTo>
                      <a:pt x="981345" y="11649"/>
                      <a:pt x="1214307" y="17637"/>
                      <a:pt x="1396635" y="0"/>
                    </a:cubicBezTo>
                    <a:cubicBezTo>
                      <a:pt x="1578963" y="-17637"/>
                      <a:pt x="1686595" y="23983"/>
                      <a:pt x="1961939" y="0"/>
                    </a:cubicBezTo>
                    <a:cubicBezTo>
                      <a:pt x="2237283" y="-23983"/>
                      <a:pt x="2361363" y="16603"/>
                      <a:pt x="2560497" y="0"/>
                    </a:cubicBezTo>
                    <a:cubicBezTo>
                      <a:pt x="2759631" y="-16603"/>
                      <a:pt x="3064332" y="13952"/>
                      <a:pt x="3325321" y="0"/>
                    </a:cubicBezTo>
                    <a:cubicBezTo>
                      <a:pt x="3344952" y="158524"/>
                      <a:pt x="3325295" y="293937"/>
                      <a:pt x="3325321" y="520576"/>
                    </a:cubicBezTo>
                    <a:cubicBezTo>
                      <a:pt x="3325347" y="747215"/>
                      <a:pt x="3319521" y="761011"/>
                      <a:pt x="3325321" y="1001108"/>
                    </a:cubicBezTo>
                    <a:cubicBezTo>
                      <a:pt x="3027237" y="971537"/>
                      <a:pt x="2846491" y="976611"/>
                      <a:pt x="2693510" y="1001108"/>
                    </a:cubicBezTo>
                    <a:cubicBezTo>
                      <a:pt x="2540529" y="1025605"/>
                      <a:pt x="2302276" y="1000567"/>
                      <a:pt x="2028446" y="1001108"/>
                    </a:cubicBezTo>
                    <a:cubicBezTo>
                      <a:pt x="1754616" y="1001649"/>
                      <a:pt x="1612179" y="1026906"/>
                      <a:pt x="1429888" y="1001108"/>
                    </a:cubicBezTo>
                    <a:cubicBezTo>
                      <a:pt x="1247597" y="975310"/>
                      <a:pt x="1024347" y="995613"/>
                      <a:pt x="731571" y="1001108"/>
                    </a:cubicBezTo>
                    <a:cubicBezTo>
                      <a:pt x="438795" y="1006603"/>
                      <a:pt x="229993" y="1005556"/>
                      <a:pt x="0" y="1001108"/>
                    </a:cubicBezTo>
                    <a:cubicBezTo>
                      <a:pt x="22170" y="804253"/>
                      <a:pt x="-17509" y="654250"/>
                      <a:pt x="0" y="510565"/>
                    </a:cubicBezTo>
                    <a:cubicBezTo>
                      <a:pt x="17509" y="366880"/>
                      <a:pt x="9774" y="200341"/>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𝑊𝑀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d>
                            </m:e>
                          </m:nary>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e>
                          </m:nary>
                        </m:den>
                      </m:f>
                    </m:oMath>
                  </m:oMathPara>
                </a14:m>
                <a:endParaRPr lang="en-US" sz="2800" dirty="0"/>
              </a:p>
            </p:txBody>
          </p:sp>
        </mc:Choice>
        <mc:Fallback xmlns="">
          <p:sp>
            <p:nvSpPr>
              <p:cNvPr id="5" name="TextBox 4">
                <a:extLst>
                  <a:ext uri="{FF2B5EF4-FFF2-40B4-BE49-F238E27FC236}">
                    <a16:creationId xmlns:a16="http://schemas.microsoft.com/office/drawing/2014/main" id="{163B619A-57F1-E405-11B0-3FA5F9A19128}"/>
                  </a:ext>
                </a:extLst>
              </p:cNvPr>
              <p:cNvSpPr txBox="1">
                <a:spLocks noRot="1" noChangeAspect="1" noMove="1" noResize="1" noEditPoints="1" noAdjustHandles="1" noChangeArrowheads="1" noChangeShapeType="1" noTextEdit="1"/>
              </p:cNvSpPr>
              <p:nvPr/>
            </p:nvSpPr>
            <p:spPr>
              <a:xfrm>
                <a:off x="10207799" y="469831"/>
                <a:ext cx="3325321" cy="1001108"/>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325321"/>
                          <a:gd name="connsiteY0" fmla="*/ 0 h 1001108"/>
                          <a:gd name="connsiteX1" fmla="*/ 665064 w 3325321"/>
                          <a:gd name="connsiteY1" fmla="*/ 0 h 1001108"/>
                          <a:gd name="connsiteX2" fmla="*/ 1263622 w 3325321"/>
                          <a:gd name="connsiteY2" fmla="*/ 0 h 1001108"/>
                          <a:gd name="connsiteX3" fmla="*/ 1928686 w 3325321"/>
                          <a:gd name="connsiteY3" fmla="*/ 0 h 1001108"/>
                          <a:gd name="connsiteX4" fmla="*/ 2527244 w 3325321"/>
                          <a:gd name="connsiteY4" fmla="*/ 0 h 1001108"/>
                          <a:gd name="connsiteX5" fmla="*/ 3325321 w 3325321"/>
                          <a:gd name="connsiteY5" fmla="*/ 0 h 1001108"/>
                          <a:gd name="connsiteX6" fmla="*/ 3325321 w 3325321"/>
                          <a:gd name="connsiteY6" fmla="*/ 520576 h 1001108"/>
                          <a:gd name="connsiteX7" fmla="*/ 3325321 w 3325321"/>
                          <a:gd name="connsiteY7" fmla="*/ 1001108 h 1001108"/>
                          <a:gd name="connsiteX8" fmla="*/ 2760016 w 3325321"/>
                          <a:gd name="connsiteY8" fmla="*/ 1001108 h 1001108"/>
                          <a:gd name="connsiteX9" fmla="*/ 2161459 w 3325321"/>
                          <a:gd name="connsiteY9" fmla="*/ 1001108 h 1001108"/>
                          <a:gd name="connsiteX10" fmla="*/ 1562901 w 3325321"/>
                          <a:gd name="connsiteY10" fmla="*/ 1001108 h 1001108"/>
                          <a:gd name="connsiteX11" fmla="*/ 931090 w 3325321"/>
                          <a:gd name="connsiteY11" fmla="*/ 1001108 h 1001108"/>
                          <a:gd name="connsiteX12" fmla="*/ 0 w 3325321"/>
                          <a:gd name="connsiteY12" fmla="*/ 1001108 h 1001108"/>
                          <a:gd name="connsiteX13" fmla="*/ 0 w 3325321"/>
                          <a:gd name="connsiteY13" fmla="*/ 500554 h 1001108"/>
                          <a:gd name="connsiteX14" fmla="*/ 0 w 3325321"/>
                          <a:gd name="connsiteY14" fmla="*/ 0 h 100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25321" h="1001108" fill="none" extrusionOk="0">
                            <a:moveTo>
                              <a:pt x="0" y="0"/>
                            </a:moveTo>
                            <a:cubicBezTo>
                              <a:pt x="270753" y="4016"/>
                              <a:pt x="404757" y="2604"/>
                              <a:pt x="665064" y="0"/>
                            </a:cubicBezTo>
                            <a:cubicBezTo>
                              <a:pt x="925371" y="-2604"/>
                              <a:pt x="982961" y="1704"/>
                              <a:pt x="1263622" y="0"/>
                            </a:cubicBezTo>
                            <a:cubicBezTo>
                              <a:pt x="1544283" y="-1704"/>
                              <a:pt x="1729163" y="-27275"/>
                              <a:pt x="1928686" y="0"/>
                            </a:cubicBezTo>
                            <a:cubicBezTo>
                              <a:pt x="2128209" y="27275"/>
                              <a:pt x="2253613" y="4629"/>
                              <a:pt x="2527244" y="0"/>
                            </a:cubicBezTo>
                            <a:cubicBezTo>
                              <a:pt x="2800875" y="-4629"/>
                              <a:pt x="3162000" y="38470"/>
                              <a:pt x="3325321" y="0"/>
                            </a:cubicBezTo>
                            <a:cubicBezTo>
                              <a:pt x="3345637" y="233845"/>
                              <a:pt x="3331210" y="394948"/>
                              <a:pt x="3325321" y="520576"/>
                            </a:cubicBezTo>
                            <a:cubicBezTo>
                              <a:pt x="3319432" y="646204"/>
                              <a:pt x="3321019" y="805941"/>
                              <a:pt x="3325321" y="1001108"/>
                            </a:cubicBezTo>
                            <a:cubicBezTo>
                              <a:pt x="3181852" y="997979"/>
                              <a:pt x="2891733" y="1028098"/>
                              <a:pt x="2760016" y="1001108"/>
                            </a:cubicBezTo>
                            <a:cubicBezTo>
                              <a:pt x="2628300" y="974118"/>
                              <a:pt x="2410515" y="1023421"/>
                              <a:pt x="2161459" y="1001108"/>
                            </a:cubicBezTo>
                            <a:cubicBezTo>
                              <a:pt x="1912403" y="978795"/>
                              <a:pt x="1732265" y="1006938"/>
                              <a:pt x="1562901" y="1001108"/>
                            </a:cubicBezTo>
                            <a:cubicBezTo>
                              <a:pt x="1393537" y="995278"/>
                              <a:pt x="1160945" y="1028662"/>
                              <a:pt x="931090" y="1001108"/>
                            </a:cubicBezTo>
                            <a:cubicBezTo>
                              <a:pt x="701235" y="973554"/>
                              <a:pt x="317903" y="996440"/>
                              <a:pt x="0" y="1001108"/>
                            </a:cubicBezTo>
                            <a:cubicBezTo>
                              <a:pt x="-21939" y="843815"/>
                              <a:pt x="17619" y="748090"/>
                              <a:pt x="0" y="500554"/>
                            </a:cubicBezTo>
                            <a:cubicBezTo>
                              <a:pt x="-17619" y="253018"/>
                              <a:pt x="4907" y="217228"/>
                              <a:pt x="0" y="0"/>
                            </a:cubicBezTo>
                            <a:close/>
                          </a:path>
                          <a:path w="3325321" h="1001108" stroke="0" extrusionOk="0">
                            <a:moveTo>
                              <a:pt x="0" y="0"/>
                            </a:moveTo>
                            <a:cubicBezTo>
                              <a:pt x="308563" y="-8968"/>
                              <a:pt x="348783" y="-11649"/>
                              <a:pt x="665064" y="0"/>
                            </a:cubicBezTo>
                            <a:cubicBezTo>
                              <a:pt x="981345" y="11649"/>
                              <a:pt x="1214307" y="17637"/>
                              <a:pt x="1396635" y="0"/>
                            </a:cubicBezTo>
                            <a:cubicBezTo>
                              <a:pt x="1578963" y="-17637"/>
                              <a:pt x="1686595" y="23983"/>
                              <a:pt x="1961939" y="0"/>
                            </a:cubicBezTo>
                            <a:cubicBezTo>
                              <a:pt x="2237283" y="-23983"/>
                              <a:pt x="2361363" y="16603"/>
                              <a:pt x="2560497" y="0"/>
                            </a:cubicBezTo>
                            <a:cubicBezTo>
                              <a:pt x="2759631" y="-16603"/>
                              <a:pt x="3064332" y="13952"/>
                              <a:pt x="3325321" y="0"/>
                            </a:cubicBezTo>
                            <a:cubicBezTo>
                              <a:pt x="3344952" y="158524"/>
                              <a:pt x="3325295" y="293937"/>
                              <a:pt x="3325321" y="520576"/>
                            </a:cubicBezTo>
                            <a:cubicBezTo>
                              <a:pt x="3325347" y="747215"/>
                              <a:pt x="3319521" y="761011"/>
                              <a:pt x="3325321" y="1001108"/>
                            </a:cubicBezTo>
                            <a:cubicBezTo>
                              <a:pt x="3027237" y="971537"/>
                              <a:pt x="2846491" y="976611"/>
                              <a:pt x="2693510" y="1001108"/>
                            </a:cubicBezTo>
                            <a:cubicBezTo>
                              <a:pt x="2540529" y="1025605"/>
                              <a:pt x="2302276" y="1000567"/>
                              <a:pt x="2028446" y="1001108"/>
                            </a:cubicBezTo>
                            <a:cubicBezTo>
                              <a:pt x="1754616" y="1001649"/>
                              <a:pt x="1612179" y="1026906"/>
                              <a:pt x="1429888" y="1001108"/>
                            </a:cubicBezTo>
                            <a:cubicBezTo>
                              <a:pt x="1247597" y="975310"/>
                              <a:pt x="1024347" y="995613"/>
                              <a:pt x="731571" y="1001108"/>
                            </a:cubicBezTo>
                            <a:cubicBezTo>
                              <a:pt x="438795" y="1006603"/>
                              <a:pt x="229993" y="1005556"/>
                              <a:pt x="0" y="1001108"/>
                            </a:cubicBezTo>
                            <a:cubicBezTo>
                              <a:pt x="22170" y="804253"/>
                              <a:pt x="-17509" y="654250"/>
                              <a:pt x="0" y="510565"/>
                            </a:cubicBezTo>
                            <a:cubicBezTo>
                              <a:pt x="17509" y="366880"/>
                              <a:pt x="9774" y="200341"/>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18289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lnSpc>
                <a:spcPct val="150000"/>
              </a:lnSpc>
            </a:pPr>
            <a:r>
              <a:rPr lang="en-US" sz="3200" dirty="0"/>
              <a:t> Madina Construction Company pays its part time employees hourly basis. For different level of employee, the hourly rate is Tk 50, Tk 75 and Tk 90. There are 260 hourly employees, 140 of which are paid at Tk 50 rate, 100 at Tk 75 and 20 at the Tk 90 rate What is the mean hourly rate paid to the employees?</a:t>
            </a:r>
          </a:p>
        </p:txBody>
      </p:sp>
    </p:spTree>
    <p:extLst>
      <p:ext uri="{BB962C8B-B14F-4D97-AF65-F5344CB8AC3E}">
        <p14:creationId xmlns:p14="http://schemas.microsoft.com/office/powerpoint/2010/main" val="33576120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lnSpc>
                <a:spcPct val="150000"/>
              </a:lnSpc>
            </a:pPr>
            <a:r>
              <a:rPr lang="en-US" sz="3200" dirty="0"/>
              <a:t>A shopper allocates $300 each month to buy fruits. Over a period of five months, the prices of apples are $2.50, $3.00, $2.20, $2.80, and $3.50 per pound. After five months, what is the average price per pound of apples paid by the shopper?</a:t>
            </a:r>
          </a:p>
        </p:txBody>
      </p:sp>
    </p:spTree>
    <p:extLst>
      <p:ext uri="{BB962C8B-B14F-4D97-AF65-F5344CB8AC3E}">
        <p14:creationId xmlns:p14="http://schemas.microsoft.com/office/powerpoint/2010/main" val="3098901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74401-4859-CC3C-7078-40A5501F2D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6106C9-D0E0-6BC3-3DA4-FEC61D97543F}"/>
              </a:ext>
            </a:extLst>
          </p:cNvPr>
          <p:cNvSpPr>
            <a:spLocks noGrp="1"/>
          </p:cNvSpPr>
          <p:nvPr>
            <p:ph type="title"/>
          </p:nvPr>
        </p:nvSpPr>
        <p:spPr>
          <a:xfrm>
            <a:off x="1283818" y="97470"/>
            <a:ext cx="12070080" cy="1931213"/>
          </a:xfrm>
        </p:spPr>
        <p:txBody>
          <a:bodyPr/>
          <a:lstStyle/>
          <a:p>
            <a:r>
              <a:rPr lang="en-US" dirty="0"/>
              <a:t>Self Practice!!!</a:t>
            </a:r>
          </a:p>
        </p:txBody>
      </p:sp>
      <p:sp>
        <p:nvSpPr>
          <p:cNvPr id="5" name="Content Placeholder 4">
            <a:extLst>
              <a:ext uri="{FF2B5EF4-FFF2-40B4-BE49-F238E27FC236}">
                <a16:creationId xmlns:a16="http://schemas.microsoft.com/office/drawing/2014/main" id="{6033A542-FCC1-1012-69D0-FA7EB9A6BC40}"/>
              </a:ext>
            </a:extLst>
          </p:cNvPr>
          <p:cNvSpPr>
            <a:spLocks noGrp="1"/>
          </p:cNvSpPr>
          <p:nvPr>
            <p:ph sz="quarter" idx="13"/>
          </p:nvPr>
        </p:nvSpPr>
        <p:spPr/>
        <p:txBody>
          <a:bodyPr/>
          <a:lstStyle/>
          <a:p>
            <a:endParaRPr lang="en-US"/>
          </a:p>
        </p:txBody>
      </p:sp>
      <p:graphicFrame>
        <p:nvGraphicFramePr>
          <p:cNvPr id="7" name="Chart 6">
            <a:extLst>
              <a:ext uri="{FF2B5EF4-FFF2-40B4-BE49-F238E27FC236}">
                <a16:creationId xmlns:a16="http://schemas.microsoft.com/office/drawing/2014/main" id="{6E77E11C-70E8-143C-C134-E5AD12C6F350}"/>
              </a:ext>
            </a:extLst>
          </p:cNvPr>
          <p:cNvGraphicFramePr/>
          <p:nvPr>
            <p:extLst>
              <p:ext uri="{D42A27DB-BD31-4B8C-83A1-F6EECF244321}">
                <p14:modId xmlns:p14="http://schemas.microsoft.com/office/powerpoint/2010/main" val="205072391"/>
              </p:ext>
            </p:extLst>
          </p:nvPr>
        </p:nvGraphicFramePr>
        <p:xfrm>
          <a:off x="331419" y="1955831"/>
          <a:ext cx="6685203" cy="5878287"/>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84619441-B04C-553E-E475-36EC68FC446E}"/>
              </a:ext>
            </a:extLst>
          </p:cNvPr>
          <p:cNvSpPr txBox="1"/>
          <p:nvPr/>
        </p:nvSpPr>
        <p:spPr>
          <a:xfrm>
            <a:off x="7314824" y="2028683"/>
            <a:ext cx="6857021" cy="1384995"/>
          </a:xfrm>
          <a:custGeom>
            <a:avLst/>
            <a:gdLst>
              <a:gd name="connsiteX0" fmla="*/ 0 w 6857021"/>
              <a:gd name="connsiteY0" fmla="*/ 0 h 1384995"/>
              <a:gd name="connsiteX1" fmla="*/ 548562 w 6857021"/>
              <a:gd name="connsiteY1" fmla="*/ 0 h 1384995"/>
              <a:gd name="connsiteX2" fmla="*/ 1028553 w 6857021"/>
              <a:gd name="connsiteY2" fmla="*/ 0 h 1384995"/>
              <a:gd name="connsiteX3" fmla="*/ 1577115 w 6857021"/>
              <a:gd name="connsiteY3" fmla="*/ 0 h 1384995"/>
              <a:gd name="connsiteX4" fmla="*/ 2194247 w 6857021"/>
              <a:gd name="connsiteY4" fmla="*/ 0 h 1384995"/>
              <a:gd name="connsiteX5" fmla="*/ 2879949 w 6857021"/>
              <a:gd name="connsiteY5" fmla="*/ 0 h 1384995"/>
              <a:gd name="connsiteX6" fmla="*/ 3359940 w 6857021"/>
              <a:gd name="connsiteY6" fmla="*/ 0 h 1384995"/>
              <a:gd name="connsiteX7" fmla="*/ 3839932 w 6857021"/>
              <a:gd name="connsiteY7" fmla="*/ 0 h 1384995"/>
              <a:gd name="connsiteX8" fmla="*/ 4525634 w 6857021"/>
              <a:gd name="connsiteY8" fmla="*/ 0 h 1384995"/>
              <a:gd name="connsiteX9" fmla="*/ 5279906 w 6857021"/>
              <a:gd name="connsiteY9" fmla="*/ 0 h 1384995"/>
              <a:gd name="connsiteX10" fmla="*/ 5759898 w 6857021"/>
              <a:gd name="connsiteY10" fmla="*/ 0 h 1384995"/>
              <a:gd name="connsiteX11" fmla="*/ 6857021 w 6857021"/>
              <a:gd name="connsiteY11" fmla="*/ 0 h 1384995"/>
              <a:gd name="connsiteX12" fmla="*/ 6857021 w 6857021"/>
              <a:gd name="connsiteY12" fmla="*/ 678648 h 1384995"/>
              <a:gd name="connsiteX13" fmla="*/ 6857021 w 6857021"/>
              <a:gd name="connsiteY13" fmla="*/ 1384995 h 1384995"/>
              <a:gd name="connsiteX14" fmla="*/ 6171319 w 6857021"/>
              <a:gd name="connsiteY14" fmla="*/ 1384995 h 1384995"/>
              <a:gd name="connsiteX15" fmla="*/ 5417047 w 6857021"/>
              <a:gd name="connsiteY15" fmla="*/ 1384995 h 1384995"/>
              <a:gd name="connsiteX16" fmla="*/ 4937055 w 6857021"/>
              <a:gd name="connsiteY16" fmla="*/ 1384995 h 1384995"/>
              <a:gd name="connsiteX17" fmla="*/ 4114213 w 6857021"/>
              <a:gd name="connsiteY17" fmla="*/ 1384995 h 1384995"/>
              <a:gd name="connsiteX18" fmla="*/ 3497081 w 6857021"/>
              <a:gd name="connsiteY18" fmla="*/ 1384995 h 1384995"/>
              <a:gd name="connsiteX19" fmla="*/ 2811379 w 6857021"/>
              <a:gd name="connsiteY19" fmla="*/ 1384995 h 1384995"/>
              <a:gd name="connsiteX20" fmla="*/ 2125677 w 6857021"/>
              <a:gd name="connsiteY20" fmla="*/ 1384995 h 1384995"/>
              <a:gd name="connsiteX21" fmla="*/ 1508545 w 6857021"/>
              <a:gd name="connsiteY21" fmla="*/ 1384995 h 1384995"/>
              <a:gd name="connsiteX22" fmla="*/ 1028553 w 6857021"/>
              <a:gd name="connsiteY22" fmla="*/ 1384995 h 1384995"/>
              <a:gd name="connsiteX23" fmla="*/ 0 w 6857021"/>
              <a:gd name="connsiteY23" fmla="*/ 1384995 h 1384995"/>
              <a:gd name="connsiteX24" fmla="*/ 0 w 6857021"/>
              <a:gd name="connsiteY24" fmla="*/ 720197 h 1384995"/>
              <a:gd name="connsiteX25" fmla="*/ 0 w 6857021"/>
              <a:gd name="connsiteY25"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57021" h="1384995" fill="none" extrusionOk="0">
                <a:moveTo>
                  <a:pt x="0" y="0"/>
                </a:moveTo>
                <a:cubicBezTo>
                  <a:pt x="125895" y="3583"/>
                  <a:pt x="312929" y="18533"/>
                  <a:pt x="548562" y="0"/>
                </a:cubicBezTo>
                <a:cubicBezTo>
                  <a:pt x="784195" y="-18533"/>
                  <a:pt x="923432" y="4494"/>
                  <a:pt x="1028553" y="0"/>
                </a:cubicBezTo>
                <a:cubicBezTo>
                  <a:pt x="1133674" y="-4494"/>
                  <a:pt x="1340619" y="21224"/>
                  <a:pt x="1577115" y="0"/>
                </a:cubicBezTo>
                <a:cubicBezTo>
                  <a:pt x="1813611" y="-21224"/>
                  <a:pt x="1932957" y="16413"/>
                  <a:pt x="2194247" y="0"/>
                </a:cubicBezTo>
                <a:cubicBezTo>
                  <a:pt x="2455537" y="-16413"/>
                  <a:pt x="2607904" y="8678"/>
                  <a:pt x="2879949" y="0"/>
                </a:cubicBezTo>
                <a:cubicBezTo>
                  <a:pt x="3151994" y="-8678"/>
                  <a:pt x="3201329" y="10421"/>
                  <a:pt x="3359940" y="0"/>
                </a:cubicBezTo>
                <a:cubicBezTo>
                  <a:pt x="3518551" y="-10421"/>
                  <a:pt x="3645057" y="991"/>
                  <a:pt x="3839932" y="0"/>
                </a:cubicBezTo>
                <a:cubicBezTo>
                  <a:pt x="4034807" y="-991"/>
                  <a:pt x="4278696" y="-2036"/>
                  <a:pt x="4525634" y="0"/>
                </a:cubicBezTo>
                <a:cubicBezTo>
                  <a:pt x="4772572" y="2036"/>
                  <a:pt x="4904392" y="24191"/>
                  <a:pt x="5279906" y="0"/>
                </a:cubicBezTo>
                <a:cubicBezTo>
                  <a:pt x="5655420" y="-24191"/>
                  <a:pt x="5652221" y="15606"/>
                  <a:pt x="5759898" y="0"/>
                </a:cubicBezTo>
                <a:cubicBezTo>
                  <a:pt x="5867575" y="-15606"/>
                  <a:pt x="6420854" y="11075"/>
                  <a:pt x="6857021" y="0"/>
                </a:cubicBezTo>
                <a:cubicBezTo>
                  <a:pt x="6882538" y="335787"/>
                  <a:pt x="6875993" y="395441"/>
                  <a:pt x="6857021" y="678648"/>
                </a:cubicBezTo>
                <a:cubicBezTo>
                  <a:pt x="6838049" y="961855"/>
                  <a:pt x="6827024" y="1127625"/>
                  <a:pt x="6857021" y="1384995"/>
                </a:cubicBezTo>
                <a:cubicBezTo>
                  <a:pt x="6597320" y="1414048"/>
                  <a:pt x="6471363" y="1405888"/>
                  <a:pt x="6171319" y="1384995"/>
                </a:cubicBezTo>
                <a:cubicBezTo>
                  <a:pt x="5871275" y="1364102"/>
                  <a:pt x="5657003" y="1405470"/>
                  <a:pt x="5417047" y="1384995"/>
                </a:cubicBezTo>
                <a:cubicBezTo>
                  <a:pt x="5177091" y="1364520"/>
                  <a:pt x="5163202" y="1393418"/>
                  <a:pt x="4937055" y="1384995"/>
                </a:cubicBezTo>
                <a:cubicBezTo>
                  <a:pt x="4710908" y="1376572"/>
                  <a:pt x="4290311" y="1367024"/>
                  <a:pt x="4114213" y="1384995"/>
                </a:cubicBezTo>
                <a:cubicBezTo>
                  <a:pt x="3938115" y="1402966"/>
                  <a:pt x="3624252" y="1398105"/>
                  <a:pt x="3497081" y="1384995"/>
                </a:cubicBezTo>
                <a:cubicBezTo>
                  <a:pt x="3369910" y="1371885"/>
                  <a:pt x="2983737" y="1383114"/>
                  <a:pt x="2811379" y="1384995"/>
                </a:cubicBezTo>
                <a:cubicBezTo>
                  <a:pt x="2639021" y="1386876"/>
                  <a:pt x="2444110" y="1374017"/>
                  <a:pt x="2125677" y="1384995"/>
                </a:cubicBezTo>
                <a:cubicBezTo>
                  <a:pt x="1807244" y="1395973"/>
                  <a:pt x="1660782" y="1396302"/>
                  <a:pt x="1508545" y="1384995"/>
                </a:cubicBezTo>
                <a:cubicBezTo>
                  <a:pt x="1356308" y="1373688"/>
                  <a:pt x="1135984" y="1394560"/>
                  <a:pt x="1028553" y="1384995"/>
                </a:cubicBezTo>
                <a:cubicBezTo>
                  <a:pt x="921122" y="1375430"/>
                  <a:pt x="384732" y="1338232"/>
                  <a:pt x="0" y="1384995"/>
                </a:cubicBezTo>
                <a:cubicBezTo>
                  <a:pt x="-2075" y="1111310"/>
                  <a:pt x="-22173" y="1050651"/>
                  <a:pt x="0" y="720197"/>
                </a:cubicBezTo>
                <a:cubicBezTo>
                  <a:pt x="22173" y="389743"/>
                  <a:pt x="35773" y="224013"/>
                  <a:pt x="0" y="0"/>
                </a:cubicBezTo>
                <a:close/>
              </a:path>
              <a:path w="6857021" h="1384995" stroke="0" extrusionOk="0">
                <a:moveTo>
                  <a:pt x="0" y="0"/>
                </a:moveTo>
                <a:cubicBezTo>
                  <a:pt x="303752" y="-17103"/>
                  <a:pt x="441980" y="-7564"/>
                  <a:pt x="685702" y="0"/>
                </a:cubicBezTo>
                <a:cubicBezTo>
                  <a:pt x="929424" y="7564"/>
                  <a:pt x="1148596" y="-20121"/>
                  <a:pt x="1508545" y="0"/>
                </a:cubicBezTo>
                <a:cubicBezTo>
                  <a:pt x="1868494" y="20121"/>
                  <a:pt x="1807752" y="-3764"/>
                  <a:pt x="1988536" y="0"/>
                </a:cubicBezTo>
                <a:cubicBezTo>
                  <a:pt x="2169320" y="3764"/>
                  <a:pt x="2299427" y="-2915"/>
                  <a:pt x="2537098" y="0"/>
                </a:cubicBezTo>
                <a:cubicBezTo>
                  <a:pt x="2774769" y="2915"/>
                  <a:pt x="2778701" y="-16742"/>
                  <a:pt x="3017089" y="0"/>
                </a:cubicBezTo>
                <a:cubicBezTo>
                  <a:pt x="3255477" y="16742"/>
                  <a:pt x="3515734" y="15662"/>
                  <a:pt x="3839932" y="0"/>
                </a:cubicBezTo>
                <a:cubicBezTo>
                  <a:pt x="4164130" y="-15662"/>
                  <a:pt x="4192956" y="8016"/>
                  <a:pt x="4525634" y="0"/>
                </a:cubicBezTo>
                <a:cubicBezTo>
                  <a:pt x="4858312" y="-8016"/>
                  <a:pt x="4960778" y="20849"/>
                  <a:pt x="5142766" y="0"/>
                </a:cubicBezTo>
                <a:cubicBezTo>
                  <a:pt x="5324754" y="-20849"/>
                  <a:pt x="5658651" y="29030"/>
                  <a:pt x="5828468" y="0"/>
                </a:cubicBezTo>
                <a:cubicBezTo>
                  <a:pt x="5998285" y="-29030"/>
                  <a:pt x="6622258" y="11828"/>
                  <a:pt x="6857021" y="0"/>
                </a:cubicBezTo>
                <a:cubicBezTo>
                  <a:pt x="6874518" y="284999"/>
                  <a:pt x="6850380" y="351575"/>
                  <a:pt x="6857021" y="664798"/>
                </a:cubicBezTo>
                <a:cubicBezTo>
                  <a:pt x="6863662" y="978021"/>
                  <a:pt x="6851536" y="1036277"/>
                  <a:pt x="6857021" y="1384995"/>
                </a:cubicBezTo>
                <a:cubicBezTo>
                  <a:pt x="6692192" y="1413930"/>
                  <a:pt x="6395737" y="1371560"/>
                  <a:pt x="6102749" y="1384995"/>
                </a:cubicBezTo>
                <a:cubicBezTo>
                  <a:pt x="5809761" y="1398430"/>
                  <a:pt x="5677821" y="1368369"/>
                  <a:pt x="5485617" y="1384995"/>
                </a:cubicBezTo>
                <a:cubicBezTo>
                  <a:pt x="5293413" y="1401621"/>
                  <a:pt x="4930522" y="1372848"/>
                  <a:pt x="4731344" y="1384995"/>
                </a:cubicBezTo>
                <a:cubicBezTo>
                  <a:pt x="4532166" y="1397142"/>
                  <a:pt x="4406140" y="1397585"/>
                  <a:pt x="4182783" y="1384995"/>
                </a:cubicBezTo>
                <a:cubicBezTo>
                  <a:pt x="3959426" y="1372405"/>
                  <a:pt x="3887607" y="1362199"/>
                  <a:pt x="3702791" y="1384995"/>
                </a:cubicBezTo>
                <a:cubicBezTo>
                  <a:pt x="3517975" y="1407791"/>
                  <a:pt x="3323512" y="1421791"/>
                  <a:pt x="2948519" y="1384995"/>
                </a:cubicBezTo>
                <a:cubicBezTo>
                  <a:pt x="2573526" y="1348199"/>
                  <a:pt x="2604177" y="1411728"/>
                  <a:pt x="2399957" y="1384995"/>
                </a:cubicBezTo>
                <a:cubicBezTo>
                  <a:pt x="2195737" y="1358262"/>
                  <a:pt x="1886761" y="1363281"/>
                  <a:pt x="1714255" y="1384995"/>
                </a:cubicBezTo>
                <a:cubicBezTo>
                  <a:pt x="1541749" y="1406709"/>
                  <a:pt x="1347181" y="1373380"/>
                  <a:pt x="1165694" y="1384995"/>
                </a:cubicBezTo>
                <a:cubicBezTo>
                  <a:pt x="984207" y="1396610"/>
                  <a:pt x="532519" y="1356855"/>
                  <a:pt x="0" y="1384995"/>
                </a:cubicBezTo>
                <a:cubicBezTo>
                  <a:pt x="18182" y="1109981"/>
                  <a:pt x="10319" y="876963"/>
                  <a:pt x="0" y="664798"/>
                </a:cubicBezTo>
                <a:cubicBezTo>
                  <a:pt x="-10319" y="452633"/>
                  <a:pt x="11714" y="31988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lgn="just"/>
            <a:r>
              <a:rPr lang="en-US" sz="2800" dirty="0">
                <a:latin typeface="+mj-lt"/>
              </a:rPr>
              <a:t>a.	Construct a table and calculate frequency, cumulative frequency from this graph.</a:t>
            </a:r>
            <a:endParaRPr lang="en-US" sz="2800" dirty="0"/>
          </a:p>
        </p:txBody>
      </p:sp>
      <p:sp>
        <p:nvSpPr>
          <p:cNvPr id="9" name="TextBox 8">
            <a:extLst>
              <a:ext uri="{FF2B5EF4-FFF2-40B4-BE49-F238E27FC236}">
                <a16:creationId xmlns:a16="http://schemas.microsoft.com/office/drawing/2014/main" id="{649A9B47-B4FD-063A-40C3-2E2AA80E3ACB}"/>
              </a:ext>
            </a:extLst>
          </p:cNvPr>
          <p:cNvSpPr txBox="1"/>
          <p:nvPr/>
        </p:nvSpPr>
        <p:spPr>
          <a:xfrm>
            <a:off x="7314823" y="3796563"/>
            <a:ext cx="6857021" cy="954107"/>
          </a:xfrm>
          <a:custGeom>
            <a:avLst/>
            <a:gdLst>
              <a:gd name="connsiteX0" fmla="*/ 0 w 6857021"/>
              <a:gd name="connsiteY0" fmla="*/ 0 h 954107"/>
              <a:gd name="connsiteX1" fmla="*/ 548562 w 6857021"/>
              <a:gd name="connsiteY1" fmla="*/ 0 h 954107"/>
              <a:gd name="connsiteX2" fmla="*/ 1028553 w 6857021"/>
              <a:gd name="connsiteY2" fmla="*/ 0 h 954107"/>
              <a:gd name="connsiteX3" fmla="*/ 1577115 w 6857021"/>
              <a:gd name="connsiteY3" fmla="*/ 0 h 954107"/>
              <a:gd name="connsiteX4" fmla="*/ 2194247 w 6857021"/>
              <a:gd name="connsiteY4" fmla="*/ 0 h 954107"/>
              <a:gd name="connsiteX5" fmla="*/ 2879949 w 6857021"/>
              <a:gd name="connsiteY5" fmla="*/ 0 h 954107"/>
              <a:gd name="connsiteX6" fmla="*/ 3359940 w 6857021"/>
              <a:gd name="connsiteY6" fmla="*/ 0 h 954107"/>
              <a:gd name="connsiteX7" fmla="*/ 3839932 w 6857021"/>
              <a:gd name="connsiteY7" fmla="*/ 0 h 954107"/>
              <a:gd name="connsiteX8" fmla="*/ 4525634 w 6857021"/>
              <a:gd name="connsiteY8" fmla="*/ 0 h 954107"/>
              <a:gd name="connsiteX9" fmla="*/ 5279906 w 6857021"/>
              <a:gd name="connsiteY9" fmla="*/ 0 h 954107"/>
              <a:gd name="connsiteX10" fmla="*/ 5759898 w 6857021"/>
              <a:gd name="connsiteY10" fmla="*/ 0 h 954107"/>
              <a:gd name="connsiteX11" fmla="*/ 6857021 w 6857021"/>
              <a:gd name="connsiteY11" fmla="*/ 0 h 954107"/>
              <a:gd name="connsiteX12" fmla="*/ 6857021 w 6857021"/>
              <a:gd name="connsiteY12" fmla="*/ 467512 h 954107"/>
              <a:gd name="connsiteX13" fmla="*/ 6857021 w 6857021"/>
              <a:gd name="connsiteY13" fmla="*/ 954107 h 954107"/>
              <a:gd name="connsiteX14" fmla="*/ 6171319 w 6857021"/>
              <a:gd name="connsiteY14" fmla="*/ 954107 h 954107"/>
              <a:gd name="connsiteX15" fmla="*/ 5417047 w 6857021"/>
              <a:gd name="connsiteY15" fmla="*/ 954107 h 954107"/>
              <a:gd name="connsiteX16" fmla="*/ 4937055 w 6857021"/>
              <a:gd name="connsiteY16" fmla="*/ 954107 h 954107"/>
              <a:gd name="connsiteX17" fmla="*/ 4114213 w 6857021"/>
              <a:gd name="connsiteY17" fmla="*/ 954107 h 954107"/>
              <a:gd name="connsiteX18" fmla="*/ 3497081 w 6857021"/>
              <a:gd name="connsiteY18" fmla="*/ 954107 h 954107"/>
              <a:gd name="connsiteX19" fmla="*/ 2811379 w 6857021"/>
              <a:gd name="connsiteY19" fmla="*/ 954107 h 954107"/>
              <a:gd name="connsiteX20" fmla="*/ 2125677 w 6857021"/>
              <a:gd name="connsiteY20" fmla="*/ 954107 h 954107"/>
              <a:gd name="connsiteX21" fmla="*/ 1508545 w 6857021"/>
              <a:gd name="connsiteY21" fmla="*/ 954107 h 954107"/>
              <a:gd name="connsiteX22" fmla="*/ 1028553 w 6857021"/>
              <a:gd name="connsiteY22" fmla="*/ 954107 h 954107"/>
              <a:gd name="connsiteX23" fmla="*/ 0 w 6857021"/>
              <a:gd name="connsiteY23" fmla="*/ 954107 h 954107"/>
              <a:gd name="connsiteX24" fmla="*/ 0 w 6857021"/>
              <a:gd name="connsiteY24" fmla="*/ 496136 h 954107"/>
              <a:gd name="connsiteX25" fmla="*/ 0 w 6857021"/>
              <a:gd name="connsiteY25"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857021" h="954107" fill="none" extrusionOk="0">
                <a:moveTo>
                  <a:pt x="0" y="0"/>
                </a:moveTo>
                <a:cubicBezTo>
                  <a:pt x="125895" y="3583"/>
                  <a:pt x="312929" y="18533"/>
                  <a:pt x="548562" y="0"/>
                </a:cubicBezTo>
                <a:cubicBezTo>
                  <a:pt x="784195" y="-18533"/>
                  <a:pt x="923432" y="4494"/>
                  <a:pt x="1028553" y="0"/>
                </a:cubicBezTo>
                <a:cubicBezTo>
                  <a:pt x="1133674" y="-4494"/>
                  <a:pt x="1340619" y="21224"/>
                  <a:pt x="1577115" y="0"/>
                </a:cubicBezTo>
                <a:cubicBezTo>
                  <a:pt x="1813611" y="-21224"/>
                  <a:pt x="1932957" y="16413"/>
                  <a:pt x="2194247" y="0"/>
                </a:cubicBezTo>
                <a:cubicBezTo>
                  <a:pt x="2455537" y="-16413"/>
                  <a:pt x="2607904" y="8678"/>
                  <a:pt x="2879949" y="0"/>
                </a:cubicBezTo>
                <a:cubicBezTo>
                  <a:pt x="3151994" y="-8678"/>
                  <a:pt x="3201329" y="10421"/>
                  <a:pt x="3359940" y="0"/>
                </a:cubicBezTo>
                <a:cubicBezTo>
                  <a:pt x="3518551" y="-10421"/>
                  <a:pt x="3645057" y="991"/>
                  <a:pt x="3839932" y="0"/>
                </a:cubicBezTo>
                <a:cubicBezTo>
                  <a:pt x="4034807" y="-991"/>
                  <a:pt x="4278696" y="-2036"/>
                  <a:pt x="4525634" y="0"/>
                </a:cubicBezTo>
                <a:cubicBezTo>
                  <a:pt x="4772572" y="2036"/>
                  <a:pt x="4904392" y="24191"/>
                  <a:pt x="5279906" y="0"/>
                </a:cubicBezTo>
                <a:cubicBezTo>
                  <a:pt x="5655420" y="-24191"/>
                  <a:pt x="5652221" y="15606"/>
                  <a:pt x="5759898" y="0"/>
                </a:cubicBezTo>
                <a:cubicBezTo>
                  <a:pt x="5867575" y="-15606"/>
                  <a:pt x="6420854" y="11075"/>
                  <a:pt x="6857021" y="0"/>
                </a:cubicBezTo>
                <a:cubicBezTo>
                  <a:pt x="6838552" y="185124"/>
                  <a:pt x="6851675" y="235702"/>
                  <a:pt x="6857021" y="467512"/>
                </a:cubicBezTo>
                <a:cubicBezTo>
                  <a:pt x="6862367" y="699322"/>
                  <a:pt x="6864809" y="780283"/>
                  <a:pt x="6857021" y="954107"/>
                </a:cubicBezTo>
                <a:cubicBezTo>
                  <a:pt x="6597320" y="983160"/>
                  <a:pt x="6471363" y="975000"/>
                  <a:pt x="6171319" y="954107"/>
                </a:cubicBezTo>
                <a:cubicBezTo>
                  <a:pt x="5871275" y="933214"/>
                  <a:pt x="5657003" y="974582"/>
                  <a:pt x="5417047" y="954107"/>
                </a:cubicBezTo>
                <a:cubicBezTo>
                  <a:pt x="5177091" y="933632"/>
                  <a:pt x="5163202" y="962530"/>
                  <a:pt x="4937055" y="954107"/>
                </a:cubicBezTo>
                <a:cubicBezTo>
                  <a:pt x="4710908" y="945684"/>
                  <a:pt x="4290311" y="936136"/>
                  <a:pt x="4114213" y="954107"/>
                </a:cubicBezTo>
                <a:cubicBezTo>
                  <a:pt x="3938115" y="972078"/>
                  <a:pt x="3624252" y="967217"/>
                  <a:pt x="3497081" y="954107"/>
                </a:cubicBezTo>
                <a:cubicBezTo>
                  <a:pt x="3369910" y="940997"/>
                  <a:pt x="2983737" y="952226"/>
                  <a:pt x="2811379" y="954107"/>
                </a:cubicBezTo>
                <a:cubicBezTo>
                  <a:pt x="2639021" y="955988"/>
                  <a:pt x="2444110" y="943129"/>
                  <a:pt x="2125677" y="954107"/>
                </a:cubicBezTo>
                <a:cubicBezTo>
                  <a:pt x="1807244" y="965085"/>
                  <a:pt x="1660782" y="965414"/>
                  <a:pt x="1508545" y="954107"/>
                </a:cubicBezTo>
                <a:cubicBezTo>
                  <a:pt x="1356308" y="942800"/>
                  <a:pt x="1135984" y="963672"/>
                  <a:pt x="1028553" y="954107"/>
                </a:cubicBezTo>
                <a:cubicBezTo>
                  <a:pt x="921122" y="944542"/>
                  <a:pt x="384732" y="907344"/>
                  <a:pt x="0" y="954107"/>
                </a:cubicBezTo>
                <a:cubicBezTo>
                  <a:pt x="-1248" y="806655"/>
                  <a:pt x="-951" y="652883"/>
                  <a:pt x="0" y="496136"/>
                </a:cubicBezTo>
                <a:cubicBezTo>
                  <a:pt x="951" y="339389"/>
                  <a:pt x="11546" y="239596"/>
                  <a:pt x="0" y="0"/>
                </a:cubicBezTo>
                <a:close/>
              </a:path>
              <a:path w="6857021" h="954107" stroke="0" extrusionOk="0">
                <a:moveTo>
                  <a:pt x="0" y="0"/>
                </a:moveTo>
                <a:cubicBezTo>
                  <a:pt x="303752" y="-17103"/>
                  <a:pt x="441980" y="-7564"/>
                  <a:pt x="685702" y="0"/>
                </a:cubicBezTo>
                <a:cubicBezTo>
                  <a:pt x="929424" y="7564"/>
                  <a:pt x="1148596" y="-20121"/>
                  <a:pt x="1508545" y="0"/>
                </a:cubicBezTo>
                <a:cubicBezTo>
                  <a:pt x="1868494" y="20121"/>
                  <a:pt x="1807752" y="-3764"/>
                  <a:pt x="1988536" y="0"/>
                </a:cubicBezTo>
                <a:cubicBezTo>
                  <a:pt x="2169320" y="3764"/>
                  <a:pt x="2299427" y="-2915"/>
                  <a:pt x="2537098" y="0"/>
                </a:cubicBezTo>
                <a:cubicBezTo>
                  <a:pt x="2774769" y="2915"/>
                  <a:pt x="2778701" y="-16742"/>
                  <a:pt x="3017089" y="0"/>
                </a:cubicBezTo>
                <a:cubicBezTo>
                  <a:pt x="3255477" y="16742"/>
                  <a:pt x="3515734" y="15662"/>
                  <a:pt x="3839932" y="0"/>
                </a:cubicBezTo>
                <a:cubicBezTo>
                  <a:pt x="4164130" y="-15662"/>
                  <a:pt x="4192956" y="8016"/>
                  <a:pt x="4525634" y="0"/>
                </a:cubicBezTo>
                <a:cubicBezTo>
                  <a:pt x="4858312" y="-8016"/>
                  <a:pt x="4960778" y="20849"/>
                  <a:pt x="5142766" y="0"/>
                </a:cubicBezTo>
                <a:cubicBezTo>
                  <a:pt x="5324754" y="-20849"/>
                  <a:pt x="5658651" y="29030"/>
                  <a:pt x="5828468" y="0"/>
                </a:cubicBezTo>
                <a:cubicBezTo>
                  <a:pt x="5998285" y="-29030"/>
                  <a:pt x="6622258" y="11828"/>
                  <a:pt x="6857021" y="0"/>
                </a:cubicBezTo>
                <a:cubicBezTo>
                  <a:pt x="6857048" y="163750"/>
                  <a:pt x="6838598" y="270135"/>
                  <a:pt x="6857021" y="457971"/>
                </a:cubicBezTo>
                <a:cubicBezTo>
                  <a:pt x="6875444" y="645807"/>
                  <a:pt x="6859979" y="727987"/>
                  <a:pt x="6857021" y="954107"/>
                </a:cubicBezTo>
                <a:cubicBezTo>
                  <a:pt x="6692192" y="983042"/>
                  <a:pt x="6395737" y="940672"/>
                  <a:pt x="6102749" y="954107"/>
                </a:cubicBezTo>
                <a:cubicBezTo>
                  <a:pt x="5809761" y="967542"/>
                  <a:pt x="5677821" y="937481"/>
                  <a:pt x="5485617" y="954107"/>
                </a:cubicBezTo>
                <a:cubicBezTo>
                  <a:pt x="5293413" y="970733"/>
                  <a:pt x="4930522" y="941960"/>
                  <a:pt x="4731344" y="954107"/>
                </a:cubicBezTo>
                <a:cubicBezTo>
                  <a:pt x="4532166" y="966254"/>
                  <a:pt x="4406140" y="966697"/>
                  <a:pt x="4182783" y="954107"/>
                </a:cubicBezTo>
                <a:cubicBezTo>
                  <a:pt x="3959426" y="941517"/>
                  <a:pt x="3887607" y="931311"/>
                  <a:pt x="3702791" y="954107"/>
                </a:cubicBezTo>
                <a:cubicBezTo>
                  <a:pt x="3517975" y="976903"/>
                  <a:pt x="3323512" y="990903"/>
                  <a:pt x="2948519" y="954107"/>
                </a:cubicBezTo>
                <a:cubicBezTo>
                  <a:pt x="2573526" y="917311"/>
                  <a:pt x="2604177" y="980840"/>
                  <a:pt x="2399957" y="954107"/>
                </a:cubicBezTo>
                <a:cubicBezTo>
                  <a:pt x="2195737" y="927374"/>
                  <a:pt x="1886761" y="932393"/>
                  <a:pt x="1714255" y="954107"/>
                </a:cubicBezTo>
                <a:cubicBezTo>
                  <a:pt x="1541749" y="975821"/>
                  <a:pt x="1347181" y="942492"/>
                  <a:pt x="1165694" y="954107"/>
                </a:cubicBezTo>
                <a:cubicBezTo>
                  <a:pt x="984207" y="965722"/>
                  <a:pt x="532519" y="925967"/>
                  <a:pt x="0" y="954107"/>
                </a:cubicBezTo>
                <a:cubicBezTo>
                  <a:pt x="5109" y="777685"/>
                  <a:pt x="-7301" y="628420"/>
                  <a:pt x="0" y="457971"/>
                </a:cubicBezTo>
                <a:cubicBezTo>
                  <a:pt x="7301" y="287522"/>
                  <a:pt x="-15816" y="21697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lgn="just"/>
            <a:r>
              <a:rPr lang="en-US" sz="2800" dirty="0">
                <a:latin typeface="+mj-lt"/>
              </a:rPr>
              <a:t>b.	Using table from (a), calculate the average number of E-device per home. </a:t>
            </a:r>
            <a:endParaRPr lang="en-US" sz="2800" dirty="0"/>
          </a:p>
        </p:txBody>
      </p:sp>
    </p:spTree>
    <p:extLst>
      <p:ext uri="{BB962C8B-B14F-4D97-AF65-F5344CB8AC3E}">
        <p14:creationId xmlns:p14="http://schemas.microsoft.com/office/powerpoint/2010/main" val="39378665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126598" y="2822084"/>
            <a:ext cx="10655123" cy="3595600"/>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 and Books.</a:t>
            </a:r>
          </a:p>
        </p:txBody>
      </p:sp>
    </p:spTree>
    <p:extLst>
      <p:ext uri="{BB962C8B-B14F-4D97-AF65-F5344CB8AC3E}">
        <p14:creationId xmlns:p14="http://schemas.microsoft.com/office/powerpoint/2010/main" val="22633559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Measures of Central Tendency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It is a summary measure</a:t>
            </a:r>
          </a:p>
          <a:p>
            <a:endParaRPr lang="en-US" sz="3200" dirty="0"/>
          </a:p>
          <a:p>
            <a:r>
              <a:rPr lang="en-US" sz="3200" dirty="0"/>
              <a:t>Attempts to describe the whole data set with a single value</a:t>
            </a:r>
          </a:p>
          <a:p>
            <a:endParaRPr lang="en-US" sz="3200" dirty="0"/>
          </a:p>
          <a:p>
            <a:r>
              <a:rPr lang="en-US" sz="3200" dirty="0"/>
              <a:t>Represents the center of the distribution</a:t>
            </a:r>
          </a:p>
        </p:txBody>
      </p:sp>
    </p:spTree>
    <p:extLst>
      <p:ext uri="{BB962C8B-B14F-4D97-AF65-F5344CB8AC3E}">
        <p14:creationId xmlns:p14="http://schemas.microsoft.com/office/powerpoint/2010/main" val="146680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C.T.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514350" indent="-514350">
              <a:buFont typeface="+mj-lt"/>
              <a:buAutoNum type="arabicPeriod"/>
            </a:pPr>
            <a:r>
              <a:rPr lang="en-US" sz="3200" dirty="0"/>
              <a:t>Mean</a:t>
            </a:r>
          </a:p>
          <a:p>
            <a:pPr marL="514350" indent="-514350">
              <a:buFont typeface="+mj-lt"/>
              <a:buAutoNum type="arabicPeriod"/>
            </a:pPr>
            <a:endParaRPr lang="en-US" sz="3200" dirty="0"/>
          </a:p>
          <a:p>
            <a:pPr marL="514350" indent="-514350">
              <a:buFont typeface="+mj-lt"/>
              <a:buAutoNum type="arabicPeriod"/>
            </a:pPr>
            <a:r>
              <a:rPr lang="en-US" sz="3200" dirty="0"/>
              <a:t>Median</a:t>
            </a:r>
          </a:p>
          <a:p>
            <a:pPr marL="514350" indent="-514350">
              <a:buFont typeface="+mj-lt"/>
              <a:buAutoNum type="arabicPeriod"/>
            </a:pPr>
            <a:endParaRPr lang="en-US" sz="3200" dirty="0"/>
          </a:p>
          <a:p>
            <a:pPr marL="514350" indent="-514350">
              <a:buFont typeface="+mj-lt"/>
              <a:buAutoNum type="arabicPeriod"/>
            </a:pPr>
            <a:r>
              <a:rPr lang="en-US" sz="3200" dirty="0"/>
              <a:t>Mode</a:t>
            </a:r>
          </a:p>
        </p:txBody>
      </p:sp>
      <p:sp>
        <p:nvSpPr>
          <p:cNvPr id="4" name="Arrow: Right 3">
            <a:extLst>
              <a:ext uri="{FF2B5EF4-FFF2-40B4-BE49-F238E27FC236}">
                <a16:creationId xmlns:a16="http://schemas.microsoft.com/office/drawing/2014/main" id="{EF52D568-5026-A1D0-B65E-73F941B26120}"/>
              </a:ext>
            </a:extLst>
          </p:cNvPr>
          <p:cNvSpPr/>
          <p:nvPr/>
        </p:nvSpPr>
        <p:spPr>
          <a:xfrm rot="10800000">
            <a:off x="2881973" y="1937687"/>
            <a:ext cx="2365513" cy="914400"/>
          </a:xfrm>
          <a:prstGeom prst="rightArrow">
            <a:avLst/>
          </a:prstGeom>
          <a:solidFill>
            <a:srgbClr val="FFC0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940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514350" indent="-514350">
              <a:buFont typeface="+mj-lt"/>
              <a:buAutoNum type="arabicPeriod"/>
            </a:pPr>
            <a:r>
              <a:rPr lang="en-US" sz="3200" dirty="0"/>
              <a:t>Arithmetic mean</a:t>
            </a:r>
          </a:p>
          <a:p>
            <a:pPr marL="514350" indent="-514350">
              <a:buFont typeface="+mj-lt"/>
              <a:buAutoNum type="arabicPeriod"/>
            </a:pPr>
            <a:endParaRPr lang="en-US" sz="3200" dirty="0"/>
          </a:p>
          <a:p>
            <a:pPr marL="514350" indent="-514350">
              <a:buFont typeface="+mj-lt"/>
              <a:buAutoNum type="arabicPeriod"/>
            </a:pPr>
            <a:r>
              <a:rPr lang="en-US" sz="3200" dirty="0"/>
              <a:t>Geometric mean</a:t>
            </a:r>
          </a:p>
          <a:p>
            <a:pPr marL="514350" indent="-514350">
              <a:buFont typeface="+mj-lt"/>
              <a:buAutoNum type="arabicPeriod"/>
            </a:pPr>
            <a:endParaRPr lang="en-US" sz="3200" dirty="0"/>
          </a:p>
          <a:p>
            <a:pPr marL="514350" indent="-514350">
              <a:buFont typeface="+mj-lt"/>
              <a:buAutoNum type="arabicPeriod"/>
            </a:pPr>
            <a:r>
              <a:rPr lang="en-US" sz="3200" dirty="0"/>
              <a:t>Harmonic mean</a:t>
            </a:r>
          </a:p>
        </p:txBody>
      </p:sp>
    </p:spTree>
    <p:extLst>
      <p:ext uri="{BB962C8B-B14F-4D97-AF65-F5344CB8AC3E}">
        <p14:creationId xmlns:p14="http://schemas.microsoft.com/office/powerpoint/2010/main" val="424275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Arithmetic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algn="just"/>
            <a:r>
              <a:rPr lang="en-US" sz="3200" dirty="0"/>
              <a:t> It is simply </a:t>
            </a:r>
            <a:r>
              <a:rPr lang="en-US" sz="3200" dirty="0">
                <a:solidFill>
                  <a:srgbClr val="FF0000"/>
                </a:solidFill>
              </a:rPr>
              <a:t>sum of the observations </a:t>
            </a:r>
            <a:r>
              <a:rPr lang="en-US" sz="3200" dirty="0"/>
              <a:t>divided by the </a:t>
            </a:r>
            <a:r>
              <a:rPr lang="en-US" sz="3200" dirty="0">
                <a:solidFill>
                  <a:srgbClr val="FF0000"/>
                </a:solidFill>
              </a:rPr>
              <a:t>total number of observations</a:t>
            </a:r>
          </a:p>
        </p:txBody>
      </p:sp>
    </p:spTree>
    <p:extLst>
      <p:ext uri="{BB962C8B-B14F-4D97-AF65-F5344CB8AC3E}">
        <p14:creationId xmlns:p14="http://schemas.microsoft.com/office/powerpoint/2010/main" val="3241039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Arithmetic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algn="just"/>
                <a:r>
                  <a:rPr lang="en-US" sz="3200" dirty="0"/>
                  <a:t> It is simply </a:t>
                </a:r>
                <a:r>
                  <a:rPr lang="en-US" sz="3200" dirty="0">
                    <a:solidFill>
                      <a:srgbClr val="FF0000"/>
                    </a:solidFill>
                  </a:rPr>
                  <a:t>sum of the observations</a:t>
                </a:r>
                <a:r>
                  <a:rPr lang="en-US" sz="3200" dirty="0"/>
                  <a:t> divided by the </a:t>
                </a:r>
                <a:r>
                  <a:rPr lang="en-US" sz="3200" dirty="0">
                    <a:solidFill>
                      <a:srgbClr val="FF0000"/>
                    </a:solidFill>
                  </a:rPr>
                  <a:t>total number of observations</a:t>
                </a:r>
              </a:p>
              <a:p>
                <a:endParaRPr lang="en-US" sz="3200" dirty="0">
                  <a:solidFill>
                    <a:srgbClr val="FF0000"/>
                  </a:solidFill>
                </a:endParaRPr>
              </a:p>
              <a:p>
                <a:r>
                  <a:rPr lang="en-US" sz="3200" dirty="0"/>
                  <a:t>For example: Consider the values </a:t>
                </a:r>
                <a:r>
                  <a:rPr lang="en-US" sz="3200" b="1" dirty="0">
                    <a:solidFill>
                      <a:srgbClr val="002060"/>
                    </a:solidFill>
                  </a:rPr>
                  <a:t>5, 3, 9, 2, 7, 5, 8 </a:t>
                </a:r>
              </a:p>
              <a:p>
                <a:endParaRPr lang="en-US" sz="3200" b="1" dirty="0">
                  <a:solidFill>
                    <a:srgbClr val="002060"/>
                  </a:solidFill>
                </a:endParaRPr>
              </a:p>
              <a:p>
                <a14:m>
                  <m:oMath xmlns:m="http://schemas.openxmlformats.org/officeDocument/2006/math">
                    <m:r>
                      <a:rPr lang="en-US" sz="3200" b="1" i="1" smtClean="0">
                        <a:solidFill>
                          <a:schemeClr val="tx1"/>
                        </a:solidFill>
                        <a:latin typeface="Cambria Math" panose="02040503050406030204" pitchFamily="18" charset="0"/>
                      </a:rPr>
                      <m:t>𝑴𝒆𝒂𝒏</m:t>
                    </m:r>
                    <m:r>
                      <a:rPr lang="en-US" sz="3200" b="1" i="1" smtClean="0">
                        <a:solidFill>
                          <a:schemeClr val="tx1"/>
                        </a:solidFill>
                        <a:latin typeface="Cambria Math" panose="02040503050406030204" pitchFamily="18" charset="0"/>
                      </a:rPr>
                      <m:t>=</m:t>
                    </m:r>
                    <m:f>
                      <m:fPr>
                        <m:ctrlPr>
                          <a:rPr lang="en-US" sz="3200" b="1" i="1" smtClean="0">
                            <a:solidFill>
                              <a:schemeClr val="tx1"/>
                            </a:solidFill>
                            <a:latin typeface="Cambria Math" panose="02040503050406030204" pitchFamily="18" charset="0"/>
                          </a:rPr>
                        </m:ctrlPr>
                      </m:fPr>
                      <m:num>
                        <m:d>
                          <m:dPr>
                            <m:ctrlPr>
                              <a:rPr lang="en-US" sz="3200" b="1" i="1" smtClean="0">
                                <a:solidFill>
                                  <a:schemeClr val="tx1"/>
                                </a:solidFill>
                                <a:latin typeface="Cambria Math" panose="02040503050406030204" pitchFamily="18" charset="0"/>
                              </a:rPr>
                            </m:ctrlPr>
                          </m:dPr>
                          <m:e>
                            <m:r>
                              <a:rPr lang="en-US" sz="3200" b="1" i="1" smtClean="0">
                                <a:solidFill>
                                  <a:schemeClr val="tx1"/>
                                </a:solidFill>
                                <a:latin typeface="Cambria Math" panose="02040503050406030204" pitchFamily="18" charset="0"/>
                              </a:rPr>
                              <m:t>𝟓</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𝟑</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𝟗</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𝟐</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𝟕</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𝟓</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𝟖</m:t>
                            </m:r>
                          </m:e>
                        </m:d>
                      </m:num>
                      <m:den>
                        <m:r>
                          <a:rPr lang="en-US" sz="3200" b="1" i="1" smtClean="0">
                            <a:solidFill>
                              <a:schemeClr val="tx1"/>
                            </a:solidFill>
                            <a:latin typeface="Cambria Math" panose="02040503050406030204" pitchFamily="18" charset="0"/>
                          </a:rPr>
                          <m:t>𝟕</m:t>
                        </m:r>
                      </m:den>
                    </m:f>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𝟓</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𝟓𝟕</m:t>
                    </m:r>
                    <m:r>
                      <a:rPr lang="en-US" sz="3200" b="1" i="1" smtClean="0">
                        <a:solidFill>
                          <a:schemeClr val="tx1"/>
                        </a:solidFill>
                        <a:latin typeface="Cambria Math" panose="02040503050406030204" pitchFamily="18" charset="0"/>
                      </a:rPr>
                      <m:t> </m:t>
                    </m:r>
                    <m:r>
                      <a:rPr lang="en-US" sz="3200" b="1" i="1" smtClean="0">
                        <a:solidFill>
                          <a:schemeClr val="tx1"/>
                        </a:solidFill>
                        <a:latin typeface="Cambria Math" panose="02040503050406030204" pitchFamily="18" charset="0"/>
                      </a:rPr>
                      <m:t>𝑼𝒏𝒊𝒕</m:t>
                    </m:r>
                  </m:oMath>
                </a14:m>
                <a:endParaRPr lang="en-US" sz="3200" b="1" dirty="0">
                  <a:solidFill>
                    <a:srgbClr val="002060"/>
                  </a:solidFill>
                </a:endParaRP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108928"/>
              </a:xfrm>
              <a:blipFill>
                <a:blip r:embed="rId2"/>
                <a:stretch>
                  <a:fillRect l="-833" t="-3116" r="-1225"/>
                </a:stretch>
              </a:blipFill>
            </p:spPr>
            <p:txBody>
              <a:bodyPr/>
              <a:lstStyle/>
              <a:p>
                <a:r>
                  <a:rPr lang="en-US">
                    <a:noFill/>
                  </a:rPr>
                  <a:t> </a:t>
                </a:r>
              </a:p>
            </p:txBody>
          </p:sp>
        </mc:Fallback>
      </mc:AlternateContent>
    </p:spTree>
    <p:extLst>
      <p:ext uri="{BB962C8B-B14F-4D97-AF65-F5344CB8AC3E}">
        <p14:creationId xmlns:p14="http://schemas.microsoft.com/office/powerpoint/2010/main" val="171955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Formula: AM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3739897404"/>
              </p:ext>
            </p:extLst>
          </p:nvPr>
        </p:nvGraphicFramePr>
        <p:xfrm>
          <a:off x="1737315" y="2123351"/>
          <a:ext cx="11155018" cy="5159769"/>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p:spTree>
    <p:extLst>
      <p:ext uri="{BB962C8B-B14F-4D97-AF65-F5344CB8AC3E}">
        <p14:creationId xmlns:p14="http://schemas.microsoft.com/office/powerpoint/2010/main" val="350490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571</TotalTime>
  <Words>1559</Words>
  <Application>Microsoft Office PowerPoint</Application>
  <PresentationFormat>Custom</PresentationFormat>
  <Paragraphs>316</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Calibri</vt:lpstr>
      <vt:lpstr>Cambria Math</vt:lpstr>
      <vt:lpstr>Georgia</vt:lpstr>
      <vt:lpstr>Times New Roman</vt:lpstr>
      <vt:lpstr>Trebuchet MS</vt:lpstr>
      <vt:lpstr>Wingdings</vt:lpstr>
      <vt:lpstr>Wood Type</vt:lpstr>
      <vt:lpstr>Measures of Central Tendency (1)</vt:lpstr>
      <vt:lpstr>Descriptive measures</vt:lpstr>
      <vt:lpstr>Descriptive measures</vt:lpstr>
      <vt:lpstr>Measures of Central Tendency</vt:lpstr>
      <vt:lpstr>Types of C.T.</vt:lpstr>
      <vt:lpstr>Types of mean</vt:lpstr>
      <vt:lpstr>Arithmetic Mean</vt:lpstr>
      <vt:lpstr>Arithmetic Mean</vt:lpstr>
      <vt:lpstr>Formula: AM</vt:lpstr>
      <vt:lpstr>Formula: AM</vt:lpstr>
      <vt:lpstr>Ungroup data: AM</vt:lpstr>
      <vt:lpstr>Group data: AM</vt:lpstr>
      <vt:lpstr>Group data: AM</vt:lpstr>
      <vt:lpstr>Group data: AM</vt:lpstr>
      <vt:lpstr>Group data: AM</vt:lpstr>
      <vt:lpstr>Group data: AM</vt:lpstr>
      <vt:lpstr>Group data: AM</vt:lpstr>
      <vt:lpstr>Group data: AM</vt:lpstr>
      <vt:lpstr>Group data: AM</vt:lpstr>
      <vt:lpstr>Self Practice!!!</vt:lpstr>
      <vt:lpstr>Geometric Mean</vt:lpstr>
      <vt:lpstr>Geometric Mean</vt:lpstr>
      <vt:lpstr>Geometric Mean</vt:lpstr>
      <vt:lpstr>Geometric Mean</vt:lpstr>
      <vt:lpstr>Self Practice!!!</vt:lpstr>
      <vt:lpstr>Geometric Mean</vt:lpstr>
      <vt:lpstr>Geometric Mean</vt:lpstr>
      <vt:lpstr>Harmonic Mean</vt:lpstr>
      <vt:lpstr>Harmonic Mean</vt:lpstr>
      <vt:lpstr>Harmonic Mean</vt:lpstr>
      <vt:lpstr>Harmonic Mean</vt:lpstr>
      <vt:lpstr>Some points…</vt:lpstr>
      <vt:lpstr>Weighted mean</vt:lpstr>
      <vt:lpstr>Weighted mean</vt:lpstr>
      <vt:lpstr>Weighted mean</vt:lpstr>
      <vt:lpstr>Weighted mean</vt:lpstr>
      <vt:lpstr>Self Practice!!!</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367</cp:revision>
  <dcterms:created xsi:type="dcterms:W3CDTF">2023-10-05T14:06:45Z</dcterms:created>
  <dcterms:modified xsi:type="dcterms:W3CDTF">2024-11-01T12:43:16Z</dcterms:modified>
</cp:coreProperties>
</file>